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3" r:id="rId6"/>
    <p:sldId id="260" r:id="rId7"/>
    <p:sldId id="261" r:id="rId8"/>
    <p:sldId id="262" r:id="rId9"/>
    <p:sldId id="263" r:id="rId10"/>
    <p:sldId id="284"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39E8E5-B25C-4CF2-9A63-AD12DA70921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1589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9E8E5-B25C-4CF2-9A63-AD12DA70921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377570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9E8E5-B25C-4CF2-9A63-AD12DA70921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165420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9E8E5-B25C-4CF2-9A63-AD12DA70921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364445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9E8E5-B25C-4CF2-9A63-AD12DA709212}"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61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39E8E5-B25C-4CF2-9A63-AD12DA70921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297610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39E8E5-B25C-4CF2-9A63-AD12DA709212}"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250094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39E8E5-B25C-4CF2-9A63-AD12DA709212}"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70173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9E8E5-B25C-4CF2-9A63-AD12DA709212}"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37091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9E8E5-B25C-4CF2-9A63-AD12DA70921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352084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9E8E5-B25C-4CF2-9A63-AD12DA709212}"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D9A4B-924C-4FD3-8E83-EFA47DE58D8F}" type="slidenum">
              <a:rPr lang="en-US" smtClean="0"/>
              <a:t>‹#›</a:t>
            </a:fld>
            <a:endParaRPr lang="en-US"/>
          </a:p>
        </p:txBody>
      </p:sp>
    </p:spTree>
    <p:extLst>
      <p:ext uri="{BB962C8B-B14F-4D97-AF65-F5344CB8AC3E}">
        <p14:creationId xmlns:p14="http://schemas.microsoft.com/office/powerpoint/2010/main" val="29291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9E8E5-B25C-4CF2-9A63-AD12DA709212}" type="datetimeFigureOut">
              <a:rPr lang="en-US" smtClean="0"/>
              <a:t>5/5/2023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D9A4B-924C-4FD3-8E83-EFA47DE58D8F}" type="slidenum">
              <a:rPr lang="en-US" smtClean="0"/>
              <a:t>‹#›</a:t>
            </a:fld>
            <a:endParaRPr lang="en-US"/>
          </a:p>
        </p:txBody>
      </p:sp>
    </p:spTree>
    <p:extLst>
      <p:ext uri="{BB962C8B-B14F-4D97-AF65-F5344CB8AC3E}">
        <p14:creationId xmlns:p14="http://schemas.microsoft.com/office/powerpoint/2010/main" val="1934076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0"/>
            <a:ext cx="8424936" cy="1772816"/>
          </a:xfrm>
        </p:spPr>
        <p:txBody>
          <a:bodyPr>
            <a:noAutofit/>
          </a:bodyPr>
          <a:lstStyle/>
          <a:p>
            <a:pPr lvl="0">
              <a:spcBef>
                <a:spcPct val="20000"/>
              </a:spcBef>
            </a:pPr>
            <a:r>
              <a:rPr lang="en-US" sz="2000" dirty="0" err="1" smtClean="0">
                <a:latin typeface="Arial" pitchFamily="34" charset="0"/>
                <a:cs typeface="Arial" pitchFamily="34" charset="0"/>
              </a:rPr>
              <a:t>Chương</a:t>
            </a:r>
            <a:r>
              <a:rPr lang="en-US" sz="2000" b="1" dirty="0" smtClean="0">
                <a:latin typeface="Arial" pitchFamily="34" charset="0"/>
                <a:cs typeface="Arial" pitchFamily="34" charset="0"/>
              </a:rPr>
              <a:t>  6 </a:t>
            </a:r>
            <a:br>
              <a:rPr lang="en-US" sz="2000" b="1" dirty="0" smtClean="0">
                <a:latin typeface="Arial" pitchFamily="34" charset="0"/>
                <a:cs typeface="Arial" pitchFamily="34" charset="0"/>
              </a:rPr>
            </a:br>
            <a:r>
              <a:rPr lang="en-US" sz="2000" dirty="0" smtClean="0">
                <a:latin typeface="Arial" pitchFamily="34" charset="0"/>
                <a:ea typeface="+mn-ea"/>
                <a:cs typeface="Arial" pitchFamily="34" charset="0"/>
              </a:rPr>
              <a:t>VẤN </a:t>
            </a:r>
            <a:r>
              <a:rPr lang="en-US" sz="2000" dirty="0">
                <a:latin typeface="Arial" pitchFamily="34" charset="0"/>
                <a:ea typeface="+mn-ea"/>
                <a:cs typeface="Arial" pitchFamily="34" charset="0"/>
              </a:rPr>
              <a:t>ĐỀ DÂN TỘC VÀ VẤN ĐỀ TÔN GIÁO TRONG THỜI KỲ QUÁ ĐỘ LÊN CHỦ NGHĨA XÃ HỘI</a:t>
            </a:r>
            <a:br>
              <a:rPr lang="en-US" sz="2000" dirty="0">
                <a:latin typeface="Arial" pitchFamily="34" charset="0"/>
                <a:ea typeface="+mn-ea"/>
                <a:cs typeface="Arial" pitchFamily="34" charset="0"/>
              </a:rPr>
            </a:br>
            <a:endParaRPr lang="en-US" sz="2000" dirty="0">
              <a:latin typeface="Arial" pitchFamily="34" charset="0"/>
              <a:cs typeface="Arial" pitchFamily="34" charset="0"/>
            </a:endParaRPr>
          </a:p>
        </p:txBody>
      </p:sp>
      <p:sp>
        <p:nvSpPr>
          <p:cNvPr id="3" name="Subtitle 2"/>
          <p:cNvSpPr>
            <a:spLocks noGrp="1"/>
          </p:cNvSpPr>
          <p:nvPr>
            <p:ph type="subTitle" idx="1"/>
          </p:nvPr>
        </p:nvSpPr>
        <p:spPr>
          <a:xfrm>
            <a:off x="107504" y="1340768"/>
            <a:ext cx="8928992" cy="5400600"/>
          </a:xfrm>
        </p:spPr>
        <p:txBody>
          <a:bodyPr>
            <a:normAutofit/>
          </a:bodyPr>
          <a:lstStyle/>
          <a:p>
            <a:endParaRPr lang="en-US" sz="2800" b="1">
              <a:latin typeface="Arial" pitchFamily="34" charset="0"/>
              <a:cs typeface="Arial" pitchFamily="34" charset="0"/>
            </a:endParaRPr>
          </a:p>
        </p:txBody>
      </p:sp>
      <p:pic>
        <p:nvPicPr>
          <p:cNvPr id="4" name="Picture 9" descr="pHAT NGU TOA SEN"/>
          <p:cNvPicPr>
            <a:picLocks noChangeAspect="1" noChangeArrowheads="1"/>
          </p:cNvPicPr>
          <p:nvPr/>
        </p:nvPicPr>
        <p:blipFill>
          <a:blip r:embed="rId2">
            <a:extLst>
              <a:ext uri="{28A0092B-C50C-407E-A947-70E740481C1C}">
                <a14:useLocalDpi xmlns:a14="http://schemas.microsoft.com/office/drawing/2010/main" val="0"/>
              </a:ext>
            </a:extLst>
          </a:blip>
          <a:srcRect l="10599" r="8588" b="10098"/>
          <a:stretch>
            <a:fillRect/>
          </a:stretch>
        </p:blipFill>
        <p:spPr bwMode="auto">
          <a:xfrm>
            <a:off x="7264111" y="1340768"/>
            <a:ext cx="1871663" cy="551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Ảnh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0768"/>
            <a:ext cx="7264111" cy="551723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90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prstClr val="black"/>
                </a:solidFill>
                <a:latin typeface="Arial" pitchFamily="34" charset="0"/>
                <a:cs typeface="Arial" pitchFamily="34" charset="0"/>
              </a:rPr>
              <a:t>2. </a:t>
            </a:r>
            <a:r>
              <a:rPr lang="en-US" sz="2800" dirty="0" err="1">
                <a:solidFill>
                  <a:prstClr val="black"/>
                </a:solidFill>
                <a:latin typeface="Arial" pitchFamily="34" charset="0"/>
                <a:cs typeface="Arial" pitchFamily="34" charset="0"/>
              </a:rPr>
              <a:t>Dân</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tộc</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và</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quan</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hệ</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dân</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tộc</a:t>
            </a:r>
            <a:r>
              <a:rPr lang="en-US" sz="2800" dirty="0">
                <a:solidFill>
                  <a:prstClr val="black"/>
                </a:solidFill>
                <a:latin typeface="Arial" pitchFamily="34" charset="0"/>
                <a:cs typeface="Arial" pitchFamily="34" charset="0"/>
              </a:rPr>
              <a:t> ở </a:t>
            </a:r>
            <a:r>
              <a:rPr lang="en-US" sz="2800" dirty="0" err="1">
                <a:solidFill>
                  <a:prstClr val="black"/>
                </a:solidFill>
                <a:latin typeface="Arial" pitchFamily="34" charset="0"/>
                <a:cs typeface="Arial" pitchFamily="34" charset="0"/>
              </a:rPr>
              <a:t>Việt</a:t>
            </a:r>
            <a:r>
              <a:rPr lang="en-US" sz="2800" dirty="0">
                <a:solidFill>
                  <a:prstClr val="black"/>
                </a:solidFill>
                <a:latin typeface="Arial" pitchFamily="34" charset="0"/>
                <a:cs typeface="Arial" pitchFamily="34" charset="0"/>
              </a:rPr>
              <a:t> Nam</a:t>
            </a:r>
            <a:endParaRPr lang="en-US" dirty="0"/>
          </a:p>
        </p:txBody>
      </p:sp>
      <p:sp>
        <p:nvSpPr>
          <p:cNvPr id="3" name="Content Placeholder 2"/>
          <p:cNvSpPr>
            <a:spLocks noGrp="1"/>
          </p:cNvSpPr>
          <p:nvPr>
            <p:ph idx="1"/>
          </p:nvPr>
        </p:nvSpPr>
        <p:spPr>
          <a:xfrm>
            <a:off x="32760" y="1196752"/>
            <a:ext cx="9111239" cy="5661248"/>
          </a:xfrm>
        </p:spPr>
        <p:txBody>
          <a:bodyPr/>
          <a:lstStyle/>
          <a:p>
            <a:pPr marL="0" indent="0">
              <a:buNone/>
            </a:pPr>
            <a:r>
              <a:rPr lang="en-US" sz="2800" dirty="0" err="1" smtClean="0"/>
              <a:t>Các</a:t>
            </a:r>
            <a:r>
              <a:rPr lang="en-US" sz="2800" dirty="0" smtClean="0"/>
              <a:t> </a:t>
            </a:r>
            <a:r>
              <a:rPr lang="en-US" sz="2800" dirty="0" err="1" smtClean="0"/>
              <a:t>tên</a:t>
            </a:r>
            <a:r>
              <a:rPr lang="en-US" sz="2800" dirty="0" smtClean="0"/>
              <a:t> </a:t>
            </a:r>
            <a:r>
              <a:rPr lang="en-US" sz="2800" dirty="0" err="1" smtClean="0"/>
              <a:t>gọi</a:t>
            </a:r>
            <a:r>
              <a:rPr lang="en-US" sz="2800" dirty="0" smtClean="0"/>
              <a:t> </a:t>
            </a:r>
            <a:r>
              <a:rPr lang="en-US" sz="2800" dirty="0" err="1" smtClean="0"/>
              <a:t>của</a:t>
            </a:r>
            <a:r>
              <a:rPr lang="en-US" sz="2800" dirty="0" smtClean="0"/>
              <a:t> </a:t>
            </a:r>
            <a:r>
              <a:rPr lang="en-US" sz="2800" dirty="0" err="1" smtClean="0"/>
              <a:t>Việt</a:t>
            </a:r>
            <a:r>
              <a:rPr lang="en-US" sz="2800" dirty="0" smtClean="0"/>
              <a:t> Nam</a:t>
            </a:r>
            <a:r>
              <a:rPr lang="en-US" dirty="0" smtClean="0"/>
              <a:t>…</a:t>
            </a:r>
          </a:p>
        </p:txBody>
      </p:sp>
      <p:sp>
        <p:nvSpPr>
          <p:cNvPr id="7" name="Right Arrow 6"/>
          <p:cNvSpPr/>
          <p:nvPr/>
        </p:nvSpPr>
        <p:spPr>
          <a:xfrm>
            <a:off x="32760" y="6449656"/>
            <a:ext cx="11886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85775" y="6056087"/>
            <a:ext cx="1012268" cy="12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35457" y="5944970"/>
            <a:ext cx="1847395" cy="369332"/>
          </a:xfrm>
          <a:prstGeom prst="rect">
            <a:avLst/>
          </a:prstGeom>
          <a:noFill/>
        </p:spPr>
        <p:txBody>
          <a:bodyPr wrap="square" rtlCol="0">
            <a:spAutoFit/>
          </a:bodyPr>
          <a:lstStyle/>
          <a:p>
            <a:r>
              <a:rPr lang="en-US" dirty="0" err="1" smtClean="0"/>
              <a:t>Văn</a:t>
            </a:r>
            <a:r>
              <a:rPr lang="en-US" dirty="0" smtClean="0"/>
              <a:t> Lang 2671 </a:t>
            </a:r>
            <a:endParaRPr lang="en-US" dirty="0"/>
          </a:p>
        </p:txBody>
      </p:sp>
      <p:sp>
        <p:nvSpPr>
          <p:cNvPr id="11" name="Right Arrow 10"/>
          <p:cNvSpPr/>
          <p:nvPr/>
        </p:nvSpPr>
        <p:spPr>
          <a:xfrm>
            <a:off x="1128639" y="5772614"/>
            <a:ext cx="1116632" cy="113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382685" y="5644692"/>
            <a:ext cx="1320914" cy="369332"/>
          </a:xfrm>
          <a:prstGeom prst="rect">
            <a:avLst/>
          </a:prstGeom>
          <a:noFill/>
        </p:spPr>
        <p:txBody>
          <a:bodyPr wrap="square" rtlCol="0">
            <a:spAutoFit/>
          </a:bodyPr>
          <a:lstStyle/>
          <a:p>
            <a:r>
              <a:rPr lang="en-US" dirty="0" err="1" smtClean="0"/>
              <a:t>Âu</a:t>
            </a:r>
            <a:r>
              <a:rPr lang="en-US" dirty="0" smtClean="0"/>
              <a:t> </a:t>
            </a:r>
            <a:r>
              <a:rPr lang="en-US" dirty="0" err="1" smtClean="0"/>
              <a:t>Lạc</a:t>
            </a:r>
            <a:r>
              <a:rPr lang="en-US" dirty="0" smtClean="0"/>
              <a:t> 208</a:t>
            </a:r>
            <a:endParaRPr lang="en-US" dirty="0"/>
          </a:p>
        </p:txBody>
      </p:sp>
      <p:sp>
        <p:nvSpPr>
          <p:cNvPr id="15" name="TextBox 14"/>
          <p:cNvSpPr txBox="1"/>
          <p:nvPr/>
        </p:nvSpPr>
        <p:spPr>
          <a:xfrm>
            <a:off x="5595855" y="2672914"/>
            <a:ext cx="3538924" cy="369332"/>
          </a:xfrm>
          <a:prstGeom prst="rect">
            <a:avLst/>
          </a:prstGeom>
          <a:noFill/>
        </p:spPr>
        <p:txBody>
          <a:bodyPr wrap="square" rtlCol="0">
            <a:spAutoFit/>
          </a:bodyPr>
          <a:lstStyle/>
          <a:p>
            <a:r>
              <a:rPr lang="en-US" dirty="0" err="1" smtClean="0"/>
              <a:t>Đại</a:t>
            </a:r>
            <a:r>
              <a:rPr lang="en-US" dirty="0" smtClean="0"/>
              <a:t> Nam 1838- 1945 (</a:t>
            </a:r>
            <a:r>
              <a:rPr lang="en-US" dirty="0" err="1" smtClean="0"/>
              <a:t>tồn</a:t>
            </a:r>
            <a:r>
              <a:rPr lang="en-US" dirty="0" smtClean="0"/>
              <a:t> </a:t>
            </a:r>
            <a:r>
              <a:rPr lang="en-US" dirty="0" err="1" smtClean="0"/>
              <a:t>tại</a:t>
            </a:r>
            <a:r>
              <a:rPr lang="en-US" dirty="0" smtClean="0"/>
              <a:t> </a:t>
            </a:r>
            <a:r>
              <a:rPr lang="en-US" dirty="0" err="1" smtClean="0"/>
              <a:t>trên</a:t>
            </a:r>
            <a:r>
              <a:rPr lang="en-US" dirty="0" smtClean="0"/>
              <a:t> </a:t>
            </a:r>
            <a:r>
              <a:rPr lang="en-US" dirty="0" err="1" smtClean="0"/>
              <a:t>lt</a:t>
            </a:r>
            <a:r>
              <a:rPr lang="en-US" dirty="0" smtClean="0"/>
              <a:t>) </a:t>
            </a:r>
            <a:endParaRPr lang="en-US" dirty="0"/>
          </a:p>
        </p:txBody>
      </p:sp>
      <p:sp>
        <p:nvSpPr>
          <p:cNvPr id="16" name="Right Arrow 15"/>
          <p:cNvSpPr/>
          <p:nvPr/>
        </p:nvSpPr>
        <p:spPr>
          <a:xfrm>
            <a:off x="3680284" y="4635222"/>
            <a:ext cx="93610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572000" y="4248789"/>
            <a:ext cx="93610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616388" y="3707223"/>
            <a:ext cx="93610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602311" y="3213044"/>
            <a:ext cx="936104" cy="111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594283" y="2811580"/>
            <a:ext cx="936104" cy="118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4580113" y="2258113"/>
            <a:ext cx="936104" cy="123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2986808" y="4999746"/>
            <a:ext cx="792088" cy="166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2171678" y="5399188"/>
            <a:ext cx="871464" cy="142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4602266" y="1684480"/>
            <a:ext cx="864096" cy="148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708455" y="4095481"/>
            <a:ext cx="2605155" cy="369332"/>
          </a:xfrm>
          <a:prstGeom prst="rect">
            <a:avLst/>
          </a:prstGeom>
          <a:noFill/>
        </p:spPr>
        <p:txBody>
          <a:bodyPr wrap="square" rtlCol="0">
            <a:spAutoFit/>
          </a:bodyPr>
          <a:lstStyle/>
          <a:p>
            <a:r>
              <a:rPr lang="en-US" dirty="0" err="1" smtClean="0"/>
              <a:t>Đại</a:t>
            </a:r>
            <a:r>
              <a:rPr lang="en-US" dirty="0" smtClean="0"/>
              <a:t> </a:t>
            </a:r>
            <a:r>
              <a:rPr lang="en-US" dirty="0" err="1" smtClean="0"/>
              <a:t>Ngu</a:t>
            </a:r>
            <a:r>
              <a:rPr lang="en-US" dirty="0" smtClean="0"/>
              <a:t> 1400, </a:t>
            </a:r>
            <a:r>
              <a:rPr lang="en-US" dirty="0" err="1" smtClean="0"/>
              <a:t>nhà</a:t>
            </a:r>
            <a:r>
              <a:rPr lang="en-US" dirty="0" smtClean="0"/>
              <a:t> </a:t>
            </a:r>
            <a:r>
              <a:rPr lang="en-US" dirty="0" err="1" smtClean="0"/>
              <a:t>Hồ</a:t>
            </a:r>
            <a:endParaRPr lang="en-US" dirty="0"/>
          </a:p>
        </p:txBody>
      </p:sp>
      <p:sp>
        <p:nvSpPr>
          <p:cNvPr id="27" name="TextBox 26"/>
          <p:cNvSpPr txBox="1"/>
          <p:nvPr/>
        </p:nvSpPr>
        <p:spPr>
          <a:xfrm>
            <a:off x="4735952" y="4533223"/>
            <a:ext cx="1777476" cy="369332"/>
          </a:xfrm>
          <a:prstGeom prst="rect">
            <a:avLst/>
          </a:prstGeom>
          <a:noFill/>
        </p:spPr>
        <p:txBody>
          <a:bodyPr wrap="square" rtlCol="0">
            <a:spAutoFit/>
          </a:bodyPr>
          <a:lstStyle/>
          <a:p>
            <a:r>
              <a:rPr lang="en-US" dirty="0" err="1" smtClean="0"/>
              <a:t>Đại</a:t>
            </a:r>
            <a:r>
              <a:rPr lang="en-US" dirty="0" smtClean="0"/>
              <a:t> </a:t>
            </a:r>
            <a:r>
              <a:rPr lang="en-US" dirty="0" err="1" smtClean="0"/>
              <a:t>Việt</a:t>
            </a:r>
            <a:r>
              <a:rPr lang="en-US" dirty="0" smtClean="0"/>
              <a:t> </a:t>
            </a:r>
            <a:r>
              <a:rPr lang="en-US" dirty="0" err="1" smtClean="0"/>
              <a:t>Lý</a:t>
            </a:r>
            <a:r>
              <a:rPr lang="en-US" dirty="0" smtClean="0"/>
              <a:t> –</a:t>
            </a:r>
            <a:r>
              <a:rPr lang="en-US" dirty="0" err="1" smtClean="0"/>
              <a:t>Trần</a:t>
            </a:r>
            <a:endParaRPr lang="en-US" dirty="0"/>
          </a:p>
        </p:txBody>
      </p:sp>
      <p:sp>
        <p:nvSpPr>
          <p:cNvPr id="28" name="TextBox 27"/>
          <p:cNvSpPr txBox="1"/>
          <p:nvPr/>
        </p:nvSpPr>
        <p:spPr>
          <a:xfrm>
            <a:off x="3882498" y="4958429"/>
            <a:ext cx="2403884" cy="369332"/>
          </a:xfrm>
          <a:prstGeom prst="rect">
            <a:avLst/>
          </a:prstGeom>
          <a:noFill/>
        </p:spPr>
        <p:txBody>
          <a:bodyPr wrap="square" rtlCol="0">
            <a:spAutoFit/>
          </a:bodyPr>
          <a:lstStyle/>
          <a:p>
            <a:r>
              <a:rPr lang="en-US" dirty="0" err="1" smtClean="0"/>
              <a:t>Đại</a:t>
            </a:r>
            <a:r>
              <a:rPr lang="en-US" dirty="0" smtClean="0"/>
              <a:t> </a:t>
            </a:r>
            <a:r>
              <a:rPr lang="en-US" dirty="0" err="1" smtClean="0"/>
              <a:t>Cồ</a:t>
            </a:r>
            <a:r>
              <a:rPr lang="en-US" dirty="0" smtClean="0"/>
              <a:t> </a:t>
            </a:r>
            <a:r>
              <a:rPr lang="en-US" dirty="0" err="1" smtClean="0"/>
              <a:t>Việt</a:t>
            </a:r>
            <a:r>
              <a:rPr lang="en-US" dirty="0" smtClean="0"/>
              <a:t> 968 - 1054</a:t>
            </a:r>
            <a:endParaRPr lang="en-US" dirty="0"/>
          </a:p>
        </p:txBody>
      </p:sp>
      <p:sp>
        <p:nvSpPr>
          <p:cNvPr id="29" name="TextBox 28"/>
          <p:cNvSpPr txBox="1"/>
          <p:nvPr/>
        </p:nvSpPr>
        <p:spPr>
          <a:xfrm>
            <a:off x="5624690" y="3562545"/>
            <a:ext cx="2350604" cy="369332"/>
          </a:xfrm>
          <a:prstGeom prst="rect">
            <a:avLst/>
          </a:prstGeom>
          <a:noFill/>
        </p:spPr>
        <p:txBody>
          <a:bodyPr wrap="square" rtlCol="0">
            <a:spAutoFit/>
          </a:bodyPr>
          <a:lstStyle/>
          <a:p>
            <a:r>
              <a:rPr lang="en-US" dirty="0" err="1" smtClean="0"/>
              <a:t>Đại</a:t>
            </a:r>
            <a:r>
              <a:rPr lang="en-US" dirty="0" smtClean="0"/>
              <a:t> </a:t>
            </a:r>
            <a:r>
              <a:rPr lang="en-US" dirty="0" err="1" smtClean="0"/>
              <a:t>Việt</a:t>
            </a:r>
            <a:r>
              <a:rPr lang="en-US" dirty="0"/>
              <a:t> </a:t>
            </a:r>
            <a:r>
              <a:rPr lang="en-US" dirty="0" smtClean="0"/>
              <a:t>1504- 1804</a:t>
            </a:r>
            <a:endParaRPr lang="en-US" dirty="0"/>
          </a:p>
        </p:txBody>
      </p:sp>
      <p:sp>
        <p:nvSpPr>
          <p:cNvPr id="30" name="TextBox 29"/>
          <p:cNvSpPr txBox="1"/>
          <p:nvPr/>
        </p:nvSpPr>
        <p:spPr>
          <a:xfrm>
            <a:off x="5610944" y="2129519"/>
            <a:ext cx="2991701" cy="369332"/>
          </a:xfrm>
          <a:prstGeom prst="rect">
            <a:avLst/>
          </a:prstGeom>
          <a:noFill/>
        </p:spPr>
        <p:txBody>
          <a:bodyPr wrap="square" rtlCol="0">
            <a:spAutoFit/>
          </a:bodyPr>
          <a:lstStyle/>
          <a:p>
            <a:r>
              <a:rPr lang="en-US" dirty="0" err="1" smtClean="0"/>
              <a:t>Việt</a:t>
            </a:r>
            <a:r>
              <a:rPr lang="en-US" dirty="0" smtClean="0"/>
              <a:t> Nam </a:t>
            </a:r>
            <a:r>
              <a:rPr lang="en-US" dirty="0" err="1" smtClean="0"/>
              <a:t>dân</a:t>
            </a:r>
            <a:r>
              <a:rPr lang="en-US" dirty="0" smtClean="0"/>
              <a:t> </a:t>
            </a:r>
            <a:r>
              <a:rPr lang="en-US" dirty="0" err="1" smtClean="0"/>
              <a:t>chủ</a:t>
            </a:r>
            <a:r>
              <a:rPr lang="en-US" dirty="0" smtClean="0"/>
              <a:t> </a:t>
            </a:r>
            <a:r>
              <a:rPr lang="en-US" dirty="0" err="1" smtClean="0"/>
              <a:t>cộng</a:t>
            </a:r>
            <a:r>
              <a:rPr lang="en-US" dirty="0" smtClean="0"/>
              <a:t> </a:t>
            </a:r>
            <a:r>
              <a:rPr lang="en-US" dirty="0" err="1" smtClean="0"/>
              <a:t>hòa</a:t>
            </a:r>
            <a:endParaRPr lang="en-US" dirty="0"/>
          </a:p>
        </p:txBody>
      </p:sp>
      <p:sp>
        <p:nvSpPr>
          <p:cNvPr id="34" name="TextBox 33"/>
          <p:cNvSpPr txBox="1"/>
          <p:nvPr/>
        </p:nvSpPr>
        <p:spPr>
          <a:xfrm>
            <a:off x="5436096" y="1538033"/>
            <a:ext cx="3698683" cy="369332"/>
          </a:xfrm>
          <a:prstGeom prst="rect">
            <a:avLst/>
          </a:prstGeom>
          <a:noFill/>
        </p:spPr>
        <p:txBody>
          <a:bodyPr wrap="square" rtlCol="0">
            <a:spAutoFit/>
          </a:bodyPr>
          <a:lstStyle/>
          <a:p>
            <a:r>
              <a:rPr lang="en-US" dirty="0" err="1" smtClean="0"/>
              <a:t>Cộng</a:t>
            </a:r>
            <a:r>
              <a:rPr lang="en-US" dirty="0" smtClean="0"/>
              <a:t> </a:t>
            </a:r>
            <a:r>
              <a:rPr lang="en-US" dirty="0" err="1" smtClean="0"/>
              <a:t>hòa</a:t>
            </a:r>
            <a:r>
              <a:rPr lang="en-US" dirty="0" smtClean="0"/>
              <a:t> </a:t>
            </a:r>
            <a:r>
              <a:rPr lang="en-US" dirty="0" err="1" smtClean="0"/>
              <a:t>xã</a:t>
            </a:r>
            <a:r>
              <a:rPr lang="en-US" dirty="0" smtClean="0"/>
              <a:t> </a:t>
            </a:r>
            <a:r>
              <a:rPr lang="en-US" dirty="0" err="1" smtClean="0"/>
              <a:t>hội</a:t>
            </a:r>
            <a:r>
              <a:rPr lang="en-US" dirty="0" smtClean="0"/>
              <a:t> </a:t>
            </a:r>
            <a:r>
              <a:rPr lang="en-US" dirty="0" err="1" smtClean="0"/>
              <a:t>chủ</a:t>
            </a:r>
            <a:r>
              <a:rPr lang="en-US" dirty="0" smtClean="0"/>
              <a:t> </a:t>
            </a:r>
            <a:r>
              <a:rPr lang="en-US" dirty="0" err="1" smtClean="0"/>
              <a:t>nghĩa</a:t>
            </a:r>
            <a:r>
              <a:rPr lang="en-US" dirty="0" smtClean="0"/>
              <a:t> </a:t>
            </a:r>
            <a:r>
              <a:rPr lang="en-US" dirty="0" err="1" smtClean="0"/>
              <a:t>Việt</a:t>
            </a:r>
            <a:r>
              <a:rPr lang="en-US" dirty="0" smtClean="0"/>
              <a:t> Nam</a:t>
            </a:r>
            <a:endParaRPr lang="en-US" dirty="0"/>
          </a:p>
        </p:txBody>
      </p:sp>
      <p:sp>
        <p:nvSpPr>
          <p:cNvPr id="35" name="TextBox 34"/>
          <p:cNvSpPr txBox="1"/>
          <p:nvPr/>
        </p:nvSpPr>
        <p:spPr>
          <a:xfrm>
            <a:off x="5658756" y="3091782"/>
            <a:ext cx="2413200" cy="369332"/>
          </a:xfrm>
          <a:prstGeom prst="rect">
            <a:avLst/>
          </a:prstGeom>
          <a:noFill/>
        </p:spPr>
        <p:txBody>
          <a:bodyPr wrap="square" rtlCol="0">
            <a:spAutoFit/>
          </a:bodyPr>
          <a:lstStyle/>
          <a:p>
            <a:r>
              <a:rPr lang="en-US" dirty="0" err="1" smtClean="0"/>
              <a:t>Việt</a:t>
            </a:r>
            <a:r>
              <a:rPr lang="en-US" dirty="0" smtClean="0"/>
              <a:t> Nam 1804-1884 </a:t>
            </a:r>
            <a:endParaRPr lang="en-US" dirty="0"/>
          </a:p>
        </p:txBody>
      </p:sp>
      <p:sp>
        <p:nvSpPr>
          <p:cNvPr id="4" name="TextBox 3"/>
          <p:cNvSpPr txBox="1"/>
          <p:nvPr/>
        </p:nvSpPr>
        <p:spPr>
          <a:xfrm>
            <a:off x="1429653" y="6347160"/>
            <a:ext cx="1631236" cy="369332"/>
          </a:xfrm>
          <a:prstGeom prst="rect">
            <a:avLst/>
          </a:prstGeom>
          <a:noFill/>
        </p:spPr>
        <p:txBody>
          <a:bodyPr wrap="square" rtlCol="0">
            <a:spAutoFit/>
          </a:bodyPr>
          <a:lstStyle/>
          <a:p>
            <a:r>
              <a:rPr lang="en-US" dirty="0" err="1" smtClean="0"/>
              <a:t>Xích</a:t>
            </a:r>
            <a:r>
              <a:rPr lang="en-US" dirty="0" smtClean="0"/>
              <a:t> </a:t>
            </a:r>
            <a:r>
              <a:rPr lang="en-US" dirty="0" err="1" smtClean="0"/>
              <a:t>thủy</a:t>
            </a:r>
            <a:r>
              <a:rPr lang="en-US" dirty="0" smtClean="0"/>
              <a:t> 2879</a:t>
            </a:r>
            <a:endParaRPr lang="en-US" dirty="0"/>
          </a:p>
        </p:txBody>
      </p:sp>
      <p:sp>
        <p:nvSpPr>
          <p:cNvPr id="6" name="TextBox 5"/>
          <p:cNvSpPr txBox="1"/>
          <p:nvPr/>
        </p:nvSpPr>
        <p:spPr>
          <a:xfrm>
            <a:off x="3143133" y="5299247"/>
            <a:ext cx="2134461" cy="369332"/>
          </a:xfrm>
          <a:prstGeom prst="rect">
            <a:avLst/>
          </a:prstGeom>
          <a:noFill/>
        </p:spPr>
        <p:txBody>
          <a:bodyPr wrap="square" rtlCol="0">
            <a:spAutoFit/>
          </a:bodyPr>
          <a:lstStyle/>
          <a:p>
            <a:r>
              <a:rPr lang="en-US" dirty="0" err="1" smtClean="0"/>
              <a:t>Vạn</a:t>
            </a:r>
            <a:r>
              <a:rPr lang="en-US" dirty="0" smtClean="0"/>
              <a:t> </a:t>
            </a:r>
            <a:r>
              <a:rPr lang="en-US" dirty="0" err="1" smtClean="0"/>
              <a:t>Xuân</a:t>
            </a:r>
            <a:r>
              <a:rPr lang="en-US" dirty="0" smtClean="0"/>
              <a:t> 462- 938</a:t>
            </a:r>
            <a:endParaRPr lang="en-US" dirty="0"/>
          </a:p>
        </p:txBody>
      </p:sp>
    </p:spTree>
    <p:extLst>
      <p:ext uri="{BB962C8B-B14F-4D97-AF65-F5344CB8AC3E}">
        <p14:creationId xmlns:p14="http://schemas.microsoft.com/office/powerpoint/2010/main" val="1542740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rmAutofit/>
          </a:bodyPr>
          <a:lstStyle/>
          <a:p>
            <a:r>
              <a:rPr lang="en-US" sz="2800" dirty="0" smtClean="0">
                <a:latin typeface="Arial" pitchFamily="34" charset="0"/>
                <a:cs typeface="Arial" pitchFamily="34" charset="0"/>
              </a:rPr>
              <a:t>2. </a:t>
            </a:r>
            <a:r>
              <a:rPr lang="en-US" sz="2800" dirty="0" err="1" smtClean="0">
                <a:latin typeface="Arial" pitchFamily="34" charset="0"/>
                <a:cs typeface="Arial" pitchFamily="34" charset="0"/>
              </a:rPr>
              <a:t>Dân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tộc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quan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hệ</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dân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tộc</a:t>
            </a:r>
            <a:r>
              <a:rPr lang="en-US" sz="2800" dirty="0" smtClean="0">
                <a:latin typeface="Arial" pitchFamily="34" charset="0"/>
                <a:cs typeface="Arial" pitchFamily="34" charset="0"/>
              </a:rPr>
              <a:t> ở </a:t>
            </a:r>
            <a:r>
              <a:rPr lang="en-US" sz="2800" dirty="0" err="1" smtClean="0">
                <a:latin typeface="Arial" pitchFamily="34" charset="0"/>
                <a:cs typeface="Arial" pitchFamily="34" charset="0"/>
              </a:rPr>
              <a:t>Việt</a:t>
            </a:r>
            <a:r>
              <a:rPr lang="en-US" sz="2800" dirty="0" smtClean="0">
                <a:latin typeface="Arial" pitchFamily="34" charset="0"/>
                <a:cs typeface="Arial" pitchFamily="34" charset="0"/>
              </a:rPr>
              <a:t> Nam</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179512" y="1600200"/>
            <a:ext cx="8964488" cy="4925144"/>
          </a:xfrm>
        </p:spPr>
        <p:txBody>
          <a:bodyPr>
            <a:normAutofit/>
          </a:bodyPr>
          <a:lstStyle/>
          <a:p>
            <a:pPr marL="0" indent="0">
              <a:buNone/>
            </a:pPr>
            <a:r>
              <a:rPr lang="en-US" sz="2400" u="sng" dirty="0" smtClean="0">
                <a:solidFill>
                  <a:srgbClr val="0070C0"/>
                </a:solidFill>
                <a:latin typeface="Arial" panose="020B0604020202020204" pitchFamily="34" charset="0"/>
                <a:cs typeface="Arial" panose="020B0604020202020204" pitchFamily="34" charset="0"/>
              </a:rPr>
              <a:t>a. </a:t>
            </a:r>
            <a:r>
              <a:rPr lang="en-US" sz="2400" u="sng" dirty="0" err="1" smtClean="0">
                <a:solidFill>
                  <a:srgbClr val="0070C0"/>
                </a:solidFill>
                <a:latin typeface="Arial" panose="020B0604020202020204" pitchFamily="34" charset="0"/>
                <a:cs typeface="Arial" panose="020B0604020202020204" pitchFamily="34" charset="0"/>
              </a:rPr>
              <a:t>Đặc</a:t>
            </a:r>
            <a:r>
              <a:rPr lang="en-US" sz="2400" u="sng" dirty="0" smtClean="0">
                <a:solidFill>
                  <a:srgbClr val="0070C0"/>
                </a:solidFill>
                <a:latin typeface="Arial" panose="020B0604020202020204" pitchFamily="34" charset="0"/>
                <a:cs typeface="Arial" panose="020B0604020202020204" pitchFamily="34" charset="0"/>
              </a:rPr>
              <a:t> </a:t>
            </a:r>
            <a:r>
              <a:rPr lang="en-US" sz="2400" u="sng" dirty="0" err="1" smtClean="0">
                <a:solidFill>
                  <a:srgbClr val="0070C0"/>
                </a:solidFill>
                <a:latin typeface="Arial" panose="020B0604020202020204" pitchFamily="34" charset="0"/>
                <a:cs typeface="Arial" panose="020B0604020202020204" pitchFamily="34" charset="0"/>
              </a:rPr>
              <a:t>điểm</a:t>
            </a:r>
            <a:r>
              <a:rPr lang="en-US" sz="2400" u="sng" dirty="0" smtClean="0">
                <a:solidFill>
                  <a:srgbClr val="0070C0"/>
                </a:solidFill>
                <a:latin typeface="Arial" panose="020B0604020202020204" pitchFamily="34" charset="0"/>
                <a:cs typeface="Arial" panose="020B0604020202020204" pitchFamily="34" charset="0"/>
              </a:rPr>
              <a:t> </a:t>
            </a:r>
            <a:r>
              <a:rPr lang="en-US" sz="2400" u="sng" dirty="0" err="1" smtClean="0">
                <a:solidFill>
                  <a:srgbClr val="0070C0"/>
                </a:solidFill>
                <a:latin typeface="Arial" panose="020B0604020202020204" pitchFamily="34" charset="0"/>
                <a:cs typeface="Arial" panose="020B0604020202020204" pitchFamily="34" charset="0"/>
              </a:rPr>
              <a:t>dân</a:t>
            </a:r>
            <a:r>
              <a:rPr lang="en-US" sz="2400" u="sng" dirty="0" smtClean="0">
                <a:solidFill>
                  <a:srgbClr val="0070C0"/>
                </a:solidFill>
                <a:latin typeface="Arial" panose="020B0604020202020204" pitchFamily="34" charset="0"/>
                <a:cs typeface="Arial" panose="020B0604020202020204" pitchFamily="34" charset="0"/>
              </a:rPr>
              <a:t> </a:t>
            </a:r>
            <a:r>
              <a:rPr lang="en-US" sz="2400" u="sng" dirty="0" err="1" smtClean="0">
                <a:solidFill>
                  <a:srgbClr val="0070C0"/>
                </a:solidFill>
                <a:latin typeface="Arial" panose="020B0604020202020204" pitchFamily="34" charset="0"/>
                <a:cs typeface="Arial" panose="020B0604020202020204" pitchFamily="34" charset="0"/>
              </a:rPr>
              <a:t>tộc</a:t>
            </a:r>
            <a:r>
              <a:rPr lang="en-US" sz="2400" u="sng" dirty="0" smtClean="0">
                <a:solidFill>
                  <a:srgbClr val="0070C0"/>
                </a:solidFill>
                <a:latin typeface="Arial" panose="020B0604020202020204" pitchFamily="34" charset="0"/>
                <a:cs typeface="Arial" panose="020B0604020202020204" pitchFamily="34" charset="0"/>
              </a:rPr>
              <a:t> </a:t>
            </a:r>
            <a:r>
              <a:rPr lang="en-US" sz="2400" u="sng" dirty="0" err="1" smtClean="0">
                <a:solidFill>
                  <a:srgbClr val="0070C0"/>
                </a:solidFill>
                <a:latin typeface="Arial" panose="020B0604020202020204" pitchFamily="34" charset="0"/>
                <a:cs typeface="Arial" panose="020B0604020202020204" pitchFamily="34" charset="0"/>
              </a:rPr>
              <a:t>Việt</a:t>
            </a:r>
            <a:r>
              <a:rPr lang="en-US" sz="2400" u="sng" dirty="0" smtClean="0">
                <a:solidFill>
                  <a:srgbClr val="0070C0"/>
                </a:solidFill>
                <a:latin typeface="Arial" panose="020B0604020202020204" pitchFamily="34" charset="0"/>
                <a:cs typeface="Arial" panose="020B0604020202020204" pitchFamily="34" charset="0"/>
              </a:rPr>
              <a:t> Nam</a:t>
            </a:r>
          </a:p>
          <a:p>
            <a:pPr marL="0" indent="0">
              <a:buNone/>
            </a:pPr>
            <a:endParaRPr lang="en-US" sz="2600" u="sng" dirty="0">
              <a:solidFill>
                <a:srgbClr val="0070C0"/>
              </a:solidFill>
              <a:latin typeface="Arial" pitchFamily="34" charset="0"/>
              <a:cs typeface="Arial" pitchFamily="34" charset="0"/>
            </a:endParaRPr>
          </a:p>
          <a:p>
            <a:pPr marL="0" indent="0">
              <a:buNone/>
            </a:pPr>
            <a:r>
              <a:rPr lang="en-US" sz="2400" dirty="0" err="1" smtClean="0">
                <a:solidFill>
                  <a:srgbClr val="0070C0"/>
                </a:solidFill>
                <a:latin typeface="Arial" pitchFamily="34" charset="0"/>
                <a:cs typeface="Arial" pitchFamily="34" charset="0"/>
              </a:rPr>
              <a:t>Thứ</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chênh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lệch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err="1" smtClean="0">
                <a:solidFill>
                  <a:srgbClr val="0070C0"/>
                </a:solidFill>
                <a:latin typeface="Arial" pitchFamily="34" charset="0"/>
                <a:cs typeface="Arial" pitchFamily="34" charset="0"/>
              </a:rPr>
              <a:t>Thứ</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hai</a:t>
            </a:r>
            <a:r>
              <a:rPr lang="en-US" sz="2400" dirty="0" smtClean="0">
                <a:solidFill>
                  <a:srgbClr val="0070C0"/>
                </a:solidFill>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trú</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xen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err="1" smtClean="0">
                <a:solidFill>
                  <a:srgbClr val="0070C0"/>
                </a:solidFill>
                <a:latin typeface="Arial" pitchFamily="34" charset="0"/>
                <a:cs typeface="Arial" pitchFamily="34" charset="0"/>
              </a:rPr>
              <a:t>Thứ</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ba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địa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lược</a:t>
            </a:r>
            <a:endParaRPr lang="en-US" sz="2400" dirty="0" smtClean="0">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354657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spcBef>
                <a:spcPct val="20000"/>
              </a:spcBef>
            </a:pPr>
            <a:r>
              <a:rPr lang="en-US" sz="3200" smtClean="0">
                <a:solidFill>
                  <a:prstClr val="black"/>
                </a:solidFill>
                <a:latin typeface="Arial" pitchFamily="34" charset="0"/>
                <a:cs typeface="Arial" pitchFamily="34" charset="0"/>
              </a:rPr>
              <a:t/>
            </a:r>
            <a:br>
              <a:rPr lang="en-US" sz="3200" smtClean="0">
                <a:solidFill>
                  <a:prstClr val="black"/>
                </a:solidFill>
                <a:latin typeface="Arial" pitchFamily="34" charset="0"/>
                <a:cs typeface="Arial" pitchFamily="34" charset="0"/>
              </a:rPr>
            </a:br>
            <a:r>
              <a:rPr lang="en-US" sz="3200" smtClean="0">
                <a:solidFill>
                  <a:prstClr val="black"/>
                </a:solidFill>
                <a:latin typeface="Arial" pitchFamily="34" charset="0"/>
                <a:cs typeface="Arial" pitchFamily="34" charset="0"/>
              </a:rPr>
              <a:t>2</a:t>
            </a:r>
            <a:r>
              <a:rPr lang="en-US" sz="3200">
                <a:solidFill>
                  <a:prstClr val="black"/>
                </a:solidFill>
                <a:latin typeface="Arial" pitchFamily="34" charset="0"/>
                <a:cs typeface="Arial" pitchFamily="34" charset="0"/>
              </a:rPr>
              <a:t>. Dân tộc và quan hệ dân tộc ở Việt </a:t>
            </a:r>
            <a:r>
              <a:rPr lang="en-US" sz="3200" smtClean="0">
                <a:solidFill>
                  <a:prstClr val="black"/>
                </a:solidFill>
                <a:latin typeface="Arial" pitchFamily="34" charset="0"/>
                <a:cs typeface="Arial" pitchFamily="34" charset="0"/>
              </a:rPr>
              <a:t>Nam</a:t>
            </a:r>
            <a:br>
              <a:rPr lang="en-US" sz="3200" smtClean="0">
                <a:solidFill>
                  <a:prstClr val="black"/>
                </a:solidFill>
                <a:latin typeface="Arial" pitchFamily="34" charset="0"/>
                <a:cs typeface="Arial" pitchFamily="34" charset="0"/>
              </a:rPr>
            </a:br>
            <a:endParaRPr lang="en-US"/>
          </a:p>
        </p:txBody>
      </p:sp>
      <p:sp>
        <p:nvSpPr>
          <p:cNvPr id="3" name="Content Placeholder 2"/>
          <p:cNvSpPr>
            <a:spLocks noGrp="1"/>
          </p:cNvSpPr>
          <p:nvPr>
            <p:ph idx="1"/>
          </p:nvPr>
        </p:nvSpPr>
        <p:spPr>
          <a:xfrm>
            <a:off x="0" y="1600200"/>
            <a:ext cx="9144000" cy="4997152"/>
          </a:xfrm>
        </p:spPr>
        <p:txBody>
          <a:bodyPr>
            <a:normAutofit/>
          </a:bodyPr>
          <a:lstStyle/>
          <a:p>
            <a:pPr marL="0" indent="0">
              <a:buNone/>
            </a:pPr>
            <a:r>
              <a:rPr lang="en-US" sz="2400" u="sng" dirty="0">
                <a:solidFill>
                  <a:srgbClr val="0070C0"/>
                </a:solidFill>
                <a:latin typeface="Arial" panose="020B0604020202020204" pitchFamily="34" charset="0"/>
                <a:ea typeface="+mj-ea"/>
                <a:cs typeface="Arial" panose="020B0604020202020204" pitchFamily="34" charset="0"/>
              </a:rPr>
              <a:t>a. </a:t>
            </a:r>
            <a:r>
              <a:rPr lang="en-US" sz="2400" u="sng" dirty="0" err="1">
                <a:solidFill>
                  <a:srgbClr val="0070C0"/>
                </a:solidFill>
                <a:latin typeface="Arial" panose="020B0604020202020204" pitchFamily="34" charset="0"/>
                <a:ea typeface="+mj-ea"/>
                <a:cs typeface="Arial" panose="020B0604020202020204" pitchFamily="34" charset="0"/>
              </a:rPr>
              <a:t>Đặc</a:t>
            </a:r>
            <a:r>
              <a:rPr lang="en-US" sz="2400" u="sng" dirty="0">
                <a:solidFill>
                  <a:srgbClr val="0070C0"/>
                </a:solidFill>
                <a:latin typeface="Arial" panose="020B0604020202020204" pitchFamily="34" charset="0"/>
                <a:ea typeface="+mj-ea"/>
                <a:cs typeface="Arial" panose="020B0604020202020204" pitchFamily="34" charset="0"/>
              </a:rPr>
              <a:t> </a:t>
            </a:r>
            <a:r>
              <a:rPr lang="en-US" sz="2400" u="sng" dirty="0" err="1">
                <a:solidFill>
                  <a:srgbClr val="0070C0"/>
                </a:solidFill>
                <a:latin typeface="Arial" panose="020B0604020202020204" pitchFamily="34" charset="0"/>
                <a:ea typeface="+mj-ea"/>
                <a:cs typeface="Arial" panose="020B0604020202020204" pitchFamily="34" charset="0"/>
              </a:rPr>
              <a:t>điểm</a:t>
            </a:r>
            <a:r>
              <a:rPr lang="en-US" sz="2400" u="sng" dirty="0">
                <a:solidFill>
                  <a:srgbClr val="0070C0"/>
                </a:solidFill>
                <a:latin typeface="Arial" panose="020B0604020202020204" pitchFamily="34" charset="0"/>
                <a:ea typeface="+mj-ea"/>
                <a:cs typeface="Arial" panose="020B0604020202020204" pitchFamily="34" charset="0"/>
              </a:rPr>
              <a:t> </a:t>
            </a:r>
            <a:r>
              <a:rPr lang="en-US" sz="2400" u="sng" dirty="0" err="1">
                <a:solidFill>
                  <a:srgbClr val="0070C0"/>
                </a:solidFill>
                <a:latin typeface="Arial" panose="020B0604020202020204" pitchFamily="34" charset="0"/>
                <a:ea typeface="+mj-ea"/>
                <a:cs typeface="Arial" panose="020B0604020202020204" pitchFamily="34" charset="0"/>
              </a:rPr>
              <a:t>dân</a:t>
            </a:r>
            <a:r>
              <a:rPr lang="en-US" sz="2400" u="sng" dirty="0">
                <a:solidFill>
                  <a:srgbClr val="0070C0"/>
                </a:solidFill>
                <a:latin typeface="Arial" panose="020B0604020202020204" pitchFamily="34" charset="0"/>
                <a:ea typeface="+mj-ea"/>
                <a:cs typeface="Arial" panose="020B0604020202020204" pitchFamily="34" charset="0"/>
              </a:rPr>
              <a:t> </a:t>
            </a:r>
            <a:r>
              <a:rPr lang="en-US" sz="2400" u="sng" dirty="0" err="1">
                <a:solidFill>
                  <a:srgbClr val="0070C0"/>
                </a:solidFill>
                <a:latin typeface="Arial" panose="020B0604020202020204" pitchFamily="34" charset="0"/>
                <a:ea typeface="+mj-ea"/>
                <a:cs typeface="Arial" panose="020B0604020202020204" pitchFamily="34" charset="0"/>
              </a:rPr>
              <a:t>tộc</a:t>
            </a:r>
            <a:r>
              <a:rPr lang="en-US" sz="2400" u="sng" dirty="0">
                <a:solidFill>
                  <a:srgbClr val="0070C0"/>
                </a:solidFill>
                <a:latin typeface="Arial" panose="020B0604020202020204" pitchFamily="34" charset="0"/>
                <a:ea typeface="+mj-ea"/>
                <a:cs typeface="Arial" panose="020B0604020202020204" pitchFamily="34" charset="0"/>
              </a:rPr>
              <a:t> </a:t>
            </a:r>
            <a:r>
              <a:rPr lang="en-US" sz="2400" u="sng" dirty="0" err="1">
                <a:solidFill>
                  <a:srgbClr val="0070C0"/>
                </a:solidFill>
                <a:latin typeface="Arial" panose="020B0604020202020204" pitchFamily="34" charset="0"/>
                <a:ea typeface="+mj-ea"/>
                <a:cs typeface="Arial" panose="020B0604020202020204" pitchFamily="34" charset="0"/>
              </a:rPr>
              <a:t>Việt</a:t>
            </a:r>
            <a:r>
              <a:rPr lang="en-US" sz="2400" u="sng" dirty="0">
                <a:solidFill>
                  <a:srgbClr val="0070C0"/>
                </a:solidFill>
                <a:latin typeface="Arial" panose="020B0604020202020204" pitchFamily="34" charset="0"/>
                <a:ea typeface="+mj-ea"/>
                <a:cs typeface="Arial" panose="020B0604020202020204" pitchFamily="34" charset="0"/>
              </a:rPr>
              <a:t> Nam</a:t>
            </a:r>
            <a:endParaRPr lang="en-US" sz="2400" u="sng" dirty="0" smtClean="0">
              <a:solidFill>
                <a:srgbClr val="0070C0"/>
              </a:solidFill>
              <a:latin typeface="Arial" pitchFamily="34" charset="0"/>
              <a:cs typeface="Arial" pitchFamily="34" charset="0"/>
            </a:endParaRPr>
          </a:p>
          <a:p>
            <a:pPr marL="0" indent="0">
              <a:buNone/>
            </a:pPr>
            <a:endParaRPr lang="en-US" sz="2400" dirty="0" smtClean="0">
              <a:solidFill>
                <a:srgbClr val="0070C0"/>
              </a:solidFill>
              <a:latin typeface="Arial" pitchFamily="34" charset="0"/>
              <a:cs typeface="Arial" pitchFamily="34" charset="0"/>
            </a:endParaRPr>
          </a:p>
          <a:p>
            <a:pPr marL="0" indent="0">
              <a:buNone/>
            </a:pPr>
            <a:r>
              <a:rPr lang="en-US" sz="2400" dirty="0" err="1" smtClean="0">
                <a:solidFill>
                  <a:srgbClr val="0070C0"/>
                </a:solidFill>
                <a:latin typeface="Arial" pitchFamily="34" charset="0"/>
                <a:cs typeface="Arial" pitchFamily="34" charset="0"/>
              </a:rPr>
              <a:t>Thứ</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đều</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err="1" smtClean="0">
                <a:solidFill>
                  <a:srgbClr val="0070C0"/>
                </a:solidFill>
                <a:latin typeface="Arial" pitchFamily="34" charset="0"/>
                <a:cs typeface="Arial" pitchFamily="34" charset="0"/>
              </a:rPr>
              <a:t>Thứ</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năm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gắn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lâu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err="1" smtClean="0">
                <a:solidFill>
                  <a:srgbClr val="0070C0"/>
                </a:solidFill>
                <a:latin typeface="Arial" pitchFamily="34" charset="0"/>
                <a:cs typeface="Arial" pitchFamily="34" charset="0"/>
              </a:rPr>
              <a:t>Thứ</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sáu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riêng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góp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phú</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609642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fontScale="90000"/>
          </a:bodyPr>
          <a:lstStyle/>
          <a:p>
            <a:r>
              <a:rPr lang="en-US" sz="2900">
                <a:solidFill>
                  <a:prstClr val="black"/>
                </a:solidFill>
                <a:latin typeface="Arial" pitchFamily="34" charset="0"/>
                <a:cs typeface="Arial" pitchFamily="34" charset="0"/>
              </a:rPr>
              <a:t>2. Dân tộc và quan hệ dân tộc ở Việt Nam</a:t>
            </a:r>
            <a:br>
              <a:rPr lang="en-US" sz="2900">
                <a:solidFill>
                  <a:prstClr val="black"/>
                </a:solidFill>
                <a:latin typeface="Arial" pitchFamily="34" charset="0"/>
                <a:cs typeface="Arial" pitchFamily="34" charset="0"/>
              </a:rPr>
            </a:br>
            <a:r>
              <a:rPr lang="en-US" sz="2900" u="sng" smtClean="0">
                <a:solidFill>
                  <a:srgbClr val="0070C0"/>
                </a:solidFill>
                <a:latin typeface="Arial" pitchFamily="34" charset="0"/>
                <a:cs typeface="Arial" pitchFamily="34" charset="0"/>
              </a:rPr>
              <a:t>b. Quan điểm và chính sách dân tộc của Đảng và nhà nước Việt Nam</a:t>
            </a:r>
            <a:endParaRPr lang="en-US" u="sng">
              <a:solidFill>
                <a:srgbClr val="0070C0"/>
              </a:solidFill>
            </a:endParaRPr>
          </a:p>
        </p:txBody>
      </p:sp>
      <p:sp>
        <p:nvSpPr>
          <p:cNvPr id="3" name="Content Placeholder 2"/>
          <p:cNvSpPr>
            <a:spLocks noGrp="1"/>
          </p:cNvSpPr>
          <p:nvPr>
            <p:ph idx="1"/>
          </p:nvPr>
        </p:nvSpPr>
        <p:spPr>
          <a:xfrm>
            <a:off x="251520" y="1600200"/>
            <a:ext cx="8640960" cy="5141168"/>
          </a:xfrm>
        </p:spPr>
        <p:txBody>
          <a:bodyPr>
            <a:normAutofit/>
          </a:bodyPr>
          <a:lstStyle/>
          <a:p>
            <a:pPr marL="0" indent="0" algn="just">
              <a:buNone/>
            </a:pPr>
            <a:r>
              <a:rPr lang="en-US" sz="2400" i="1" dirty="0" err="1" smtClean="0">
                <a:solidFill>
                  <a:srgbClr val="0070C0"/>
                </a:solidFill>
                <a:latin typeface="Arial" pitchFamily="34" charset="0"/>
                <a:cs typeface="Arial" pitchFamily="34" charset="0"/>
              </a:rPr>
              <a:t>Thứ</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endParaRPr lang="en-US" sz="2400" dirty="0" smtClean="0">
              <a:latin typeface="Arial" pitchFamily="34" charset="0"/>
              <a:cs typeface="Arial" pitchFamily="34" charset="0"/>
            </a:endParaRP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ta.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hòa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giúp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chuyển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rõ</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mưu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chia </a:t>
            </a:r>
            <a:r>
              <a:rPr lang="en-US" sz="2400" dirty="0" err="1" smtClean="0">
                <a:latin typeface="Arial" pitchFamily="34" charset="0"/>
                <a:cs typeface="Arial" pitchFamily="34" charset="0"/>
              </a:rPr>
              <a:t>rẽ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ĐH XII</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1569972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u="sng">
                <a:solidFill>
                  <a:srgbClr val="0070C0"/>
                </a:solidFill>
                <a:latin typeface="Arial" pitchFamily="34" charset="0"/>
                <a:cs typeface="Arial" pitchFamily="34" charset="0"/>
              </a:rPr>
              <a:t>b. Quan điểm và chính sách dân tộc của Đảng và nhà nước Việt Nam</a:t>
            </a:r>
            <a:endParaRPr lang="en-US" u="sng">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US" sz="2400" u="sng" smtClean="0">
                <a:latin typeface="Arial" pitchFamily="34" charset="0"/>
                <a:cs typeface="Arial" pitchFamily="34" charset="0"/>
              </a:rPr>
              <a:t>Tập trung vào các nội dung sau</a:t>
            </a:r>
            <a:r>
              <a:rPr lang="en-US" sz="2400" smtClean="0">
                <a:latin typeface="Arial" pitchFamily="34" charset="0"/>
                <a:cs typeface="Arial" pitchFamily="34" charset="0"/>
              </a:rPr>
              <a:t>:</a:t>
            </a:r>
          </a:p>
          <a:p>
            <a:pPr marL="0" indent="0" algn="just">
              <a:buNone/>
            </a:pPr>
            <a:endParaRPr lang="en-US" sz="2400" smtClean="0">
              <a:latin typeface="Arial" pitchFamily="34" charset="0"/>
              <a:cs typeface="Arial" pitchFamily="34" charset="0"/>
            </a:endParaRPr>
          </a:p>
          <a:p>
            <a:pPr marL="0" indent="0" algn="just">
              <a:buNone/>
            </a:pPr>
            <a:r>
              <a:rPr lang="en-US" sz="2400" smtClean="0">
                <a:latin typeface="Arial" pitchFamily="34" charset="0"/>
                <a:cs typeface="Arial" pitchFamily="34" charset="0"/>
              </a:rPr>
              <a:t>- Vấn đề dân tộc và đoàn kết dân tộc là vấn đề chiến lược cơ bản, lâu dài, đồng thời cũng là vấn đề cấp bách hiện nay của cách mạng Việt Nam</a:t>
            </a:r>
          </a:p>
          <a:p>
            <a:pPr marL="0" indent="0" algn="just">
              <a:buNone/>
            </a:pPr>
            <a:r>
              <a:rPr lang="en-US" sz="2400" smtClean="0">
                <a:latin typeface="Arial" pitchFamily="34" charset="0"/>
                <a:cs typeface="Arial" pitchFamily="34" charset="0"/>
              </a:rPr>
              <a:t>- Các dân tộc trong đại gia đình Việt Nam bình đẳng, đoàn kết, tương trợ giúp nhau cùng phát triển, cùng nhau phấn đấu thực hiện thắng lợi sự nghiệp công nghiệp, hiện đại hóa đất nước, xây dựng và bảo vệ Tổ quốc Việt Nam xã hội chủ nghĩa. Kiên quyết đấu tranh với mọi âm mưu chia rẽ dân tộc.</a:t>
            </a:r>
            <a:endParaRPr lang="en-US" sz="2400">
              <a:latin typeface="Arial" pitchFamily="34" charset="0"/>
              <a:cs typeface="Arial" pitchFamily="34" charset="0"/>
            </a:endParaRPr>
          </a:p>
        </p:txBody>
      </p:sp>
    </p:spTree>
    <p:extLst>
      <p:ext uri="{BB962C8B-B14F-4D97-AF65-F5344CB8AC3E}">
        <p14:creationId xmlns:p14="http://schemas.microsoft.com/office/powerpoint/2010/main" val="1232559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u="sng">
                <a:solidFill>
                  <a:srgbClr val="0070C0"/>
                </a:solidFill>
                <a:latin typeface="Arial" pitchFamily="34" charset="0"/>
                <a:cs typeface="Arial" pitchFamily="34" charset="0"/>
              </a:rPr>
              <a:t>b. Quan điểm và chính sách dân tộc của Đảng và nhà nước Việt Nam</a:t>
            </a:r>
            <a:endParaRPr lang="en-US" u="sng">
              <a:solidFill>
                <a:srgbClr val="0070C0"/>
              </a:solidFill>
            </a:endParaRPr>
          </a:p>
        </p:txBody>
      </p:sp>
      <p:sp>
        <p:nvSpPr>
          <p:cNvPr id="3" name="Content Placeholder 2"/>
          <p:cNvSpPr>
            <a:spLocks noGrp="1"/>
          </p:cNvSpPr>
          <p:nvPr>
            <p:ph idx="1"/>
          </p:nvPr>
        </p:nvSpPr>
        <p:spPr>
          <a:xfrm>
            <a:off x="457200" y="1600200"/>
            <a:ext cx="8363272" cy="4525963"/>
          </a:xfrm>
        </p:spPr>
        <p:txBody>
          <a:bodyPr>
            <a:normAutofit fontScale="92500"/>
          </a:bodyPr>
          <a:lstStyle/>
          <a:p>
            <a:pPr marL="0" indent="0" algn="just">
              <a:buNone/>
            </a:pPr>
            <a:r>
              <a:rPr lang="en-US" sz="2800" smtClean="0">
                <a:latin typeface="Arial" pitchFamily="34" charset="0"/>
                <a:cs typeface="Arial" pitchFamily="34" charset="0"/>
              </a:rPr>
              <a:t>- </a:t>
            </a:r>
            <a:r>
              <a:rPr lang="en-US" sz="2600" smtClean="0">
                <a:latin typeface="Arial" pitchFamily="34" charset="0"/>
                <a:cs typeface="Arial" pitchFamily="34" charset="0"/>
              </a:rPr>
              <a:t>Phát triển toàn diện chính trị, kinh tế, văn hóa, xã hội và an ninh quốc phòng trên địa bàn vùng dân tộc và miền núi, gắn tăng trưởng kinh tế với giải quyết các vấn đề xã hội, thực hiện tốt chính sách dân tộc; quan tâm phát triển...</a:t>
            </a:r>
          </a:p>
          <a:p>
            <a:pPr marL="0" indent="0" algn="just">
              <a:buNone/>
            </a:pPr>
            <a:r>
              <a:rPr lang="en-US" sz="2600" smtClean="0">
                <a:latin typeface="Arial" pitchFamily="34" charset="0"/>
                <a:cs typeface="Arial" pitchFamily="34" charset="0"/>
              </a:rPr>
              <a:t>- Ưu tiên đầu tư phát triển kinh tế- xã hội các vùng dân tộc và miền núi, trước hết tập trung phát triển giao thông và cơ sở hạ tầng, xóa đói, giảm nghèo, khai thác tiềm năng và thế mạnh từng vùng...</a:t>
            </a:r>
          </a:p>
          <a:p>
            <a:pPr marL="0" indent="0" algn="just">
              <a:buNone/>
            </a:pPr>
            <a:r>
              <a:rPr lang="en-US" sz="2600" smtClean="0">
                <a:latin typeface="Arial" pitchFamily="34" charset="0"/>
                <a:cs typeface="Arial" pitchFamily="34" charset="0"/>
              </a:rPr>
              <a:t>- Công tác dân tộc và thực hiện chính sách dân tộc là nhiệm vụ của toàn Đảng toàn dân, của cả hệ thống chính trị</a:t>
            </a:r>
          </a:p>
          <a:p>
            <a:pPr marL="0" indent="0">
              <a:buNone/>
            </a:pPr>
            <a:endParaRPr lang="en-US"/>
          </a:p>
        </p:txBody>
      </p:sp>
    </p:spTree>
    <p:extLst>
      <p:ext uri="{BB962C8B-B14F-4D97-AF65-F5344CB8AC3E}">
        <p14:creationId xmlns:p14="http://schemas.microsoft.com/office/powerpoint/2010/main" val="2279137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66"/>
            <a:ext cx="8229600" cy="1143000"/>
          </a:xfrm>
        </p:spPr>
        <p:txBody>
          <a:bodyPr>
            <a:normAutofit/>
          </a:bodyPr>
          <a:lstStyle/>
          <a:p>
            <a:r>
              <a:rPr lang="en-US" sz="2400" u="sng" dirty="0">
                <a:solidFill>
                  <a:srgbClr val="0070C0"/>
                </a:solidFill>
                <a:latin typeface="Arial" pitchFamily="34" charset="0"/>
                <a:cs typeface="Arial" pitchFamily="34" charset="0"/>
              </a:rPr>
              <a:t>b. </a:t>
            </a:r>
            <a:r>
              <a:rPr lang="en-US" sz="2400" u="sng" dirty="0" err="1">
                <a:solidFill>
                  <a:srgbClr val="0070C0"/>
                </a:solidFill>
                <a:latin typeface="Arial" pitchFamily="34" charset="0"/>
                <a:cs typeface="Arial" pitchFamily="34" charset="0"/>
              </a:rPr>
              <a:t>Quan</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điểm</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và</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chính</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sách</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dân</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tộc</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của</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Đảng</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và</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nhà</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nước</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Việt</a:t>
            </a:r>
            <a:r>
              <a:rPr lang="en-US" sz="2400" u="sng" dirty="0">
                <a:solidFill>
                  <a:srgbClr val="0070C0"/>
                </a:solidFill>
                <a:latin typeface="Arial" pitchFamily="34" charset="0"/>
                <a:cs typeface="Arial" pitchFamily="34" charset="0"/>
              </a:rPr>
              <a:t> Nam</a:t>
            </a:r>
            <a:endParaRPr lang="en-US" sz="2400" u="sng" dirty="0">
              <a:solidFill>
                <a:srgbClr val="0070C0"/>
              </a:solidFill>
            </a:endParaRPr>
          </a:p>
        </p:txBody>
      </p:sp>
      <p:sp>
        <p:nvSpPr>
          <p:cNvPr id="3" name="Content Placeholder 2"/>
          <p:cNvSpPr>
            <a:spLocks noGrp="1"/>
          </p:cNvSpPr>
          <p:nvPr>
            <p:ph idx="1"/>
          </p:nvPr>
        </p:nvSpPr>
        <p:spPr>
          <a:xfrm>
            <a:off x="457200" y="1417638"/>
            <a:ext cx="8435280" cy="5440362"/>
          </a:xfrm>
        </p:spPr>
        <p:txBody>
          <a:bodyPr>
            <a:normAutofit lnSpcReduction="10000"/>
          </a:bodyPr>
          <a:lstStyle/>
          <a:p>
            <a:pPr marL="0" indent="0">
              <a:buNone/>
            </a:pPr>
            <a:r>
              <a:rPr lang="en-US" sz="2400" i="1" dirty="0" err="1" smtClean="0">
                <a:solidFill>
                  <a:srgbClr val="0070C0"/>
                </a:solidFill>
                <a:latin typeface="Arial" pitchFamily="34" charset="0"/>
                <a:cs typeface="Arial" pitchFamily="34" charset="0"/>
              </a:rPr>
              <a:t>Thứ</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hai</a:t>
            </a:r>
            <a:r>
              <a:rPr lang="en-US" sz="2400" i="1" dirty="0" smtClean="0">
                <a:solidFill>
                  <a:srgbClr val="0070C0"/>
                </a:solidFill>
                <a:latin typeface="Arial" pitchFamily="34" charset="0"/>
                <a:cs typeface="Arial" pitchFamily="34" charset="0"/>
              </a:rPr>
              <a:t>: </a:t>
            </a:r>
            <a:r>
              <a:rPr lang="en-US" sz="2400" i="1" dirty="0" err="1" smtClean="0">
                <a:latin typeface="Arial" pitchFamily="34" charset="0"/>
                <a:cs typeface="Arial" pitchFamily="34" charset="0"/>
              </a:rPr>
              <a:t>Chính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sách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dân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tộc</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của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Đảng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và</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nhà</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nước</a:t>
            </a:r>
            <a:r>
              <a:rPr lang="en-US" sz="2400" i="1" dirty="0" smtClean="0">
                <a:latin typeface="Arial" pitchFamily="34" charset="0"/>
                <a:cs typeface="Arial" pitchFamily="34" charset="0"/>
              </a:rPr>
              <a:t> ta</a:t>
            </a:r>
            <a:r>
              <a:rPr lang="en-US" sz="2400" dirty="0" smtClean="0">
                <a:latin typeface="Arial" pitchFamily="34" charset="0"/>
                <a:cs typeface="Arial" pitchFamily="34" charset="0"/>
              </a:rPr>
              <a:t>.</a:t>
            </a:r>
          </a:p>
          <a:p>
            <a:pPr marL="0" indent="0">
              <a:buNone/>
            </a:pPr>
            <a:endParaRPr lang="en-US" sz="2400" i="1" dirty="0" smtClean="0">
              <a:solidFill>
                <a:srgbClr val="0070C0"/>
              </a:solidFill>
              <a:latin typeface="Arial" pitchFamily="34" charset="0"/>
              <a:cs typeface="Arial" pitchFamily="34" charset="0"/>
            </a:endParaRPr>
          </a:p>
          <a:p>
            <a:pPr marL="0" indent="0">
              <a:buNone/>
            </a:pPr>
            <a:r>
              <a:rPr lang="en-US" sz="2400" i="1" dirty="0" err="1" smtClean="0">
                <a:solidFill>
                  <a:srgbClr val="0070C0"/>
                </a:solidFill>
                <a:latin typeface="Arial" pitchFamily="34" charset="0"/>
                <a:cs typeface="Arial" pitchFamily="34" charset="0"/>
              </a:rPr>
              <a:t>Về</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chính</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trị</a:t>
            </a:r>
            <a:r>
              <a:rPr lang="en-US" sz="2400" i="1" dirty="0" smtClean="0">
                <a:solidFill>
                  <a:srgbClr val="0070C0"/>
                </a:solidFill>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gúp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góp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nâng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a:t>
            </a:r>
          </a:p>
          <a:p>
            <a:pPr marL="0" indent="0" algn="just">
              <a:buNone/>
            </a:pPr>
            <a:r>
              <a:rPr lang="en-US" sz="2400" i="1" dirty="0" err="1" smtClean="0">
                <a:solidFill>
                  <a:srgbClr val="0070C0"/>
                </a:solidFill>
                <a:latin typeface="Arial" pitchFamily="34" charset="0"/>
                <a:cs typeface="Arial" pitchFamily="34" charset="0"/>
              </a:rPr>
              <a:t>Về</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kinh</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tế</a:t>
            </a:r>
            <a:r>
              <a:rPr lang="en-US" sz="2400" i="1" dirty="0" smtClean="0">
                <a:solidFill>
                  <a:srgbClr val="0070C0"/>
                </a:solidFill>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dung, </a:t>
            </a:r>
            <a:r>
              <a:rPr lang="en-US" sz="2400" dirty="0" err="1" smtClean="0">
                <a:latin typeface="Arial" pitchFamily="34" charset="0"/>
                <a:cs typeface="Arial" pitchFamily="34" charset="0"/>
              </a:rPr>
              <a:t>nhiệm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núi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nhằm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khoảng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a:t>
            </a:r>
          </a:p>
          <a:p>
            <a:pPr marL="0" indent="0" algn="just">
              <a:buNone/>
            </a:pPr>
            <a:r>
              <a:rPr lang="en-US" sz="2400" i="1" dirty="0" err="1" smtClean="0">
                <a:solidFill>
                  <a:srgbClr val="0070C0"/>
                </a:solidFill>
                <a:latin typeface="Arial" pitchFamily="34" charset="0"/>
                <a:cs typeface="Arial" pitchFamily="34" charset="0"/>
              </a:rPr>
              <a:t>Về</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văn</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hóa</a:t>
            </a:r>
            <a:r>
              <a:rPr lang="en-US" sz="2400" i="1" dirty="0" smtClean="0">
                <a:solidFill>
                  <a:srgbClr val="0070C0"/>
                </a:solidFill>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tiên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đậm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336096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a:bodyPr>
          <a:lstStyle/>
          <a:p>
            <a:r>
              <a:rPr lang="en-US" sz="2400" u="sng" dirty="0">
                <a:solidFill>
                  <a:srgbClr val="0070C0"/>
                </a:solidFill>
                <a:latin typeface="Arial" pitchFamily="34" charset="0"/>
                <a:cs typeface="Arial" pitchFamily="34" charset="0"/>
              </a:rPr>
              <a:t>b. </a:t>
            </a:r>
            <a:r>
              <a:rPr lang="en-US" sz="2400" u="sng" dirty="0" err="1">
                <a:solidFill>
                  <a:srgbClr val="0070C0"/>
                </a:solidFill>
                <a:latin typeface="Arial" pitchFamily="34" charset="0"/>
                <a:cs typeface="Arial" pitchFamily="34" charset="0"/>
              </a:rPr>
              <a:t>Quan</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điểm</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và</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chính</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sách</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dân</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tộc</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của</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Đảng</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và</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nhà</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nước</a:t>
            </a:r>
            <a:r>
              <a:rPr lang="en-US" sz="2400" u="sng" dirty="0">
                <a:solidFill>
                  <a:srgbClr val="0070C0"/>
                </a:solidFill>
                <a:latin typeface="Arial" pitchFamily="34" charset="0"/>
                <a:cs typeface="Arial" pitchFamily="34" charset="0"/>
              </a:rPr>
              <a:t> </a:t>
            </a:r>
            <a:r>
              <a:rPr lang="en-US" sz="2400" u="sng" dirty="0" err="1">
                <a:solidFill>
                  <a:srgbClr val="0070C0"/>
                </a:solidFill>
                <a:latin typeface="Arial" pitchFamily="34" charset="0"/>
                <a:cs typeface="Arial" pitchFamily="34" charset="0"/>
              </a:rPr>
              <a:t>Việt</a:t>
            </a:r>
            <a:r>
              <a:rPr lang="en-US" sz="2400" u="sng" dirty="0">
                <a:solidFill>
                  <a:srgbClr val="0070C0"/>
                </a:solidFill>
                <a:latin typeface="Arial" pitchFamily="34" charset="0"/>
                <a:cs typeface="Arial" pitchFamily="34" charset="0"/>
              </a:rPr>
              <a:t> Nam</a:t>
            </a:r>
            <a:endParaRPr lang="en-US" sz="2400" u="sng" dirty="0">
              <a:solidFill>
                <a:srgbClr val="0070C0"/>
              </a:solidFill>
            </a:endParaRPr>
          </a:p>
        </p:txBody>
      </p:sp>
      <p:sp>
        <p:nvSpPr>
          <p:cNvPr id="3" name="Content Placeholder 2"/>
          <p:cNvSpPr>
            <a:spLocks noGrp="1"/>
          </p:cNvSpPr>
          <p:nvPr>
            <p:ph idx="1"/>
          </p:nvPr>
        </p:nvSpPr>
        <p:spPr>
          <a:xfrm>
            <a:off x="457200" y="1259632"/>
            <a:ext cx="8579296" cy="5265712"/>
          </a:xfrm>
        </p:spPr>
        <p:txBody>
          <a:bodyPr>
            <a:normAutofit/>
          </a:bodyPr>
          <a:lstStyle/>
          <a:p>
            <a:pPr marL="0" indent="0">
              <a:buNone/>
            </a:pPr>
            <a:r>
              <a:rPr lang="en-US" sz="2400" i="1" dirty="0" err="1" smtClean="0">
                <a:solidFill>
                  <a:srgbClr val="0070C0"/>
                </a:solidFill>
                <a:latin typeface="Arial" pitchFamily="34" charset="0"/>
                <a:cs typeface="Arial" pitchFamily="34" charset="0"/>
              </a:rPr>
              <a:t>Về</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xã</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hội</a:t>
            </a:r>
            <a:r>
              <a:rPr lang="en-US" sz="2400" dirty="0" smtClean="0">
                <a:solidFill>
                  <a:srgbClr val="0070C0"/>
                </a:solidFill>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an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số.Từng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a:t>
            </a:r>
          </a:p>
          <a:p>
            <a:pPr marL="0" indent="0" algn="just">
              <a:buNone/>
            </a:pPr>
            <a:endParaRPr lang="en-US" sz="2400" i="1" dirty="0" smtClean="0">
              <a:solidFill>
                <a:srgbClr val="0070C0"/>
              </a:solidFill>
              <a:latin typeface="Arial" pitchFamily="34" charset="0"/>
              <a:cs typeface="Arial" pitchFamily="34" charset="0"/>
            </a:endParaRPr>
          </a:p>
          <a:p>
            <a:pPr marL="0" indent="0" algn="just">
              <a:buNone/>
            </a:pPr>
            <a:r>
              <a:rPr lang="en-US" sz="2400" i="1" dirty="0" err="1" smtClean="0">
                <a:solidFill>
                  <a:srgbClr val="0070C0"/>
                </a:solidFill>
                <a:latin typeface="Arial" pitchFamily="34" charset="0"/>
                <a:cs typeface="Arial" pitchFamily="34" charset="0"/>
              </a:rPr>
              <a:t>Về</a:t>
            </a:r>
            <a:r>
              <a:rPr lang="en-US" sz="2400" i="1" dirty="0" smtClean="0">
                <a:solidFill>
                  <a:srgbClr val="0070C0"/>
                </a:solidFill>
                <a:latin typeface="Arial" pitchFamily="34" charset="0"/>
                <a:cs typeface="Arial" pitchFamily="34" charset="0"/>
              </a:rPr>
              <a:t> an </a:t>
            </a:r>
            <a:r>
              <a:rPr lang="en-US" sz="2400" i="1" dirty="0" err="1" smtClean="0">
                <a:solidFill>
                  <a:srgbClr val="0070C0"/>
                </a:solidFill>
                <a:latin typeface="Arial" pitchFamily="34" charset="0"/>
                <a:cs typeface="Arial" pitchFamily="34" charset="0"/>
              </a:rPr>
              <a:t>ninh</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quốc</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phòng</a:t>
            </a:r>
            <a:r>
              <a:rPr lang="en-US" sz="2400" i="1" dirty="0" smtClean="0">
                <a:solidFill>
                  <a:srgbClr val="0070C0"/>
                </a:solidFill>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ổn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tốt</a:t>
            </a:r>
            <a:r>
              <a:rPr lang="en-US" sz="2400" dirty="0" smtClean="0">
                <a:latin typeface="Arial" pitchFamily="34" charset="0"/>
                <a:cs typeface="Arial" pitchFamily="34" charset="0"/>
              </a:rPr>
              <a:t> an </a:t>
            </a:r>
            <a:r>
              <a:rPr lang="en-US" sz="2400" dirty="0" err="1" smtClean="0">
                <a:latin typeface="Arial" pitchFamily="34" charset="0"/>
                <a:cs typeface="Arial" pitchFamily="34" charset="0"/>
              </a:rPr>
              <a:t>ninh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an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phòng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sống</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41590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579296" cy="1143000"/>
          </a:xfrm>
        </p:spPr>
        <p:txBody>
          <a:bodyPr>
            <a:noAutofit/>
          </a:bodyPr>
          <a:lstStyle/>
          <a:p>
            <a:r>
              <a:rPr lang="en-US" sz="2800" dirty="0" smtClean="0">
                <a:latin typeface="Arial" pitchFamily="34" charset="0"/>
                <a:cs typeface="Arial" pitchFamily="34" charset="0"/>
              </a:rPr>
              <a:t>II. </a:t>
            </a:r>
            <a:r>
              <a:rPr lang="en-US" sz="2800" dirty="0" err="1" smtClean="0">
                <a:latin typeface="Arial" pitchFamily="34" charset="0"/>
                <a:cs typeface="Arial" pitchFamily="34" charset="0"/>
              </a:rPr>
              <a:t>Tôn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giáo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trong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thời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quá</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độ</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chủ</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nghiã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hội</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457200" y="1196752"/>
            <a:ext cx="8363272" cy="5661248"/>
          </a:xfrm>
        </p:spPr>
        <p:txBody>
          <a:bodyPr>
            <a:noAutofit/>
          </a:bodyPr>
          <a:lstStyle/>
          <a:p>
            <a:pPr marL="0" indent="0">
              <a:buNone/>
            </a:pPr>
            <a:r>
              <a:rPr lang="en-US" sz="2400" dirty="0" smtClean="0">
                <a:solidFill>
                  <a:srgbClr val="0070C0"/>
                </a:solidFill>
                <a:latin typeface="Arial" pitchFamily="34" charset="0"/>
                <a:cs typeface="Arial" pitchFamily="34" charset="0"/>
              </a:rPr>
              <a:t>1. </a:t>
            </a:r>
            <a:r>
              <a:rPr lang="en-US" sz="2400" dirty="0" err="1" smtClean="0">
                <a:solidFill>
                  <a:srgbClr val="0070C0"/>
                </a:solidFill>
                <a:latin typeface="Arial" pitchFamily="34" charset="0"/>
                <a:cs typeface="Arial" pitchFamily="34" charset="0"/>
              </a:rPr>
              <a:t>Chủ</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nghĩa</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Mác</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Lê</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nin</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về</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tôn</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giáo</a:t>
            </a:r>
            <a:endParaRPr lang="en-US" sz="2400" dirty="0" smtClean="0">
              <a:solidFill>
                <a:srgbClr val="0070C0"/>
              </a:solidFill>
              <a:latin typeface="Arial" pitchFamily="34" charset="0"/>
              <a:cs typeface="Arial" pitchFamily="34" charset="0"/>
            </a:endParaRPr>
          </a:p>
          <a:p>
            <a:pPr marL="0" indent="0">
              <a:buNone/>
            </a:pPr>
            <a:r>
              <a:rPr lang="en-US" sz="2400" u="sng" dirty="0" smtClean="0">
                <a:latin typeface="Arial" pitchFamily="34" charset="0"/>
                <a:cs typeface="Arial" pitchFamily="34" charset="0"/>
              </a:rPr>
              <a:t>a. </a:t>
            </a:r>
            <a:r>
              <a:rPr lang="en-US" sz="2400" u="sng" dirty="0" err="1" smtClean="0">
                <a:latin typeface="Arial" pitchFamily="34" charset="0"/>
                <a:cs typeface="Arial" pitchFamily="34" charset="0"/>
              </a:rPr>
              <a:t>Bản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chất</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nguồn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gốc</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và</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tính</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chất</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của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tôn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giáo</a:t>
            </a:r>
            <a:endParaRPr lang="en-US" sz="2400" u="sng"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TG ?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4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endParaRPr lang="en-US" sz="2400" dirty="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endParaRPr lang="en-US" sz="2400" dirty="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a:latin typeface="Arial" pitchFamily="34" charset="0"/>
                <a:cs typeface="Arial" pitchFamily="34" charset="0"/>
              </a:rPr>
              <a:t>G</a:t>
            </a:r>
            <a:r>
              <a:rPr lang="en-US" sz="2400" dirty="0" err="1" smtClean="0">
                <a:latin typeface="Arial" pitchFamily="34" charset="0"/>
                <a:cs typeface="Arial" pitchFamily="34" charset="0"/>
              </a:rPr>
              <a:t>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luật</a:t>
            </a:r>
            <a:endParaRPr lang="en-US" sz="2400" dirty="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Thứ</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nhất</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Bản</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chất</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tôn</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giáo</a:t>
            </a:r>
            <a:endParaRPr lang="en-US" sz="2400" i="1" dirty="0" smtClean="0">
              <a:solidFill>
                <a:srgbClr val="00B0F0"/>
              </a:solidFill>
              <a:latin typeface="Arial" pitchFamily="34" charset="0"/>
              <a:cs typeface="Arial" pitchFamily="34" charset="0"/>
            </a:endParaRPr>
          </a:p>
          <a:p>
            <a:pPr marL="0" indent="0" algn="just">
              <a:buNone/>
            </a:pPr>
            <a:r>
              <a:rPr lang="en-US" sz="2400" dirty="0" err="1" smtClean="0">
                <a:latin typeface="Arial" pitchFamily="34" charset="0"/>
                <a:cs typeface="Arial" pitchFamily="34" charset="0"/>
              </a:rPr>
              <a: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ghen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chẳng</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ảo</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óc</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ngoài</a:t>
            </a:r>
            <a:r>
              <a:rPr lang="en-US" sz="2400" dirty="0" smtClean="0">
                <a:latin typeface="Arial" pitchFamily="34" charset="0"/>
                <a:cs typeface="Arial" pitchFamily="34" charset="0"/>
              </a:rPr>
              <a:t> chi </a:t>
            </a:r>
            <a:r>
              <a:rPr lang="en-US" sz="2400" dirty="0" err="1" smtClean="0">
                <a:latin typeface="Arial" pitchFamily="34" charset="0"/>
                <a:cs typeface="Arial" pitchFamily="34" charset="0"/>
              </a:rPr>
              <a:t>phối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000" i="1" dirty="0" smtClean="0">
                <a:latin typeface="Arial" pitchFamily="34" charset="0"/>
                <a:cs typeface="Arial" pitchFamily="34" charset="0"/>
              </a:rPr>
              <a:t>MA, </a:t>
            </a:r>
            <a:r>
              <a:rPr lang="en-US" sz="2000" i="1" dirty="0" err="1" smtClean="0">
                <a:latin typeface="Arial" pitchFamily="34" charset="0"/>
                <a:cs typeface="Arial" pitchFamily="34" charset="0"/>
              </a:rPr>
              <a:t>tập</a:t>
            </a:r>
            <a:r>
              <a:rPr lang="en-US" sz="2000" i="1" dirty="0" smtClean="0">
                <a:latin typeface="Arial" pitchFamily="34" charset="0"/>
                <a:cs typeface="Arial" pitchFamily="34" charset="0"/>
              </a:rPr>
              <a:t> 20, </a:t>
            </a:r>
            <a:r>
              <a:rPr lang="en-US" sz="2000" i="1" dirty="0" err="1" smtClean="0">
                <a:latin typeface="Arial" pitchFamily="34" charset="0"/>
                <a:cs typeface="Arial" pitchFamily="34" charset="0"/>
              </a:rPr>
              <a:t>tr</a:t>
            </a:r>
            <a:r>
              <a:rPr lang="en-US" sz="2000" i="1" dirty="0" smtClean="0">
                <a:latin typeface="Arial" pitchFamily="34" charset="0"/>
                <a:cs typeface="Arial" pitchFamily="34" charset="0"/>
              </a:rPr>
              <a:t> 437</a:t>
            </a:r>
            <a:endParaRPr lang="en-US" sz="2000" i="1" dirty="0">
              <a:latin typeface="Arial" pitchFamily="34" charset="0"/>
              <a:cs typeface="Arial" pitchFamily="34" charset="0"/>
            </a:endParaRPr>
          </a:p>
        </p:txBody>
      </p:sp>
    </p:spTree>
    <p:extLst>
      <p:ext uri="{BB962C8B-B14F-4D97-AF65-F5344CB8AC3E}">
        <p14:creationId xmlns:p14="http://schemas.microsoft.com/office/powerpoint/2010/main" val="1973464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spcBef>
                <a:spcPct val="20000"/>
              </a:spcBef>
            </a:pPr>
            <a:r>
              <a:rPr lang="en-US" sz="2400" smtClean="0">
                <a:solidFill>
                  <a:prstClr val="black"/>
                </a:solidFill>
                <a:latin typeface="Arial" pitchFamily="34" charset="0"/>
                <a:ea typeface="+mn-ea"/>
                <a:cs typeface="Arial" pitchFamily="34" charset="0"/>
              </a:rPr>
              <a:t/>
            </a:r>
            <a:br>
              <a:rPr lang="en-US" sz="2400" smtClean="0">
                <a:solidFill>
                  <a:prstClr val="black"/>
                </a:solidFill>
                <a:latin typeface="Arial" pitchFamily="34" charset="0"/>
                <a:ea typeface="+mn-ea"/>
                <a:cs typeface="Arial" pitchFamily="34" charset="0"/>
              </a:rPr>
            </a:br>
            <a:r>
              <a:rPr lang="en-US" sz="3100" smtClean="0">
                <a:solidFill>
                  <a:prstClr val="black"/>
                </a:solidFill>
                <a:latin typeface="Arial" pitchFamily="34" charset="0"/>
                <a:ea typeface="+mn-ea"/>
                <a:cs typeface="Arial" pitchFamily="34" charset="0"/>
              </a:rPr>
              <a:t>1. </a:t>
            </a:r>
            <a:r>
              <a:rPr lang="en-US" sz="3100">
                <a:solidFill>
                  <a:prstClr val="black"/>
                </a:solidFill>
                <a:latin typeface="Arial" pitchFamily="34" charset="0"/>
                <a:ea typeface="+mn-ea"/>
                <a:cs typeface="Arial" pitchFamily="34" charset="0"/>
              </a:rPr>
              <a:t>Chủ nghĩa Mác -Lê nin về tôn giáo</a:t>
            </a:r>
            <a:br>
              <a:rPr lang="en-US" sz="3100">
                <a:solidFill>
                  <a:prstClr val="black"/>
                </a:solidFill>
                <a:latin typeface="Arial" pitchFamily="34" charset="0"/>
                <a:ea typeface="+mn-ea"/>
                <a:cs typeface="Arial" pitchFamily="34" charset="0"/>
              </a:rPr>
            </a:br>
            <a:r>
              <a:rPr lang="en-US" sz="3100">
                <a:solidFill>
                  <a:prstClr val="black"/>
                </a:solidFill>
                <a:latin typeface="Arial" pitchFamily="34" charset="0"/>
                <a:ea typeface="+mn-ea"/>
                <a:cs typeface="Arial" pitchFamily="34" charset="0"/>
              </a:rPr>
              <a:t>a. Bản chất, nguồn gốc và tính chất của tôn giáo</a:t>
            </a:r>
            <a:r>
              <a:rPr lang="en-US" sz="2400">
                <a:solidFill>
                  <a:prstClr val="black"/>
                </a:solidFill>
                <a:latin typeface="Arial" pitchFamily="34" charset="0"/>
                <a:ea typeface="+mn-ea"/>
                <a:cs typeface="Arial" pitchFamily="34" charset="0"/>
              </a:rPr>
              <a:t/>
            </a:r>
            <a:br>
              <a:rPr lang="en-US" sz="2400">
                <a:solidFill>
                  <a:prstClr val="black"/>
                </a:solidFill>
                <a:latin typeface="Arial" pitchFamily="34" charset="0"/>
                <a:ea typeface="+mn-ea"/>
                <a:cs typeface="Arial" pitchFamily="34" charset="0"/>
              </a:rPr>
            </a:br>
            <a:endParaRPr lang="en-US"/>
          </a:p>
        </p:txBody>
      </p:sp>
      <p:sp>
        <p:nvSpPr>
          <p:cNvPr id="3" name="Content Placeholder 2"/>
          <p:cNvSpPr>
            <a:spLocks noGrp="1"/>
          </p:cNvSpPr>
          <p:nvPr>
            <p:ph idx="1"/>
          </p:nvPr>
        </p:nvSpPr>
        <p:spPr>
          <a:xfrm>
            <a:off x="457200" y="1600200"/>
            <a:ext cx="8579296" cy="5141168"/>
          </a:xfrm>
        </p:spPr>
        <p:txBody>
          <a:bodyPr>
            <a:noAutofit/>
          </a:bodyPr>
          <a:lstStyle/>
          <a:p>
            <a:pPr marL="0" lvl="0" indent="0" algn="just">
              <a:buNone/>
            </a:pPr>
            <a:r>
              <a:rPr lang="en-US" sz="2400" i="1" dirty="0" smtClean="0">
                <a:solidFill>
                  <a:prstClr val="black"/>
                </a:solidFill>
                <a:latin typeface="Arial" pitchFamily="34" charset="0"/>
                <a:cs typeface="Arial" pitchFamily="34" charset="0"/>
              </a:rPr>
              <a:t>-</a:t>
            </a:r>
            <a:r>
              <a:rPr lang="en-US" sz="2400" dirty="0" smtClean="0">
                <a:solidFill>
                  <a:prstClr val="black"/>
                </a:solidFill>
                <a:latin typeface="Arial" pitchFamily="34" charset="0"/>
                <a:cs typeface="Arial" pitchFamily="34" charset="0"/>
              </a:rPr>
              <a:t>TG </a:t>
            </a:r>
            <a:r>
              <a:rPr lang="en-US" sz="2400" dirty="0" err="1" smtClean="0">
                <a:solidFill>
                  <a:prstClr val="black"/>
                </a:solidFill>
                <a:latin typeface="Arial" pitchFamily="34" charset="0"/>
                <a:cs typeface="Arial" pitchFamily="34" charset="0"/>
              </a:rPr>
              <a:t>là</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một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hiện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tượng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xã</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hội</a:t>
            </a:r>
            <a:r>
              <a:rPr lang="en-US" sz="2400" dirty="0" smtClean="0">
                <a:solidFill>
                  <a:prstClr val="black"/>
                </a:solidFill>
                <a:latin typeface="Arial" pitchFamily="34" charset="0"/>
                <a:cs typeface="Arial" pitchFamily="34" charset="0"/>
              </a:rPr>
              <a:t> - </a:t>
            </a:r>
            <a:r>
              <a:rPr lang="en-US" sz="2400" dirty="0" err="1" smtClean="0">
                <a:solidFill>
                  <a:prstClr val="black"/>
                </a:solidFill>
                <a:latin typeface="Arial" pitchFamily="34" charset="0"/>
                <a:cs typeface="Arial" pitchFamily="34" charset="0"/>
              </a:rPr>
              <a:t>văn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hóa</a:t>
            </a:r>
            <a:r>
              <a:rPr lang="en-US" sz="2400" dirty="0" smtClean="0">
                <a:solidFill>
                  <a:prstClr val="black"/>
                </a:solidFill>
                <a:latin typeface="Arial" pitchFamily="34" charset="0"/>
                <a:cs typeface="Arial" pitchFamily="34" charset="0"/>
              </a:rPr>
              <a:t> do con </a:t>
            </a:r>
            <a:r>
              <a:rPr lang="en-US" sz="2400" dirty="0" err="1" smtClean="0">
                <a:solidFill>
                  <a:prstClr val="black"/>
                </a:solidFill>
                <a:latin typeface="Arial" pitchFamily="34" charset="0"/>
                <a:cs typeface="Arial" pitchFamily="34" charset="0"/>
              </a:rPr>
              <a:t>người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sáng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tạo</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ra</a:t>
            </a:r>
            <a:endParaRPr lang="en-US" sz="2400" i="1" dirty="0">
              <a:solidFill>
                <a:prstClr val="black"/>
              </a:solidFill>
              <a:latin typeface="Arial" pitchFamily="34" charset="0"/>
              <a:cs typeface="Arial" pitchFamily="34" charset="0"/>
            </a:endParaRPr>
          </a:p>
          <a:p>
            <a:pPr marL="0" indent="0" algn="just">
              <a:buNone/>
            </a:pPr>
            <a:r>
              <a:rPr lang="en-US" sz="2400" dirty="0" smtClean="0">
                <a:latin typeface="Arial" pitchFamily="34" charset="0"/>
                <a:cs typeface="Arial" pitchFamily="34" charset="0"/>
              </a:rPr>
              <a:t>- TG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ý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TG </a:t>
            </a:r>
            <a:r>
              <a:rPr lang="en-US" sz="2400" dirty="0" err="1" smtClean="0">
                <a:latin typeface="Arial" pitchFamily="34" charset="0"/>
                <a:cs typeface="Arial" pitchFamily="34" charset="0"/>
              </a:rPr>
              <a:t>mang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p>
          <a:p>
            <a:pPr algn="just">
              <a:buFontTx/>
              <a:buChar char="-"/>
            </a:pP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solidFill>
                  <a:srgbClr val="FF0000"/>
                </a:solidFill>
                <a:latin typeface="Arial" pitchFamily="34" charset="0"/>
                <a:cs typeface="Arial" pitchFamily="34" charset="0"/>
              </a:rPr>
              <a:t>Kl</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cực</a:t>
            </a:r>
            <a:endParaRPr lang="en-US" sz="2400" dirty="0" smtClean="0">
              <a:latin typeface="Arial" pitchFamily="34" charset="0"/>
              <a:cs typeface="Arial" pitchFamily="34" charset="0"/>
            </a:endParaRPr>
          </a:p>
          <a:p>
            <a:pPr marL="0" indent="0" algn="just">
              <a:buNone/>
            </a:pPr>
            <a:endParaRPr lang="en-US" sz="2400" dirty="0">
              <a:latin typeface="Arial" pitchFamily="34" charset="0"/>
              <a:cs typeface="Arial" pitchFamily="34" charset="0"/>
            </a:endParaRPr>
          </a:p>
          <a:p>
            <a:pPr marL="0" indent="0" algn="just">
              <a:buNone/>
            </a:pPr>
            <a:r>
              <a:rPr lang="en-US" sz="2400" dirty="0" err="1" smtClean="0">
                <a:latin typeface="Arial" pitchFamily="34" charset="0"/>
                <a:cs typeface="Arial" pitchFamily="34" charset="0"/>
              </a:rPr>
              <a:t>Cần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biệt</a:t>
            </a:r>
            <a:r>
              <a:rPr lang="en-US" sz="2400" dirty="0" smtClean="0">
                <a:latin typeface="Arial" pitchFamily="34" charset="0"/>
                <a:cs typeface="Arial" pitchFamily="34" charset="0"/>
              </a:rPr>
              <a:t>: </a:t>
            </a:r>
            <a:r>
              <a:rPr lang="en-US" sz="2400" dirty="0" err="1">
                <a:latin typeface="Arial" pitchFamily="34" charset="0"/>
                <a:cs typeface="Arial" pitchFamily="34" charset="0"/>
              </a:rPr>
              <a:t>T</a:t>
            </a:r>
            <a:r>
              <a:rPr lang="en-US" sz="2400" dirty="0" err="1" smtClean="0">
                <a:latin typeface="Arial" pitchFamily="34" charset="0"/>
                <a:cs typeface="Arial" pitchFamily="34" charset="0"/>
              </a:rPr>
              <a: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niệm</a:t>
            </a:r>
            <a:endParaRPr lang="en-US" sz="2400" dirty="0" smtClean="0">
              <a:latin typeface="Arial" pitchFamily="34" charset="0"/>
              <a:cs typeface="Arial" pitchFamily="34" charset="0"/>
            </a:endParaRPr>
          </a:p>
          <a:p>
            <a:pPr marL="0" indent="0" algn="just">
              <a:buNone/>
            </a:pP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Mê</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đoan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038925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Arial" pitchFamily="34" charset="0"/>
                <a:cs typeface="Arial" pitchFamily="34" charset="0"/>
              </a:rPr>
              <a:t>Mục tiêu</a:t>
            </a:r>
            <a:endParaRPr lang="en-US" sz="3200">
              <a:latin typeface="Arial" pitchFamily="34" charset="0"/>
              <a:cs typeface="Arial" pitchFamily="34" charset="0"/>
            </a:endParaRPr>
          </a:p>
        </p:txBody>
      </p:sp>
      <p:sp>
        <p:nvSpPr>
          <p:cNvPr id="3" name="Content Placeholder 2"/>
          <p:cNvSpPr>
            <a:spLocks noGrp="1"/>
          </p:cNvSpPr>
          <p:nvPr>
            <p:ph idx="1"/>
          </p:nvPr>
        </p:nvSpPr>
        <p:spPr>
          <a:xfrm>
            <a:off x="457200" y="1340768"/>
            <a:ext cx="8435280" cy="5256584"/>
          </a:xfrm>
        </p:spPr>
        <p:txBody>
          <a:bodyPr>
            <a:normAutofit/>
          </a:bodyPr>
          <a:lstStyle/>
          <a:p>
            <a:pPr marL="0" indent="0" algn="just">
              <a:buNone/>
            </a:pPr>
            <a:r>
              <a:rPr lang="en-US" sz="2400" b="1" smtClean="0">
                <a:latin typeface="Arial" pitchFamily="34" charset="0"/>
                <a:cs typeface="Arial" pitchFamily="34" charset="0"/>
              </a:rPr>
              <a:t>1.Về kiến thức</a:t>
            </a:r>
            <a:r>
              <a:rPr lang="en-US" sz="2400" smtClean="0">
                <a:latin typeface="Arial" pitchFamily="34" charset="0"/>
                <a:cs typeface="Arial" pitchFamily="34" charset="0"/>
              </a:rPr>
              <a:t>:</a:t>
            </a:r>
          </a:p>
          <a:p>
            <a:pPr marL="0" indent="0" algn="just">
              <a:buNone/>
            </a:pPr>
            <a:r>
              <a:rPr lang="en-US" sz="2400">
                <a:latin typeface="Arial" pitchFamily="34" charset="0"/>
                <a:cs typeface="Arial" pitchFamily="34" charset="0"/>
              </a:rPr>
              <a:t> </a:t>
            </a:r>
            <a:r>
              <a:rPr lang="en-US" sz="2400" smtClean="0">
                <a:latin typeface="Arial" pitchFamily="34" charset="0"/>
                <a:cs typeface="Arial" pitchFamily="34" charset="0"/>
              </a:rPr>
              <a:t>      Nắm được những quan điểm cơ bản cuả CN MLN về vấn đề dân tộc và vấn đề tôn giáo, mối quan hệ dân tộc và tôn giáo, nội dung chính sách dân tộc, tôn giáo của Đảng và nhà nước ta, tầm quan trọng của vấn đề dân tộc, tôn giáo đối với sự nghiệp cách mạng của toàn dân ta dưới sự lãnh đạo của Đảng CS VN</a:t>
            </a:r>
          </a:p>
          <a:p>
            <a:pPr marL="0" indent="0" algn="just">
              <a:buNone/>
            </a:pPr>
            <a:r>
              <a:rPr lang="en-US" sz="2400" b="1" smtClean="0">
                <a:latin typeface="Arial" pitchFamily="34" charset="0"/>
                <a:cs typeface="Arial" pitchFamily="34" charset="0"/>
              </a:rPr>
              <a:t>2. Về kỹ năng</a:t>
            </a:r>
            <a:r>
              <a:rPr lang="en-US" sz="2400" smtClean="0">
                <a:latin typeface="Arial" pitchFamily="34" charset="0"/>
                <a:cs typeface="Arial" pitchFamily="34" charset="0"/>
              </a:rPr>
              <a:t>: SV  rèn luyện kỹ nằng và tư duy và năng lực vận dụng những nội dung đã học để phân tích, giải thích những vấn đề trong thực tiễn đặt ra...</a:t>
            </a:r>
          </a:p>
          <a:p>
            <a:pPr marL="0" indent="0" algn="just">
              <a:buNone/>
            </a:pPr>
            <a:r>
              <a:rPr lang="en-US" sz="2400" b="1" smtClean="0">
                <a:latin typeface="Arial" pitchFamily="34" charset="0"/>
                <a:cs typeface="Arial" pitchFamily="34" charset="0"/>
              </a:rPr>
              <a:t>3. Về tư tưởng</a:t>
            </a:r>
            <a:r>
              <a:rPr lang="en-US" sz="2400" smtClean="0">
                <a:latin typeface="Arial" pitchFamily="34" charset="0"/>
                <a:cs typeface="Arial" pitchFamily="34" charset="0"/>
              </a:rPr>
              <a:t>: Thấy được tính khoa học trong quan điểm và cách thức giải quyết vấn đề dân tộc, tôn giáo của CN MLN, của ĐCSVN, xác định rõ trách nhiệm bản thân.</a:t>
            </a:r>
            <a:endParaRPr lang="en-US" sz="2400">
              <a:latin typeface="Arial" pitchFamily="34" charset="0"/>
              <a:cs typeface="Arial" pitchFamily="34" charset="0"/>
            </a:endParaRPr>
          </a:p>
        </p:txBody>
      </p:sp>
    </p:spTree>
    <p:extLst>
      <p:ext uri="{BB962C8B-B14F-4D97-AF65-F5344CB8AC3E}">
        <p14:creationId xmlns:p14="http://schemas.microsoft.com/office/powerpoint/2010/main" val="2111800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solidFill>
                  <a:prstClr val="black"/>
                </a:solidFill>
                <a:latin typeface="Arial" pitchFamily="34" charset="0"/>
                <a:cs typeface="Arial" pitchFamily="34" charset="0"/>
              </a:rPr>
              <a:t/>
            </a:r>
            <a:br>
              <a:rPr lang="en-US" sz="2800" smtClean="0">
                <a:solidFill>
                  <a:prstClr val="black"/>
                </a:solidFill>
                <a:latin typeface="Arial" pitchFamily="34" charset="0"/>
                <a:cs typeface="Arial" pitchFamily="34" charset="0"/>
              </a:rPr>
            </a:br>
            <a:r>
              <a:rPr lang="en-US" sz="2800" smtClean="0">
                <a:solidFill>
                  <a:prstClr val="black"/>
                </a:solidFill>
                <a:latin typeface="Arial" pitchFamily="34" charset="0"/>
                <a:cs typeface="Arial" pitchFamily="34" charset="0"/>
              </a:rPr>
              <a:t>1</a:t>
            </a:r>
            <a:r>
              <a:rPr lang="en-US" sz="2800">
                <a:solidFill>
                  <a:prstClr val="black"/>
                </a:solidFill>
                <a:latin typeface="Arial" pitchFamily="34" charset="0"/>
                <a:cs typeface="Arial" pitchFamily="34" charset="0"/>
              </a:rPr>
              <a:t>. Chủ nghĩa Mác -Lê nin về tôn giáo</a:t>
            </a:r>
            <a:br>
              <a:rPr lang="en-US" sz="2800">
                <a:solidFill>
                  <a:prstClr val="black"/>
                </a:solidFill>
                <a:latin typeface="Arial" pitchFamily="34" charset="0"/>
                <a:cs typeface="Arial" pitchFamily="34" charset="0"/>
              </a:rPr>
            </a:br>
            <a:r>
              <a:rPr lang="en-US" sz="2800">
                <a:solidFill>
                  <a:prstClr val="black"/>
                </a:solidFill>
                <a:latin typeface="Arial" pitchFamily="34" charset="0"/>
                <a:cs typeface="Arial" pitchFamily="34" charset="0"/>
              </a:rPr>
              <a:t>a. Bản chất, nguồn gốc và tính chất của tôn giáo</a:t>
            </a:r>
            <a:r>
              <a:rPr lang="en-US" sz="2200">
                <a:solidFill>
                  <a:prstClr val="black"/>
                </a:solidFill>
                <a:latin typeface="Arial" pitchFamily="34" charset="0"/>
                <a:cs typeface="Arial" pitchFamily="34" charset="0"/>
              </a:rPr>
              <a:t/>
            </a:r>
            <a:br>
              <a:rPr lang="en-US" sz="2200">
                <a:solidFill>
                  <a:prstClr val="black"/>
                </a:solidFill>
                <a:latin typeface="Arial" pitchFamily="34" charset="0"/>
                <a:cs typeface="Arial" pitchFamily="34" charset="0"/>
              </a:rPr>
            </a:br>
            <a:endParaRPr lang="en-US"/>
          </a:p>
        </p:txBody>
      </p:sp>
      <p:sp>
        <p:nvSpPr>
          <p:cNvPr id="3" name="Content Placeholder 2"/>
          <p:cNvSpPr>
            <a:spLocks noGrp="1"/>
          </p:cNvSpPr>
          <p:nvPr>
            <p:ph idx="1"/>
          </p:nvPr>
        </p:nvSpPr>
        <p:spPr/>
        <p:txBody>
          <a:bodyPr>
            <a:normAutofit/>
          </a:bodyPr>
          <a:lstStyle/>
          <a:p>
            <a:pPr marL="0" indent="0">
              <a:buNone/>
            </a:pPr>
            <a:r>
              <a:rPr lang="en-US" sz="2400" i="1" smtClean="0">
                <a:solidFill>
                  <a:srgbClr val="00B0F0"/>
                </a:solidFill>
                <a:latin typeface="Arial" pitchFamily="34" charset="0"/>
                <a:cs typeface="Arial" pitchFamily="34" charset="0"/>
              </a:rPr>
              <a:t>Thứ hai: Nguồn gốc tôn giáo</a:t>
            </a:r>
          </a:p>
          <a:p>
            <a:pPr marL="0" indent="0">
              <a:buNone/>
            </a:pPr>
            <a:endParaRPr lang="en-US" sz="2400" smtClean="0">
              <a:latin typeface="Arial" pitchFamily="34" charset="0"/>
              <a:cs typeface="Arial" pitchFamily="34" charset="0"/>
            </a:endParaRPr>
          </a:p>
          <a:p>
            <a:pPr marL="0" indent="0">
              <a:buNone/>
            </a:pPr>
            <a:r>
              <a:rPr lang="en-US" sz="2400" smtClean="0">
                <a:latin typeface="Arial" pitchFamily="34" charset="0"/>
                <a:cs typeface="Arial" pitchFamily="34" charset="0"/>
              </a:rPr>
              <a:t>- Nguồn gốc kinh tế - xã hội</a:t>
            </a:r>
          </a:p>
          <a:p>
            <a:pPr marL="0" indent="0">
              <a:buNone/>
            </a:pPr>
            <a:endParaRPr lang="en-US" sz="2400">
              <a:latin typeface="Arial" pitchFamily="34" charset="0"/>
              <a:cs typeface="Arial" pitchFamily="34" charset="0"/>
            </a:endParaRPr>
          </a:p>
          <a:p>
            <a:pPr marL="0" indent="0">
              <a:buNone/>
            </a:pPr>
            <a:r>
              <a:rPr lang="en-US" sz="2400" smtClean="0">
                <a:latin typeface="Arial" pitchFamily="34" charset="0"/>
                <a:cs typeface="Arial" pitchFamily="34" charset="0"/>
              </a:rPr>
              <a:t>- Nguồn gốc nhận thức</a:t>
            </a:r>
          </a:p>
          <a:p>
            <a:pPr marL="0" indent="0">
              <a:buNone/>
            </a:pPr>
            <a:endParaRPr lang="en-US" sz="2400">
              <a:latin typeface="Arial" pitchFamily="34" charset="0"/>
              <a:cs typeface="Arial" pitchFamily="34" charset="0"/>
            </a:endParaRPr>
          </a:p>
          <a:p>
            <a:pPr marL="0" indent="0">
              <a:buNone/>
            </a:pPr>
            <a:r>
              <a:rPr lang="en-US" sz="2400" smtClean="0">
                <a:latin typeface="Arial" pitchFamily="34" charset="0"/>
                <a:cs typeface="Arial" pitchFamily="34" charset="0"/>
              </a:rPr>
              <a:t>- Nguồn gốc tâm lý</a:t>
            </a:r>
            <a:endParaRPr lang="en-US" sz="2400">
              <a:latin typeface="Arial" pitchFamily="34" charset="0"/>
              <a:cs typeface="Arial" pitchFamily="34" charset="0"/>
            </a:endParaRPr>
          </a:p>
        </p:txBody>
      </p:sp>
    </p:spTree>
    <p:extLst>
      <p:ext uri="{BB962C8B-B14F-4D97-AF65-F5344CB8AC3E}">
        <p14:creationId xmlns:p14="http://schemas.microsoft.com/office/powerpoint/2010/main" val="2708038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smtClean="0">
                <a:solidFill>
                  <a:prstClr val="black"/>
                </a:solidFill>
                <a:latin typeface="Arial" pitchFamily="34" charset="0"/>
                <a:cs typeface="Arial" pitchFamily="34" charset="0"/>
              </a:rPr>
              <a:t/>
            </a:r>
            <a:br>
              <a:rPr lang="en-US" sz="2500" smtClean="0">
                <a:solidFill>
                  <a:prstClr val="black"/>
                </a:solidFill>
                <a:latin typeface="Arial" pitchFamily="34" charset="0"/>
                <a:cs typeface="Arial" pitchFamily="34" charset="0"/>
              </a:rPr>
            </a:br>
            <a:r>
              <a:rPr lang="en-US" sz="2500" smtClean="0">
                <a:solidFill>
                  <a:prstClr val="black"/>
                </a:solidFill>
                <a:latin typeface="Arial" pitchFamily="34" charset="0"/>
                <a:cs typeface="Arial" pitchFamily="34" charset="0"/>
              </a:rPr>
              <a:t>1</a:t>
            </a:r>
            <a:r>
              <a:rPr lang="en-US" sz="2500">
                <a:solidFill>
                  <a:prstClr val="black"/>
                </a:solidFill>
                <a:latin typeface="Arial" pitchFamily="34" charset="0"/>
                <a:cs typeface="Arial" pitchFamily="34" charset="0"/>
              </a:rPr>
              <a:t>. Chủ nghĩa Mác -Lê nin về tôn giáo</a:t>
            </a:r>
            <a:br>
              <a:rPr lang="en-US" sz="2500">
                <a:solidFill>
                  <a:prstClr val="black"/>
                </a:solidFill>
                <a:latin typeface="Arial" pitchFamily="34" charset="0"/>
                <a:cs typeface="Arial" pitchFamily="34" charset="0"/>
              </a:rPr>
            </a:br>
            <a:r>
              <a:rPr lang="en-US" sz="2500">
                <a:solidFill>
                  <a:prstClr val="black"/>
                </a:solidFill>
                <a:latin typeface="Arial" pitchFamily="34" charset="0"/>
                <a:cs typeface="Arial" pitchFamily="34" charset="0"/>
              </a:rPr>
              <a:t>a. Bản chất, nguồn gốc và tính chất của tôn giáo</a:t>
            </a:r>
            <a:r>
              <a:rPr lang="en-US" sz="2000">
                <a:solidFill>
                  <a:prstClr val="black"/>
                </a:solidFill>
                <a:latin typeface="Arial" pitchFamily="34" charset="0"/>
                <a:cs typeface="Arial" pitchFamily="34" charset="0"/>
              </a:rPr>
              <a:t/>
            </a:r>
            <a:br>
              <a:rPr lang="en-US" sz="2000">
                <a:solidFill>
                  <a:prstClr val="black"/>
                </a:solidFill>
                <a:latin typeface="Arial" pitchFamily="34" charset="0"/>
                <a:cs typeface="Arial" pitchFamily="34" charset="0"/>
              </a:rPr>
            </a:br>
            <a:endParaRPr lang="en-US"/>
          </a:p>
        </p:txBody>
      </p:sp>
      <p:sp>
        <p:nvSpPr>
          <p:cNvPr id="3" name="Content Placeholder 2"/>
          <p:cNvSpPr>
            <a:spLocks noGrp="1"/>
          </p:cNvSpPr>
          <p:nvPr>
            <p:ph idx="1"/>
          </p:nvPr>
        </p:nvSpPr>
        <p:spPr/>
        <p:txBody>
          <a:bodyPr>
            <a:normAutofit/>
          </a:bodyPr>
          <a:lstStyle/>
          <a:p>
            <a:pPr marL="0" indent="0">
              <a:buNone/>
            </a:pPr>
            <a:r>
              <a:rPr lang="en-US" sz="2400" i="1" smtClean="0">
                <a:solidFill>
                  <a:srgbClr val="00B0F0"/>
                </a:solidFill>
                <a:latin typeface="Arial" pitchFamily="34" charset="0"/>
                <a:cs typeface="Arial" pitchFamily="34" charset="0"/>
              </a:rPr>
              <a:t>Thứ ba, Tính chất của tôn giáo</a:t>
            </a:r>
          </a:p>
          <a:p>
            <a:pPr marL="0" indent="0">
              <a:buNone/>
            </a:pPr>
            <a:endParaRPr lang="en-US" sz="2400" smtClean="0">
              <a:latin typeface="Arial" pitchFamily="34" charset="0"/>
              <a:cs typeface="Arial" pitchFamily="34" charset="0"/>
            </a:endParaRPr>
          </a:p>
          <a:p>
            <a:pPr marL="0" indent="0">
              <a:buNone/>
            </a:pPr>
            <a:r>
              <a:rPr lang="en-US" sz="2400" smtClean="0">
                <a:latin typeface="Arial" pitchFamily="34" charset="0"/>
                <a:cs typeface="Arial" pitchFamily="34" charset="0"/>
              </a:rPr>
              <a:t>- Tính lịch sử</a:t>
            </a:r>
          </a:p>
          <a:p>
            <a:pPr marL="0" indent="0">
              <a:buNone/>
            </a:pPr>
            <a:endParaRPr lang="en-US" sz="2400" smtClean="0">
              <a:latin typeface="Arial" pitchFamily="34" charset="0"/>
              <a:cs typeface="Arial" pitchFamily="34" charset="0"/>
            </a:endParaRPr>
          </a:p>
          <a:p>
            <a:pPr marL="0" indent="0">
              <a:buNone/>
            </a:pPr>
            <a:r>
              <a:rPr lang="en-US" sz="2400" smtClean="0">
                <a:latin typeface="Arial" pitchFamily="34" charset="0"/>
                <a:cs typeface="Arial" pitchFamily="34" charset="0"/>
              </a:rPr>
              <a:t>- Tính quần chúng</a:t>
            </a:r>
          </a:p>
          <a:p>
            <a:pPr marL="0" indent="0">
              <a:buNone/>
            </a:pPr>
            <a:endParaRPr lang="en-US" sz="2400" smtClean="0">
              <a:latin typeface="Arial" pitchFamily="34" charset="0"/>
              <a:cs typeface="Arial" pitchFamily="34" charset="0"/>
            </a:endParaRPr>
          </a:p>
          <a:p>
            <a:pPr marL="0" indent="0">
              <a:buNone/>
            </a:pPr>
            <a:r>
              <a:rPr lang="en-US" sz="2400" smtClean="0">
                <a:latin typeface="Arial" pitchFamily="34" charset="0"/>
                <a:cs typeface="Arial" pitchFamily="34" charset="0"/>
              </a:rPr>
              <a:t>- Tính chính trị</a:t>
            </a:r>
            <a:endParaRPr lang="en-US" sz="2400">
              <a:latin typeface="Arial" pitchFamily="34" charset="0"/>
              <a:cs typeface="Arial" pitchFamily="34" charset="0"/>
            </a:endParaRPr>
          </a:p>
        </p:txBody>
      </p:sp>
    </p:spTree>
    <p:extLst>
      <p:ext uri="{BB962C8B-B14F-4D97-AF65-F5344CB8AC3E}">
        <p14:creationId xmlns:p14="http://schemas.microsoft.com/office/powerpoint/2010/main" val="447787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a:bodyPr>
          <a:lstStyle/>
          <a:p>
            <a:r>
              <a:rPr lang="en-US" sz="2500" smtClean="0">
                <a:solidFill>
                  <a:prstClr val="black"/>
                </a:solidFill>
                <a:latin typeface="Arial" pitchFamily="34" charset="0"/>
                <a:cs typeface="Arial" pitchFamily="34" charset="0"/>
              </a:rPr>
              <a:t>1</a:t>
            </a:r>
            <a:r>
              <a:rPr lang="en-US" sz="2500">
                <a:solidFill>
                  <a:prstClr val="black"/>
                </a:solidFill>
                <a:latin typeface="Arial" pitchFamily="34" charset="0"/>
                <a:cs typeface="Arial" pitchFamily="34" charset="0"/>
              </a:rPr>
              <a:t>. Chủ nghĩa Mác -Lê nin về tôn giáo</a:t>
            </a:r>
            <a:br>
              <a:rPr lang="en-US" sz="2500">
                <a:solidFill>
                  <a:prstClr val="black"/>
                </a:solidFill>
                <a:latin typeface="Arial" pitchFamily="34" charset="0"/>
                <a:cs typeface="Arial" pitchFamily="34" charset="0"/>
              </a:rPr>
            </a:br>
            <a:r>
              <a:rPr lang="en-US" sz="2500" i="1" u="sng" smtClean="0">
                <a:solidFill>
                  <a:srgbClr val="00B0F0"/>
                </a:solidFill>
                <a:latin typeface="Arial" pitchFamily="34" charset="0"/>
                <a:cs typeface="Arial" pitchFamily="34" charset="0"/>
              </a:rPr>
              <a:t>b. Nguyên tắc giải quyết vấn đề tôn giáo trong thời kỳ quá độ lên chủ nghĩa xã hội</a:t>
            </a:r>
            <a:endParaRPr lang="en-US" i="1" u="sng">
              <a:solidFill>
                <a:srgbClr val="00B0F0"/>
              </a:solidFill>
            </a:endParaRPr>
          </a:p>
        </p:txBody>
      </p:sp>
      <p:sp>
        <p:nvSpPr>
          <p:cNvPr id="3" name="Content Placeholder 2"/>
          <p:cNvSpPr>
            <a:spLocks noGrp="1"/>
          </p:cNvSpPr>
          <p:nvPr>
            <p:ph idx="1"/>
          </p:nvPr>
        </p:nvSpPr>
        <p:spPr/>
        <p:txBody>
          <a:bodyPr/>
          <a:lstStyle/>
          <a:p>
            <a:pPr marL="0" indent="0" algn="just">
              <a:buNone/>
            </a:pPr>
            <a:r>
              <a:rPr lang="en-US" dirty="0" smtClean="0"/>
              <a:t> </a:t>
            </a:r>
            <a:r>
              <a:rPr lang="en-US" sz="2400" i="1" dirty="0" err="1" smtClean="0">
                <a:solidFill>
                  <a:srgbClr val="00B0F0"/>
                </a:solidFill>
                <a:latin typeface="Arial" pitchFamily="34" charset="0"/>
                <a:cs typeface="Arial" pitchFamily="34" charset="0"/>
              </a:rPr>
              <a:t>Thứ</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Thứ</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hai</a:t>
            </a:r>
            <a:r>
              <a:rPr lang="en-US" sz="2400" i="1" dirty="0" smtClean="0">
                <a:solidFill>
                  <a:srgbClr val="00B0F0"/>
                </a:solidFill>
                <a:latin typeface="Arial" pitchFamily="34" charset="0"/>
                <a:cs typeface="Arial" pitchFamily="34" charset="0"/>
              </a:rPr>
              <a:t>: </a:t>
            </a:r>
            <a:r>
              <a:rPr lang="en-US" sz="2400" dirty="0" err="1" smtClean="0">
                <a:latin typeface="Arial" pitchFamily="34" charset="0"/>
                <a:cs typeface="Arial" pitchFamily="34" charset="0"/>
              </a:rPr>
              <a:t>Khắc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gắn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Thứ</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ba</a:t>
            </a:r>
            <a:r>
              <a:rPr lang="en-US" sz="2400" i="1" dirty="0" smtClean="0">
                <a:solidFill>
                  <a:srgbClr val="00B0F0"/>
                </a:solidFill>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a:t>
            </a:r>
          </a:p>
          <a:p>
            <a:pPr marL="0" indent="0" algn="just">
              <a:buNone/>
            </a:pP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59174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00B0F0"/>
                </a:solidFill>
                <a:latin typeface="Arial" pitchFamily="34" charset="0"/>
                <a:cs typeface="Arial" pitchFamily="34" charset="0"/>
              </a:rPr>
              <a:t>2. </a:t>
            </a:r>
            <a:r>
              <a:rPr lang="en-US" sz="2400" dirty="0" err="1" smtClean="0">
                <a:solidFill>
                  <a:srgbClr val="00B0F0"/>
                </a:solidFill>
                <a:latin typeface="Arial" pitchFamily="34" charset="0"/>
                <a:cs typeface="Arial" pitchFamily="34" charset="0"/>
              </a:rPr>
              <a:t>Tôn</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giáo</a:t>
            </a:r>
            <a:r>
              <a:rPr lang="en-US" sz="2400" dirty="0" smtClean="0">
                <a:solidFill>
                  <a:srgbClr val="00B0F0"/>
                </a:solidFill>
                <a:latin typeface="Arial" pitchFamily="34" charset="0"/>
                <a:cs typeface="Arial" pitchFamily="34" charset="0"/>
              </a:rPr>
              <a:t> ở </a:t>
            </a:r>
            <a:r>
              <a:rPr lang="en-US" sz="2400" dirty="0" err="1" smtClean="0">
                <a:solidFill>
                  <a:srgbClr val="00B0F0"/>
                </a:solidFill>
                <a:latin typeface="Arial" pitchFamily="34" charset="0"/>
                <a:cs typeface="Arial" pitchFamily="34" charset="0"/>
              </a:rPr>
              <a:t>Việt</a:t>
            </a:r>
            <a:r>
              <a:rPr lang="en-US" sz="2400" dirty="0" smtClean="0">
                <a:solidFill>
                  <a:srgbClr val="00B0F0"/>
                </a:solidFill>
                <a:latin typeface="Arial" pitchFamily="34" charset="0"/>
                <a:cs typeface="Arial" pitchFamily="34" charset="0"/>
              </a:rPr>
              <a:t> Nam </a:t>
            </a:r>
            <a:r>
              <a:rPr lang="en-US" sz="2400" dirty="0" err="1" smtClean="0">
                <a:solidFill>
                  <a:srgbClr val="00B0F0"/>
                </a:solidFill>
                <a:latin typeface="Arial" pitchFamily="34" charset="0"/>
                <a:cs typeface="Arial" pitchFamily="34" charset="0"/>
              </a:rPr>
              <a:t>và</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chính</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sách</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tôn</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giáo</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của</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Đảng</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và</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nhà</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nước</a:t>
            </a:r>
            <a:r>
              <a:rPr lang="en-US" sz="2400" dirty="0" smtClean="0">
                <a:solidFill>
                  <a:srgbClr val="00B0F0"/>
                </a:solidFill>
                <a:latin typeface="Arial" pitchFamily="34" charset="0"/>
                <a:cs typeface="Arial" pitchFamily="34" charset="0"/>
              </a:rPr>
              <a:t> ta </a:t>
            </a:r>
            <a:r>
              <a:rPr lang="en-US" sz="2400" dirty="0" err="1" smtClean="0">
                <a:solidFill>
                  <a:srgbClr val="00B0F0"/>
                </a:solidFill>
                <a:latin typeface="Arial" pitchFamily="34" charset="0"/>
                <a:cs typeface="Arial" pitchFamily="34" charset="0"/>
              </a:rPr>
              <a:t>hiện</a:t>
            </a:r>
            <a:r>
              <a:rPr lang="en-US" sz="2400" dirty="0" smtClean="0">
                <a:solidFill>
                  <a:srgbClr val="00B0F0"/>
                </a:solidFill>
                <a:latin typeface="Arial" pitchFamily="34" charset="0"/>
                <a:cs typeface="Arial" pitchFamily="34" charset="0"/>
              </a:rPr>
              <a:t> nay</a:t>
            </a:r>
            <a:r>
              <a:rPr lang="en-US" sz="2800" dirty="0" smtClean="0">
                <a:solidFill>
                  <a:srgbClr val="00B0F0"/>
                </a:solidFill>
                <a:latin typeface="Arial" pitchFamily="34" charset="0"/>
                <a:cs typeface="Arial" pitchFamily="34" charset="0"/>
              </a:rPr>
              <a:t>.</a:t>
            </a:r>
            <a:endParaRPr lang="en-US" sz="2800" dirty="0">
              <a:solidFill>
                <a:srgbClr val="00B0F0"/>
              </a:solidFill>
              <a:latin typeface="Arial" pitchFamily="34" charset="0"/>
              <a:cs typeface="Arial" pitchFamily="34" charset="0"/>
            </a:endParaRPr>
          </a:p>
        </p:txBody>
      </p:sp>
      <p:sp>
        <p:nvSpPr>
          <p:cNvPr id="3" name="Content Placeholder 2"/>
          <p:cNvSpPr>
            <a:spLocks noGrp="1"/>
          </p:cNvSpPr>
          <p:nvPr>
            <p:ph idx="1"/>
          </p:nvPr>
        </p:nvSpPr>
        <p:spPr>
          <a:xfrm>
            <a:off x="0" y="1600200"/>
            <a:ext cx="9036496" cy="5257800"/>
          </a:xfrm>
        </p:spPr>
        <p:txBody>
          <a:bodyPr>
            <a:normAutofit/>
          </a:bodyPr>
          <a:lstStyle/>
          <a:p>
            <a:pPr marL="0" indent="0" algn="just">
              <a:buNone/>
            </a:pPr>
            <a:r>
              <a:rPr lang="en-US" sz="2400" i="1" u="sng" dirty="0" smtClean="0">
                <a:solidFill>
                  <a:srgbClr val="00B0F0"/>
                </a:solidFill>
                <a:latin typeface="Arial" pitchFamily="34" charset="0"/>
                <a:cs typeface="Arial" pitchFamily="34" charset="0"/>
              </a:rPr>
              <a:t>a. </a:t>
            </a:r>
            <a:r>
              <a:rPr lang="en-US" sz="2400" i="1" u="sng" dirty="0" err="1" smtClean="0">
                <a:solidFill>
                  <a:srgbClr val="00B0F0"/>
                </a:solidFill>
                <a:latin typeface="Arial" pitchFamily="34" charset="0"/>
                <a:cs typeface="Arial" pitchFamily="34" charset="0"/>
              </a:rPr>
              <a:t>Đặc</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điểm</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tôn</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giáo</a:t>
            </a:r>
            <a:r>
              <a:rPr lang="en-US" sz="2400" i="1" u="sng" dirty="0" smtClean="0">
                <a:solidFill>
                  <a:srgbClr val="00B0F0"/>
                </a:solidFill>
                <a:latin typeface="Arial" pitchFamily="34" charset="0"/>
                <a:cs typeface="Arial" pitchFamily="34" charset="0"/>
              </a:rPr>
              <a:t> ở </a:t>
            </a:r>
            <a:r>
              <a:rPr lang="en-US" sz="2400" i="1" u="sng" dirty="0" err="1" smtClean="0">
                <a:solidFill>
                  <a:srgbClr val="00B0F0"/>
                </a:solidFill>
                <a:latin typeface="Arial" pitchFamily="34" charset="0"/>
                <a:cs typeface="Arial" pitchFamily="34" charset="0"/>
              </a:rPr>
              <a:t>Việt</a:t>
            </a:r>
            <a:r>
              <a:rPr lang="en-US" sz="2400" i="1" u="sng" dirty="0" smtClean="0">
                <a:solidFill>
                  <a:srgbClr val="00B0F0"/>
                </a:solidFill>
                <a:latin typeface="Arial" pitchFamily="34" charset="0"/>
                <a:cs typeface="Arial" pitchFamily="34" charset="0"/>
              </a:rPr>
              <a:t> Nam</a:t>
            </a:r>
          </a:p>
          <a:p>
            <a:pPr marL="0" indent="0">
              <a:buNone/>
            </a:pPr>
            <a:r>
              <a:rPr lang="en-US" sz="2400" dirty="0" err="1" smtClean="0">
                <a:solidFill>
                  <a:srgbClr val="00B0F0"/>
                </a:solidFill>
                <a:latin typeface="Arial" pitchFamily="34" charset="0"/>
                <a:cs typeface="Arial" pitchFamily="34" charset="0"/>
              </a:rPr>
              <a:t>Thứ</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endParaRPr lang="en-US" sz="2400" dirty="0" smtClean="0">
              <a:latin typeface="Arial" pitchFamily="34" charset="0"/>
              <a:cs typeface="Arial" pitchFamily="34" charset="0"/>
            </a:endParaRPr>
          </a:p>
          <a:p>
            <a:pPr marL="0" indent="0">
              <a:buNone/>
            </a:pPr>
            <a:r>
              <a:rPr lang="en-US" sz="2400" dirty="0" err="1" smtClean="0">
                <a:solidFill>
                  <a:srgbClr val="00B0F0"/>
                </a:solidFill>
                <a:latin typeface="Arial" pitchFamily="34" charset="0"/>
                <a:cs typeface="Arial" pitchFamily="34" charset="0"/>
              </a:rPr>
              <a:t>Thứ</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hai:</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xen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hòa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endParaRPr lang="en-US" sz="2400" dirty="0" smtClean="0">
              <a:latin typeface="Arial" pitchFamily="34" charset="0"/>
              <a:cs typeface="Arial" pitchFamily="34" charset="0"/>
            </a:endParaRPr>
          </a:p>
          <a:p>
            <a:pPr marL="0" indent="0">
              <a:buNone/>
            </a:pPr>
            <a:r>
              <a:rPr lang="en-US" sz="2400" dirty="0" err="1" smtClean="0">
                <a:solidFill>
                  <a:srgbClr val="00B0F0"/>
                </a:solidFill>
                <a:latin typeface="Arial" pitchFamily="34" charset="0"/>
                <a:cs typeface="Arial" pitchFamily="34" charset="0"/>
              </a:rPr>
              <a:t>Thứ</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ba</a:t>
            </a:r>
            <a:r>
              <a:rPr lang="en-US" sz="2400" dirty="0" smtClean="0">
                <a:solidFill>
                  <a:srgbClr val="00B0F0"/>
                </a:solidFill>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lòng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endParaRPr lang="en-US" sz="2400" dirty="0" smtClean="0">
              <a:latin typeface="Arial" pitchFamily="34" charset="0"/>
              <a:cs typeface="Arial" pitchFamily="34" charset="0"/>
            </a:endParaRPr>
          </a:p>
          <a:p>
            <a:pPr marL="0" indent="0">
              <a:buNone/>
            </a:pPr>
            <a:r>
              <a:rPr lang="en-US" sz="2400" dirty="0" err="1" smtClean="0">
                <a:solidFill>
                  <a:srgbClr val="00B0F0"/>
                </a:solidFill>
                <a:latin typeface="Arial" pitchFamily="34" charset="0"/>
                <a:cs typeface="Arial" pitchFamily="34" charset="0"/>
              </a:rPr>
              <a:t>Thứ</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trò</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endParaRPr lang="en-US" sz="2400" dirty="0" smtClean="0">
              <a:latin typeface="Arial" pitchFamily="34" charset="0"/>
              <a:cs typeface="Arial" pitchFamily="34" charset="0"/>
            </a:endParaRPr>
          </a:p>
          <a:p>
            <a:pPr marL="0" indent="0">
              <a:buNone/>
            </a:pPr>
            <a:r>
              <a:rPr lang="en-US" sz="2400" dirty="0" err="1" smtClean="0">
                <a:solidFill>
                  <a:srgbClr val="00B0F0"/>
                </a:solidFill>
                <a:latin typeface="Arial" pitchFamily="34" charset="0"/>
                <a:cs typeface="Arial" pitchFamily="34" charset="0"/>
              </a:rPr>
              <a:t>Thứ</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năm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ngoài</a:t>
            </a:r>
            <a:endParaRPr lang="en-US" sz="2400" dirty="0" smtClean="0">
              <a:latin typeface="Arial" pitchFamily="34" charset="0"/>
              <a:cs typeface="Arial" pitchFamily="34" charset="0"/>
            </a:endParaRPr>
          </a:p>
          <a:p>
            <a:pPr marL="0" indent="0">
              <a:buNone/>
            </a:pPr>
            <a:r>
              <a:rPr lang="en-US" sz="2400" dirty="0" err="1" smtClean="0">
                <a:solidFill>
                  <a:srgbClr val="00B0F0"/>
                </a:solidFill>
                <a:latin typeface="Arial" pitchFamily="34" charset="0"/>
                <a:cs typeface="Arial" pitchFamily="34" charset="0"/>
              </a:rPr>
              <a:t>Thứ</a:t>
            </a:r>
            <a:r>
              <a:rPr lang="en-US" sz="2400" dirty="0" smtClean="0">
                <a:solidFill>
                  <a:srgbClr val="00B0F0"/>
                </a:solidFill>
                <a:latin typeface="Arial" pitchFamily="34" charset="0"/>
                <a:cs typeface="Arial" pitchFamily="34" charset="0"/>
              </a:rPr>
              <a:t> </a:t>
            </a:r>
            <a:r>
              <a:rPr lang="en-US" sz="2400" dirty="0" err="1" smtClean="0">
                <a:solidFill>
                  <a:srgbClr val="00B0F0"/>
                </a:solidFill>
                <a:latin typeface="Arial" pitchFamily="34" charset="0"/>
                <a:cs typeface="Arial" pitchFamily="34" charset="0"/>
              </a:rPr>
              <a:t>sáu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thường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192192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0B0F0"/>
                </a:solidFill>
                <a:latin typeface="Arial" pitchFamily="34" charset="0"/>
                <a:cs typeface="Arial" pitchFamily="34" charset="0"/>
              </a:rPr>
              <a:t>2. </a:t>
            </a:r>
            <a:r>
              <a:rPr lang="en-US" sz="2400" dirty="0" err="1">
                <a:solidFill>
                  <a:srgbClr val="00B0F0"/>
                </a:solidFill>
                <a:latin typeface="Arial" pitchFamily="34" charset="0"/>
                <a:cs typeface="Arial" pitchFamily="34" charset="0"/>
              </a:rPr>
              <a:t>Tôn</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giáo</a:t>
            </a:r>
            <a:r>
              <a:rPr lang="en-US" sz="2400" dirty="0">
                <a:solidFill>
                  <a:srgbClr val="00B0F0"/>
                </a:solidFill>
                <a:latin typeface="Arial" pitchFamily="34" charset="0"/>
                <a:cs typeface="Arial" pitchFamily="34" charset="0"/>
              </a:rPr>
              <a:t> ở </a:t>
            </a:r>
            <a:r>
              <a:rPr lang="en-US" sz="2400" dirty="0" err="1">
                <a:solidFill>
                  <a:srgbClr val="00B0F0"/>
                </a:solidFill>
                <a:latin typeface="Arial" pitchFamily="34" charset="0"/>
                <a:cs typeface="Arial" pitchFamily="34" charset="0"/>
              </a:rPr>
              <a:t>Việt</a:t>
            </a:r>
            <a:r>
              <a:rPr lang="en-US" sz="2400" dirty="0">
                <a:solidFill>
                  <a:srgbClr val="00B0F0"/>
                </a:solidFill>
                <a:latin typeface="Arial" pitchFamily="34" charset="0"/>
                <a:cs typeface="Arial" pitchFamily="34" charset="0"/>
              </a:rPr>
              <a:t> Nam </a:t>
            </a:r>
            <a:r>
              <a:rPr lang="en-US" sz="2400" dirty="0" err="1">
                <a:solidFill>
                  <a:srgbClr val="00B0F0"/>
                </a:solidFill>
                <a:latin typeface="Arial" pitchFamily="34" charset="0"/>
                <a:cs typeface="Arial" pitchFamily="34" charset="0"/>
              </a:rPr>
              <a:t>và</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chính</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sách</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tôn</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giáo</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của</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Đảng</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và</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nhà</a:t>
            </a:r>
            <a:r>
              <a:rPr lang="en-US" sz="2400" dirty="0">
                <a:solidFill>
                  <a:srgbClr val="00B0F0"/>
                </a:solidFill>
                <a:latin typeface="Arial" pitchFamily="34" charset="0"/>
                <a:cs typeface="Arial" pitchFamily="34" charset="0"/>
              </a:rPr>
              <a:t> </a:t>
            </a:r>
            <a:r>
              <a:rPr lang="en-US" sz="2400" dirty="0" err="1">
                <a:solidFill>
                  <a:srgbClr val="00B0F0"/>
                </a:solidFill>
                <a:latin typeface="Arial" pitchFamily="34" charset="0"/>
                <a:cs typeface="Arial" pitchFamily="34" charset="0"/>
              </a:rPr>
              <a:t>nước</a:t>
            </a:r>
            <a:r>
              <a:rPr lang="en-US" sz="2400" dirty="0">
                <a:solidFill>
                  <a:srgbClr val="00B0F0"/>
                </a:solidFill>
                <a:latin typeface="Arial" pitchFamily="34" charset="0"/>
                <a:cs typeface="Arial" pitchFamily="34" charset="0"/>
              </a:rPr>
              <a:t> ta </a:t>
            </a:r>
            <a:r>
              <a:rPr lang="en-US" sz="2400" dirty="0" err="1">
                <a:solidFill>
                  <a:srgbClr val="00B0F0"/>
                </a:solidFill>
                <a:latin typeface="Arial" pitchFamily="34" charset="0"/>
                <a:cs typeface="Arial" pitchFamily="34" charset="0"/>
              </a:rPr>
              <a:t>hiện</a:t>
            </a:r>
            <a:r>
              <a:rPr lang="en-US" sz="2400" dirty="0">
                <a:solidFill>
                  <a:srgbClr val="00B0F0"/>
                </a:solidFill>
                <a:latin typeface="Arial" pitchFamily="34" charset="0"/>
                <a:cs typeface="Arial" pitchFamily="34" charset="0"/>
              </a:rPr>
              <a:t> nay</a:t>
            </a:r>
            <a:endParaRPr lang="en-US" sz="2400" dirty="0">
              <a:solidFill>
                <a:srgbClr val="00B0F0"/>
              </a:solidFill>
            </a:endParaRPr>
          </a:p>
        </p:txBody>
      </p:sp>
      <p:sp>
        <p:nvSpPr>
          <p:cNvPr id="3" name="Content Placeholder 2"/>
          <p:cNvSpPr>
            <a:spLocks noGrp="1"/>
          </p:cNvSpPr>
          <p:nvPr>
            <p:ph idx="1"/>
          </p:nvPr>
        </p:nvSpPr>
        <p:spPr>
          <a:xfrm>
            <a:off x="457200" y="1600200"/>
            <a:ext cx="8229600" cy="5069160"/>
          </a:xfrm>
        </p:spPr>
        <p:txBody>
          <a:bodyPr>
            <a:normAutofit/>
          </a:bodyPr>
          <a:lstStyle/>
          <a:p>
            <a:pPr marL="0" indent="0">
              <a:buNone/>
            </a:pPr>
            <a:r>
              <a:rPr lang="en-US" sz="2400" i="1" u="sng" dirty="0" smtClean="0">
                <a:solidFill>
                  <a:srgbClr val="00B0F0"/>
                </a:solidFill>
                <a:latin typeface="Arial" pitchFamily="34" charset="0"/>
                <a:cs typeface="Arial" pitchFamily="34" charset="0"/>
              </a:rPr>
              <a:t>b. </a:t>
            </a:r>
            <a:r>
              <a:rPr lang="en-US" sz="2400" i="1" u="sng" dirty="0" err="1" smtClean="0">
                <a:solidFill>
                  <a:srgbClr val="00B0F0"/>
                </a:solidFill>
                <a:latin typeface="Arial" pitchFamily="34" charset="0"/>
                <a:cs typeface="Arial" pitchFamily="34" charset="0"/>
              </a:rPr>
              <a:t>Chính</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sách</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của</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Đảng</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và</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nhà</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nước</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đối</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với</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tín</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ngưỡng</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tôn</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giáo</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hiện</a:t>
            </a:r>
            <a:r>
              <a:rPr lang="en-US" sz="2400" i="1" u="sng" dirty="0" smtClean="0">
                <a:solidFill>
                  <a:srgbClr val="00B0F0"/>
                </a:solidFill>
                <a:latin typeface="Arial" pitchFamily="34" charset="0"/>
                <a:cs typeface="Arial" pitchFamily="34" charset="0"/>
              </a:rPr>
              <a:t> nay</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CNXH ở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ta</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dung </a:t>
            </a:r>
            <a:r>
              <a:rPr lang="en-US" sz="2400" dirty="0" err="1" smtClean="0">
                <a:latin typeface="Arial" pitchFamily="34" charset="0"/>
                <a:cs typeface="Arial" pitchFamily="34" charset="0"/>
              </a:rPr>
              <a:t>cốt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lõi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chúng</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đạo</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549706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2400" dirty="0" smtClean="0">
                <a:latin typeface="Arial" pitchFamily="34" charset="0"/>
                <a:cs typeface="Arial" pitchFamily="34" charset="0"/>
              </a:rPr>
              <a:t>III.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1340768"/>
            <a:ext cx="8507288" cy="5400600"/>
          </a:xfrm>
        </p:spPr>
        <p:txBody>
          <a:bodyPr>
            <a:normAutofit/>
          </a:bodyPr>
          <a:lstStyle/>
          <a:p>
            <a:pPr marL="0" indent="0">
              <a:buNone/>
            </a:pPr>
            <a:r>
              <a:rPr lang="en-US" sz="2400" u="sng" dirty="0" smtClean="0">
                <a:latin typeface="Arial" pitchFamily="34" charset="0"/>
                <a:cs typeface="Arial" pitchFamily="34" charset="0"/>
              </a:rPr>
              <a:t>1. </a:t>
            </a:r>
            <a:r>
              <a:rPr lang="en-US" sz="2400" u="sng" dirty="0" err="1" smtClean="0">
                <a:latin typeface="Arial" pitchFamily="34" charset="0"/>
                <a:cs typeface="Arial" pitchFamily="34" charset="0"/>
              </a:rPr>
              <a:t>Đặc</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điểm</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quan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hệ</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dân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tộc</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và</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tôn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giáo</a:t>
            </a:r>
            <a:r>
              <a:rPr lang="en-US" sz="2400" u="sng" dirty="0" smtClean="0">
                <a:latin typeface="Arial" pitchFamily="34" charset="0"/>
                <a:cs typeface="Arial" pitchFamily="34" charset="0"/>
              </a:rPr>
              <a:t> ở </a:t>
            </a:r>
            <a:r>
              <a:rPr lang="en-US" sz="2400" u="sng" dirty="0" err="1" smtClean="0">
                <a:latin typeface="Arial" pitchFamily="34" charset="0"/>
                <a:cs typeface="Arial" pitchFamily="34" charset="0"/>
              </a:rPr>
              <a:t>Việt</a:t>
            </a:r>
            <a:r>
              <a:rPr lang="en-US" sz="2400" u="sng" dirty="0" smtClean="0">
                <a:latin typeface="Arial" pitchFamily="34" charset="0"/>
                <a:cs typeface="Arial" pitchFamily="34" charset="0"/>
              </a:rPr>
              <a:t> Nam</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chịu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chi </a:t>
            </a:r>
            <a:r>
              <a:rPr lang="en-US" sz="2400" dirty="0" err="1" smtClean="0">
                <a:latin typeface="Arial" pitchFamily="34" charset="0"/>
                <a:cs typeface="Arial" pitchFamily="34" charset="0"/>
              </a:rPr>
              <a:t>phối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bởi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nhằm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Diễn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hòa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ở 4 </a:t>
            </a:r>
            <a:r>
              <a:rPr lang="en-US" sz="2400" dirty="0" err="1" smtClean="0">
                <a:latin typeface="Arial" pitchFamily="34" charset="0"/>
                <a:cs typeface="Arial" pitchFamily="34" charset="0"/>
              </a:rPr>
              <a:t>khu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tây</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bộ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Trung</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656549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prstClr val="black"/>
                </a:solidFill>
                <a:latin typeface="Arial" pitchFamily="34" charset="0"/>
                <a:cs typeface="Arial" pitchFamily="34" charset="0"/>
              </a:rPr>
              <a:t>III. </a:t>
            </a:r>
            <a:r>
              <a:rPr lang="en-US" sz="2400" dirty="0" err="1">
                <a:solidFill>
                  <a:prstClr val="black"/>
                </a:solidFill>
                <a:latin typeface="Arial" pitchFamily="34" charset="0"/>
                <a:cs typeface="Arial" pitchFamily="34" charset="0"/>
              </a:rPr>
              <a:t>Quan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hệ</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dân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tộc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và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Tôn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giáo</a:t>
            </a:r>
            <a:r>
              <a:rPr lang="en-US" sz="2400" dirty="0">
                <a:solidFill>
                  <a:prstClr val="black"/>
                </a:solidFill>
                <a:latin typeface="Arial" pitchFamily="34" charset="0"/>
                <a:cs typeface="Arial" pitchFamily="34" charset="0"/>
              </a:rPr>
              <a:t> ở </a:t>
            </a:r>
            <a:r>
              <a:rPr lang="en-US" sz="2400" dirty="0" err="1">
                <a:solidFill>
                  <a:prstClr val="black"/>
                </a:solidFill>
                <a:latin typeface="Arial" pitchFamily="34" charset="0"/>
                <a:cs typeface="Arial" pitchFamily="34" charset="0"/>
              </a:rPr>
              <a:t>Việt</a:t>
            </a:r>
            <a:r>
              <a:rPr lang="en-US" sz="2400" dirty="0">
                <a:solidFill>
                  <a:prstClr val="black"/>
                </a:solidFill>
                <a:latin typeface="Arial" pitchFamily="34" charset="0"/>
                <a:cs typeface="Arial" pitchFamily="34" charset="0"/>
              </a:rPr>
              <a:t> Nam</a:t>
            </a:r>
            <a:endParaRPr lang="en-US" sz="2400" dirty="0"/>
          </a:p>
        </p:txBody>
      </p:sp>
      <p:sp>
        <p:nvSpPr>
          <p:cNvPr id="3" name="Content Placeholder 2"/>
          <p:cNvSpPr>
            <a:spLocks noGrp="1"/>
          </p:cNvSpPr>
          <p:nvPr>
            <p:ph idx="1"/>
          </p:nvPr>
        </p:nvSpPr>
        <p:spPr>
          <a:xfrm>
            <a:off x="457200" y="1340768"/>
            <a:ext cx="8507288" cy="5517232"/>
          </a:xfrm>
        </p:spPr>
        <p:txBody>
          <a:bodyPr>
            <a:normAutofit/>
          </a:bodyPr>
          <a:lstStyle/>
          <a:p>
            <a:pPr marL="0" indent="0">
              <a:buNone/>
            </a:pPr>
            <a:r>
              <a:rPr lang="en-US" sz="2400" u="sng" dirty="0" smtClean="0">
                <a:solidFill>
                  <a:srgbClr val="00B0F0"/>
                </a:solidFill>
                <a:latin typeface="Arial" pitchFamily="34" charset="0"/>
                <a:cs typeface="Arial" pitchFamily="34" charset="0"/>
              </a:rPr>
              <a:t>2. </a:t>
            </a:r>
            <a:r>
              <a:rPr lang="en-US" sz="2400" u="sng" dirty="0" err="1" smtClean="0">
                <a:solidFill>
                  <a:srgbClr val="00B0F0"/>
                </a:solidFill>
                <a:latin typeface="Arial" pitchFamily="34" charset="0"/>
                <a:cs typeface="Arial" pitchFamily="34" charset="0"/>
              </a:rPr>
              <a:t>Định</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hướng</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giải</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quyết</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mối</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quan</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hệ</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dân</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tộc</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và</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tôn</a:t>
            </a:r>
            <a:r>
              <a:rPr lang="en-US" sz="2400" u="sng" dirty="0" smtClean="0">
                <a:solidFill>
                  <a:srgbClr val="00B0F0"/>
                </a:solidFill>
                <a:latin typeface="Arial" pitchFamily="34" charset="0"/>
                <a:cs typeface="Arial" pitchFamily="34" charset="0"/>
              </a:rPr>
              <a:t> </a:t>
            </a:r>
            <a:r>
              <a:rPr lang="en-US" sz="2400" u="sng" dirty="0" err="1" smtClean="0">
                <a:solidFill>
                  <a:srgbClr val="00B0F0"/>
                </a:solidFill>
                <a:latin typeface="Arial" pitchFamily="34" charset="0"/>
                <a:cs typeface="Arial" pitchFamily="34" charset="0"/>
              </a:rPr>
              <a:t>giáo</a:t>
            </a:r>
            <a:r>
              <a:rPr lang="en-US" sz="2400" u="sng" dirty="0" smtClean="0">
                <a:solidFill>
                  <a:srgbClr val="00B0F0"/>
                </a:solidFill>
                <a:latin typeface="Arial" pitchFamily="34" charset="0"/>
                <a:cs typeface="Arial" pitchFamily="34" charset="0"/>
              </a:rPr>
              <a:t> ở </a:t>
            </a:r>
            <a:r>
              <a:rPr lang="en-US" sz="2400" u="sng" dirty="0" err="1" smtClean="0">
                <a:solidFill>
                  <a:srgbClr val="00B0F0"/>
                </a:solidFill>
                <a:latin typeface="Arial" pitchFamily="34" charset="0"/>
                <a:cs typeface="Arial" pitchFamily="34" charset="0"/>
              </a:rPr>
              <a:t>Việt</a:t>
            </a:r>
            <a:r>
              <a:rPr lang="en-US" sz="2400" u="sng" dirty="0" smtClean="0">
                <a:solidFill>
                  <a:srgbClr val="00B0F0"/>
                </a:solidFill>
                <a:latin typeface="Arial" pitchFamily="34" charset="0"/>
                <a:cs typeface="Arial" pitchFamily="34" charset="0"/>
              </a:rPr>
              <a:t> Nam </a:t>
            </a:r>
            <a:r>
              <a:rPr lang="en-US" sz="2400" u="sng" dirty="0" err="1" smtClean="0">
                <a:solidFill>
                  <a:srgbClr val="00B0F0"/>
                </a:solidFill>
                <a:latin typeface="Arial" pitchFamily="34" charset="0"/>
                <a:cs typeface="Arial" pitchFamily="34" charset="0"/>
              </a:rPr>
              <a:t>hiện</a:t>
            </a:r>
            <a:r>
              <a:rPr lang="en-US" sz="2400" u="sng" dirty="0" smtClean="0">
                <a:solidFill>
                  <a:srgbClr val="00B0F0"/>
                </a:solidFill>
                <a:latin typeface="Arial" pitchFamily="34" charset="0"/>
                <a:cs typeface="Arial" pitchFamily="34" charset="0"/>
              </a:rPr>
              <a:t> nay</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đẹp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lược,cơ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lâu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XHCN</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436591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US" sz="2800" smtClean="0">
                <a:solidFill>
                  <a:srgbClr val="00B0F0"/>
                </a:solidFill>
                <a:latin typeface="Arial" pitchFamily="34" charset="0"/>
                <a:cs typeface="Arial" pitchFamily="34" charset="0"/>
              </a:rPr>
              <a:t>Câu hỏi ôn tập</a:t>
            </a:r>
            <a:endParaRPr lang="en-US" sz="2800">
              <a:solidFill>
                <a:srgbClr val="00B0F0"/>
              </a:solidFill>
              <a:latin typeface="Arial" pitchFamily="34" charset="0"/>
              <a:cs typeface="Arial" pitchFamily="34" charset="0"/>
            </a:endParaRPr>
          </a:p>
        </p:txBody>
      </p:sp>
      <p:sp>
        <p:nvSpPr>
          <p:cNvPr id="3" name="Content Placeholder 2"/>
          <p:cNvSpPr>
            <a:spLocks noGrp="1"/>
          </p:cNvSpPr>
          <p:nvPr>
            <p:ph idx="1"/>
          </p:nvPr>
        </p:nvSpPr>
        <p:spPr>
          <a:xfrm>
            <a:off x="0" y="908720"/>
            <a:ext cx="9144000" cy="5949280"/>
          </a:xfrm>
        </p:spPr>
        <p:txBody>
          <a:bodyPr>
            <a:normAutofit/>
          </a:bodyPr>
          <a:lstStyle/>
          <a:p>
            <a:pPr marL="0" indent="0">
              <a:buNone/>
            </a:pPr>
            <a:r>
              <a:rPr lang="en-US" sz="2000" dirty="0" smtClean="0">
                <a:latin typeface="Arial" pitchFamily="34" charset="0"/>
                <a:cs typeface="Arial" pitchFamily="34" charset="0"/>
              </a:rPr>
              <a:t>1.Phân </a:t>
            </a:r>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Mác-Lê</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nin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nghĩa</a:t>
            </a:r>
            <a:r>
              <a:rPr lang="en-US" sz="2000" dirty="0">
                <a:latin typeface="Arial" pitchFamily="34" charset="0"/>
                <a:cs typeface="Arial" pitchFamily="34" charset="0"/>
              </a:rPr>
              <a:t>.</a:t>
            </a: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2</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tưởng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quốc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nghĩa</a:t>
            </a:r>
            <a:r>
              <a:rPr lang="en-US" sz="2000" dirty="0" smtClean="0">
                <a:latin typeface="Arial" pitchFamily="34" charset="0"/>
                <a:cs typeface="Arial" pitchFamily="34" charset="0"/>
              </a:rPr>
              <a:t>.</a:t>
            </a: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3</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rõ</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Mác</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Lê</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nin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nghĩa</a:t>
            </a:r>
            <a:r>
              <a:rPr lang="en-US" sz="2000" dirty="0" smtClean="0">
                <a:latin typeface="Arial" pitchFamily="34" charset="0"/>
                <a:cs typeface="Arial" pitchFamily="34" charset="0"/>
              </a:rPr>
              <a:t>.</a:t>
            </a: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4.Trình </a:t>
            </a:r>
            <a:r>
              <a:rPr lang="en-US" sz="2000" dirty="0" err="1" smtClean="0">
                <a:latin typeface="Arial" pitchFamily="34" charset="0"/>
                <a:cs typeface="Arial" pitchFamily="34" charset="0"/>
              </a:rPr>
              <a:t>bày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tưởng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quốc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nghĩa</a:t>
            </a:r>
            <a:r>
              <a:rPr lang="en-US" sz="2000" dirty="0" smtClean="0">
                <a:latin typeface="Arial" pitchFamily="34" charset="0"/>
                <a:cs typeface="Arial" pitchFamily="34" charset="0"/>
              </a:rPr>
              <a:t>.</a:t>
            </a: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5</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giáo</a:t>
            </a:r>
            <a:r>
              <a:rPr lang="en-US" sz="2000" dirty="0" smtClean="0">
                <a:latin typeface="Arial" pitchFamily="34" charset="0"/>
                <a:cs typeface="Arial" pitchFamily="34" charset="0"/>
              </a:rPr>
              <a:t> ở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ảnh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hưởng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ổn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quốc</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96122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282154"/>
          </a:xfrm>
        </p:spPr>
        <p:txBody>
          <a:bodyPr>
            <a:normAutofit/>
          </a:bodyPr>
          <a:lstStyle/>
          <a:p>
            <a:r>
              <a:rPr lang="en-US" sz="2400" smtClean="0">
                <a:solidFill>
                  <a:prstClr val="black"/>
                </a:solidFill>
                <a:latin typeface="Arial" pitchFamily="34" charset="0"/>
                <a:cs typeface="Arial" pitchFamily="34" charset="0"/>
              </a:rPr>
              <a:t>Chương  </a:t>
            </a:r>
            <a:r>
              <a:rPr lang="en-US" sz="2400">
                <a:solidFill>
                  <a:prstClr val="black"/>
                </a:solidFill>
                <a:latin typeface="Arial" pitchFamily="34" charset="0"/>
                <a:cs typeface="Arial" pitchFamily="34" charset="0"/>
              </a:rPr>
              <a:t>6 </a:t>
            </a:r>
            <a:r>
              <a:rPr lang="en-US" sz="2400" b="1">
                <a:solidFill>
                  <a:prstClr val="black"/>
                </a:solidFill>
                <a:latin typeface="Arial" pitchFamily="34" charset="0"/>
                <a:cs typeface="Arial" pitchFamily="34" charset="0"/>
              </a:rPr>
              <a:t/>
            </a:r>
            <a:br>
              <a:rPr lang="en-US" sz="2400" b="1">
                <a:solidFill>
                  <a:prstClr val="black"/>
                </a:solidFill>
                <a:latin typeface="Arial" pitchFamily="34" charset="0"/>
                <a:cs typeface="Arial" pitchFamily="34" charset="0"/>
              </a:rPr>
            </a:br>
            <a:r>
              <a:rPr lang="en-US" sz="2400" b="1">
                <a:latin typeface="Arial" pitchFamily="34" charset="0"/>
                <a:cs typeface="Arial" pitchFamily="34" charset="0"/>
              </a:rPr>
              <a:t>VẤN ĐỀ DÂN TỘC VÀ VẤN ĐỀ TÔN GIÁO TRONG THỜI KỲ QUÁ ĐỘ LÊN CHỦ NGHĨA XÃ HỘI</a:t>
            </a:r>
            <a:endParaRPr lang="en-US">
              <a:latin typeface="Arial" pitchFamily="34" charset="0"/>
              <a:cs typeface="Arial" pitchFamily="34" charset="0"/>
            </a:endParaRPr>
          </a:p>
        </p:txBody>
      </p:sp>
      <p:sp>
        <p:nvSpPr>
          <p:cNvPr id="3" name="Content Placeholder 2"/>
          <p:cNvSpPr>
            <a:spLocks noGrp="1"/>
          </p:cNvSpPr>
          <p:nvPr>
            <p:ph idx="1"/>
          </p:nvPr>
        </p:nvSpPr>
        <p:spPr>
          <a:xfrm>
            <a:off x="457200" y="1844824"/>
            <a:ext cx="8229600" cy="4281339"/>
          </a:xfrm>
        </p:spPr>
        <p:txBody>
          <a:bodyPr>
            <a:normAutofit/>
          </a:bodyPr>
          <a:lstStyle/>
          <a:p>
            <a:pPr marL="0" indent="0">
              <a:buNone/>
            </a:pPr>
            <a:endParaRPr lang="en-US" sz="2400" dirty="0" smtClean="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dung: </a:t>
            </a:r>
            <a:r>
              <a:rPr lang="en-US" sz="2400" dirty="0" err="1" smtClean="0">
                <a:latin typeface="Arial" pitchFamily="34" charset="0"/>
                <a:cs typeface="Arial" pitchFamily="34" charset="0"/>
              </a:rPr>
              <a:t>gồm</a:t>
            </a:r>
            <a:r>
              <a:rPr lang="en-US" sz="2400" dirty="0" smtClean="0">
                <a:latin typeface="Arial" pitchFamily="34" charset="0"/>
                <a:cs typeface="Arial" pitchFamily="34" charset="0"/>
              </a:rPr>
              <a:t> 3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l</a:t>
            </a:r>
          </a:p>
          <a:p>
            <a:pPr marL="0" indent="0">
              <a:buNone/>
            </a:pPr>
            <a:r>
              <a:rPr lang="en-US" sz="2400" dirty="0" smtClean="0">
                <a:latin typeface="Arial" pitchFamily="34" charset="0"/>
                <a:cs typeface="Arial" pitchFamily="34" charset="0"/>
              </a:rPr>
              <a:t>I.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II.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III.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5077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US" sz="2200" dirty="0" err="1" smtClean="0">
                <a:solidFill>
                  <a:prstClr val="black"/>
                </a:solidFill>
                <a:latin typeface="Arial" pitchFamily="34" charset="0"/>
                <a:cs typeface="Arial" pitchFamily="34" charset="0"/>
              </a:rPr>
              <a:t>Chương</a:t>
            </a:r>
            <a:r>
              <a:rPr lang="en-US" sz="2200" dirty="0" smtClean="0">
                <a:solidFill>
                  <a:prstClr val="black"/>
                </a:solidFill>
                <a:latin typeface="Arial" pitchFamily="34" charset="0"/>
                <a:cs typeface="Arial" pitchFamily="34" charset="0"/>
              </a:rPr>
              <a:t>  </a:t>
            </a:r>
            <a:r>
              <a:rPr lang="en-US" sz="2200" dirty="0">
                <a:solidFill>
                  <a:prstClr val="black"/>
                </a:solidFill>
                <a:latin typeface="Arial" pitchFamily="34" charset="0"/>
                <a:cs typeface="Arial" pitchFamily="34" charset="0"/>
              </a:rPr>
              <a:t>6 </a:t>
            </a:r>
            <a:r>
              <a:rPr lang="en-US" sz="2200" b="1" dirty="0">
                <a:solidFill>
                  <a:prstClr val="black"/>
                </a:solidFill>
                <a:latin typeface="Arial" pitchFamily="34" charset="0"/>
                <a:cs typeface="Arial" pitchFamily="34" charset="0"/>
              </a:rPr>
              <a:t/>
            </a:r>
            <a:br>
              <a:rPr lang="en-US" sz="2200" b="1" dirty="0">
                <a:solidFill>
                  <a:prstClr val="black"/>
                </a:solidFill>
                <a:latin typeface="Arial" pitchFamily="34" charset="0"/>
                <a:cs typeface="Arial" pitchFamily="34" charset="0"/>
              </a:rPr>
            </a:br>
            <a:r>
              <a:rPr lang="en-US" sz="2400" b="1" dirty="0">
                <a:latin typeface="Arial" pitchFamily="34" charset="0"/>
                <a:cs typeface="Arial" pitchFamily="34" charset="0"/>
              </a:rPr>
              <a:t>VẤN ĐỀ DÂN TỘC VÀ VẤN ĐỀ TÔN GIÁO TRONG THỜI KỲ QUÁ ĐỘ LÊN CHỦ NGHĨA XÃ HỘI</a:t>
            </a:r>
            <a:endParaRPr lang="en-US" sz="2400" b="1" dirty="0"/>
          </a:p>
        </p:txBody>
      </p:sp>
      <p:sp>
        <p:nvSpPr>
          <p:cNvPr id="3" name="Content Placeholder 2"/>
          <p:cNvSpPr>
            <a:spLocks noGrp="1"/>
          </p:cNvSpPr>
          <p:nvPr>
            <p:ph idx="1"/>
          </p:nvPr>
        </p:nvSpPr>
        <p:spPr>
          <a:xfrm>
            <a:off x="457200" y="1600200"/>
            <a:ext cx="8229600" cy="4997152"/>
          </a:xfrm>
        </p:spPr>
        <p:txBody>
          <a:bodyPr>
            <a:normAutofit/>
          </a:bodyPr>
          <a:lstStyle/>
          <a:p>
            <a:pPr marL="0" indent="0">
              <a:buNone/>
            </a:pPr>
            <a:r>
              <a:rPr lang="en-US" sz="2600" dirty="0" smtClean="0">
                <a:latin typeface="Arial" pitchFamily="34" charset="0"/>
                <a:cs typeface="Arial" pitchFamily="34" charset="0"/>
              </a:rPr>
              <a:t>I.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thời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kỳ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quá</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độ</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lên</a:t>
            </a:r>
            <a:r>
              <a:rPr lang="en-US" sz="2600" dirty="0" smtClean="0">
                <a:latin typeface="Arial" pitchFamily="34" charset="0"/>
                <a:cs typeface="Arial" pitchFamily="34" charset="0"/>
              </a:rPr>
              <a:t> CNXH</a:t>
            </a:r>
          </a:p>
          <a:p>
            <a:pPr marL="0" indent="0">
              <a:buNone/>
            </a:pPr>
            <a:r>
              <a:rPr lang="en-US" sz="2600" dirty="0" smtClean="0">
                <a:latin typeface="Arial" pitchFamily="34" charset="0"/>
                <a:cs typeface="Arial" pitchFamily="34" charset="0"/>
              </a:rPr>
              <a:t>1. </a:t>
            </a:r>
            <a:r>
              <a:rPr lang="en-US" sz="2600" dirty="0" err="1" smtClean="0">
                <a:latin typeface="Arial" pitchFamily="34" charset="0"/>
                <a:cs typeface="Arial" pitchFamily="34" charset="0"/>
              </a:rPr>
              <a:t>Chủ</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nghĩa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Mác</a:t>
            </a:r>
            <a:r>
              <a:rPr lang="en-US" sz="2600" dirty="0" smtClean="0">
                <a:latin typeface="Arial" pitchFamily="34" charset="0"/>
                <a:cs typeface="Arial" pitchFamily="34" charset="0"/>
              </a:rPr>
              <a:t> - </a:t>
            </a:r>
            <a:r>
              <a:rPr lang="en-US" sz="2600" dirty="0" err="1" smtClean="0">
                <a:latin typeface="Arial" pitchFamily="34" charset="0"/>
                <a:cs typeface="Arial" pitchFamily="34" charset="0"/>
              </a:rPr>
              <a:t>Lênin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về</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endParaRPr lang="en-US" sz="2600" dirty="0" smtClean="0">
              <a:latin typeface="Arial" pitchFamily="34" charset="0"/>
              <a:cs typeface="Arial" pitchFamily="34" charset="0"/>
            </a:endParaRPr>
          </a:p>
          <a:p>
            <a:pPr marL="0" indent="0">
              <a:buNone/>
            </a:pPr>
            <a:r>
              <a:rPr lang="en-US" sz="2400" u="sng" dirty="0" smtClean="0">
                <a:latin typeface="Arial" pitchFamily="34" charset="0"/>
                <a:cs typeface="Arial" pitchFamily="34" charset="0"/>
              </a:rPr>
              <a:t>a. </a:t>
            </a:r>
            <a:r>
              <a:rPr lang="en-US" sz="2400" u="sng" dirty="0" err="1" smtClean="0">
                <a:latin typeface="Arial" pitchFamily="34" charset="0"/>
                <a:cs typeface="Arial" pitchFamily="34" charset="0"/>
              </a:rPr>
              <a:t>Quan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niệm</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đặc</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trưng</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của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dân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tộc</a:t>
            </a:r>
            <a:endParaRPr lang="en-US" sz="2400" u="sng" dirty="0" smtClean="0">
              <a:latin typeface="Arial" pitchFamily="34" charset="0"/>
              <a:cs typeface="Arial" pitchFamily="34" charset="0"/>
            </a:endParaRPr>
          </a:p>
          <a:p>
            <a:pPr marL="0" indent="0">
              <a:buNone/>
            </a:pPr>
            <a:r>
              <a:rPr lang="en-US" sz="2400" dirty="0" err="1">
                <a:latin typeface="Arial" pitchFamily="34" charset="0"/>
                <a:cs typeface="Arial" pitchFamily="34" charset="0"/>
              </a:rPr>
              <a:t>D</a:t>
            </a:r>
            <a:r>
              <a:rPr lang="en-US" sz="2400" dirty="0" err="1" smtClean="0">
                <a:latin typeface="Arial" pitchFamily="34" charset="0"/>
                <a:cs typeface="Arial" pitchFamily="34" charset="0"/>
              </a:rPr>
              <a:t>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endParaRPr lang="en-US" sz="2400" dirty="0" smtClean="0">
              <a:latin typeface="Arial" pitchFamily="34" charset="0"/>
              <a:cs typeface="Arial" pitchFamily="34" charset="0"/>
            </a:endParaRPr>
          </a:p>
          <a:p>
            <a:pPr marL="0" indent="0" algn="just">
              <a:buNone/>
            </a:pPr>
            <a:r>
              <a:rPr lang="en-US" sz="2400" i="1" dirty="0" err="1" smtClean="0">
                <a:latin typeface="Arial" pitchFamily="34" charset="0"/>
                <a:cs typeface="Arial" pitchFamily="34" charset="0"/>
              </a:rPr>
              <a:t>Nghĩa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rộng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dân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tộc</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là</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khái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niệm</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dùng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để</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chỉ</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một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cộng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đồng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người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ổn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định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làm</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thành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nhân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dân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của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một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nước</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có</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lãnh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thổ</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riêng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nền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kinh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tế</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thống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nhất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có</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ngôn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ngữ</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chung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và</a:t>
            </a:r>
            <a:r>
              <a:rPr lang="en-US" sz="2400" i="1" dirty="0" smtClean="0">
                <a:latin typeface="Arial" pitchFamily="34" charset="0"/>
                <a:cs typeface="Arial" pitchFamily="34" charset="0"/>
              </a:rPr>
              <a:t> ý </a:t>
            </a:r>
            <a:r>
              <a:rPr lang="en-US" sz="2400" i="1" dirty="0" err="1" smtClean="0">
                <a:latin typeface="Arial" pitchFamily="34" charset="0"/>
                <a:cs typeface="Arial" pitchFamily="34" charset="0"/>
              </a:rPr>
              <a:t>thức</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về</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sự</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thống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nhất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của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mình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gắn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bó</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với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nhau</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bởi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quyền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lợi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chính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trị</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kinh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tế,văn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hóa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và</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truyền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thống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đấu</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tranh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chung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trong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suốt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quá</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trình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lịch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sử</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lâu</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dài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dựng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nước</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và</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giữ</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nước</a:t>
            </a:r>
            <a:r>
              <a:rPr lang="en-US" sz="2400" i="1" dirty="0" smtClean="0">
                <a:latin typeface="Arial" pitchFamily="34" charset="0"/>
                <a:cs typeface="Arial" pitchFamily="34" charset="0"/>
              </a:rPr>
              <a:t>.</a:t>
            </a:r>
            <a:endParaRPr lang="en-US" dirty="0"/>
          </a:p>
        </p:txBody>
      </p:sp>
    </p:spTree>
    <p:extLst>
      <p:ext uri="{BB962C8B-B14F-4D97-AF65-F5344CB8AC3E}">
        <p14:creationId xmlns:p14="http://schemas.microsoft.com/office/powerpoint/2010/main" val="439114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US" sz="2200" dirty="0" err="1" smtClean="0">
                <a:solidFill>
                  <a:prstClr val="black"/>
                </a:solidFill>
                <a:latin typeface="Arial" pitchFamily="34" charset="0"/>
                <a:cs typeface="Arial" pitchFamily="34" charset="0"/>
              </a:rPr>
              <a:t>Chương</a:t>
            </a:r>
            <a:r>
              <a:rPr lang="en-US" sz="2200" dirty="0" smtClean="0">
                <a:solidFill>
                  <a:prstClr val="black"/>
                </a:solidFill>
                <a:latin typeface="Arial" pitchFamily="34" charset="0"/>
                <a:cs typeface="Arial" pitchFamily="34" charset="0"/>
              </a:rPr>
              <a:t>  </a:t>
            </a:r>
            <a:r>
              <a:rPr lang="en-US" sz="2200" dirty="0">
                <a:solidFill>
                  <a:prstClr val="black"/>
                </a:solidFill>
                <a:latin typeface="Arial" pitchFamily="34" charset="0"/>
                <a:cs typeface="Arial" pitchFamily="34" charset="0"/>
              </a:rPr>
              <a:t>6 </a:t>
            </a:r>
            <a:r>
              <a:rPr lang="en-US" sz="2200" b="1" dirty="0">
                <a:solidFill>
                  <a:prstClr val="black"/>
                </a:solidFill>
                <a:latin typeface="Arial" pitchFamily="34" charset="0"/>
                <a:cs typeface="Arial" pitchFamily="34" charset="0"/>
              </a:rPr>
              <a:t/>
            </a:r>
            <a:br>
              <a:rPr lang="en-US" sz="2200" b="1" dirty="0">
                <a:solidFill>
                  <a:prstClr val="black"/>
                </a:solidFill>
                <a:latin typeface="Arial" pitchFamily="34" charset="0"/>
                <a:cs typeface="Arial" pitchFamily="34" charset="0"/>
              </a:rPr>
            </a:br>
            <a:r>
              <a:rPr lang="en-US" sz="2400" b="1" dirty="0">
                <a:latin typeface="Arial" pitchFamily="34" charset="0"/>
                <a:cs typeface="Arial" pitchFamily="34" charset="0"/>
              </a:rPr>
              <a:t>VẤN ĐỀ DÂN TỘC VÀ VẤN ĐỀ TÔN GIÁO TRONG THỜI KỲ QUÁ ĐỘ LÊN CHỦ NGHĨA XÃ HỘI</a:t>
            </a:r>
            <a:endParaRPr lang="en-US" sz="2400" b="1" dirty="0"/>
          </a:p>
        </p:txBody>
      </p:sp>
      <p:sp>
        <p:nvSpPr>
          <p:cNvPr id="3" name="Content Placeholder 2"/>
          <p:cNvSpPr>
            <a:spLocks noGrp="1"/>
          </p:cNvSpPr>
          <p:nvPr>
            <p:ph idx="1"/>
          </p:nvPr>
        </p:nvSpPr>
        <p:spPr/>
        <p:txBody>
          <a:bodyPr>
            <a:normAutofit/>
          </a:bodyPr>
          <a:lstStyle/>
          <a:p>
            <a:pPr marL="0" indent="0">
              <a:buNone/>
            </a:pPr>
            <a:r>
              <a:rPr lang="en-US" sz="2600" dirty="0" smtClean="0">
                <a:latin typeface="Arial" pitchFamily="34" charset="0"/>
                <a:cs typeface="Arial" pitchFamily="34" charset="0"/>
              </a:rPr>
              <a:t>I.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thời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kỳ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quá</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độ</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lên</a:t>
            </a:r>
            <a:r>
              <a:rPr lang="en-US" sz="2600" dirty="0" smtClean="0">
                <a:latin typeface="Arial" pitchFamily="34" charset="0"/>
                <a:cs typeface="Arial" pitchFamily="34" charset="0"/>
              </a:rPr>
              <a:t> CNXH</a:t>
            </a:r>
          </a:p>
          <a:p>
            <a:pPr marL="0" indent="0">
              <a:buNone/>
            </a:pPr>
            <a:r>
              <a:rPr lang="en-US" sz="2600" dirty="0" smtClean="0">
                <a:latin typeface="Arial" pitchFamily="34" charset="0"/>
                <a:cs typeface="Arial" pitchFamily="34" charset="0"/>
              </a:rPr>
              <a:t>1. </a:t>
            </a:r>
            <a:r>
              <a:rPr lang="en-US" sz="2600" dirty="0" err="1" smtClean="0">
                <a:latin typeface="Arial" pitchFamily="34" charset="0"/>
                <a:cs typeface="Arial" pitchFamily="34" charset="0"/>
              </a:rPr>
              <a:t>Chủ</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nghĩa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Mác</a:t>
            </a:r>
            <a:r>
              <a:rPr lang="en-US" sz="2600" dirty="0" smtClean="0">
                <a:latin typeface="Arial" pitchFamily="34" charset="0"/>
                <a:cs typeface="Arial" pitchFamily="34" charset="0"/>
              </a:rPr>
              <a:t> - </a:t>
            </a:r>
            <a:r>
              <a:rPr lang="en-US" sz="2600" dirty="0" err="1" smtClean="0">
                <a:latin typeface="Arial" pitchFamily="34" charset="0"/>
                <a:cs typeface="Arial" pitchFamily="34" charset="0"/>
              </a:rPr>
              <a:t>Lênin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về</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endParaRPr lang="en-US" sz="2600" dirty="0" smtClean="0">
              <a:latin typeface="Arial" pitchFamily="34" charset="0"/>
              <a:cs typeface="Arial" pitchFamily="34" charset="0"/>
            </a:endParaRPr>
          </a:p>
          <a:p>
            <a:pPr marL="0" indent="0">
              <a:buNone/>
            </a:pPr>
            <a:r>
              <a:rPr lang="en-US" sz="2400" u="sng" dirty="0" smtClean="0">
                <a:latin typeface="Arial" pitchFamily="34" charset="0"/>
                <a:cs typeface="Arial" pitchFamily="34" charset="0"/>
              </a:rPr>
              <a:t>a. </a:t>
            </a:r>
            <a:r>
              <a:rPr lang="en-US" sz="2400" u="sng" dirty="0" err="1" smtClean="0">
                <a:latin typeface="Arial" pitchFamily="34" charset="0"/>
                <a:cs typeface="Arial" pitchFamily="34" charset="0"/>
              </a:rPr>
              <a:t>Quan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niệm</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đặc</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trưng</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của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dân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tộc</a:t>
            </a:r>
            <a:endParaRPr lang="en-US" sz="2400" u="sng" dirty="0" smtClean="0">
              <a:latin typeface="Arial" pitchFamily="34" charset="0"/>
              <a:cs typeface="Arial" pitchFamily="34" charset="0"/>
            </a:endParaRPr>
          </a:p>
          <a:p>
            <a:pPr marL="0" indent="0">
              <a:buNone/>
            </a:pPr>
            <a:r>
              <a:rPr lang="en-US" sz="2400" dirty="0" err="1">
                <a:latin typeface="Arial" pitchFamily="34" charset="0"/>
                <a:cs typeface="Arial" pitchFamily="34" charset="0"/>
              </a:rPr>
              <a:t>D</a:t>
            </a:r>
            <a:r>
              <a:rPr lang="en-US" sz="2400" dirty="0" err="1" smtClean="0">
                <a:latin typeface="Arial" pitchFamily="34" charset="0"/>
                <a:cs typeface="Arial" pitchFamily="34" charset="0"/>
              </a:rPr>
              <a:t>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endParaRPr lang="en-US" sz="2400" dirty="0" smtClean="0">
              <a:latin typeface="Arial" pitchFamily="34" charset="0"/>
              <a:cs typeface="Arial" pitchFamily="34" charset="0"/>
            </a:endParaRPr>
          </a:p>
          <a:p>
            <a:pPr marL="0" indent="0">
              <a:buNone/>
            </a:pPr>
            <a:r>
              <a:rPr lang="en-US" sz="2400" i="1" dirty="0" err="1" smtClean="0">
                <a:latin typeface="Arial" pitchFamily="34" charset="0"/>
                <a:cs typeface="Arial" pitchFamily="34" charset="0"/>
              </a:rPr>
              <a:t>Nghĩa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rộng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hay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trưng</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600" dirty="0" smtClean="0">
                <a:latin typeface="Arial" pitchFamily="34" charset="0"/>
                <a:cs typeface="Arial" pitchFamily="34" charset="0"/>
              </a:rPr>
              <a:t>)</a:t>
            </a:r>
          </a:p>
          <a:p>
            <a:pPr marL="0" indent="0">
              <a:buNone/>
            </a:pPr>
            <a:r>
              <a:rPr lang="en-US" dirty="0" smtClean="0"/>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lãnh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thổ</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ổn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chia </a:t>
            </a:r>
            <a:r>
              <a:rPr lang="en-US" sz="2400" dirty="0" err="1" smtClean="0">
                <a:latin typeface="Arial" panose="020B0604020202020204" pitchFamily="34" charset="0"/>
                <a:cs typeface="Arial" panose="020B0604020202020204" pitchFamily="34" charset="0"/>
              </a:rPr>
              <a:t>cắt</a:t>
            </a:r>
            <a:endParaRPr lang="en-US" sz="2400" dirty="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2964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normAutofit fontScale="90000"/>
          </a:bodyPr>
          <a:lstStyle/>
          <a:p>
            <a:pPr lvl="0">
              <a:spcBef>
                <a:spcPct val="20000"/>
              </a:spcBef>
            </a:pPr>
            <a:r>
              <a:rPr lang="en-US" sz="3200" smtClean="0">
                <a:solidFill>
                  <a:prstClr val="black"/>
                </a:solidFill>
                <a:ea typeface="+mn-ea"/>
                <a:cs typeface="+mn-cs"/>
              </a:rPr>
              <a:t/>
            </a:r>
            <a:br>
              <a:rPr lang="en-US" sz="3200" smtClean="0">
                <a:solidFill>
                  <a:prstClr val="black"/>
                </a:solidFill>
                <a:ea typeface="+mn-ea"/>
                <a:cs typeface="+mn-cs"/>
              </a:rPr>
            </a:br>
            <a:r>
              <a:rPr lang="en-US" sz="3200" smtClean="0">
                <a:solidFill>
                  <a:srgbClr val="0070C0"/>
                </a:solidFill>
                <a:ea typeface="+mn-ea"/>
                <a:cs typeface="+mn-cs"/>
              </a:rPr>
              <a:t>I</a:t>
            </a:r>
            <a:r>
              <a:rPr lang="en-US" sz="3200">
                <a:solidFill>
                  <a:srgbClr val="0070C0"/>
                </a:solidFill>
                <a:ea typeface="+mn-ea"/>
                <a:cs typeface="+mn-cs"/>
              </a:rPr>
              <a:t>. Dân tộc trong thời kỳ quá độ lên CNXH</a:t>
            </a:r>
            <a:r>
              <a:rPr lang="en-US" sz="3200">
                <a:solidFill>
                  <a:prstClr val="black"/>
                </a:solidFill>
                <a:ea typeface="+mn-ea"/>
                <a:cs typeface="+mn-cs"/>
              </a:rPr>
              <a:t/>
            </a:r>
            <a:br>
              <a:rPr lang="en-US" sz="3200">
                <a:solidFill>
                  <a:prstClr val="black"/>
                </a:solidFill>
                <a:ea typeface="+mn-ea"/>
                <a:cs typeface="+mn-cs"/>
              </a:rPr>
            </a:br>
            <a:r>
              <a:rPr lang="en-US" sz="3200">
                <a:solidFill>
                  <a:prstClr val="black"/>
                </a:solidFill>
                <a:ea typeface="+mn-ea"/>
                <a:cs typeface="+mn-cs"/>
              </a:rPr>
              <a:t>1. Chủ nghĩa Mác - Lê nin về dân tộc</a:t>
            </a:r>
            <a:br>
              <a:rPr lang="en-US" sz="3200">
                <a:solidFill>
                  <a:prstClr val="black"/>
                </a:solidFill>
                <a:ea typeface="+mn-ea"/>
                <a:cs typeface="+mn-cs"/>
              </a:rPr>
            </a:br>
            <a:endParaRPr lang="en-US"/>
          </a:p>
        </p:txBody>
      </p:sp>
      <p:sp>
        <p:nvSpPr>
          <p:cNvPr id="3" name="Content Placeholder 2"/>
          <p:cNvSpPr>
            <a:spLocks noGrp="1"/>
          </p:cNvSpPr>
          <p:nvPr>
            <p:ph idx="1"/>
          </p:nvPr>
        </p:nvSpPr>
        <p:spPr>
          <a:xfrm>
            <a:off x="457200" y="1600200"/>
            <a:ext cx="8229600" cy="5141168"/>
          </a:xfrm>
        </p:spPr>
        <p:txBody>
          <a:bodyPr>
            <a:normAutofit/>
          </a:bodyPr>
          <a:lstStyle/>
          <a:p>
            <a:pPr marL="0" indent="0">
              <a:buNone/>
            </a:pPr>
            <a:r>
              <a:rPr lang="en-US" sz="2900" u="sng" dirty="0">
                <a:solidFill>
                  <a:prstClr val="black"/>
                </a:solidFill>
                <a:ea typeface="+mj-ea"/>
                <a:cs typeface="+mj-cs"/>
              </a:rPr>
              <a:t>a. </a:t>
            </a:r>
            <a:r>
              <a:rPr lang="en-US" sz="2900" u="sng" dirty="0" err="1">
                <a:solidFill>
                  <a:prstClr val="black"/>
                </a:solidFill>
                <a:ea typeface="+mj-ea"/>
                <a:cs typeface="+mj-cs"/>
              </a:rPr>
              <a:t>Quan</a:t>
            </a:r>
            <a:r>
              <a:rPr lang="en-US" sz="2900" u="sng" dirty="0">
                <a:solidFill>
                  <a:prstClr val="black"/>
                </a:solidFill>
                <a:ea typeface="+mj-ea"/>
                <a:cs typeface="+mj-cs"/>
              </a:rPr>
              <a:t> </a:t>
            </a:r>
            <a:r>
              <a:rPr lang="en-US" sz="2900" u="sng" dirty="0" err="1">
                <a:solidFill>
                  <a:prstClr val="black"/>
                </a:solidFill>
                <a:ea typeface="+mj-ea"/>
                <a:cs typeface="+mj-cs"/>
              </a:rPr>
              <a:t>niệm</a:t>
            </a:r>
            <a:r>
              <a:rPr lang="en-US" sz="2900" u="sng" dirty="0">
                <a:solidFill>
                  <a:prstClr val="black"/>
                </a:solidFill>
                <a:ea typeface="+mj-ea"/>
                <a:cs typeface="+mj-cs"/>
              </a:rPr>
              <a:t>, </a:t>
            </a:r>
            <a:r>
              <a:rPr lang="en-US" sz="2900" u="sng" dirty="0" err="1">
                <a:solidFill>
                  <a:prstClr val="black"/>
                </a:solidFill>
                <a:ea typeface="+mj-ea"/>
                <a:cs typeface="+mj-cs"/>
              </a:rPr>
              <a:t>đặc</a:t>
            </a:r>
            <a:r>
              <a:rPr lang="en-US" sz="2900" u="sng" dirty="0">
                <a:solidFill>
                  <a:prstClr val="black"/>
                </a:solidFill>
                <a:ea typeface="+mj-ea"/>
                <a:cs typeface="+mj-cs"/>
              </a:rPr>
              <a:t> </a:t>
            </a:r>
            <a:r>
              <a:rPr lang="en-US" sz="2900" u="sng" dirty="0" err="1">
                <a:solidFill>
                  <a:prstClr val="black"/>
                </a:solidFill>
                <a:ea typeface="+mj-ea"/>
                <a:cs typeface="+mj-cs"/>
              </a:rPr>
              <a:t>trưng</a:t>
            </a:r>
            <a:r>
              <a:rPr lang="en-US" sz="2900" u="sng" dirty="0">
                <a:solidFill>
                  <a:prstClr val="black"/>
                </a:solidFill>
                <a:ea typeface="+mj-ea"/>
                <a:cs typeface="+mj-cs"/>
              </a:rPr>
              <a:t> </a:t>
            </a:r>
            <a:r>
              <a:rPr lang="en-US" sz="2900" u="sng" dirty="0" err="1">
                <a:solidFill>
                  <a:prstClr val="black"/>
                </a:solidFill>
                <a:ea typeface="+mj-ea"/>
                <a:cs typeface="+mj-cs"/>
              </a:rPr>
              <a:t>của</a:t>
            </a:r>
            <a:r>
              <a:rPr lang="en-US" sz="2900" u="sng" dirty="0">
                <a:solidFill>
                  <a:prstClr val="black"/>
                </a:solidFill>
                <a:ea typeface="+mj-ea"/>
                <a:cs typeface="+mj-cs"/>
              </a:rPr>
              <a:t> </a:t>
            </a:r>
            <a:r>
              <a:rPr lang="en-US" sz="2900" u="sng" dirty="0" err="1">
                <a:solidFill>
                  <a:prstClr val="black"/>
                </a:solidFill>
                <a:ea typeface="+mj-ea"/>
                <a:cs typeface="+mj-cs"/>
              </a:rPr>
              <a:t>dân</a:t>
            </a:r>
            <a:r>
              <a:rPr lang="en-US" sz="2900" u="sng" dirty="0">
                <a:solidFill>
                  <a:prstClr val="black"/>
                </a:solidFill>
                <a:ea typeface="+mj-ea"/>
                <a:cs typeface="+mj-cs"/>
              </a:rPr>
              <a:t> </a:t>
            </a:r>
            <a:r>
              <a:rPr lang="en-US" sz="2900" u="sng" dirty="0" err="1">
                <a:solidFill>
                  <a:prstClr val="black"/>
                </a:solidFill>
                <a:ea typeface="+mj-ea"/>
                <a:cs typeface="+mj-cs"/>
              </a:rPr>
              <a:t>tộc</a:t>
            </a:r>
            <a:endParaRPr lang="en-US" u="sng" dirty="0" smtClean="0"/>
          </a:p>
          <a:p>
            <a:pPr marL="0" indent="0">
              <a:buNone/>
            </a:pPr>
            <a:endParaRPr lang="en-US" sz="2600" dirty="0" smtClean="0">
              <a:latin typeface="Arial" pitchFamily="34" charset="0"/>
              <a:cs typeface="Arial" pitchFamily="34" charset="0"/>
            </a:endParaRPr>
          </a:p>
          <a:p>
            <a:pPr marL="0" indent="0">
              <a:buNone/>
            </a:pPr>
            <a:endParaRPr lang="en-US" sz="2600" dirty="0" smtClean="0">
              <a:latin typeface="Arial" pitchFamily="34" charset="0"/>
              <a:cs typeface="Arial" pitchFamily="34" charset="0"/>
            </a:endParaRPr>
          </a:p>
          <a:p>
            <a:pPr marL="0" indent="0">
              <a:buNone/>
            </a:pP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sự</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quản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lý</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một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nước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nước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độc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lập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endParaRPr lang="en-US" sz="2600" dirty="0" smtClean="0">
              <a:latin typeface="Arial" pitchFamily="34" charset="0"/>
              <a:cs typeface="Arial" pitchFamily="34" charset="0"/>
            </a:endParaRPr>
          </a:p>
          <a:p>
            <a:pPr marL="0" indent="0">
              <a:buNone/>
            </a:pPr>
            <a:endParaRPr lang="en-US" sz="2600" dirty="0" smtClean="0">
              <a:latin typeface="Arial" pitchFamily="34" charset="0"/>
              <a:cs typeface="Arial" pitchFamily="34" charset="0"/>
            </a:endParaRPr>
          </a:p>
          <a:p>
            <a:pPr marL="0" indent="0">
              <a:buNone/>
            </a:pP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ngôn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ngữ</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chung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quốc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gia</a:t>
            </a:r>
            <a:endParaRPr lang="en-US" sz="2600" dirty="0" smtClean="0">
              <a:latin typeface="Arial" pitchFamily="34" charset="0"/>
              <a:cs typeface="Arial" pitchFamily="34" charset="0"/>
            </a:endParaRPr>
          </a:p>
          <a:p>
            <a:pPr marL="0" indent="0">
              <a:buNone/>
            </a:pPr>
            <a:endParaRPr lang="en-US" sz="2600" dirty="0" smtClean="0">
              <a:latin typeface="Arial" pitchFamily="34" charset="0"/>
              <a:cs typeface="Arial" pitchFamily="34" charset="0"/>
            </a:endParaRPr>
          </a:p>
          <a:p>
            <a:pPr marL="0" indent="0">
              <a:buNone/>
            </a:pP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nét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tâm</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lý</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biểu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hiện</a:t>
            </a:r>
            <a:r>
              <a:rPr lang="en-US" sz="2600" dirty="0" smtClean="0">
                <a:latin typeface="Arial" pitchFamily="34" charset="0"/>
                <a:cs typeface="Arial" pitchFamily="34" charset="0"/>
              </a:rPr>
              <a:t> qua </a:t>
            </a:r>
            <a:r>
              <a:rPr lang="en-US" sz="2600" dirty="0" err="1" smtClean="0">
                <a:latin typeface="Arial" pitchFamily="34" charset="0"/>
                <a:cs typeface="Arial" pitchFamily="34" charset="0"/>
              </a:rPr>
              <a:t>nền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văn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hóa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endParaRPr lang="en-US" sz="2600" dirty="0">
              <a:latin typeface="Arial" pitchFamily="34" charset="0"/>
              <a:cs typeface="Arial" pitchFamily="34" charset="0"/>
            </a:endParaRPr>
          </a:p>
        </p:txBody>
      </p:sp>
    </p:spTree>
    <p:extLst>
      <p:ext uri="{BB962C8B-B14F-4D97-AF65-F5344CB8AC3E}">
        <p14:creationId xmlns:p14="http://schemas.microsoft.com/office/powerpoint/2010/main" val="1573866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78286"/>
          </a:xfrm>
        </p:spPr>
        <p:txBody>
          <a:bodyPr>
            <a:normAutofit fontScale="90000"/>
          </a:bodyPr>
          <a:lstStyle/>
          <a:p>
            <a:pPr lvl="0">
              <a:spcBef>
                <a:spcPct val="20000"/>
              </a:spcBef>
            </a:pPr>
            <a:r>
              <a:rPr lang="en-US" sz="3200" dirty="0" smtClean="0">
                <a:solidFill>
                  <a:prstClr val="black"/>
                </a:solidFill>
                <a:ea typeface="+mn-ea"/>
                <a:cs typeface="+mn-cs"/>
              </a:rPr>
              <a:t/>
            </a:r>
            <a:br>
              <a:rPr lang="en-US" sz="3200" dirty="0" smtClean="0">
                <a:solidFill>
                  <a:prstClr val="black"/>
                </a:solidFill>
                <a:ea typeface="+mn-ea"/>
                <a:cs typeface="+mn-cs"/>
              </a:rPr>
            </a:br>
            <a:r>
              <a:rPr lang="en-US" sz="3100" dirty="0" smtClean="0">
                <a:solidFill>
                  <a:prstClr val="black"/>
                </a:solidFill>
                <a:latin typeface="Arial" panose="020B0604020202020204" pitchFamily="34" charset="0"/>
                <a:ea typeface="+mn-ea"/>
                <a:cs typeface="Arial" panose="020B0604020202020204" pitchFamily="34" charset="0"/>
              </a:rPr>
              <a:t>1</a:t>
            </a:r>
            <a:r>
              <a:rPr lang="en-US" sz="3100" dirty="0">
                <a:solidFill>
                  <a:prstClr val="black"/>
                </a:solidFill>
                <a:latin typeface="Arial" panose="020B0604020202020204" pitchFamily="34" charset="0"/>
                <a:ea typeface="+mn-ea"/>
                <a:cs typeface="Arial" panose="020B0604020202020204" pitchFamily="34" charset="0"/>
              </a:rPr>
              <a:t>. </a:t>
            </a:r>
            <a:r>
              <a:rPr lang="en-US" sz="3100" dirty="0" err="1">
                <a:solidFill>
                  <a:prstClr val="black"/>
                </a:solidFill>
                <a:latin typeface="Arial" panose="020B0604020202020204" pitchFamily="34" charset="0"/>
                <a:ea typeface="+mn-ea"/>
                <a:cs typeface="Arial" panose="020B0604020202020204" pitchFamily="34" charset="0"/>
              </a:rPr>
              <a:t>Chủ</a:t>
            </a:r>
            <a:r>
              <a:rPr lang="en-US" sz="3100" dirty="0">
                <a:solidFill>
                  <a:prstClr val="black"/>
                </a:solidFill>
                <a:latin typeface="Arial" panose="020B0604020202020204" pitchFamily="34" charset="0"/>
                <a:ea typeface="+mn-ea"/>
                <a:cs typeface="Arial" panose="020B0604020202020204" pitchFamily="34" charset="0"/>
              </a:rPr>
              <a:t> </a:t>
            </a:r>
            <a:r>
              <a:rPr lang="en-US" sz="3100" dirty="0" err="1">
                <a:solidFill>
                  <a:prstClr val="black"/>
                </a:solidFill>
                <a:latin typeface="Arial" panose="020B0604020202020204" pitchFamily="34" charset="0"/>
                <a:ea typeface="+mn-ea"/>
                <a:cs typeface="Arial" panose="020B0604020202020204" pitchFamily="34" charset="0"/>
              </a:rPr>
              <a:t>nghĩa</a:t>
            </a:r>
            <a:r>
              <a:rPr lang="en-US" sz="3100" dirty="0">
                <a:solidFill>
                  <a:prstClr val="black"/>
                </a:solidFill>
                <a:latin typeface="Arial" panose="020B0604020202020204" pitchFamily="34" charset="0"/>
                <a:ea typeface="+mn-ea"/>
                <a:cs typeface="Arial" panose="020B0604020202020204" pitchFamily="34" charset="0"/>
              </a:rPr>
              <a:t> </a:t>
            </a:r>
            <a:r>
              <a:rPr lang="en-US" sz="3100" dirty="0" err="1">
                <a:solidFill>
                  <a:prstClr val="black"/>
                </a:solidFill>
                <a:latin typeface="Arial" panose="020B0604020202020204" pitchFamily="34" charset="0"/>
                <a:ea typeface="+mn-ea"/>
                <a:cs typeface="Arial" panose="020B0604020202020204" pitchFamily="34" charset="0"/>
              </a:rPr>
              <a:t>Mác</a:t>
            </a:r>
            <a:r>
              <a:rPr lang="en-US" sz="3100" dirty="0">
                <a:solidFill>
                  <a:prstClr val="black"/>
                </a:solidFill>
                <a:latin typeface="Arial" panose="020B0604020202020204" pitchFamily="34" charset="0"/>
                <a:ea typeface="+mn-ea"/>
                <a:cs typeface="Arial" panose="020B0604020202020204" pitchFamily="34" charset="0"/>
              </a:rPr>
              <a:t> - </a:t>
            </a:r>
            <a:r>
              <a:rPr lang="en-US" sz="3100" dirty="0" err="1">
                <a:solidFill>
                  <a:prstClr val="black"/>
                </a:solidFill>
                <a:latin typeface="Arial" panose="020B0604020202020204" pitchFamily="34" charset="0"/>
                <a:ea typeface="+mn-ea"/>
                <a:cs typeface="Arial" panose="020B0604020202020204" pitchFamily="34" charset="0"/>
              </a:rPr>
              <a:t>Lê</a:t>
            </a:r>
            <a:r>
              <a:rPr lang="en-US" sz="3100" dirty="0">
                <a:solidFill>
                  <a:prstClr val="black"/>
                </a:solidFill>
                <a:latin typeface="Arial" panose="020B0604020202020204" pitchFamily="34" charset="0"/>
                <a:ea typeface="+mn-ea"/>
                <a:cs typeface="Arial" panose="020B0604020202020204" pitchFamily="34" charset="0"/>
              </a:rPr>
              <a:t> </a:t>
            </a:r>
            <a:r>
              <a:rPr lang="en-US" sz="3100" dirty="0" err="1">
                <a:solidFill>
                  <a:prstClr val="black"/>
                </a:solidFill>
                <a:latin typeface="Arial" panose="020B0604020202020204" pitchFamily="34" charset="0"/>
                <a:ea typeface="+mn-ea"/>
                <a:cs typeface="Arial" panose="020B0604020202020204" pitchFamily="34" charset="0"/>
              </a:rPr>
              <a:t>nin</a:t>
            </a:r>
            <a:r>
              <a:rPr lang="en-US" sz="3100" dirty="0">
                <a:solidFill>
                  <a:prstClr val="black"/>
                </a:solidFill>
                <a:latin typeface="Arial" panose="020B0604020202020204" pitchFamily="34" charset="0"/>
                <a:ea typeface="+mn-ea"/>
                <a:cs typeface="Arial" panose="020B0604020202020204" pitchFamily="34" charset="0"/>
              </a:rPr>
              <a:t> </a:t>
            </a:r>
            <a:r>
              <a:rPr lang="en-US" sz="3100" dirty="0" err="1">
                <a:solidFill>
                  <a:prstClr val="black"/>
                </a:solidFill>
                <a:latin typeface="Arial" panose="020B0604020202020204" pitchFamily="34" charset="0"/>
                <a:ea typeface="+mn-ea"/>
                <a:cs typeface="Arial" panose="020B0604020202020204" pitchFamily="34" charset="0"/>
              </a:rPr>
              <a:t>về</a:t>
            </a:r>
            <a:r>
              <a:rPr lang="en-US" sz="3100" dirty="0">
                <a:solidFill>
                  <a:prstClr val="black"/>
                </a:solidFill>
                <a:latin typeface="Arial" panose="020B0604020202020204" pitchFamily="34" charset="0"/>
                <a:ea typeface="+mn-ea"/>
                <a:cs typeface="Arial" panose="020B0604020202020204" pitchFamily="34" charset="0"/>
              </a:rPr>
              <a:t> </a:t>
            </a:r>
            <a:r>
              <a:rPr lang="en-US" sz="3100" dirty="0" err="1">
                <a:solidFill>
                  <a:prstClr val="black"/>
                </a:solidFill>
                <a:latin typeface="Arial" panose="020B0604020202020204" pitchFamily="34" charset="0"/>
                <a:ea typeface="+mn-ea"/>
                <a:cs typeface="Arial" panose="020B0604020202020204" pitchFamily="34" charset="0"/>
              </a:rPr>
              <a:t>dân</a:t>
            </a:r>
            <a:r>
              <a:rPr lang="en-US" sz="3100" dirty="0">
                <a:solidFill>
                  <a:prstClr val="black"/>
                </a:solidFill>
                <a:latin typeface="Arial" panose="020B0604020202020204" pitchFamily="34" charset="0"/>
                <a:ea typeface="+mn-ea"/>
                <a:cs typeface="Arial" panose="020B0604020202020204" pitchFamily="34" charset="0"/>
              </a:rPr>
              <a:t> </a:t>
            </a:r>
            <a:r>
              <a:rPr lang="en-US" sz="3100" dirty="0" err="1">
                <a:solidFill>
                  <a:prstClr val="black"/>
                </a:solidFill>
                <a:latin typeface="Arial" panose="020B0604020202020204" pitchFamily="34" charset="0"/>
                <a:ea typeface="+mn-ea"/>
                <a:cs typeface="Arial" panose="020B0604020202020204" pitchFamily="34" charset="0"/>
              </a:rPr>
              <a:t>tộc</a:t>
            </a:r>
            <a:r>
              <a:rPr lang="en-US" sz="3100" dirty="0">
                <a:solidFill>
                  <a:prstClr val="black"/>
                </a:solidFill>
                <a:latin typeface="Arial" panose="020B0604020202020204" pitchFamily="34" charset="0"/>
                <a:ea typeface="+mn-ea"/>
                <a:cs typeface="Arial" panose="020B0604020202020204" pitchFamily="34" charset="0"/>
              </a:rPr>
              <a:t/>
            </a:r>
            <a:br>
              <a:rPr lang="en-US" sz="3100" dirty="0">
                <a:solidFill>
                  <a:prstClr val="black"/>
                </a:solidFill>
                <a:latin typeface="Arial" panose="020B0604020202020204" pitchFamily="34" charset="0"/>
                <a:ea typeface="+mn-ea"/>
                <a:cs typeface="Arial" panose="020B0604020202020204" pitchFamily="34" charset="0"/>
              </a:rPr>
            </a:br>
            <a:r>
              <a:rPr lang="en-US" sz="3100" dirty="0" smtClean="0">
                <a:solidFill>
                  <a:prstClr val="black"/>
                </a:solidFill>
                <a:latin typeface="Arial" panose="020B0604020202020204" pitchFamily="34" charset="0"/>
                <a:ea typeface="+mn-ea"/>
                <a:cs typeface="Arial" panose="020B0604020202020204" pitchFamily="34" charset="0"/>
              </a:rPr>
              <a:t/>
            </a:r>
            <a:br>
              <a:rPr lang="en-US" sz="3100" dirty="0" smtClean="0">
                <a:solidFill>
                  <a:prstClr val="black"/>
                </a:solidFill>
                <a:latin typeface="Arial" panose="020B0604020202020204" pitchFamily="34" charset="0"/>
                <a:ea typeface="+mn-ea"/>
                <a:cs typeface="Arial" panose="020B0604020202020204" pitchFamily="34" charset="0"/>
              </a:rPr>
            </a:br>
            <a:r>
              <a:rPr lang="en-US" sz="2700" dirty="0" smtClean="0">
                <a:solidFill>
                  <a:prstClr val="black"/>
                </a:solidFill>
                <a:latin typeface="Arial" panose="020B0604020202020204" pitchFamily="34" charset="0"/>
                <a:ea typeface="+mn-ea"/>
                <a:cs typeface="Arial" panose="020B0604020202020204" pitchFamily="34" charset="0"/>
              </a:rPr>
              <a:t>a</a:t>
            </a:r>
            <a:r>
              <a:rPr lang="en-US" sz="2700" dirty="0">
                <a:solidFill>
                  <a:prstClr val="black"/>
                </a:solidFill>
                <a:latin typeface="Arial" panose="020B0604020202020204" pitchFamily="34" charset="0"/>
                <a:ea typeface="+mn-ea"/>
                <a:cs typeface="Arial" panose="020B0604020202020204" pitchFamily="34" charset="0"/>
              </a:rPr>
              <a:t>. </a:t>
            </a:r>
            <a:r>
              <a:rPr lang="en-US" sz="2700" dirty="0" err="1">
                <a:solidFill>
                  <a:prstClr val="black"/>
                </a:solidFill>
                <a:latin typeface="Arial" panose="020B0604020202020204" pitchFamily="34" charset="0"/>
                <a:ea typeface="+mn-ea"/>
                <a:cs typeface="Arial" panose="020B0604020202020204" pitchFamily="34" charset="0"/>
              </a:rPr>
              <a:t>Quan</a:t>
            </a:r>
            <a:r>
              <a:rPr lang="en-US" sz="2700" dirty="0">
                <a:solidFill>
                  <a:prstClr val="black"/>
                </a:solidFill>
                <a:latin typeface="Arial" panose="020B0604020202020204" pitchFamily="34" charset="0"/>
                <a:ea typeface="+mn-ea"/>
                <a:cs typeface="Arial" panose="020B0604020202020204" pitchFamily="34" charset="0"/>
              </a:rPr>
              <a:t> </a:t>
            </a:r>
            <a:r>
              <a:rPr lang="en-US" sz="2700" dirty="0" err="1">
                <a:solidFill>
                  <a:prstClr val="black"/>
                </a:solidFill>
                <a:latin typeface="Arial" panose="020B0604020202020204" pitchFamily="34" charset="0"/>
                <a:ea typeface="+mn-ea"/>
                <a:cs typeface="Arial" panose="020B0604020202020204" pitchFamily="34" charset="0"/>
              </a:rPr>
              <a:t>niệm</a:t>
            </a:r>
            <a:r>
              <a:rPr lang="en-US" sz="2700" dirty="0">
                <a:solidFill>
                  <a:prstClr val="black"/>
                </a:solidFill>
                <a:latin typeface="Arial" panose="020B0604020202020204" pitchFamily="34" charset="0"/>
                <a:ea typeface="+mn-ea"/>
                <a:cs typeface="Arial" panose="020B0604020202020204" pitchFamily="34" charset="0"/>
              </a:rPr>
              <a:t>, </a:t>
            </a:r>
            <a:r>
              <a:rPr lang="en-US" sz="2700" dirty="0" err="1">
                <a:solidFill>
                  <a:prstClr val="black"/>
                </a:solidFill>
                <a:latin typeface="Arial" panose="020B0604020202020204" pitchFamily="34" charset="0"/>
                <a:ea typeface="+mn-ea"/>
                <a:cs typeface="Arial" panose="020B0604020202020204" pitchFamily="34" charset="0"/>
              </a:rPr>
              <a:t>đặc</a:t>
            </a:r>
            <a:r>
              <a:rPr lang="en-US" sz="2700" dirty="0">
                <a:solidFill>
                  <a:prstClr val="black"/>
                </a:solidFill>
                <a:latin typeface="Arial" panose="020B0604020202020204" pitchFamily="34" charset="0"/>
                <a:ea typeface="+mn-ea"/>
                <a:cs typeface="Arial" panose="020B0604020202020204" pitchFamily="34" charset="0"/>
              </a:rPr>
              <a:t> </a:t>
            </a:r>
            <a:r>
              <a:rPr lang="en-US" sz="2700" dirty="0" err="1">
                <a:solidFill>
                  <a:prstClr val="black"/>
                </a:solidFill>
                <a:latin typeface="Arial" panose="020B0604020202020204" pitchFamily="34" charset="0"/>
                <a:ea typeface="+mn-ea"/>
                <a:cs typeface="Arial" panose="020B0604020202020204" pitchFamily="34" charset="0"/>
              </a:rPr>
              <a:t>trưng</a:t>
            </a:r>
            <a:r>
              <a:rPr lang="en-US" sz="2700" dirty="0">
                <a:solidFill>
                  <a:prstClr val="black"/>
                </a:solidFill>
                <a:latin typeface="Arial" panose="020B0604020202020204" pitchFamily="34" charset="0"/>
                <a:ea typeface="+mn-ea"/>
                <a:cs typeface="Arial" panose="020B0604020202020204" pitchFamily="34" charset="0"/>
              </a:rPr>
              <a:t> </a:t>
            </a:r>
            <a:r>
              <a:rPr lang="en-US" sz="2700" dirty="0" err="1">
                <a:solidFill>
                  <a:prstClr val="black"/>
                </a:solidFill>
                <a:latin typeface="Arial" panose="020B0604020202020204" pitchFamily="34" charset="0"/>
                <a:ea typeface="+mn-ea"/>
                <a:cs typeface="Arial" panose="020B0604020202020204" pitchFamily="34" charset="0"/>
              </a:rPr>
              <a:t>của</a:t>
            </a:r>
            <a:r>
              <a:rPr lang="en-US" sz="2700" dirty="0">
                <a:solidFill>
                  <a:prstClr val="black"/>
                </a:solidFill>
                <a:latin typeface="Arial" panose="020B0604020202020204" pitchFamily="34" charset="0"/>
                <a:ea typeface="+mn-ea"/>
                <a:cs typeface="Arial" panose="020B0604020202020204" pitchFamily="34" charset="0"/>
              </a:rPr>
              <a:t> </a:t>
            </a:r>
            <a:r>
              <a:rPr lang="en-US" sz="2700" dirty="0" err="1">
                <a:solidFill>
                  <a:prstClr val="black"/>
                </a:solidFill>
                <a:latin typeface="Arial" panose="020B0604020202020204" pitchFamily="34" charset="0"/>
                <a:ea typeface="+mn-ea"/>
                <a:cs typeface="Arial" panose="020B0604020202020204" pitchFamily="34" charset="0"/>
              </a:rPr>
              <a:t>dân</a:t>
            </a:r>
            <a:r>
              <a:rPr lang="en-US" sz="2700" dirty="0">
                <a:solidFill>
                  <a:prstClr val="black"/>
                </a:solidFill>
                <a:latin typeface="Arial" panose="020B0604020202020204" pitchFamily="34" charset="0"/>
                <a:ea typeface="+mn-ea"/>
                <a:cs typeface="Arial" panose="020B0604020202020204" pitchFamily="34" charset="0"/>
              </a:rPr>
              <a:t> </a:t>
            </a:r>
            <a:r>
              <a:rPr lang="en-US" sz="2700" dirty="0" err="1">
                <a:solidFill>
                  <a:prstClr val="black"/>
                </a:solidFill>
                <a:latin typeface="Arial" panose="020B0604020202020204" pitchFamily="34" charset="0"/>
                <a:ea typeface="+mn-ea"/>
                <a:cs typeface="Arial" panose="020B0604020202020204" pitchFamily="34" charset="0"/>
              </a:rPr>
              <a:t>tộc</a:t>
            </a:r>
            <a:r>
              <a:rPr lang="en-US" sz="2700" dirty="0">
                <a:solidFill>
                  <a:prstClr val="black"/>
                </a:solidFill>
                <a:latin typeface="Arial" panose="020B0604020202020204" pitchFamily="34" charset="0"/>
                <a:ea typeface="+mn-ea"/>
                <a:cs typeface="Arial" panose="020B0604020202020204" pitchFamily="34" charset="0"/>
              </a:rPr>
              <a:t/>
            </a:r>
            <a:br>
              <a:rPr lang="en-US" sz="2700" dirty="0">
                <a:solidFill>
                  <a:prstClr val="black"/>
                </a:solidFill>
                <a:latin typeface="Arial" panose="020B0604020202020204" pitchFamily="34" charset="0"/>
                <a:ea typeface="+mn-ea"/>
                <a:cs typeface="Arial" panose="020B0604020202020204" pitchFamily="34" charset="0"/>
              </a:rPr>
            </a:br>
            <a:endParaRPr lang="en-US" sz="27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78286"/>
            <a:ext cx="8229600" cy="5179714"/>
          </a:xfrm>
        </p:spPr>
        <p:txBody>
          <a:bodyPr>
            <a:normAutofit/>
          </a:bodyPr>
          <a:lstStyle/>
          <a:p>
            <a:pPr marL="0" indent="0" algn="just">
              <a:buNone/>
            </a:pP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hẹp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chung</a:t>
            </a:r>
            <a:r>
              <a:rPr lang="en-US" sz="2400" dirty="0" smtClean="0">
                <a:latin typeface="Arial" pitchFamily="34" charset="0"/>
                <a:cs typeface="Arial" pitchFamily="34" charset="0"/>
              </a:rPr>
              <a:t> ý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ngữ</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a:t>
            </a:r>
          </a:p>
          <a:p>
            <a:pPr marL="0" indent="0">
              <a:buNone/>
            </a:pPr>
            <a:r>
              <a:rPr lang="en-US" sz="2400" dirty="0">
                <a:latin typeface="Arial" pitchFamily="34" charset="0"/>
                <a:cs typeface="Arial" pitchFamily="34" charset="0"/>
              </a:rPr>
              <a:t>T</a:t>
            </a:r>
            <a:r>
              <a:rPr lang="en-US" sz="2400" dirty="0" smtClean="0">
                <a:latin typeface="Arial" pitchFamily="34" charset="0"/>
                <a:cs typeface="Arial" pitchFamily="34" charset="0"/>
              </a:rPr>
              <a:t>heo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trưng</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ngữ</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chữ</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nói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nói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Ý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42091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9036496" cy="1143000"/>
          </a:xfrm>
        </p:spPr>
        <p:txBody>
          <a:bodyPr>
            <a:normAutofit fontScale="90000"/>
          </a:bodyPr>
          <a:lstStyle/>
          <a:p>
            <a:r>
              <a:rPr lang="en-US" sz="2900">
                <a:solidFill>
                  <a:prstClr val="black"/>
                </a:solidFill>
                <a:latin typeface="Arial" pitchFamily="34" charset="0"/>
                <a:cs typeface="Arial" pitchFamily="34" charset="0"/>
              </a:rPr>
              <a:t>1. Chủ nghĩa Mác - Lê nin về dân </a:t>
            </a:r>
            <a:r>
              <a:rPr lang="en-US" sz="2900" smtClean="0">
                <a:solidFill>
                  <a:prstClr val="black"/>
                </a:solidFill>
                <a:latin typeface="Arial" pitchFamily="34" charset="0"/>
                <a:cs typeface="Arial" pitchFamily="34" charset="0"/>
              </a:rPr>
              <a:t>tộc</a:t>
            </a:r>
            <a:br>
              <a:rPr lang="en-US" sz="2900" smtClean="0">
                <a:solidFill>
                  <a:prstClr val="black"/>
                </a:solidFill>
                <a:latin typeface="Arial" pitchFamily="34" charset="0"/>
                <a:cs typeface="Arial" pitchFamily="34" charset="0"/>
              </a:rPr>
            </a:br>
            <a:endParaRPr lang="en-US" u="sng">
              <a:latin typeface="Arial" pitchFamily="34" charset="0"/>
              <a:cs typeface="Arial" pitchFamily="34" charset="0"/>
            </a:endParaRPr>
          </a:p>
        </p:txBody>
      </p:sp>
      <p:sp>
        <p:nvSpPr>
          <p:cNvPr id="3" name="Content Placeholder 2"/>
          <p:cNvSpPr>
            <a:spLocks noGrp="1"/>
          </p:cNvSpPr>
          <p:nvPr>
            <p:ph idx="1"/>
          </p:nvPr>
        </p:nvSpPr>
        <p:spPr>
          <a:xfrm>
            <a:off x="107504" y="1412776"/>
            <a:ext cx="9036496" cy="5445224"/>
          </a:xfrm>
        </p:spPr>
        <p:txBody>
          <a:bodyPr>
            <a:noAutofit/>
          </a:bodyPr>
          <a:lstStyle/>
          <a:p>
            <a:pPr marL="0" indent="0">
              <a:buNone/>
            </a:pPr>
            <a:r>
              <a:rPr lang="en-US" sz="2400" u="sng" dirty="0" err="1">
                <a:solidFill>
                  <a:prstClr val="black"/>
                </a:solidFill>
                <a:latin typeface="Arial" pitchFamily="34" charset="0"/>
                <a:ea typeface="+mj-ea"/>
                <a:cs typeface="Arial" pitchFamily="34" charset="0"/>
              </a:rPr>
              <a:t>b.Hai</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xu</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hướng</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khách</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quan</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của</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sự</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phát</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triển</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quan</a:t>
            </a:r>
            <a:r>
              <a:rPr lang="en-US" sz="2400" u="sng" dirty="0">
                <a:solidFill>
                  <a:prstClr val="black"/>
                </a:solidFill>
                <a:latin typeface="Arial" pitchFamily="34" charset="0"/>
                <a:ea typeface="+mj-ea"/>
                <a:cs typeface="Arial" pitchFamily="34" charset="0"/>
              </a:rPr>
              <a:t> </a:t>
            </a:r>
            <a:r>
              <a:rPr lang="en-US" sz="2400" u="sng" dirty="0" err="1">
                <a:solidFill>
                  <a:prstClr val="black"/>
                </a:solidFill>
                <a:latin typeface="Arial" pitchFamily="34" charset="0"/>
                <a:ea typeface="+mj-ea"/>
                <a:cs typeface="Arial" pitchFamily="34" charset="0"/>
              </a:rPr>
              <a:t>hệ</a:t>
            </a:r>
            <a:r>
              <a:rPr lang="en-US" sz="2400" u="sng" dirty="0">
                <a:solidFill>
                  <a:prstClr val="black"/>
                </a:solidFill>
                <a:latin typeface="Arial" pitchFamily="34" charset="0"/>
                <a:ea typeface="+mj-ea"/>
                <a:cs typeface="Arial" pitchFamily="34" charset="0"/>
              </a:rPr>
              <a:t> </a:t>
            </a:r>
            <a:r>
              <a:rPr lang="en-US" sz="2400" u="sng" dirty="0" err="1" smtClean="0">
                <a:solidFill>
                  <a:prstClr val="black"/>
                </a:solidFill>
                <a:latin typeface="Arial" pitchFamily="34" charset="0"/>
                <a:ea typeface="+mj-ea"/>
                <a:cs typeface="Arial" pitchFamily="34" charset="0"/>
              </a:rPr>
              <a:t>dân</a:t>
            </a:r>
            <a:r>
              <a:rPr lang="en-US" sz="2400" u="sng" dirty="0" smtClean="0">
                <a:solidFill>
                  <a:prstClr val="black"/>
                </a:solidFill>
                <a:latin typeface="Arial" pitchFamily="34" charset="0"/>
                <a:ea typeface="+mj-ea"/>
                <a:cs typeface="Arial" pitchFamily="34" charset="0"/>
              </a:rPr>
              <a:t> </a:t>
            </a:r>
            <a:r>
              <a:rPr lang="en-US" sz="2400" u="sng" dirty="0" err="1" smtClean="0">
                <a:solidFill>
                  <a:prstClr val="black"/>
                </a:solidFill>
                <a:latin typeface="Arial" pitchFamily="34" charset="0"/>
                <a:ea typeface="+mj-ea"/>
                <a:cs typeface="Arial" pitchFamily="34" charset="0"/>
              </a:rPr>
              <a:t>tộc</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Xu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muốn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Xu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muốn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a:t>
            </a:r>
          </a:p>
          <a:p>
            <a:pPr marL="0" indent="0">
              <a:buNone/>
            </a:pP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nay Hai </a:t>
            </a:r>
            <a:r>
              <a:rPr lang="en-US" sz="2400" dirty="0" err="1" smtClean="0">
                <a:latin typeface="Arial" pitchFamily="34" charset="0"/>
                <a:cs typeface="Arial" pitchFamily="34" charset="0"/>
              </a:rPr>
              <a:t>xu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phú</a:t>
            </a:r>
            <a:r>
              <a:rPr lang="en-US" sz="2400" dirty="0" smtClean="0">
                <a:latin typeface="Arial" pitchFamily="34" charset="0"/>
                <a:cs typeface="Arial" pitchFamily="34" charset="0"/>
              </a:rPr>
              <a:t>:</a:t>
            </a:r>
          </a:p>
          <a:p>
            <a:pPr marL="0" indent="0">
              <a:buNone/>
            </a:pP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100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p>
          <a:p>
            <a:pPr marL="0" indent="0">
              <a:buNone/>
            </a:pPr>
            <a:r>
              <a:rPr lang="en-US" sz="2400" dirty="0" smtClean="0">
                <a:latin typeface="Arial" pitchFamily="34" charset="0"/>
                <a:cs typeface="Arial" pitchFamily="34" charset="0"/>
              </a:rPr>
              <a:t>Xu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minh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1094534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solidFill>
                  <a:prstClr val="black"/>
                </a:solidFill>
                <a:latin typeface="Arial" pitchFamily="34" charset="0"/>
                <a:cs typeface="Arial" pitchFamily="34" charset="0"/>
              </a:rPr>
              <a:t>1. Chủ nghĩa Mác - Lê nin về dân </a:t>
            </a:r>
            <a:r>
              <a:rPr lang="en-US" sz="2400" smtClean="0">
                <a:solidFill>
                  <a:prstClr val="black"/>
                </a:solidFill>
                <a:latin typeface="Arial" pitchFamily="34" charset="0"/>
                <a:cs typeface="Arial" pitchFamily="34" charset="0"/>
              </a:rPr>
              <a:t>tộc</a:t>
            </a:r>
            <a:br>
              <a:rPr lang="en-US" sz="2400" smtClean="0">
                <a:solidFill>
                  <a:prstClr val="black"/>
                </a:solidFill>
                <a:latin typeface="Arial" pitchFamily="34" charset="0"/>
                <a:cs typeface="Arial" pitchFamily="34" charset="0"/>
              </a:rPr>
            </a:br>
            <a:endParaRPr lang="en-US" sz="2400"/>
          </a:p>
        </p:txBody>
      </p:sp>
      <p:sp>
        <p:nvSpPr>
          <p:cNvPr id="3" name="Content Placeholder 2"/>
          <p:cNvSpPr>
            <a:spLocks noGrp="1"/>
          </p:cNvSpPr>
          <p:nvPr>
            <p:ph idx="1"/>
          </p:nvPr>
        </p:nvSpPr>
        <p:spPr/>
        <p:txBody>
          <a:bodyPr>
            <a:normAutofit/>
          </a:bodyPr>
          <a:lstStyle/>
          <a:p>
            <a:pPr marL="0" indent="0">
              <a:buNone/>
            </a:pPr>
            <a:r>
              <a:rPr lang="en-US" sz="2400" u="sng" dirty="0">
                <a:solidFill>
                  <a:srgbClr val="0070C0"/>
                </a:solidFill>
                <a:latin typeface="Arial" pitchFamily="34" charset="0"/>
                <a:ea typeface="+mj-ea"/>
                <a:cs typeface="Arial" pitchFamily="34" charset="0"/>
              </a:rPr>
              <a:t>c. </a:t>
            </a:r>
            <a:r>
              <a:rPr lang="en-US" sz="2400" u="sng" dirty="0" err="1">
                <a:solidFill>
                  <a:srgbClr val="0070C0"/>
                </a:solidFill>
                <a:latin typeface="Arial" pitchFamily="34" charset="0"/>
                <a:ea typeface="+mj-ea"/>
                <a:cs typeface="Arial" pitchFamily="34" charset="0"/>
              </a:rPr>
              <a:t>Cương</a:t>
            </a:r>
            <a:r>
              <a:rPr lang="en-US" sz="2400" u="sng" dirty="0">
                <a:solidFill>
                  <a:srgbClr val="0070C0"/>
                </a:solidFill>
                <a:latin typeface="Arial" pitchFamily="34" charset="0"/>
                <a:ea typeface="+mj-ea"/>
                <a:cs typeface="Arial" pitchFamily="34" charset="0"/>
              </a:rPr>
              <a:t> </a:t>
            </a:r>
            <a:r>
              <a:rPr lang="en-US" sz="2400" u="sng" dirty="0" err="1">
                <a:solidFill>
                  <a:srgbClr val="0070C0"/>
                </a:solidFill>
                <a:latin typeface="Arial" pitchFamily="34" charset="0"/>
                <a:ea typeface="+mj-ea"/>
                <a:cs typeface="Arial" pitchFamily="34" charset="0"/>
              </a:rPr>
              <a:t>lĩnh</a:t>
            </a:r>
            <a:r>
              <a:rPr lang="en-US" sz="2400" u="sng" dirty="0">
                <a:solidFill>
                  <a:srgbClr val="0070C0"/>
                </a:solidFill>
                <a:latin typeface="Arial" pitchFamily="34" charset="0"/>
                <a:ea typeface="+mj-ea"/>
                <a:cs typeface="Arial" pitchFamily="34" charset="0"/>
              </a:rPr>
              <a:t> </a:t>
            </a:r>
            <a:r>
              <a:rPr lang="en-US" sz="2400" u="sng" dirty="0" err="1">
                <a:solidFill>
                  <a:srgbClr val="0070C0"/>
                </a:solidFill>
                <a:latin typeface="Arial" pitchFamily="34" charset="0"/>
                <a:ea typeface="+mj-ea"/>
                <a:cs typeface="Arial" pitchFamily="34" charset="0"/>
              </a:rPr>
              <a:t>dân</a:t>
            </a:r>
            <a:r>
              <a:rPr lang="en-US" sz="2400" u="sng" dirty="0">
                <a:solidFill>
                  <a:srgbClr val="0070C0"/>
                </a:solidFill>
                <a:latin typeface="Arial" pitchFamily="34" charset="0"/>
                <a:ea typeface="+mj-ea"/>
                <a:cs typeface="Arial" pitchFamily="34" charset="0"/>
              </a:rPr>
              <a:t> </a:t>
            </a:r>
            <a:r>
              <a:rPr lang="en-US" sz="2400" u="sng" dirty="0" err="1">
                <a:solidFill>
                  <a:srgbClr val="0070C0"/>
                </a:solidFill>
                <a:latin typeface="Arial" pitchFamily="34" charset="0"/>
                <a:ea typeface="+mj-ea"/>
                <a:cs typeface="Arial" pitchFamily="34" charset="0"/>
              </a:rPr>
              <a:t>tộc</a:t>
            </a:r>
            <a:r>
              <a:rPr lang="en-US" sz="2400" u="sng" dirty="0">
                <a:solidFill>
                  <a:srgbClr val="0070C0"/>
                </a:solidFill>
                <a:latin typeface="Arial" pitchFamily="34" charset="0"/>
                <a:ea typeface="+mj-ea"/>
                <a:cs typeface="Arial" pitchFamily="34" charset="0"/>
              </a:rPr>
              <a:t> </a:t>
            </a:r>
            <a:r>
              <a:rPr lang="en-US" sz="2400" u="sng" dirty="0" err="1">
                <a:solidFill>
                  <a:srgbClr val="0070C0"/>
                </a:solidFill>
                <a:latin typeface="Arial" pitchFamily="34" charset="0"/>
                <a:ea typeface="+mj-ea"/>
                <a:cs typeface="Arial" pitchFamily="34" charset="0"/>
              </a:rPr>
              <a:t>của</a:t>
            </a:r>
            <a:r>
              <a:rPr lang="en-US" sz="2400" u="sng" dirty="0">
                <a:solidFill>
                  <a:srgbClr val="0070C0"/>
                </a:solidFill>
                <a:latin typeface="Arial" pitchFamily="34" charset="0"/>
                <a:ea typeface="+mj-ea"/>
                <a:cs typeface="Arial" pitchFamily="34" charset="0"/>
              </a:rPr>
              <a:t> </a:t>
            </a:r>
            <a:r>
              <a:rPr lang="en-US" sz="2400" u="sng" dirty="0" err="1">
                <a:solidFill>
                  <a:srgbClr val="0070C0"/>
                </a:solidFill>
                <a:latin typeface="Arial" pitchFamily="34" charset="0"/>
                <a:ea typeface="+mj-ea"/>
                <a:cs typeface="Arial" pitchFamily="34" charset="0"/>
              </a:rPr>
              <a:t>Lê</a:t>
            </a:r>
            <a:r>
              <a:rPr lang="en-US" sz="2400" u="sng" dirty="0">
                <a:solidFill>
                  <a:srgbClr val="0070C0"/>
                </a:solidFill>
                <a:latin typeface="Arial" pitchFamily="34" charset="0"/>
                <a:ea typeface="+mj-ea"/>
                <a:cs typeface="Arial" pitchFamily="34" charset="0"/>
              </a:rPr>
              <a:t> </a:t>
            </a:r>
            <a:r>
              <a:rPr lang="en-US" sz="2400" u="sng" dirty="0" err="1">
                <a:solidFill>
                  <a:srgbClr val="0070C0"/>
                </a:solidFill>
                <a:latin typeface="Arial" pitchFamily="34" charset="0"/>
                <a:ea typeface="+mj-ea"/>
                <a:cs typeface="Arial" pitchFamily="34" charset="0"/>
              </a:rPr>
              <a:t>nin</a:t>
            </a:r>
            <a:endParaRPr lang="en-US" sz="2400" u="sng" dirty="0" smtClean="0">
              <a:solidFill>
                <a:srgbClr val="0070C0"/>
              </a:solidFill>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đẳng</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Hai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Ba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67435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2713</Words>
  <Application>Microsoft Office PowerPoint</Application>
  <PresentationFormat>On-screen Show (4:3)</PresentationFormat>
  <Paragraphs>198</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Chương  6  VẤN ĐỀ DÂN TỘC VÀ VẤN ĐỀ TÔN GIÁO TRONG THỜI KỲ QUÁ ĐỘ LÊN CHỦ NGHĨA XÃ HỘI </vt:lpstr>
      <vt:lpstr>Mục tiêu</vt:lpstr>
      <vt:lpstr>Chương  6  VẤN ĐỀ DÂN TỘC VÀ VẤN ĐỀ TÔN GIÁO TRONG THỜI KỲ QUÁ ĐỘ LÊN CHỦ NGHĨA XÃ HỘI</vt:lpstr>
      <vt:lpstr>Chương  6  VẤN ĐỀ DÂN TỘC VÀ VẤN ĐỀ TÔN GIÁO TRONG THỜI KỲ QUÁ ĐỘ LÊN CHỦ NGHĨA XÃ HỘI</vt:lpstr>
      <vt:lpstr>Chương  6  VẤN ĐỀ DÂN TỘC VÀ VẤN ĐỀ TÔN GIÁO TRONG THỜI KỲ QUÁ ĐỘ LÊN CHỦ NGHĨA XÃ HỘI</vt:lpstr>
      <vt:lpstr> I. Dân tộc trong thời kỳ quá độ lên CNXH 1. Chủ nghĩa Mác - Lê nin về dân tộc </vt:lpstr>
      <vt:lpstr> 1. Chủ nghĩa Mác - Lê nin về dân tộc  a. Quan niệm, đặc trưng của dân tộc </vt:lpstr>
      <vt:lpstr>1. Chủ nghĩa Mác - Lê nin về dân tộc </vt:lpstr>
      <vt:lpstr>1. Chủ nghĩa Mác - Lê nin về dân tộc </vt:lpstr>
      <vt:lpstr>2. Dân tộc và quan hệ dân tộc ở Việt Nam</vt:lpstr>
      <vt:lpstr>2. Dân tộc và quan hệ dân tộc ở Việt Nam</vt:lpstr>
      <vt:lpstr> 2. Dân tộc và quan hệ dân tộc ở Việt Nam </vt:lpstr>
      <vt:lpstr>2. Dân tộc và quan hệ dân tộc ở Việt Nam b. Quan điểm và chính sách dân tộc của Đảng và nhà nước Việt Nam</vt:lpstr>
      <vt:lpstr>b. Quan điểm và chính sách dân tộc của Đảng và nhà nước Việt Nam</vt:lpstr>
      <vt:lpstr>b. Quan điểm và chính sách dân tộc của Đảng và nhà nước Việt Nam</vt:lpstr>
      <vt:lpstr>b. Quan điểm và chính sách dân tộc của Đảng và nhà nước Việt Nam</vt:lpstr>
      <vt:lpstr>b. Quan điểm và chính sách dân tộc của Đảng và nhà nước Việt Nam</vt:lpstr>
      <vt:lpstr>II. Tôn giáo trong thời kỳ quá độ lên chủ nghiã xã hội</vt:lpstr>
      <vt:lpstr> 1. Chủ nghĩa Mác -Lê nin về tôn giáo a. Bản chất, nguồn gốc và tính chất của tôn giáo </vt:lpstr>
      <vt:lpstr> 1. Chủ nghĩa Mác -Lê nin về tôn giáo a. Bản chất, nguồn gốc và tính chất của tôn giáo </vt:lpstr>
      <vt:lpstr> 1. Chủ nghĩa Mác -Lê nin về tôn giáo a. Bản chất, nguồn gốc và tính chất của tôn giáo </vt:lpstr>
      <vt:lpstr>1. Chủ nghĩa Mác -Lê nin về tôn giáo b. Nguyên tắc giải quyết vấn đề tôn giáo trong thời kỳ quá độ lên chủ nghĩa xã hội</vt:lpstr>
      <vt:lpstr>2. Tôn giáo ở Việt Nam và chính sách tôn giáo của Đảng và nhà nước ta hiện nay.</vt:lpstr>
      <vt:lpstr>2. Tôn giáo ở Việt Nam và chính sách tôn giáo của Đảng và nhà nước ta hiện nay</vt:lpstr>
      <vt:lpstr>III. Quan hệ dân tộc và Tôn giáo ở Việt Nam</vt:lpstr>
      <vt:lpstr>III. Quan hệ dân tộc và Tôn giáo ở Việt Nam</vt:lpstr>
      <vt:lpstr>Câu hỏi ôn tập</vt:lpstr>
    </vt:vector>
  </TitlesOfParts>
  <Company>Truong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dc:title>
  <dc:creator>Administrator</dc:creator>
  <cp:lastModifiedBy>PC</cp:lastModifiedBy>
  <cp:revision>64</cp:revision>
  <dcterms:created xsi:type="dcterms:W3CDTF">2020-06-08T09:16:16Z</dcterms:created>
  <dcterms:modified xsi:type="dcterms:W3CDTF">2023-05-05T01:35:33Z</dcterms:modified>
</cp:coreProperties>
</file>