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9" r:id="rId5"/>
    <p:sldId id="289" r:id="rId6"/>
    <p:sldId id="258" r:id="rId7"/>
    <p:sldId id="294" r:id="rId8"/>
    <p:sldId id="293" r:id="rId9"/>
    <p:sldId id="260" r:id="rId10"/>
    <p:sldId id="261" r:id="rId11"/>
    <p:sldId id="262" r:id="rId12"/>
    <p:sldId id="263" r:id="rId13"/>
    <p:sldId id="264" r:id="rId14"/>
    <p:sldId id="283" r:id="rId15"/>
    <p:sldId id="290" r:id="rId16"/>
    <p:sldId id="266" r:id="rId17"/>
    <p:sldId id="267" r:id="rId18"/>
    <p:sldId id="284" r:id="rId19"/>
    <p:sldId id="268" r:id="rId20"/>
    <p:sldId id="269" r:id="rId21"/>
    <p:sldId id="270" r:id="rId22"/>
    <p:sldId id="285" r:id="rId23"/>
    <p:sldId id="271" r:id="rId24"/>
    <p:sldId id="287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8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0893-93A9-432B-9B37-3B247D77DCE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2761-05F9-4E8F-8378-51C3E6B5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A2761-05F9-4E8F-8378-51C3E6B50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A2761-05F9-4E8F-8378-51C3E6B506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3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8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3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69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41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97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1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57E1-6E30-49B6-B57F-61606091D6A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9016-A731-45B2-B9C0-1A295042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63" y="3498667"/>
            <a:ext cx="7772400" cy="936103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Bài giảng môn: </a:t>
            </a:r>
            <a:br>
              <a:rPr lang="en-US" sz="2400" smtClean="0">
                <a:latin typeface="Arial" pitchFamily="34" charset="0"/>
                <a:cs typeface="Arial" pitchFamily="34" charset="0"/>
              </a:rPr>
            </a:br>
            <a:r>
              <a:rPr lang="en-US" sz="2400" smtClean="0">
                <a:latin typeface="Arial" pitchFamily="34" charset="0"/>
                <a:cs typeface="Arial" pitchFamily="34" charset="0"/>
              </a:rPr>
              <a:t>Chủ nghĩa xã hội khoa học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9817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32" descr="Karl Mar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04706"/>
            <a:ext cx="2438400" cy="335043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1" descr="Friedich Engel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60" y="2295693"/>
            <a:ext cx="2435076" cy="336845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3" descr="2lENI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28" y="2269285"/>
            <a:ext cx="2594124" cy="339486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9513" y="620688"/>
            <a:ext cx="8138739" cy="142198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2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CNTB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CNCS. </a:t>
            </a: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khéo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8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Ý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TNCS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muồi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tiễn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C.Mác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Ph.Ăng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ghen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CNXHKH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1848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(1871)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Âu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(1848- 1852)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1864-1872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t1,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166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4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1871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 descr="15-CM Ph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036496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7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u="sng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C.Mác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Ph.Ăng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ghen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CNXHKH</a:t>
            </a:r>
            <a:br>
              <a:rPr lang="en-US" sz="2400" u="sng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a.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1848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(1871)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CCVS</a:t>
            </a:r>
          </a:p>
          <a:p>
            <a:pPr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2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Pari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1895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KH)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CNXHKH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CNXHKH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2. V.I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CNXHKH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229600" cy="5208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Mười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Nga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phi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thừa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pitchFamily="34" charset="0"/>
                <a:cs typeface="Arial" pitchFamily="34" charset="0"/>
              </a:rPr>
              <a:t>Cách mạng Tháng Mười Nga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0" descr="Lenin-Trotzki_1920-05-20_auf_dem_Roten_Platz_(Original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784976" cy="55446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0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V.I. </a:t>
            </a:r>
            <a:r>
              <a:rPr lang="en-US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Mười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Nga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0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CNXHKH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nay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9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1957)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hòa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1960)</a:t>
            </a:r>
          </a:p>
        </p:txBody>
      </p:sp>
    </p:spTree>
    <p:extLst>
      <p:ext uri="{BB962C8B-B14F-4D97-AF65-F5344CB8AC3E}">
        <p14:creationId xmlns:p14="http://schemas.microsoft.com/office/powerpoint/2010/main" val="4330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864096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3200" b="1" dirty="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3100" dirty="0" err="1" smtClean="0">
                <a:latin typeface="Arial" pitchFamily="34" charset="0"/>
                <a:ea typeface="+mn-ea"/>
                <a:cs typeface="Arial" pitchFamily="34" charset="0"/>
              </a:rPr>
              <a:t>Chương</a:t>
            </a:r>
            <a:r>
              <a:rPr lang="en-US" sz="3100" dirty="0" smtClean="0">
                <a:latin typeface="Arial" pitchFamily="34" charset="0"/>
                <a:ea typeface="+mn-ea"/>
                <a:cs typeface="Arial" pitchFamily="34" charset="0"/>
              </a:rPr>
              <a:t> 1: </a:t>
            </a:r>
            <a:r>
              <a:rPr lang="en-US" sz="3100" dirty="0" err="1" smtClean="0">
                <a:latin typeface="Arial" pitchFamily="34" charset="0"/>
                <a:ea typeface="+mn-ea"/>
                <a:cs typeface="Arial" pitchFamily="34" charset="0"/>
              </a:rPr>
              <a:t>Nhập</a:t>
            </a:r>
            <a:r>
              <a:rPr lang="en-US" sz="31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môn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Chủ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nghĩa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xã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hội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khoa</a:t>
            </a:r>
            <a:r>
              <a:rPr lang="en-US" sz="3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3100" dirty="0" err="1">
                <a:latin typeface="Arial" pitchFamily="34" charset="0"/>
                <a:ea typeface="+mn-ea"/>
                <a:cs typeface="Arial" pitchFamily="34" charset="0"/>
              </a:rPr>
              <a:t>học</a:t>
            </a:r>
            <a:r>
              <a:rPr lang="en-US" sz="2000" dirty="0"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ea typeface="+mn-ea"/>
                <a:cs typeface="Arial" pitchFamily="34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ý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đạo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5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nay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CS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80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90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XX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XHCN tan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rã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1921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cửa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1978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XIX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2017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“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khá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giành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vĩ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sắc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3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nay</a:t>
            </a:r>
            <a:endParaRPr lang="en-US" u="sng" dirty="0"/>
          </a:p>
        </p:txBody>
      </p:sp>
      <p:pic>
        <p:nvPicPr>
          <p:cNvPr id="6" name="Picture 7" descr="BAC DOC TND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00200"/>
            <a:ext cx="82809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5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1986,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ngay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XHCN...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8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03-24-06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3468"/>
          <a:stretch>
            <a:fillRect/>
          </a:stretch>
        </p:blipFill>
        <p:spPr bwMode="auto">
          <a:xfrm>
            <a:off x="0" y="1643358"/>
            <a:ext cx="4518427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5" descr="C03-22-0661"/>
          <p:cNvPicPr>
            <a:picLocks noChangeAspect="1" noChangeArrowheads="1"/>
          </p:cNvPicPr>
          <p:nvPr/>
        </p:nvPicPr>
        <p:blipFill>
          <a:blip r:embed="rId3"/>
          <a:srcRect b="4568"/>
          <a:stretch>
            <a:fillRect/>
          </a:stretch>
        </p:blipFill>
        <p:spPr bwMode="auto">
          <a:xfrm>
            <a:off x="0" y="4270991"/>
            <a:ext cx="9144000" cy="259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3" descr="C03-22-0682"/>
          <p:cNvPicPr>
            <a:picLocks noChangeAspect="1" noChangeArrowheads="1"/>
          </p:cNvPicPr>
          <p:nvPr/>
        </p:nvPicPr>
        <p:blipFill>
          <a:blip r:embed="rId4"/>
          <a:srcRect b="2783"/>
          <a:stretch>
            <a:fillRect/>
          </a:stretch>
        </p:blipFill>
        <p:spPr bwMode="auto">
          <a:xfrm>
            <a:off x="4572000" y="1606525"/>
            <a:ext cx="4549204" cy="266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 XÃ HỘI VÀ CON ĐƯỜNG QUÁ ĐỘ LÊN CHỦ NGHĨA XÃ HỘI Ở VIỆT NAM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536" y="685800"/>
            <a:ext cx="8229600" cy="11381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0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sáng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CNXHKH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Lênin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8964488" cy="52565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35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CS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Nam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CNXHKH:</a:t>
            </a: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Kiên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độc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marL="0" lvl="0" indent="0">
              <a:buNone/>
            </a:pPr>
            <a:r>
              <a:rPr lang="en-US" sz="2400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ai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Luôn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quán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gốc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”...</a:t>
            </a:r>
          </a:p>
          <a:p>
            <a:pPr marL="0" lvl="0" indent="0">
              <a:buNone/>
            </a:pP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phù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marL="0" lvl="0" indent="0">
              <a:buNone/>
            </a:pP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Bốn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marL="0" lvl="0" indent="0">
              <a:buNone/>
            </a:pP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xuyên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đốn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sức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chiến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0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pitchFamily="34" charset="0"/>
                <a:cs typeface="Arial" pitchFamily="34" charset="0"/>
              </a:rPr>
              <a:t>III. Đối tượng, phương pháp và ý nghĩa của việc nghiên cứu CNXHKH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bản,điều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kiện,những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8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400" u="sng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400" u="sng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3100" u="sng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1. </a:t>
            </a:r>
            <a:r>
              <a:rPr lang="en-US" sz="3100" u="sng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Đối tượng nghiên cứu</a:t>
            </a:r>
            <a:br>
              <a:rPr lang="en-US" sz="3100" u="sng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2400" u="sng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u="sng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700" u="sng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7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Đối tượng nghiên cứu</a:t>
            </a:r>
            <a:br>
              <a:rPr lang="en-US" sz="27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hẹp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CNXHKH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CNXHKH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CNXHKH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9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a. Đối tượng nghiên cứu</a:t>
            </a:r>
            <a:br>
              <a:rPr lang="en-US" sz="28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CNXHK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u="sng" smtClean="0"/>
              <a:t>Đặt vấn đề</a:t>
            </a:r>
            <a:endParaRPr lang="en-US" sz="32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6166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1989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1993,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trầm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đẩy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ẩn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CNTB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tồn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tiễn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tiễn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đòi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2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8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Đối tượng nghiên cứu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XHCN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GCCN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N/c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3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smtClean="0">
                <a:latin typeface="Arial" pitchFamily="34" charset="0"/>
                <a:cs typeface="Arial" pitchFamily="34" charset="0"/>
              </a:rPr>
              <a:t>2. Phương pháp nghiên cứu</a:t>
            </a:r>
            <a:endParaRPr lang="en-US" sz="2800" u="sng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4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smtClean="0">
                <a:latin typeface="Arial" pitchFamily="34" charset="0"/>
                <a:cs typeface="Arial" pitchFamily="34" charset="0"/>
              </a:rPr>
              <a:t>3. Ý nghĩa của việc nghiên cứu CNXHKH</a:t>
            </a:r>
            <a:endParaRPr lang="en-US" sz="2800" u="sng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tiễn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313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Ý nghĩa của việc nghiên cứu CNXHKH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tiễn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lầm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nước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ết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xin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cám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ơn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dõi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3486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83154"/>
            <a:ext cx="3962400" cy="266429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199" y="2342776"/>
            <a:ext cx="4648249" cy="439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10 %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20 %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70%</a:t>
            </a:r>
          </a:p>
          <a:p>
            <a:pPr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0912354866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Mail:  Sondm@ptit.edu.vn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6" descr="LENIN TOAN T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56232"/>
            <a:ext cx="4210695" cy="3749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5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CNXHKH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CNXHKH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CNXHKH.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dung: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cảnh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>
              <a:buAutoNum type="alphaL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PT SXTBCN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Âu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b.Tiền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uyn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tưởng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52" y="0"/>
            <a:ext cx="8579296" cy="114300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800" u="sng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800" u="sng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Hoàn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cảnh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lịch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sử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đời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của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chủ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nghĩa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xã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hội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khoa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học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800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c.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Tiền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tưởng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Ph.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L.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Ađam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 ê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R. Ô-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oen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9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trò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Mác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Phriđrích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Ăng</a:t>
            </a: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ghen</a:t>
            </a:r>
            <a:endParaRPr lang="en-US" sz="2400" u="sng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triết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trị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Ba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vĩ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Mác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ghen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vật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sử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thặng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dư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nhân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c.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Tuyên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học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CBTN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TBCN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CNTB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viễn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bóc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4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I.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đời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xã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CNTB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CNXH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2614</Words>
  <Application>Microsoft Office PowerPoint</Application>
  <PresentationFormat>On-screen Show (4:3)</PresentationFormat>
  <Paragraphs>206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1_Office Theme</vt:lpstr>
      <vt:lpstr>Bài giảng môn:  Chủ nghĩa xã hội khoa học</vt:lpstr>
      <vt:lpstr> Chương 1: Nhập môn Chủ nghĩa xã hội khoa học </vt:lpstr>
      <vt:lpstr>Đặt vấn đề</vt:lpstr>
      <vt:lpstr>Chương gồm các nội  dung:</vt:lpstr>
      <vt:lpstr>I. Sự ra đời của chủ nghĩa xã hội khoa học</vt:lpstr>
      <vt:lpstr>  1. Hoàn cảnh lịch sử ra đời của chủ nghĩa xã hội khoa học </vt:lpstr>
      <vt:lpstr>I. Sự ra đời của chủ nghĩa xã hội khoa học</vt:lpstr>
      <vt:lpstr>I. Sự ra đời của chủ nghĩa xã hội khoa học</vt:lpstr>
      <vt:lpstr>I. Sự ra đời của chủ nghĩa xã hội khoa học</vt:lpstr>
      <vt:lpstr>I. Sự ra đời của chủ nghĩa xã hội khoa học</vt:lpstr>
      <vt:lpstr>I. Sự ra đời của chủ nghĩa xã hội khoa học</vt:lpstr>
      <vt:lpstr>II. Các giai đoạn phát triển cơ bản của Chủ nghĩa xã hội khoa học</vt:lpstr>
      <vt:lpstr>Công xã Pa ri 1871</vt:lpstr>
      <vt:lpstr>1. C.Mác và Ph.Ăng ghen phát triển CNXHKH a. Thời kỳ từ 1848 đến công xã Pari (1871)</vt:lpstr>
      <vt:lpstr>II. Các giai đoạn phát triển cơ bản của Chủ nghĩa xã hội khoa học</vt:lpstr>
      <vt:lpstr>2. V.I Lênin vận dụng và phát triển CNXHKH trong điều kiện mới</vt:lpstr>
      <vt:lpstr>Cách mạng Tháng Mười Nga</vt:lpstr>
      <vt:lpstr>2. V.I. Lênin vận dụng và phát triển CNXHKH trong điều kiện mới</vt:lpstr>
      <vt:lpstr>3. Sự vận dụng và phát triển sáng tạo của CNXHKH từ sau khi Lênin qua đời cho đến nay</vt:lpstr>
      <vt:lpstr>3. Sự vận dụng và phát triển sáng tạo của CNXHKH từ sau khi Lênin qua đời cho đến nay</vt:lpstr>
      <vt:lpstr>3. Sự vận dụng và phát triển sáng tạo của CNXHKH từ sau khi Lênin qua đời cho đến nay</vt:lpstr>
      <vt:lpstr>3. Sự vận dụng và phát triển sáng tạo của CNXHKH từ sau khi Lênin qua đời cho đến nay</vt:lpstr>
      <vt:lpstr>Thành tựu kinh tế</vt:lpstr>
      <vt:lpstr>3. Sự vận dụng và phát triển sáng tạo của CNXHKH từ sau khi Lênin qua đời cho đến nay</vt:lpstr>
      <vt:lpstr>3. Sự vận dụng và phát triển sáng tạo của CNXHKH từ sau khi Lênin qua đời cho đến nay</vt:lpstr>
      <vt:lpstr>III. Đối tượng, phương pháp và ý nghĩa của việc nghiên cứu CNXHKH</vt:lpstr>
      <vt:lpstr> 1. Đối tượng nghiên cứu </vt:lpstr>
      <vt:lpstr> 1. Đối tượng nghiên cứu </vt:lpstr>
      <vt:lpstr>a. Đối tượng nghiên cứu </vt:lpstr>
      <vt:lpstr>1. Đối tượng nghiên cứu</vt:lpstr>
      <vt:lpstr>2. Phương pháp nghiên cứu</vt:lpstr>
      <vt:lpstr>3. Ý nghĩa của việc nghiên cứu CNXHKH</vt:lpstr>
      <vt:lpstr>3. Ý nghĩa của việc nghiên cứu CNXHKH</vt:lpstr>
      <vt:lpstr>Hình thức thi: Trắc nghiệm</vt:lpstr>
    </vt:vector>
  </TitlesOfParts>
  <Company>Truong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môn:  Chủ nghĩa xã hội khoa học</dc:title>
  <dc:creator>Administrator</dc:creator>
  <cp:lastModifiedBy>PC</cp:lastModifiedBy>
  <cp:revision>67</cp:revision>
  <dcterms:created xsi:type="dcterms:W3CDTF">2020-02-17T15:51:01Z</dcterms:created>
  <dcterms:modified xsi:type="dcterms:W3CDTF">2023-08-20T14:55:42Z</dcterms:modified>
</cp:coreProperties>
</file>