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5" r:id="rId5"/>
    <p:sldId id="26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5E5E"/>
    <a:srgbClr val="EC1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DEF20-B306-6034-1E56-BCD3840EB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2F78F4-CE31-3420-2CA7-1660FBCFB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79CAD-34EA-285E-205B-942D1CCC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8EF6-2A4D-4147-BC32-5460C0597C45}" type="datetimeFigureOut">
              <a:rPr lang="zh-CN" altLang="en-US" smtClean="0"/>
              <a:t>2023-06-07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C350AC-31A4-3CEF-EF21-7B5C9633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FC8B06-6D08-99D0-41C7-32E0107C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2B7-3F19-4F81-8B04-4C561F884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72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68291-BCC4-4A5E-F7C9-70DA8AEC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49AA51-7A1C-BA3A-81E0-82CBC65F3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51EF0-E907-4F61-9C02-7F91126E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8EF6-2A4D-4147-BC32-5460C0597C45}" type="datetimeFigureOut">
              <a:rPr lang="zh-CN" altLang="en-US" smtClean="0"/>
              <a:t>2023-06-07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00FCB-595C-4F72-02A5-B63532C1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7C4877-FFAA-8515-1B34-671C9F1A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2B7-3F19-4F81-8B04-4C561F884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15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647407-DE04-AA4F-8A9A-096BDD029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4B30FE-19BD-C4F5-0E4D-0B6026A9F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71B104-0163-FC54-FBB3-4E9496A8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8EF6-2A4D-4147-BC32-5460C0597C45}" type="datetimeFigureOut">
              <a:rPr lang="zh-CN" altLang="en-US" smtClean="0"/>
              <a:t>2023-06-07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10D56-9A58-857B-8B66-836D5F64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C5740-400C-D8D3-8024-35FB5E91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2B7-3F19-4F81-8B04-4C561F884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3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B7A7C-138E-2ABB-2DBC-24B1DB37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ED666-9AAB-B4BE-7B93-B853BD775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820F8-595E-9DE5-FD6B-2D22A2F7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8EF6-2A4D-4147-BC32-5460C0597C45}" type="datetimeFigureOut">
              <a:rPr lang="zh-CN" altLang="en-US" smtClean="0"/>
              <a:t>2023-06-07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F7854-018F-5D82-5DA5-5C2E1DC2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4B557-EF60-FAD6-975F-F09792B7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2B7-3F19-4F81-8B04-4C561F884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03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E3DAD-11AF-FB47-9AA6-017C5E70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AEE1B9-C2C5-2C65-7690-747B16435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02736-3341-9553-78B4-C8ACA8E9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8EF6-2A4D-4147-BC32-5460C0597C45}" type="datetimeFigureOut">
              <a:rPr lang="zh-CN" altLang="en-US" smtClean="0"/>
              <a:t>2023-06-07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FE6C1-A27E-3C44-E2CD-AFD68EEE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2A03D-CCED-4027-C3B9-1153245C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2B7-3F19-4F81-8B04-4C561F884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50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CD866-3A10-8EF5-9CFB-986850A7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78B81-DF07-5522-1297-AF79AD44D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CA1E0A-BF56-4528-BE56-FE5E98074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09534B-8E48-9117-FAC5-EB72B81B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8EF6-2A4D-4147-BC32-5460C0597C45}" type="datetimeFigureOut">
              <a:rPr lang="zh-CN" altLang="en-US" smtClean="0"/>
              <a:t>2023-06-07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527EAD-EB60-B3AA-8FCF-0577929E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32220C-DCC0-2D8F-A0E2-1FECA4FE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2B7-3F19-4F81-8B04-4C561F884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94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707EF-27D9-7E55-5FAB-A8B3F20A8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922DB8-E304-8F89-82AC-1DF4CC340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E85267-6EBF-F16A-9400-9B4FCEAAB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F9B906-BE39-4FDF-1850-E81D967EA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013C5E-A26D-0360-4A37-0A975E21D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A17F04-4125-7B03-D045-495404D7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8EF6-2A4D-4147-BC32-5460C0597C45}" type="datetimeFigureOut">
              <a:rPr lang="zh-CN" altLang="en-US" smtClean="0"/>
              <a:t>2023-06-07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C8CE5D-F71C-0572-021C-6ABDBF5A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953891-244B-B97D-B8F1-4E05F9B7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2B7-3F19-4F81-8B04-4C561F884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98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E627A-9627-3979-E3E0-86CAFC8D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C95FB0-CBBE-65B1-707A-8C778513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8EF6-2A4D-4147-BC32-5460C0597C45}" type="datetimeFigureOut">
              <a:rPr lang="zh-CN" altLang="en-US" smtClean="0"/>
              <a:t>2023-06-07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AD24EC-3CFB-EBDE-4BD3-120DC32C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07AECD-E359-B6A6-5D17-F60C938F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2B7-3F19-4F81-8B04-4C561F884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38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785C24-9B5D-15F3-ACBF-38CCC762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8EF6-2A4D-4147-BC32-5460C0597C45}" type="datetimeFigureOut">
              <a:rPr lang="zh-CN" altLang="en-US" smtClean="0"/>
              <a:t>2023-06-07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7918DC-C79D-A19C-DFDA-690891FA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E4C357-5880-20E8-3AEF-179F15BA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2B7-3F19-4F81-8B04-4C561F884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51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E9336-D873-7B5A-B258-72D2BDAFC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EB682-2419-B83E-91F2-2A789E827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EF94F5-E94B-216F-05D1-DFA20E357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CFD678-C02C-3D8B-294B-228EC529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8EF6-2A4D-4147-BC32-5460C0597C45}" type="datetimeFigureOut">
              <a:rPr lang="zh-CN" altLang="en-US" smtClean="0"/>
              <a:t>2023-06-07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25CE83-DE79-66AF-544F-9F207F2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BA71DD-42FC-2E27-82B2-667E9CD6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2B7-3F19-4F81-8B04-4C561F884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07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6CE7B-7ABF-DE11-5E6F-ACD0418E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78CEBA-179D-AA9B-43F3-B10F8A7E8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B4E87B-3B3D-C2BC-31CA-38A3665B0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3DAE8E-2F3E-8202-6D7B-B4E28FB4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8EF6-2A4D-4147-BC32-5460C0597C45}" type="datetimeFigureOut">
              <a:rPr lang="zh-CN" altLang="en-US" smtClean="0"/>
              <a:t>2023-06-07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04795-BA84-1B20-1C5B-5601EDA2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CB6FFC-C736-9C24-4B33-30D2F746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2B7-3F19-4F81-8B04-4C561F884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92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BF3A84-8DE4-A96B-4BAC-6D933672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9C2107-D3AD-F015-473F-8F09B4CCD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E2569-A686-2D42-A2F0-A6579EFD3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E8EF6-2A4D-4147-BC32-5460C0597C45}" type="datetimeFigureOut">
              <a:rPr lang="zh-CN" altLang="en-US" smtClean="0"/>
              <a:t>2023-06-07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607E1-DF5F-F790-C847-6E78A5384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A096-B99D-61E3-9DFD-51A38E96E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582B7-3F19-4F81-8B04-4C561F884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04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5D3A68-5E46-B87D-B5EC-35EA986C2B91}"/>
              </a:ext>
            </a:extLst>
          </p:cNvPr>
          <p:cNvGrpSpPr/>
          <p:nvPr/>
        </p:nvGrpSpPr>
        <p:grpSpPr>
          <a:xfrm>
            <a:off x="3990501" y="2350897"/>
            <a:ext cx="4210997" cy="2156206"/>
            <a:chOff x="3990501" y="2350897"/>
            <a:chExt cx="4210997" cy="215620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75D4B44-6F10-A2E4-7AC3-213A970C0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1175" y="2392538"/>
              <a:ext cx="1985977" cy="2114565"/>
            </a:xfrm>
            <a:prstGeom prst="rect">
              <a:avLst/>
            </a:prstGeom>
          </p:spPr>
        </p:pic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F30B89DD-DC58-7CF6-BEE9-699174A04909}"/>
                </a:ext>
              </a:extLst>
            </p:cNvPr>
            <p:cNvCxnSpPr>
              <a:cxnSpLocks/>
            </p:cNvCxnSpPr>
            <p:nvPr/>
          </p:nvCxnSpPr>
          <p:spPr>
            <a:xfrm>
              <a:off x="5578788" y="3973987"/>
              <a:ext cx="794067" cy="0"/>
            </a:xfrm>
            <a:prstGeom prst="line">
              <a:avLst/>
            </a:prstGeom>
            <a:ln w="12700">
              <a:solidFill>
                <a:srgbClr val="EC1A2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31B8373-14CE-ACF4-D5E7-BB8AE5B0C396}"/>
                </a:ext>
              </a:extLst>
            </p:cNvPr>
            <p:cNvSpPr txBox="1"/>
            <p:nvPr/>
          </p:nvSpPr>
          <p:spPr>
            <a:xfrm>
              <a:off x="6239693" y="3853720"/>
              <a:ext cx="5937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介入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4F0BF47-DC89-5D68-A274-12EA14A007EC}"/>
                </a:ext>
              </a:extLst>
            </p:cNvPr>
            <p:cNvCxnSpPr>
              <a:cxnSpLocks/>
            </p:cNvCxnSpPr>
            <p:nvPr/>
          </p:nvCxnSpPr>
          <p:spPr>
            <a:xfrm>
              <a:off x="4774900" y="4366679"/>
              <a:ext cx="1597955" cy="0"/>
            </a:xfrm>
            <a:prstGeom prst="line">
              <a:avLst/>
            </a:prstGeom>
            <a:ln w="127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961F992-2414-2102-080F-2A5A5761B219}"/>
                </a:ext>
              </a:extLst>
            </p:cNvPr>
            <p:cNvSpPr txBox="1"/>
            <p:nvPr/>
          </p:nvSpPr>
          <p:spPr>
            <a:xfrm>
              <a:off x="6239693" y="4243568"/>
              <a:ext cx="13464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B05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止损</a:t>
              </a:r>
              <a:r>
                <a:rPr lang="zh-CN" altLang="en-US" sz="1000" b="1" dirty="0">
                  <a:solidFill>
                    <a:srgbClr val="00B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（清仓离场）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5D4813B-CE41-2B8F-D107-EF283578F21C}"/>
                </a:ext>
              </a:extLst>
            </p:cNvPr>
            <p:cNvSpPr txBox="1"/>
            <p:nvPr/>
          </p:nvSpPr>
          <p:spPr>
            <a:xfrm>
              <a:off x="5311128" y="2350897"/>
              <a:ext cx="22749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过前高</a:t>
              </a:r>
              <a:r>
                <a:rPr lang="en-US" altLang="zh-CN" sz="9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+</a:t>
              </a:r>
              <a:r>
                <a:rPr lang="zh-CN" altLang="en-US" sz="9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不背离</a:t>
              </a:r>
              <a:r>
                <a:rPr lang="en-US" altLang="zh-CN" sz="9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=</a:t>
              </a:r>
              <a:r>
                <a:rPr lang="zh-CN" altLang="en-US" sz="9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半仓卖出</a:t>
              </a:r>
              <a:r>
                <a:rPr lang="zh-CN" altLang="en-US" sz="1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（减持半仓）</a:t>
              </a:r>
              <a:endParaRPr lang="zh-CN" altLang="en-US" sz="9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D677BB4-8B93-126E-27D0-98455B161627}"/>
                </a:ext>
              </a:extLst>
            </p:cNvPr>
            <p:cNvSpPr txBox="1"/>
            <p:nvPr/>
          </p:nvSpPr>
          <p:spPr>
            <a:xfrm>
              <a:off x="5766334" y="2645294"/>
              <a:ext cx="22256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过前高</a:t>
              </a:r>
              <a:r>
                <a:rPr lang="en-US" altLang="zh-CN" sz="9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+</a:t>
              </a:r>
              <a:r>
                <a:rPr lang="zh-CN" altLang="en-US" sz="9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背离</a:t>
              </a:r>
              <a:r>
                <a:rPr lang="en-US" altLang="zh-CN" sz="9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=</a:t>
              </a:r>
              <a:r>
                <a:rPr lang="zh-CN" altLang="en-US" sz="9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全仓卖出</a:t>
              </a:r>
              <a:r>
                <a:rPr lang="zh-CN" altLang="en-US" sz="1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（清仓离场）</a:t>
              </a:r>
              <a:endParaRPr lang="zh-CN" altLang="en-US" sz="9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B94F176-78D7-C605-6D70-2791E7CD0E23}"/>
                </a:ext>
              </a:extLst>
            </p:cNvPr>
            <p:cNvSpPr txBox="1"/>
            <p:nvPr/>
          </p:nvSpPr>
          <p:spPr>
            <a:xfrm>
              <a:off x="5975821" y="3395678"/>
              <a:ext cx="22256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不过前高</a:t>
              </a:r>
              <a:r>
                <a:rPr lang="en-US" altLang="zh-CN" sz="9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=</a:t>
              </a:r>
              <a:r>
                <a:rPr lang="zh-CN" altLang="en-US" sz="9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等出止损或盘整背离再操作</a:t>
              </a: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70F46098-3C12-9C1D-85F4-E0BEF401A6A5}"/>
                </a:ext>
              </a:extLst>
            </p:cNvPr>
            <p:cNvGrpSpPr/>
            <p:nvPr/>
          </p:nvGrpSpPr>
          <p:grpSpPr>
            <a:xfrm rot="4080307">
              <a:off x="4728202" y="2311451"/>
              <a:ext cx="839995" cy="1637655"/>
              <a:chOff x="2922500" y="1927776"/>
              <a:chExt cx="853605" cy="1961364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7343785F-26DB-1856-C95E-4B6FFC7B54B9}"/>
                  </a:ext>
                </a:extLst>
              </p:cNvPr>
              <p:cNvCxnSpPr>
                <a:cxnSpLocks/>
              </p:cNvCxnSpPr>
              <p:nvPr/>
            </p:nvCxnSpPr>
            <p:spPr>
              <a:xfrm rot="17519693" flipH="1" flipV="1">
                <a:off x="2383440" y="2713675"/>
                <a:ext cx="1896837" cy="325039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stealth" w="lg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2D55F199-CDA1-9184-C5CE-C1A8639FEDA5}"/>
                  </a:ext>
                </a:extLst>
              </p:cNvPr>
              <p:cNvCxnSpPr>
                <a:cxnSpLocks/>
              </p:cNvCxnSpPr>
              <p:nvPr/>
            </p:nvCxnSpPr>
            <p:spPr>
              <a:xfrm rot="17519693" flipH="1" flipV="1">
                <a:off x="3117115" y="3230149"/>
                <a:ext cx="464376" cy="853605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stealth" w="lg" len="lg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F1A5212-DD83-512C-31F1-84CCBD1D8FA5}"/>
                </a:ext>
              </a:extLst>
            </p:cNvPr>
            <p:cNvSpPr txBox="1"/>
            <p:nvPr/>
          </p:nvSpPr>
          <p:spPr>
            <a:xfrm>
              <a:off x="3990501" y="2753015"/>
              <a:ext cx="44114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chemeClr val="bg1">
                      <a:lumMod val="6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背离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61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D063A30E-181F-7995-3C2C-9F2F1190B862}"/>
              </a:ext>
            </a:extLst>
          </p:cNvPr>
          <p:cNvGrpSpPr/>
          <p:nvPr/>
        </p:nvGrpSpPr>
        <p:grpSpPr>
          <a:xfrm>
            <a:off x="4241752" y="2383981"/>
            <a:ext cx="3708496" cy="2090038"/>
            <a:chOff x="2810760" y="2749528"/>
            <a:chExt cx="3708496" cy="209003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AAAB8DB-D542-63FF-B859-7C2173076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0760" y="2872639"/>
              <a:ext cx="2100278" cy="1966927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DAD941D-F451-BC21-6044-26ED1984AD44}"/>
                </a:ext>
              </a:extLst>
            </p:cNvPr>
            <p:cNvSpPr txBox="1"/>
            <p:nvPr/>
          </p:nvSpPr>
          <p:spPr>
            <a:xfrm>
              <a:off x="3616143" y="2749528"/>
              <a:ext cx="22749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过前高</a:t>
              </a:r>
              <a:r>
                <a:rPr lang="en-US" altLang="zh-CN" sz="9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+</a:t>
              </a:r>
              <a:r>
                <a:rPr lang="zh-CN" altLang="en-US" sz="9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不背离</a:t>
              </a:r>
              <a:r>
                <a:rPr lang="en-US" altLang="zh-CN" sz="9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=</a:t>
              </a:r>
              <a:r>
                <a:rPr lang="zh-CN" altLang="en-US" sz="9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半仓卖出</a:t>
              </a:r>
              <a:r>
                <a:rPr lang="zh-CN" altLang="en-US" sz="1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（减持半仓）</a:t>
              </a:r>
              <a:endParaRPr lang="zh-CN" altLang="en-US" sz="9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525B31D-FE1E-0151-ED02-FD1637224A6C}"/>
                </a:ext>
              </a:extLst>
            </p:cNvPr>
            <p:cNvSpPr txBox="1"/>
            <p:nvPr/>
          </p:nvSpPr>
          <p:spPr>
            <a:xfrm>
              <a:off x="4513485" y="4159433"/>
              <a:ext cx="1691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B05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止损</a:t>
              </a:r>
              <a:r>
                <a:rPr lang="zh-CN" altLang="en-US" sz="1000" b="1" dirty="0">
                  <a:solidFill>
                    <a:srgbClr val="00B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（破平台清仓离场）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E2624D0-E9FE-DE31-56F5-70131070AA06}"/>
                </a:ext>
              </a:extLst>
            </p:cNvPr>
            <p:cNvCxnSpPr>
              <a:cxnSpLocks/>
            </p:cNvCxnSpPr>
            <p:nvPr/>
          </p:nvCxnSpPr>
          <p:spPr>
            <a:xfrm>
              <a:off x="3842658" y="4286391"/>
              <a:ext cx="795720" cy="0"/>
            </a:xfrm>
            <a:prstGeom prst="line">
              <a:avLst/>
            </a:prstGeom>
            <a:ln w="127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455032CE-3C39-0AAF-DBC7-028FC32145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316"/>
            <a:stretch/>
          </p:blipFill>
          <p:spPr>
            <a:xfrm>
              <a:off x="4753633" y="3108294"/>
              <a:ext cx="467898" cy="723905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70BF54E-FC3B-58BB-070A-C3F93990839A}"/>
                </a:ext>
              </a:extLst>
            </p:cNvPr>
            <p:cNvSpPr txBox="1"/>
            <p:nvPr/>
          </p:nvSpPr>
          <p:spPr>
            <a:xfrm>
              <a:off x="4570530" y="3766260"/>
              <a:ext cx="19487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提高止损位</a:t>
              </a:r>
              <a:r>
                <a:rPr lang="zh-CN" altLang="en-US" sz="1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（再破清仓离场）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B1A7349-AD8D-EF09-5B27-A3C0F7F7C77D}"/>
                </a:ext>
              </a:extLst>
            </p:cNvPr>
            <p:cNvCxnSpPr>
              <a:cxnSpLocks/>
            </p:cNvCxnSpPr>
            <p:nvPr/>
          </p:nvCxnSpPr>
          <p:spPr>
            <a:xfrm>
              <a:off x="4753633" y="3766259"/>
              <a:ext cx="79572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032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637DDE39-E70A-EDDA-D401-CAD998211830}"/>
              </a:ext>
            </a:extLst>
          </p:cNvPr>
          <p:cNvGrpSpPr/>
          <p:nvPr/>
        </p:nvGrpSpPr>
        <p:grpSpPr>
          <a:xfrm>
            <a:off x="4040135" y="2055561"/>
            <a:ext cx="4111729" cy="2746877"/>
            <a:chOff x="2787384" y="3035445"/>
            <a:chExt cx="4111729" cy="274687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D15347A-74BA-48C3-8A42-9D21410F7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87384" y="3035445"/>
              <a:ext cx="3019447" cy="2705120"/>
            </a:xfrm>
            <a:prstGeom prst="rect">
              <a:avLst/>
            </a:prstGeom>
          </p:spPr>
        </p:pic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3F0E481-D5AC-3C75-394C-12D011E85FC9}"/>
                </a:ext>
              </a:extLst>
            </p:cNvPr>
            <p:cNvGrpSpPr/>
            <p:nvPr/>
          </p:nvGrpSpPr>
          <p:grpSpPr>
            <a:xfrm rot="14830115">
              <a:off x="3948954" y="4288322"/>
              <a:ext cx="931419" cy="2056581"/>
              <a:chOff x="3215210" y="1797398"/>
              <a:chExt cx="666682" cy="1731593"/>
            </a:xfrm>
          </p:grpSpPr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4D08B375-9C4B-BF86-8AFA-52D2694A548D}"/>
                  </a:ext>
                </a:extLst>
              </p:cNvPr>
              <p:cNvCxnSpPr>
                <a:cxnSpLocks/>
              </p:cNvCxnSpPr>
              <p:nvPr/>
            </p:nvCxnSpPr>
            <p:spPr>
              <a:xfrm rot="6769885">
                <a:off x="2863099" y="2446745"/>
                <a:ext cx="1524784" cy="22609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stealth" w="lg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AC9F64AD-9443-AC27-9A8C-473B7136AF7D}"/>
                  </a:ext>
                </a:extLst>
              </p:cNvPr>
              <p:cNvCxnSpPr>
                <a:cxnSpLocks/>
              </p:cNvCxnSpPr>
              <p:nvPr/>
            </p:nvCxnSpPr>
            <p:spPr>
              <a:xfrm rot="6769885" flipH="1">
                <a:off x="3462172" y="3109271"/>
                <a:ext cx="172758" cy="666682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stealth" w="lg" len="lg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C0A3FBD-0241-83D7-3E81-120D99B71D8C}"/>
                </a:ext>
              </a:extLst>
            </p:cNvPr>
            <p:cNvSpPr txBox="1"/>
            <p:nvPr/>
          </p:nvSpPr>
          <p:spPr>
            <a:xfrm>
              <a:off x="4944670" y="5423131"/>
              <a:ext cx="44114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chemeClr val="bg1">
                      <a:lumMod val="6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背离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5DA5435-8F22-E720-01B0-C5A8F6B23C44}"/>
                </a:ext>
              </a:extLst>
            </p:cNvPr>
            <p:cNvSpPr txBox="1"/>
            <p:nvPr/>
          </p:nvSpPr>
          <p:spPr>
            <a:xfrm>
              <a:off x="4624132" y="3737041"/>
              <a:ext cx="22749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盘整背离</a:t>
              </a:r>
              <a:r>
                <a:rPr lang="en-US" altLang="zh-CN" sz="9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=</a:t>
              </a:r>
              <a:r>
                <a:rPr lang="zh-CN" altLang="en-US" sz="9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全仓卖出</a:t>
              </a:r>
              <a:r>
                <a:rPr lang="zh-CN" altLang="en-US" sz="1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（清仓离场）</a:t>
              </a:r>
              <a:endParaRPr lang="zh-CN" altLang="en-US" sz="9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984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276013A3-05DD-512F-D583-DBF4A9FAE776}"/>
              </a:ext>
            </a:extLst>
          </p:cNvPr>
          <p:cNvGrpSpPr/>
          <p:nvPr/>
        </p:nvGrpSpPr>
        <p:grpSpPr>
          <a:xfrm>
            <a:off x="1681900" y="853023"/>
            <a:ext cx="8828200" cy="5151954"/>
            <a:chOff x="1252502" y="1103610"/>
            <a:chExt cx="8828200" cy="5151954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50F27691-DF1E-31B3-B601-2CB18B420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2502" y="1103610"/>
              <a:ext cx="8828200" cy="5151954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E43CBEA-7678-BB97-DBA7-2239520FE7BD}"/>
                </a:ext>
              </a:extLst>
            </p:cNvPr>
            <p:cNvSpPr txBox="1"/>
            <p:nvPr/>
          </p:nvSpPr>
          <p:spPr>
            <a:xfrm>
              <a:off x="7659707" y="2633245"/>
              <a:ext cx="2225677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提高止损位</a:t>
              </a:r>
              <a:endParaRPr lang="en-US" altLang="zh-CN" sz="8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r>
                <a:rPr lang="zh-CN" altLang="en-US" sz="9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（再破清仓离场）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45B78D7-56D6-4752-F1DB-A5323134476E}"/>
                </a:ext>
              </a:extLst>
            </p:cNvPr>
            <p:cNvSpPr txBox="1"/>
            <p:nvPr/>
          </p:nvSpPr>
          <p:spPr>
            <a:xfrm>
              <a:off x="8228248" y="3770004"/>
              <a:ext cx="169187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>
                  <a:solidFill>
                    <a:srgbClr val="00B05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   止损</a:t>
              </a:r>
              <a:endParaRPr lang="en-US" altLang="zh-CN" sz="800" b="1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r>
                <a:rPr lang="zh-CN" altLang="en-US" sz="900" b="1" dirty="0">
                  <a:solidFill>
                    <a:srgbClr val="00B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（破平台清仓离场）</a:t>
              </a:r>
              <a:endParaRPr lang="zh-CN" altLang="en-US" sz="10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4B2CCAF-325F-FC93-9EA3-73348E71EC95}"/>
                </a:ext>
              </a:extLst>
            </p:cNvPr>
            <p:cNvSpPr/>
            <p:nvPr/>
          </p:nvSpPr>
          <p:spPr>
            <a:xfrm>
              <a:off x="4781644" y="4835169"/>
              <a:ext cx="1691878" cy="954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556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A88320E8-A857-10B4-4119-BF455F1583AF}"/>
              </a:ext>
            </a:extLst>
          </p:cNvPr>
          <p:cNvGrpSpPr/>
          <p:nvPr/>
        </p:nvGrpSpPr>
        <p:grpSpPr>
          <a:xfrm>
            <a:off x="2738293" y="1026532"/>
            <a:ext cx="6715413" cy="4804936"/>
            <a:chOff x="2738293" y="876219"/>
            <a:chExt cx="6715413" cy="4804936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D244259B-E9E1-6FD9-A2FC-B5CA7BE1EB5E}"/>
                </a:ext>
              </a:extLst>
            </p:cNvPr>
            <p:cNvGrpSpPr/>
            <p:nvPr/>
          </p:nvGrpSpPr>
          <p:grpSpPr>
            <a:xfrm>
              <a:off x="2738293" y="876219"/>
              <a:ext cx="6715413" cy="4804936"/>
              <a:chOff x="2047368" y="1000941"/>
              <a:chExt cx="6715413" cy="4804936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69FE1050-7263-4B38-6C45-13FD35A4B3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47368" y="1396133"/>
                <a:ext cx="4889250" cy="4409744"/>
              </a:xfrm>
              <a:prstGeom prst="rect">
                <a:avLst/>
              </a:prstGeom>
            </p:spPr>
          </p:pic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D8ADD3AC-EB27-5322-AF80-5881C5946A57}"/>
                  </a:ext>
                </a:extLst>
              </p:cNvPr>
              <p:cNvGrpSpPr/>
              <p:nvPr/>
            </p:nvGrpSpPr>
            <p:grpSpPr>
              <a:xfrm rot="10625991">
                <a:off x="4645780" y="1198238"/>
                <a:ext cx="1942362" cy="1659868"/>
                <a:chOff x="4479962" y="3526372"/>
                <a:chExt cx="1942362" cy="1659868"/>
              </a:xfrm>
            </p:grpSpPr>
            <p:cxnSp>
              <p:nvCxnSpPr>
                <p:cNvPr id="8" name="直接连接符 7">
                  <a:extLst>
                    <a:ext uri="{FF2B5EF4-FFF2-40B4-BE49-F238E27FC236}">
                      <a16:creationId xmlns:a16="http://schemas.microsoft.com/office/drawing/2014/main" id="{3F2DB334-20D2-302A-94A5-35EAABA24E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974009" flipH="1" flipV="1">
                  <a:off x="4479962" y="4116730"/>
                  <a:ext cx="1804974" cy="1020305"/>
                </a:xfrm>
                <a:prstGeom prst="line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headEnd type="stealth" w="lg" len="lg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72CA1BE7-0F8B-B141-0B9F-FB4F39A162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974009" flipV="1">
                  <a:off x="6301275" y="3526372"/>
                  <a:ext cx="121049" cy="1659868"/>
                </a:xfrm>
                <a:prstGeom prst="line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headEnd type="stealth" w="lg" len="lg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9D07149-9624-99AF-31B3-266FE2A6A1C7}"/>
                  </a:ext>
                </a:extLst>
              </p:cNvPr>
              <p:cNvSpPr txBox="1"/>
              <p:nvPr/>
            </p:nvSpPr>
            <p:spPr>
              <a:xfrm>
                <a:off x="4545832" y="1000941"/>
                <a:ext cx="44114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b="1" dirty="0">
                    <a:solidFill>
                      <a:schemeClr val="bg1">
                        <a:lumMod val="6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背离</a:t>
                </a:r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3437065-9FC4-9112-3B52-BAFEC83B06C0}"/>
                  </a:ext>
                </a:extLst>
              </p:cNvPr>
              <p:cNvGrpSpPr/>
              <p:nvPr/>
            </p:nvGrpSpPr>
            <p:grpSpPr>
              <a:xfrm rot="10625991">
                <a:off x="2538165" y="3186964"/>
                <a:ext cx="1846710" cy="1571336"/>
                <a:chOff x="4613495" y="3306030"/>
                <a:chExt cx="1821781" cy="1609666"/>
              </a:xfrm>
            </p:grpSpPr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3071DA6F-6430-9D1E-B083-FED5DAA4CA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974009" flipH="1" flipV="1">
                  <a:off x="4613495" y="4481963"/>
                  <a:ext cx="1794390" cy="390033"/>
                </a:xfrm>
                <a:prstGeom prst="line">
                  <a:avLst/>
                </a:prstGeom>
                <a:ln w="19050">
                  <a:solidFill>
                    <a:srgbClr val="EE5E5E"/>
                  </a:solidFill>
                  <a:headEnd type="stealth" w="lg" len="lg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>
                  <a:extLst>
                    <a:ext uri="{FF2B5EF4-FFF2-40B4-BE49-F238E27FC236}">
                      <a16:creationId xmlns:a16="http://schemas.microsoft.com/office/drawing/2014/main" id="{F3DF62D0-8099-E88E-BC57-3A7EA91F78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974009" flipV="1">
                  <a:off x="6435276" y="3306030"/>
                  <a:ext cx="0" cy="1609666"/>
                </a:xfrm>
                <a:prstGeom prst="line">
                  <a:avLst/>
                </a:prstGeom>
                <a:ln w="19050">
                  <a:solidFill>
                    <a:srgbClr val="EE5E5E"/>
                  </a:solidFill>
                  <a:headEnd type="stealth" w="lg" len="lg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2C7118C-029A-03F8-F796-4270E5C5FB4E}"/>
                  </a:ext>
                </a:extLst>
              </p:cNvPr>
              <p:cNvSpPr txBox="1"/>
              <p:nvPr/>
            </p:nvSpPr>
            <p:spPr>
              <a:xfrm>
                <a:off x="2254655" y="2935389"/>
                <a:ext cx="569387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b="1" dirty="0">
                    <a:solidFill>
                      <a:srgbClr val="EE5E5E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不背离</a:t>
                </a: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7F8E1EF-F26E-1D21-07DC-C9F72DBAD245}"/>
                  </a:ext>
                </a:extLst>
              </p:cNvPr>
              <p:cNvSpPr txBox="1"/>
              <p:nvPr/>
            </p:nvSpPr>
            <p:spPr>
              <a:xfrm>
                <a:off x="5669213" y="1301566"/>
                <a:ext cx="227498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b="1" dirty="0">
                    <a:solidFill>
                      <a:srgbClr val="FF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过前高</a:t>
                </a:r>
                <a:r>
                  <a:rPr lang="en-US" altLang="zh-CN" sz="900" b="1" dirty="0">
                    <a:solidFill>
                      <a:srgbClr val="FF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+</a:t>
                </a:r>
                <a:r>
                  <a:rPr lang="zh-CN" altLang="en-US" sz="900" b="1" dirty="0">
                    <a:solidFill>
                      <a:srgbClr val="FF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不背离</a:t>
                </a:r>
                <a:r>
                  <a:rPr lang="en-US" altLang="zh-CN" sz="900" b="1" dirty="0">
                    <a:solidFill>
                      <a:srgbClr val="FF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=</a:t>
                </a:r>
                <a:r>
                  <a:rPr lang="zh-CN" altLang="en-US" sz="900" b="1" dirty="0">
                    <a:solidFill>
                      <a:srgbClr val="FF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全仓卖出</a:t>
                </a:r>
                <a:r>
                  <a:rPr lang="zh-CN" altLang="en-US" sz="1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（清仓离场）</a:t>
                </a:r>
                <a:endParaRPr lang="zh-CN" altLang="en-US" sz="9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184BB3F-6340-AB61-AE23-CB2C09CA6338}"/>
                  </a:ext>
                </a:extLst>
              </p:cNvPr>
              <p:cNvSpPr txBox="1"/>
              <p:nvPr/>
            </p:nvSpPr>
            <p:spPr>
              <a:xfrm>
                <a:off x="6247316" y="1777541"/>
                <a:ext cx="227498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b="1" dirty="0">
                    <a:solidFill>
                      <a:srgbClr val="FF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过前高</a:t>
                </a:r>
                <a:r>
                  <a:rPr lang="en-US" altLang="zh-CN" sz="900" b="1" dirty="0">
                    <a:solidFill>
                      <a:srgbClr val="FF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+</a:t>
                </a:r>
                <a:r>
                  <a:rPr lang="zh-CN" altLang="en-US" sz="900" b="1" dirty="0">
                    <a:solidFill>
                      <a:srgbClr val="FF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背离</a:t>
                </a:r>
                <a:r>
                  <a:rPr lang="en-US" altLang="zh-CN" sz="900" b="1" dirty="0">
                    <a:solidFill>
                      <a:srgbClr val="FF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=</a:t>
                </a:r>
                <a:r>
                  <a:rPr lang="zh-CN" altLang="en-US" sz="900" b="1" dirty="0">
                    <a:solidFill>
                      <a:srgbClr val="FF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全仓卖出</a:t>
                </a:r>
                <a:r>
                  <a:rPr lang="zh-CN" altLang="en-US" sz="1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（清仓离场）</a:t>
                </a:r>
                <a:endParaRPr lang="zh-CN" altLang="en-US" sz="9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EB5326E-5EFC-0353-F49C-247DF0ECEC08}"/>
                  </a:ext>
                </a:extLst>
              </p:cNvPr>
              <p:cNvSpPr txBox="1"/>
              <p:nvPr/>
            </p:nvSpPr>
            <p:spPr>
              <a:xfrm>
                <a:off x="6487800" y="2494779"/>
                <a:ext cx="227498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b="1" dirty="0">
                    <a:solidFill>
                      <a:srgbClr val="FF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不过前高</a:t>
                </a:r>
                <a:r>
                  <a:rPr lang="en-US" altLang="zh-CN" sz="900" b="1" dirty="0">
                    <a:solidFill>
                      <a:srgbClr val="FF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=</a:t>
                </a:r>
                <a:r>
                  <a:rPr lang="zh-CN" altLang="en-US" sz="900" b="1" dirty="0">
                    <a:solidFill>
                      <a:srgbClr val="FF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全仓卖出</a:t>
                </a:r>
                <a:r>
                  <a:rPr lang="zh-CN" altLang="en-US" sz="1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（清仓离场）</a:t>
                </a:r>
                <a:endParaRPr lang="zh-CN" altLang="en-US" sz="9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4CC68471-E19E-2C08-4B59-8FBE9962DDAC}"/>
                  </a:ext>
                </a:extLst>
              </p:cNvPr>
              <p:cNvGrpSpPr/>
              <p:nvPr/>
            </p:nvGrpSpPr>
            <p:grpSpPr>
              <a:xfrm rot="20873093">
                <a:off x="4553973" y="2978644"/>
                <a:ext cx="907083" cy="818831"/>
                <a:chOff x="5015332" y="3306332"/>
                <a:chExt cx="1448385" cy="1137642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41B3D334-24A5-CA49-ADED-CF29ECCD92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726907">
                  <a:off x="5015332" y="4057042"/>
                  <a:ext cx="1448385" cy="251658"/>
                </a:xfrm>
                <a:prstGeom prst="line">
                  <a:avLst/>
                </a:prstGeom>
                <a:ln w="19050">
                  <a:solidFill>
                    <a:srgbClr val="EE5E5E"/>
                  </a:solidFill>
                  <a:headEnd type="stealth" w="lg" len="lg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8B8FCC9D-82FB-24CD-42B4-DD138E087D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974009" flipV="1">
                  <a:off x="6446775" y="3306332"/>
                  <a:ext cx="0" cy="1137642"/>
                </a:xfrm>
                <a:prstGeom prst="line">
                  <a:avLst/>
                </a:prstGeom>
                <a:ln w="19050">
                  <a:solidFill>
                    <a:srgbClr val="EE5E5E"/>
                  </a:solidFill>
                  <a:headEnd type="stealth" w="lg" len="lg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487D8B7-3276-BC8E-306C-AB0C8D501C6C}"/>
                  </a:ext>
                </a:extLst>
              </p:cNvPr>
              <p:cNvSpPr txBox="1"/>
              <p:nvPr/>
            </p:nvSpPr>
            <p:spPr>
              <a:xfrm>
                <a:off x="5483844" y="3589501"/>
                <a:ext cx="569387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b="1" dirty="0">
                    <a:solidFill>
                      <a:srgbClr val="EE5E5E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不背离</a:t>
                </a:r>
              </a:p>
            </p:txBody>
          </p: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2AC488AC-2186-D493-DD92-32898FF58569}"/>
                  </a:ext>
                </a:extLst>
              </p:cNvPr>
              <p:cNvGrpSpPr/>
              <p:nvPr/>
            </p:nvGrpSpPr>
            <p:grpSpPr>
              <a:xfrm rot="20873093">
                <a:off x="2554617" y="4885390"/>
                <a:ext cx="973673" cy="818831"/>
                <a:chOff x="4916118" y="3306332"/>
                <a:chExt cx="1554713" cy="1137642"/>
              </a:xfrm>
            </p:grpSpPr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F3D45883-6BED-2023-DF9A-F02369905A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726907">
                  <a:off x="4916118" y="3998714"/>
                  <a:ext cx="1554713" cy="300826"/>
                </a:xfrm>
                <a:prstGeom prst="line">
                  <a:avLst/>
                </a:prstGeom>
                <a:ln w="19050">
                  <a:solidFill>
                    <a:srgbClr val="EE5E5E"/>
                  </a:solidFill>
                  <a:headEnd type="stealth" w="lg" len="lg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id="{5DF3B6F8-9B38-E216-9D22-C7B5ADF5AC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974009" flipV="1">
                  <a:off x="6446775" y="3306332"/>
                  <a:ext cx="0" cy="1137642"/>
                </a:xfrm>
                <a:prstGeom prst="line">
                  <a:avLst/>
                </a:prstGeom>
                <a:ln w="19050">
                  <a:solidFill>
                    <a:srgbClr val="EE5E5E"/>
                  </a:solidFill>
                  <a:headEnd type="stealth" w="lg" len="lg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85B2C16-62EC-D41E-C926-D9E87CE30E8D}"/>
                  </a:ext>
                </a:extLst>
              </p:cNvPr>
              <p:cNvSpPr txBox="1"/>
              <p:nvPr/>
            </p:nvSpPr>
            <p:spPr>
              <a:xfrm>
                <a:off x="3545981" y="5490194"/>
                <a:ext cx="569387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b="1" dirty="0">
                    <a:solidFill>
                      <a:srgbClr val="EE5E5E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不背离</a:t>
                </a:r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68C94CDB-0916-2FB5-B752-55DB645255A7}"/>
                </a:ext>
              </a:extLst>
            </p:cNvPr>
            <p:cNvSpPr txBox="1"/>
            <p:nvPr/>
          </p:nvSpPr>
          <p:spPr>
            <a:xfrm>
              <a:off x="5266072" y="1797526"/>
              <a:ext cx="167845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过前高</a:t>
              </a:r>
              <a:r>
                <a:rPr lang="en-US" altLang="zh-CN" sz="8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+</a:t>
              </a:r>
              <a:r>
                <a:rPr lang="zh-CN" altLang="en-US" sz="8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不背离</a:t>
              </a:r>
              <a:r>
                <a:rPr lang="en-US" altLang="zh-CN" sz="8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=</a:t>
              </a:r>
              <a:r>
                <a:rPr lang="zh-CN" altLang="en-US" sz="8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半仓卖出</a:t>
              </a:r>
              <a:endParaRPr lang="en-US" altLang="zh-CN" sz="8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r>
                <a:rPr lang="zh-CN" altLang="en-US" sz="9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（减持半仓）</a:t>
              </a:r>
              <a:endParaRPr lang="zh-CN" altLang="en-US" sz="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9D10377-3601-366A-E871-43E47F4C3E89}"/>
                </a:ext>
              </a:extLst>
            </p:cNvPr>
            <p:cNvSpPr txBox="1"/>
            <p:nvPr/>
          </p:nvSpPr>
          <p:spPr>
            <a:xfrm>
              <a:off x="3369366" y="3622143"/>
              <a:ext cx="167845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过前高</a:t>
              </a:r>
              <a:r>
                <a:rPr lang="en-US" altLang="zh-CN" sz="8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+</a:t>
              </a:r>
              <a:r>
                <a:rPr lang="zh-CN" altLang="en-US" sz="8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不背离</a:t>
              </a:r>
              <a:r>
                <a:rPr lang="en-US" altLang="zh-CN" sz="8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=</a:t>
              </a:r>
              <a:r>
                <a:rPr lang="zh-CN" altLang="en-US" sz="8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半仓卖出</a:t>
              </a:r>
              <a:endParaRPr lang="en-US" altLang="zh-CN" sz="8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r>
                <a:rPr lang="zh-CN" altLang="en-US" sz="9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（减持半仓）</a:t>
              </a:r>
              <a:endParaRPr lang="zh-CN" altLang="en-US" sz="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02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210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Microsoft YaHei UI</vt:lpstr>
      <vt:lpstr>等线</vt:lpstr>
      <vt:lpstr>等线 Light</vt:lpstr>
      <vt:lpstr>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毅</dc:creator>
  <cp:lastModifiedBy>李 毅</cp:lastModifiedBy>
  <cp:revision>9</cp:revision>
  <dcterms:created xsi:type="dcterms:W3CDTF">2023-06-03T05:55:20Z</dcterms:created>
  <dcterms:modified xsi:type="dcterms:W3CDTF">2023-06-07T05:36:10Z</dcterms:modified>
</cp:coreProperties>
</file>