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6" r:id="rId6"/>
    <p:sldId id="277" r:id="rId7"/>
    <p:sldId id="278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75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35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60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44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13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95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4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41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3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156-5CF5-41C1-A309-8598C8D0A7A9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9BD-3565-4145-8978-6360317DA8BC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02B6-9A56-472F-9A3A-F85BE7F0F69E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9D96-5C8D-4661-9601-F5DB0B6D2C9C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47E6-2408-4E40-9709-CC6BF2B93CC4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3D72-ECCF-44A1-8F86-678FC3A824B1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62-D206-487A-A625-D0CF633534EA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59AC-4573-4D2E-A61D-767449C07738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2505-F00D-4AA2-AA42-D408DEBC82D9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7281-6A96-4378-B882-349FC7D9CC82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74-92C7-41C7-9BB9-1BC56D3EB9AD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E2F00-FDC8-4C31-918A-605BA4FEB80C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8869" y="3619518"/>
            <a:ext cx="558165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Analyze a testing case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8930B-DE13-599D-0803-71697E020DD8}"/>
              </a:ext>
            </a:extLst>
          </p:cNvPr>
          <p:cNvSpPr txBox="1"/>
          <p:nvPr/>
        </p:nvSpPr>
        <p:spPr>
          <a:xfrm>
            <a:off x="3741575" y="2603855"/>
            <a:ext cx="4786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+mj-lt"/>
              </a:rPr>
              <a:t>CUSTOMORE</a:t>
            </a:r>
            <a:endParaRPr lang="en-US" sz="60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4B4EE-E78B-33F5-F267-CFA8EC70B43C}"/>
              </a:ext>
            </a:extLst>
          </p:cNvPr>
          <p:cNvSpPr txBox="1"/>
          <p:nvPr/>
        </p:nvSpPr>
        <p:spPr>
          <a:xfrm>
            <a:off x="8890519" y="6130211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Nguyen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Dinh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Quoc Bao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3B99E-DDD8-D903-807B-3EDB748E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2</a:t>
            </a:r>
            <a:r>
              <a:rPr lang="en-US" sz="2800" b="1" i="0" dirty="0">
                <a:effectLst/>
                <a:latin typeface="+mj-lt"/>
              </a:rPr>
              <a:t>. Traffic source performance data 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0836391" cy="69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Insight: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Revenue (&gt;20Mils VND) comes from Google, </a:t>
            </a:r>
            <a:r>
              <a:rPr lang="en-US" sz="1400" dirty="0" err="1">
                <a:solidFill>
                  <a:srgbClr val="4472C4"/>
                </a:solidFill>
                <a:latin typeface="+mj-lt"/>
              </a:rPr>
              <a:t>Youtube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, and Facebook</a:t>
            </a:r>
            <a:endParaRPr lang="en-US" sz="1400" b="0" dirty="0">
              <a:solidFill>
                <a:srgbClr val="4472C4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Solution:</a:t>
            </a:r>
            <a:r>
              <a:rPr lang="en-US" sz="1400" dirty="0">
                <a:latin typeface="+mj-lt"/>
              </a:rPr>
              <a:t> 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Increase advertisement on these sources</a:t>
            </a:r>
            <a:endParaRPr lang="en-US" sz="1400" dirty="0">
              <a:latin typeface="+mj-lt"/>
            </a:endParaRP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E2ECA476-FD2E-3337-3103-E15416ACA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42" y="1339056"/>
            <a:ext cx="6336331" cy="551894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329E7F-2400-2886-28AC-63EE7F39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0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2</a:t>
            </a:r>
            <a:r>
              <a:rPr lang="en-US" sz="2800" b="1" i="0" dirty="0">
                <a:effectLst/>
                <a:latin typeface="+mj-lt"/>
              </a:rPr>
              <a:t>. Traffic source performance data 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0836391" cy="102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Insight: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Most users are from Google/ CPC (60%). In July, new users from Google/ CPC and Direct percent are higher than the total user ratio</a:t>
            </a:r>
            <a:endParaRPr lang="en-US" sz="1400" b="0" dirty="0">
              <a:solidFill>
                <a:srgbClr val="4472C4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Solution:</a:t>
            </a:r>
            <a:r>
              <a:rPr lang="en-US" sz="1400" dirty="0">
                <a:latin typeface="+mj-lt"/>
              </a:rPr>
              <a:t> 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Continuing advertisement on Google CPC. Increase ads on </a:t>
            </a:r>
            <a:r>
              <a:rPr lang="en-US" sz="1400" dirty="0" err="1">
                <a:solidFill>
                  <a:srgbClr val="4472C4"/>
                </a:solidFill>
                <a:latin typeface="+mj-lt"/>
              </a:rPr>
              <a:t>Youtube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Social and Facebook Social</a:t>
            </a:r>
            <a:endParaRPr lang="en-US" sz="1400" dirty="0">
              <a:latin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E7D0F-6CF7-DA74-74E5-D73D273DE5AF}"/>
              </a:ext>
            </a:extLst>
          </p:cNvPr>
          <p:cNvGrpSpPr/>
          <p:nvPr/>
        </p:nvGrpSpPr>
        <p:grpSpPr>
          <a:xfrm>
            <a:off x="339723" y="2176267"/>
            <a:ext cx="11575197" cy="3454391"/>
            <a:chOff x="458555" y="1896347"/>
            <a:chExt cx="11575197" cy="3454391"/>
          </a:xfrm>
        </p:grpSpPr>
        <p:pic>
          <p:nvPicPr>
            <p:cNvPr id="3" name="Picture 2" descr="Chart, waterfall chart&#10;&#10;Description automatically generated">
              <a:extLst>
                <a:ext uri="{FF2B5EF4-FFF2-40B4-BE49-F238E27FC236}">
                  <a16:creationId xmlns:a16="http://schemas.microsoft.com/office/drawing/2014/main" id="{FFF836B4-14A3-A7BD-EA84-D1C27BD53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9289" y="1896347"/>
              <a:ext cx="5794463" cy="3454391"/>
            </a:xfrm>
            <a:prstGeom prst="rect">
              <a:avLst/>
            </a:prstGeom>
          </p:spPr>
        </p:pic>
        <p:pic>
          <p:nvPicPr>
            <p:cNvPr id="8" name="Picture 7" descr="Chart, waterfall chart&#10;&#10;Description automatically generated">
              <a:extLst>
                <a:ext uri="{FF2B5EF4-FFF2-40B4-BE49-F238E27FC236}">
                  <a16:creationId xmlns:a16="http://schemas.microsoft.com/office/drawing/2014/main" id="{FC3274DA-1D47-C18E-053B-886FB50F4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55" y="1896347"/>
              <a:ext cx="5637445" cy="3454391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68B17-208B-D57B-EFBB-CBCA94D8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6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2</a:t>
            </a:r>
            <a:r>
              <a:rPr lang="en-US" sz="2800" b="1" i="0" dirty="0">
                <a:effectLst/>
                <a:latin typeface="+mj-lt"/>
              </a:rPr>
              <a:t>. Traffic source performance data 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4886415" cy="2313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Insight: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solidFill>
                  <a:srgbClr val="4472C4"/>
                </a:solidFill>
                <a:latin typeface="+mj-lt"/>
              </a:rPr>
              <a:t>Youtube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/ Social and Facebook/ Social has bounce rate really bad (at 0.8)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4472C4"/>
                </a:solidFill>
                <a:latin typeface="+mj-lt"/>
              </a:rPr>
              <a:t>Meanwhile l.facebook.com/ Referral and Newsletter/ Email has good Bounce Rate (at 0.4)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4472C4"/>
                </a:solidFill>
                <a:latin typeface="+mj-lt"/>
              </a:rPr>
              <a:t>Most revenue comes from Google/ CPC and its bounce rate is about 0.62</a:t>
            </a:r>
            <a:endParaRPr lang="en-US" sz="1400" b="0" dirty="0">
              <a:solidFill>
                <a:srgbClr val="4472C4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Solution:</a:t>
            </a:r>
            <a:r>
              <a:rPr lang="en-US" sz="1400" dirty="0">
                <a:latin typeface="+mj-lt"/>
              </a:rPr>
              <a:t> 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Improve content marketing to attract users</a:t>
            </a:r>
            <a:endParaRPr lang="en-US" sz="1400" dirty="0">
              <a:latin typeface="+mj-lt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2528647-A479-DAF0-9C20-918868D70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066" y="830424"/>
            <a:ext cx="5597807" cy="49307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5374BD-9754-A2B0-94E7-ADA0C77B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7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2</a:t>
            </a:r>
            <a:r>
              <a:rPr lang="en-US" sz="2800" b="1" i="0" dirty="0">
                <a:effectLst/>
                <a:latin typeface="+mj-lt"/>
              </a:rPr>
              <a:t>. Traffic source performance data 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0836391" cy="134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Insight: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While Facebook and </a:t>
            </a:r>
            <a:r>
              <a:rPr lang="en-US" sz="1400" dirty="0" err="1">
                <a:solidFill>
                  <a:srgbClr val="4472C4"/>
                </a:solidFill>
                <a:latin typeface="+mj-lt"/>
              </a:rPr>
              <a:t>Youtube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Revenue come from Social platform, most of Google revenue comes from CPC</a:t>
            </a:r>
          </a:p>
          <a:p>
            <a:pPr>
              <a:lnSpc>
                <a:spcPct val="150000"/>
              </a:lnSpc>
            </a:pPr>
            <a:r>
              <a:rPr lang="en-US" sz="1400" b="0" dirty="0">
                <a:solidFill>
                  <a:srgbClr val="4472C4"/>
                </a:solidFill>
                <a:effectLst/>
                <a:latin typeface="+mj-lt"/>
              </a:rPr>
              <a:t>Facebook’s Session account for 15% of total session but revenue is only more than 5%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Solution:</a:t>
            </a:r>
            <a:r>
              <a:rPr lang="en-US" sz="1400" dirty="0">
                <a:latin typeface="+mj-lt"/>
              </a:rPr>
              <a:t> 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Improve ads on </a:t>
            </a:r>
            <a:r>
              <a:rPr lang="en-US" sz="1400" dirty="0" err="1">
                <a:solidFill>
                  <a:srgbClr val="4472C4"/>
                </a:solidFill>
                <a:latin typeface="+mj-lt"/>
              </a:rPr>
              <a:t>Youtube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/ Social and Facebook/ Social. Build more customers’ beliefs on Facebook/ Social by updating content, ads, and website</a:t>
            </a:r>
            <a:endParaRPr lang="en-US" sz="1400" dirty="0"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A4DC68-437E-7E21-4D52-6CE42AF4D312}"/>
              </a:ext>
            </a:extLst>
          </p:cNvPr>
          <p:cNvGrpSpPr/>
          <p:nvPr/>
        </p:nvGrpSpPr>
        <p:grpSpPr>
          <a:xfrm>
            <a:off x="709127" y="2334726"/>
            <a:ext cx="10585147" cy="4463275"/>
            <a:chOff x="559836" y="1953641"/>
            <a:chExt cx="11452895" cy="4844360"/>
          </a:xfrm>
        </p:grpSpPr>
        <p:pic>
          <p:nvPicPr>
            <p:cNvPr id="10" name="Picture 9" descr="Text, letter&#10;&#10;Description automatically generated">
              <a:extLst>
                <a:ext uri="{FF2B5EF4-FFF2-40B4-BE49-F238E27FC236}">
                  <a16:creationId xmlns:a16="http://schemas.microsoft.com/office/drawing/2014/main" id="{E82995E0-1608-F5D1-9146-1C0F3D41A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5682" y="2009319"/>
              <a:ext cx="5498524" cy="2420168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E8408F6-CE7A-9622-85DA-A51BBDE42FBD}"/>
                </a:ext>
              </a:extLst>
            </p:cNvPr>
            <p:cNvGrpSpPr/>
            <p:nvPr/>
          </p:nvGrpSpPr>
          <p:grpSpPr>
            <a:xfrm>
              <a:off x="559836" y="1953641"/>
              <a:ext cx="11452895" cy="4844360"/>
              <a:chOff x="559836" y="1953641"/>
              <a:chExt cx="11452895" cy="4844360"/>
            </a:xfrm>
          </p:grpSpPr>
          <p:pic>
            <p:nvPicPr>
              <p:cNvPr id="5" name="Picture 4" descr="Chart, waterfall chart&#10;&#10;Description automatically generated">
                <a:extLst>
                  <a:ext uri="{FF2B5EF4-FFF2-40B4-BE49-F238E27FC236}">
                    <a16:creationId xmlns:a16="http://schemas.microsoft.com/office/drawing/2014/main" id="{E2493F35-89FD-73D3-5B91-204390A414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836" y="1953641"/>
                <a:ext cx="5766317" cy="2422282"/>
              </a:xfrm>
              <a:prstGeom prst="rect">
                <a:avLst/>
              </a:prstGeom>
            </p:spPr>
          </p:pic>
          <p:pic>
            <p:nvPicPr>
              <p:cNvPr id="13" name="Picture 12" descr="Chart, waterfall chart&#10;&#10;Description automatically generated">
                <a:extLst>
                  <a:ext uri="{FF2B5EF4-FFF2-40B4-BE49-F238E27FC236}">
                    <a16:creationId xmlns:a16="http://schemas.microsoft.com/office/drawing/2014/main" id="{2913B5C3-4953-BBF5-15BF-7F6C21911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836" y="4533014"/>
                <a:ext cx="5673013" cy="2264987"/>
              </a:xfrm>
              <a:prstGeom prst="rect">
                <a:avLst/>
              </a:prstGeom>
            </p:spPr>
          </p:pic>
          <p:pic>
            <p:nvPicPr>
              <p:cNvPr id="15" name="Picture 14" descr="Chart, waterfall chart&#10;&#10;Description automatically generated">
                <a:extLst>
                  <a:ext uri="{FF2B5EF4-FFF2-40B4-BE49-F238E27FC236}">
                    <a16:creationId xmlns:a16="http://schemas.microsoft.com/office/drawing/2014/main" id="{6869599A-9A69-BB34-2326-D4225BB89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5682" y="4587653"/>
                <a:ext cx="5587049" cy="2014661"/>
              </a:xfrm>
              <a:prstGeom prst="rect">
                <a:avLst/>
              </a:prstGeom>
            </p:spPr>
          </p:pic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033C0-07C5-C4A1-F70A-E736BD73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8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249960" y="1017730"/>
            <a:ext cx="4336142" cy="5355939"/>
          </a:xfrm>
          <a:prstGeom prst="trapezoid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05897" y="1013735"/>
            <a:ext cx="4336144" cy="5355939"/>
          </a:xfrm>
          <a:prstGeom prst="trapezoid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286257" y="1851924"/>
            <a:ext cx="9619483" cy="40158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bg1"/>
                </a:solidFill>
                <a:latin typeface="+mj-lt"/>
              </a:rPr>
              <a:t>Solution</a:t>
            </a:r>
            <a:r>
              <a:rPr lang="en-US" sz="1600" b="1" u="sng">
                <a:solidFill>
                  <a:schemeClr val="bg1"/>
                </a:solidFill>
                <a:latin typeface="+mj-lt"/>
              </a:rPr>
              <a:t>:</a:t>
            </a:r>
            <a:r>
              <a:rPr lang="en-US" sz="1600" b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Organize sales campaigns</a:t>
            </a:r>
            <a:endParaRPr lang="en-US" sz="1600" b="1" u="sng" dirty="0">
              <a:solidFill>
                <a:schemeClr val="bg1"/>
              </a:solidFill>
              <a:latin typeface="+mj-lt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bg1"/>
                </a:solidFill>
                <a:latin typeface="+mj-lt"/>
              </a:rPr>
              <a:t>Time: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From day 10 to 15 and every Friday in next month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bg1"/>
                </a:solidFill>
                <a:latin typeface="+mj-lt"/>
              </a:rPr>
              <a:t>Voucher: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More voucher with discount 40%, 49%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bg1"/>
                </a:solidFill>
                <a:latin typeface="+mj-lt"/>
              </a:rPr>
              <a:t>Shipping: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Increase shipping voucher for Cash on Delivery,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Airpay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GIRO payment method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bg1"/>
                </a:solidFill>
                <a:latin typeface="+mj-lt"/>
              </a:rPr>
              <a:t>Before sales campaign: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Increase advertisement on Google,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Youtube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and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Facbook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: Continuing advertisement on Google CPC. Increase ads on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Youtube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Social and Facebook Social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Improve content marketing to attract users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Build more customers’ beliefs on Facebook/ Social by updating content, ads, and website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9C7E30-9A97-387D-3DFA-FEB927BE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5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9E3921-CD23-30F4-5AE4-5515FC14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815121" y="966097"/>
            <a:ext cx="5503560" cy="550356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75180" y="226396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     CHALLENGE AND DATA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64055" y="216456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35225" y="344364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32464" y="334423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75179" y="460360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SOLUTION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64054" y="450420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2161076" y="2461585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3" name="Group 42" descr="Icons of bar chart and line graph.">
            <a:extLst>
              <a:ext uri="{FF2B5EF4-FFF2-40B4-BE49-F238E27FC236}">
                <a16:creationId xmlns:a16="http://schemas.microsoft.com/office/drawing/2014/main" id="{400F185E-BB4D-A87A-013E-F13A33BD207B}"/>
              </a:ext>
            </a:extLst>
          </p:cNvPr>
          <p:cNvGrpSpPr/>
          <p:nvPr/>
        </p:nvGrpSpPr>
        <p:grpSpPr>
          <a:xfrm>
            <a:off x="2514600" y="3602624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44" name="Freeform 372">
              <a:extLst>
                <a:ext uri="{FF2B5EF4-FFF2-40B4-BE49-F238E27FC236}">
                  <a16:creationId xmlns:a16="http://schemas.microsoft.com/office/drawing/2014/main" id="{CED2E8AE-BE19-8111-DB87-349D4303B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73">
              <a:extLst>
                <a:ext uri="{FF2B5EF4-FFF2-40B4-BE49-F238E27FC236}">
                  <a16:creationId xmlns:a16="http://schemas.microsoft.com/office/drawing/2014/main" id="{407FE376-5E0D-D1E3-6FC3-0E221211B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6" name="Group 45" descr="Icon of gears. ">
            <a:extLst>
              <a:ext uri="{FF2B5EF4-FFF2-40B4-BE49-F238E27FC236}">
                <a16:creationId xmlns:a16="http://schemas.microsoft.com/office/drawing/2014/main" id="{2CAA259A-7176-4238-D103-F4E4C1D31A83}"/>
              </a:ext>
            </a:extLst>
          </p:cNvPr>
          <p:cNvGrpSpPr/>
          <p:nvPr/>
        </p:nvGrpSpPr>
        <p:grpSpPr>
          <a:xfrm>
            <a:off x="2171355" y="480218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7" name="Freeform 4359">
              <a:extLst>
                <a:ext uri="{FF2B5EF4-FFF2-40B4-BE49-F238E27FC236}">
                  <a16:creationId xmlns:a16="http://schemas.microsoft.com/office/drawing/2014/main" id="{7403A493-F66A-2B27-B6B9-BDBFDD0AEB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360">
              <a:extLst>
                <a:ext uri="{FF2B5EF4-FFF2-40B4-BE49-F238E27FC236}">
                  <a16:creationId xmlns:a16="http://schemas.microsoft.com/office/drawing/2014/main" id="{64BDF2A8-DA66-A336-6A5E-76FAEFA1EE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001B10-6695-8BC0-4C8E-DB240553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 AND DATA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249960" y="1017730"/>
            <a:ext cx="4336142" cy="5355939"/>
          </a:xfrm>
          <a:prstGeom prst="trapezoid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05897" y="1013735"/>
            <a:ext cx="4336144" cy="5355939"/>
          </a:xfrm>
          <a:prstGeom prst="trapezoid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426588" y="2093833"/>
            <a:ext cx="9619483" cy="2907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bg1"/>
                </a:solidFill>
                <a:latin typeface="+mj-lt"/>
              </a:rPr>
              <a:t>Challenge: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0Bils+ VND for gross revenue in July. Provide a  concrete action plan to achieve KPI in August (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20B VND for gross revenue)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i="0" dirty="0">
              <a:solidFill>
                <a:schemeClr val="bg1"/>
              </a:solidFill>
              <a:effectLst/>
              <a:latin typeface="+mj-lt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1600" b="1" i="0" u="sng" dirty="0">
                <a:solidFill>
                  <a:schemeClr val="bg1"/>
                </a:solidFill>
                <a:effectLst/>
                <a:latin typeface="+mj-lt"/>
              </a:rPr>
              <a:t>Data</a:t>
            </a:r>
            <a:r>
              <a:rPr lang="en-US" sz="1600" i="0" dirty="0">
                <a:solidFill>
                  <a:schemeClr val="bg1"/>
                </a:solidFill>
                <a:effectLst/>
                <a:latin typeface="+mj-lt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Historical sales performance data -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Order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(11 columns, 61728 rows)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raffic source performance data -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Traffic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(10 columns, 197 rows)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bg1"/>
                </a:solidFill>
                <a:latin typeface="+mj-lt"/>
              </a:rPr>
              <a:t>Tools</a:t>
            </a:r>
            <a:r>
              <a:rPr lang="en-US" sz="1600" b="1" i="0" u="sng" dirty="0">
                <a:solidFill>
                  <a:schemeClr val="bg1"/>
                </a:solidFill>
                <a:effectLst/>
                <a:latin typeface="+mj-lt"/>
              </a:rPr>
              <a:t>: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Python and Google research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046254" y="2094449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1047927" y="4663746"/>
            <a:ext cx="337806" cy="33780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1046254" y="3242002"/>
            <a:ext cx="373996" cy="373996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7D0457-3099-7B8B-3C17-0E4774AF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0" dirty="0">
                <a:effectLst/>
                <a:latin typeface="+mj-lt"/>
              </a:rPr>
              <a:t>1. Historical sales performance data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1094097" cy="69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Describe: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H</a:t>
            </a:r>
            <a:r>
              <a:rPr lang="en-US" sz="1400" b="0" i="0" dirty="0">
                <a:solidFill>
                  <a:srgbClr val="4472C4"/>
                </a:solidFill>
                <a:effectLst/>
                <a:latin typeface="+mj-lt"/>
              </a:rPr>
              <a:t>istorical sales performance data from internal Order Management System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Size:</a:t>
            </a:r>
            <a:r>
              <a:rPr lang="en-US" sz="1400" dirty="0">
                <a:latin typeface="+mj-lt"/>
              </a:rPr>
              <a:t> 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61728 rows x 11 columns</a:t>
            </a:r>
            <a:endParaRPr lang="en-US" sz="14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100F3-7389-B1CA-B6CB-5025A5C2C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27" y="1969643"/>
            <a:ext cx="10739534" cy="291871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D988E9-E1F5-1E3B-8F4D-D6E5E5D0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0" dirty="0">
                <a:effectLst/>
                <a:latin typeface="+mj-lt"/>
              </a:rPr>
              <a:t>1. Historical sales performance data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0836391" cy="69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Insight: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By visualizing the price, we can see that revenue on 2019-07-12 and Friday are higher than the rest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Solution: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Organize sales campaign on 09, 10, 11, 12, 13 or every Friday in next month</a:t>
            </a:r>
            <a:endParaRPr lang="en-US" sz="1400" dirty="0">
              <a:latin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DD4506-57EB-5689-C3C2-E58D8D23539B}"/>
              </a:ext>
            </a:extLst>
          </p:cNvPr>
          <p:cNvGrpSpPr/>
          <p:nvPr/>
        </p:nvGrpSpPr>
        <p:grpSpPr>
          <a:xfrm>
            <a:off x="709127" y="1740093"/>
            <a:ext cx="10836391" cy="3699653"/>
            <a:chOff x="709127" y="1861392"/>
            <a:chExt cx="10836391" cy="3699653"/>
          </a:xfrm>
        </p:grpSpPr>
        <p:pic>
          <p:nvPicPr>
            <p:cNvPr id="3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D88CCEE8-1B68-0A0C-9E78-79CBAD718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127" y="1861392"/>
              <a:ext cx="5549480" cy="3699653"/>
            </a:xfrm>
            <a:prstGeom prst="rect">
              <a:avLst/>
            </a:prstGeom>
          </p:spPr>
        </p:pic>
        <p:pic>
          <p:nvPicPr>
            <p:cNvPr id="8" name="Picture 7" descr="Chart, line chart&#10;&#10;Description automatically generated">
              <a:extLst>
                <a:ext uri="{FF2B5EF4-FFF2-40B4-BE49-F238E27FC236}">
                  <a16:creationId xmlns:a16="http://schemas.microsoft.com/office/drawing/2014/main" id="{526C3353-5047-85E5-1493-E9771804D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038" y="1861392"/>
              <a:ext cx="5549480" cy="3699653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B322C-6BD9-7C91-6A43-6A9E0A40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7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0" dirty="0">
                <a:effectLst/>
                <a:latin typeface="+mj-lt"/>
              </a:rPr>
              <a:t>1. Historical sales performance data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0836391" cy="69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Insight: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As same as the price, total items sold on 2019-07-13 and Friday are higher than on the other days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Solution: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Organize sales campaign on these days or every Friday in next month</a:t>
            </a:r>
            <a:endParaRPr lang="en-US" sz="1400" dirty="0"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F46FBD-287D-36DB-ECEF-358075003221}"/>
              </a:ext>
            </a:extLst>
          </p:cNvPr>
          <p:cNvGrpSpPr/>
          <p:nvPr/>
        </p:nvGrpSpPr>
        <p:grpSpPr>
          <a:xfrm>
            <a:off x="139960" y="1876688"/>
            <a:ext cx="11715514" cy="3104623"/>
            <a:chOff x="27993" y="1700642"/>
            <a:chExt cx="11715514" cy="31046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88CCEE8-1B68-0A0C-9E78-79CBAD718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993" y="1701112"/>
              <a:ext cx="7759322" cy="3103728"/>
            </a:xfrm>
            <a:prstGeom prst="rect">
              <a:avLst/>
            </a:prstGeom>
          </p:spPr>
        </p:pic>
        <p:pic>
          <p:nvPicPr>
            <p:cNvPr id="10" name="Picture 9" descr="Chart, bar chart&#10;&#10;Description automatically generated">
              <a:extLst>
                <a:ext uri="{FF2B5EF4-FFF2-40B4-BE49-F238E27FC236}">
                  <a16:creationId xmlns:a16="http://schemas.microsoft.com/office/drawing/2014/main" id="{E3724906-6D4F-CE1D-9DF9-6C53D7C74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572" y="1700642"/>
              <a:ext cx="4656935" cy="3104623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5BD344-D05F-AE3B-7BD8-CAA5A0A6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0" dirty="0">
                <a:effectLst/>
                <a:latin typeface="+mj-lt"/>
              </a:rPr>
              <a:t>1. Historical sales performance data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0836391" cy="69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Insight: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Voucher with discount 40%, 49% and 99% can increase purchasing ability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Solution: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More voucher with discount 40%, 49% on sales campaign</a:t>
            </a:r>
            <a:endParaRPr lang="en-US" sz="1400" dirty="0"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14AE8-6AB4-A3E7-75D7-DB095E456BC5}"/>
              </a:ext>
            </a:extLst>
          </p:cNvPr>
          <p:cNvGrpSpPr/>
          <p:nvPr/>
        </p:nvGrpSpPr>
        <p:grpSpPr>
          <a:xfrm>
            <a:off x="270587" y="1688396"/>
            <a:ext cx="11499917" cy="4012252"/>
            <a:chOff x="131405" y="1838042"/>
            <a:chExt cx="11639100" cy="4026183"/>
          </a:xfrm>
        </p:grpSpPr>
        <p:pic>
          <p:nvPicPr>
            <p:cNvPr id="8" name="Picture 7" descr="Chart, bar chart&#10;&#10;Description automatically generated">
              <a:extLst>
                <a:ext uri="{FF2B5EF4-FFF2-40B4-BE49-F238E27FC236}">
                  <a16:creationId xmlns:a16="http://schemas.microsoft.com/office/drawing/2014/main" id="{C6612CDB-7C00-9B78-93AF-91A5A25A7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1231" y="1838042"/>
              <a:ext cx="6039274" cy="4026183"/>
            </a:xfrm>
            <a:prstGeom prst="rect">
              <a:avLst/>
            </a:prstGeom>
          </p:spPr>
        </p:pic>
        <p:pic>
          <p:nvPicPr>
            <p:cNvPr id="3" name="Picture 2" descr="Chart, bar chart&#10;&#10;Description automatically generated">
              <a:extLst>
                <a:ext uri="{FF2B5EF4-FFF2-40B4-BE49-F238E27FC236}">
                  <a16:creationId xmlns:a16="http://schemas.microsoft.com/office/drawing/2014/main" id="{9E39508C-8080-DB4B-2CAB-BAB461A18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05" y="1838042"/>
              <a:ext cx="6039275" cy="4026183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B0053-4DC6-6336-C567-4481F10B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0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0" dirty="0">
                <a:effectLst/>
                <a:latin typeface="+mj-lt"/>
              </a:rPr>
              <a:t>1. Historical sales performance data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0836391" cy="10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Insight:</a:t>
            </a:r>
            <a:r>
              <a:rPr lang="en-US" sz="1400" b="1" dirty="0">
                <a:solidFill>
                  <a:srgbClr val="4472C4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VN </a:t>
            </a:r>
            <a:r>
              <a:rPr lang="en-US" sz="1400" dirty="0" err="1">
                <a:solidFill>
                  <a:srgbClr val="4472C4"/>
                </a:solidFill>
                <a:latin typeface="+mj-lt"/>
              </a:rPr>
              <a:t>Airpay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472C4"/>
                </a:solidFill>
                <a:latin typeface="+mj-lt"/>
              </a:rPr>
              <a:t>Ibanking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has a high cancelled ratio (from 50% to 800%). Meanwhile, another payment method has cancelled ratio is low (under 27%). Mean shipping fees of Cash on Delivery and </a:t>
            </a:r>
            <a:r>
              <a:rPr lang="en-US" sz="1400" dirty="0" err="1">
                <a:solidFill>
                  <a:srgbClr val="4472C4"/>
                </a:solidFill>
                <a:latin typeface="+mj-lt"/>
              </a:rPr>
              <a:t>Airpay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GIRO are also low.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Solution: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Increase shipping voucher for Cash on Delivery, </a:t>
            </a:r>
            <a:r>
              <a:rPr lang="en-US" sz="1400" dirty="0" err="1">
                <a:solidFill>
                  <a:srgbClr val="4472C4"/>
                </a:solidFill>
                <a:latin typeface="+mj-lt"/>
              </a:rPr>
              <a:t>Airpay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GIRO payment method</a:t>
            </a:r>
            <a:endParaRPr lang="en-US" sz="1400" dirty="0"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C4AEE5-C5D2-3E62-3A20-9B0E231110E4}"/>
              </a:ext>
            </a:extLst>
          </p:cNvPr>
          <p:cNvGrpSpPr/>
          <p:nvPr/>
        </p:nvGrpSpPr>
        <p:grpSpPr>
          <a:xfrm>
            <a:off x="709126" y="2011561"/>
            <a:ext cx="10435175" cy="4683465"/>
            <a:chOff x="352688" y="1544609"/>
            <a:chExt cx="11114634" cy="4939243"/>
          </a:xfrm>
        </p:grpSpPr>
        <p:pic>
          <p:nvPicPr>
            <p:cNvPr id="18" name="Picture 17" descr="Chart, scatter chart&#10;&#10;Description automatically generated">
              <a:extLst>
                <a:ext uri="{FF2B5EF4-FFF2-40B4-BE49-F238E27FC236}">
                  <a16:creationId xmlns:a16="http://schemas.microsoft.com/office/drawing/2014/main" id="{A7FF5E40-71A8-1859-D04B-3D5DE2710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88" y="1544609"/>
              <a:ext cx="5461519" cy="4939243"/>
            </a:xfrm>
            <a:prstGeom prst="rect">
              <a:avLst/>
            </a:prstGeom>
          </p:spPr>
        </p:pic>
        <p:pic>
          <p:nvPicPr>
            <p:cNvPr id="20" name="Picture 19" descr="Chart, line chart&#10;&#10;Description automatically generated">
              <a:extLst>
                <a:ext uri="{FF2B5EF4-FFF2-40B4-BE49-F238E27FC236}">
                  <a16:creationId xmlns:a16="http://schemas.microsoft.com/office/drawing/2014/main" id="{7BF7F32C-0376-B650-EF64-7680DC436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742" y="1544609"/>
              <a:ext cx="5581580" cy="4920115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34B07A-4724-4978-5093-B44DE2D3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7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2</a:t>
            </a:r>
            <a:r>
              <a:rPr lang="en-US" sz="2800" b="1" i="0" dirty="0">
                <a:effectLst/>
                <a:latin typeface="+mj-lt"/>
              </a:rPr>
              <a:t>. Traffic source performance data 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0836391" cy="69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Describe: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Traffic source performance data from Google Analytics</a:t>
            </a:r>
            <a:endParaRPr lang="en-US" sz="1400" b="0" i="0" dirty="0">
              <a:solidFill>
                <a:srgbClr val="4472C4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Size:</a:t>
            </a:r>
            <a:r>
              <a:rPr lang="en-US" sz="1400" dirty="0">
                <a:latin typeface="+mj-lt"/>
              </a:rPr>
              <a:t> 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197 rows x 10 columns</a:t>
            </a:r>
            <a:endParaRPr lang="en-US" sz="14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E655C-1F52-8921-28F7-1F574182B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42" y="1856790"/>
            <a:ext cx="10694876" cy="28733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EDA674-103B-4436-6625-8750A181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3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287</TotalTime>
  <Words>716</Words>
  <Application>Microsoft Office PowerPoint</Application>
  <PresentationFormat>Widescreen</PresentationFormat>
  <Paragraphs>101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Office Theme</vt:lpstr>
      <vt:lpstr>Analyze a testing case</vt:lpstr>
      <vt:lpstr>Project analysis slide 2</vt:lpstr>
      <vt:lpstr>Project analysis slide 3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a testing case</dc:title>
  <dc:creator>Bảo Nguyễn</dc:creator>
  <cp:lastModifiedBy>Bảo Nguyễn</cp:lastModifiedBy>
  <cp:revision>8</cp:revision>
  <dcterms:created xsi:type="dcterms:W3CDTF">2022-06-20T13:24:19Z</dcterms:created>
  <dcterms:modified xsi:type="dcterms:W3CDTF">2022-06-21T05:05:46Z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