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CF76C5-BD6A-4017-8667-7672A283A1A8}">
  <a:tblStyle styleId="{F7CF76C5-BD6A-4017-8667-7672A283A1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json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soneditoronline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onlint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Winter 2023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to parse JSON data in JavaScript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 the JavaScript to process JSON data: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var obj= { name:"John", age:30, city:"New York"};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Console.log(obj);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document.write(obj.name + ", " + obj.age);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2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Based on the designed JSON data, develop a JS program which displays all of the data.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Hardcode the JSON data into the JS program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Save the file as Actvitiy2_yourname.HTML</a:t>
            </a: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1371600" y="3962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{F7CF76C5-BD6A-4017-8667-7672A283A1A8}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Plateno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Make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Model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ABX123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Toyota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Corolla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NMP432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Mazda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III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32000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PAK988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Honda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Civic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19500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JSON?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exchanging data between a browser and a server, the data can only be text.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JSON is text, and we can convert any JavaScript object into JSON, and send JSON to the server.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can also convert any JSON received from the server into JavaScript objects.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Fetching data from the server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manage interaction between frontEnd and backend, JavaScript provides two famous way to send HTTP request and receive HTTP response using: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XHR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Fetch API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two techniques extract data from the backend service mainly in JSON format and bring them to the frontEnd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26"/>
          <p:cNvGrpSpPr/>
          <p:nvPr/>
        </p:nvGrpSpPr>
        <p:grpSpPr>
          <a:xfrm>
            <a:off x="1891743" y="0"/>
            <a:ext cx="5360514" cy="5777808"/>
            <a:chOff x="329184" y="1"/>
            <a:chExt cx="524256" cy="5777808"/>
          </a:xfrm>
        </p:grpSpPr>
        <p:cxnSp>
          <p:nvCxnSpPr>
            <p:cNvPr id="174" name="Google Shape;174;p26"/>
            <p:cNvCxnSpPr/>
            <p:nvPr/>
          </p:nvCxnSpPr>
          <p:spPr>
            <a:xfrm rot="10800000">
              <a:off x="329184" y="5777809"/>
              <a:ext cx="523824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5" name="Google Shape;175;p26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26"/>
          <p:cNvSpPr/>
          <p:nvPr/>
        </p:nvSpPr>
        <p:spPr>
          <a:xfrm>
            <a:off x="447348" y="551961"/>
            <a:ext cx="8249304" cy="53251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1143000" y="1231961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JSON using AJAX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AJAX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AJAX = Asynchronous JavaScript and XML.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AJAX is a technique for creating fast and dynamic web pages.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AJAX allows web pages to be updated asynchronously by exchanging small amounts of data with the server behind the scenes. This means that it is possible to update parts of a web page, without reloading the whole page.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Classic web pages, (which do not use AJAX) must reload the entire page if the content should change.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Exchanging Data</a:t>
            </a:r>
            <a:endParaRPr/>
          </a:p>
        </p:txBody>
      </p:sp>
      <p:pic>
        <p:nvPicPr>
          <p:cNvPr descr="Related image"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33" y="1676400"/>
            <a:ext cx="8551767" cy="463474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/>
          <p:nvPr/>
        </p:nvSpPr>
        <p:spPr>
          <a:xfrm>
            <a:off x="6934200" y="3124200"/>
            <a:ext cx="1524000" cy="76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9"/>
          <p:cNvGrpSpPr/>
          <p:nvPr/>
        </p:nvGrpSpPr>
        <p:grpSpPr>
          <a:xfrm rot="5400000">
            <a:off x="-2204554" y="2584246"/>
            <a:ext cx="6329167" cy="1910904"/>
            <a:chOff x="-2412483" y="5117355"/>
            <a:chExt cx="4342728" cy="1748210"/>
          </a:xfrm>
        </p:grpSpPr>
        <p:sp>
          <p:nvSpPr>
            <p:cNvPr id="197" name="Google Shape;197;p29"/>
            <p:cNvSpPr/>
            <p:nvPr/>
          </p:nvSpPr>
          <p:spPr>
            <a:xfrm>
              <a:off x="-1566174" y="5117355"/>
              <a:ext cx="3496419" cy="1748210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-2412483" y="6202815"/>
              <a:ext cx="1325500" cy="662750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01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9"/>
          <p:cNvSpPr/>
          <p:nvPr/>
        </p:nvSpPr>
        <p:spPr>
          <a:xfrm rot="2700000">
            <a:off x="5304220" y="-618251"/>
            <a:ext cx="4864676" cy="2855500"/>
          </a:xfrm>
          <a:custGeom>
            <a:rect b="b" l="l" r="r" t="t"/>
            <a:pathLst>
              <a:path extrusionOk="0" h="3807333" w="4864676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/>
          <p:nvPr/>
        </p:nvSpPr>
        <p:spPr>
          <a:xfrm rot="2700000">
            <a:off x="8314439" y="3780850"/>
            <a:ext cx="1185708" cy="889281"/>
          </a:xfrm>
          <a:custGeom>
            <a:rect b="b" l="l" r="r" t="t"/>
            <a:pathLst>
              <a:path extrusionOk="0" h="1185708" w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/>
          <p:nvPr/>
        </p:nvSpPr>
        <p:spPr>
          <a:xfrm rot="2700000">
            <a:off x="1604284" y="5748648"/>
            <a:ext cx="989294" cy="741971"/>
          </a:xfrm>
          <a:prstGeom prst="rect">
            <a:avLst/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/>
          <p:nvPr/>
        </p:nvSpPr>
        <p:spPr>
          <a:xfrm rot="2700000">
            <a:off x="1877312" y="-50277"/>
            <a:ext cx="5389379" cy="4042034"/>
          </a:xfrm>
          <a:custGeom>
            <a:rect b="b" l="l" r="r" t="t"/>
            <a:pathLst>
              <a:path extrusionOk="0" h="5389379" w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rown puppy running" id="203" name="Google Shape;203;p29"/>
          <p:cNvPicPr preferRelativeResize="0"/>
          <p:nvPr/>
        </p:nvPicPr>
        <p:blipFill rotWithShape="1">
          <a:blip r:embed="rId3">
            <a:alphaModFix amt="30000"/>
          </a:blip>
          <a:srcRect b="0" l="1528" r="32476" t="0"/>
          <a:stretch/>
        </p:blipFill>
        <p:spPr>
          <a:xfrm>
            <a:off x="1713852" y="10"/>
            <a:ext cx="5716299" cy="5781597"/>
          </a:xfrm>
          <a:custGeom>
            <a:rect b="b" l="l" r="r" t="t"/>
            <a:pathLst>
              <a:path extrusionOk="0" h="5781607" w="7621733">
                <a:moveTo>
                  <a:pt x="1970741" y="0"/>
                </a:moveTo>
                <a:lnTo>
                  <a:pt x="5650993" y="0"/>
                </a:lnTo>
                <a:lnTo>
                  <a:pt x="7621733" y="1970741"/>
                </a:lnTo>
                <a:lnTo>
                  <a:pt x="3810867" y="5781607"/>
                </a:lnTo>
                <a:lnTo>
                  <a:pt x="0" y="197074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29"/>
          <p:cNvSpPr/>
          <p:nvPr/>
        </p:nvSpPr>
        <p:spPr>
          <a:xfrm rot="2700000">
            <a:off x="1176284" y="-576048"/>
            <a:ext cx="6791435" cy="5093576"/>
          </a:xfrm>
          <a:custGeom>
            <a:rect b="b" l="l" r="r" t="t"/>
            <a:pathLst>
              <a:path extrusionOk="0" h="6791435" w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>
            <p:ph type="title"/>
          </p:nvPr>
        </p:nvSpPr>
        <p:spPr>
          <a:xfrm>
            <a:off x="2465265" y="895381"/>
            <a:ext cx="4337037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080808"/>
                </a:solidFill>
              </a:rPr>
              <a:t>Fetch API</a:t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625595" y="5398157"/>
            <a:ext cx="2201111" cy="1467407"/>
          </a:xfrm>
          <a:prstGeom prst="triangle">
            <a:avLst>
              <a:gd fmla="val 50000" name="adj"/>
            </a:avLst>
          </a:prstGeom>
          <a:solidFill>
            <a:schemeClr val="accent1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6521685" y="5117355"/>
            <a:ext cx="2622314" cy="1748210"/>
          </a:xfrm>
          <a:prstGeom prst="triangle">
            <a:avLst>
              <a:gd fmla="val 50000" name="adj"/>
            </a:avLst>
          </a:prstGeom>
          <a:solidFill>
            <a:schemeClr val="accent4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886953" y="5949259"/>
            <a:ext cx="1374459" cy="916306"/>
          </a:xfrm>
          <a:prstGeom prst="triangle">
            <a:avLst>
              <a:gd fmla="val 50000" name="adj"/>
            </a:avLst>
          </a:prstGeom>
          <a:solidFill>
            <a:schemeClr val="accent4">
              <a:alpha val="2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Fetch API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i="1" lang="en-US"/>
              <a:t>Fetch API </a:t>
            </a:r>
            <a:r>
              <a:rPr lang="en-US"/>
              <a:t>provides a JavaScript interface for accessing and manipulating parts of the HTTP pipeline, such as </a:t>
            </a:r>
            <a:r>
              <a:rPr b="1" lang="en-US">
                <a:solidFill>
                  <a:srgbClr val="0070C0"/>
                </a:solidFill>
              </a:rPr>
              <a:t>requests</a:t>
            </a:r>
            <a:r>
              <a:rPr lang="en-US"/>
              <a:t> and </a:t>
            </a:r>
            <a:r>
              <a:rPr b="1" lang="en-US">
                <a:solidFill>
                  <a:srgbClr val="0070C0"/>
                </a:solidFill>
              </a:rPr>
              <a:t>responses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 </a:t>
            </a:r>
            <a:r>
              <a:rPr b="1" lang="en-US"/>
              <a:t>Fetch API</a:t>
            </a:r>
            <a:r>
              <a:rPr lang="en-US"/>
              <a:t>, has been standardized as a modern approach to </a:t>
            </a:r>
            <a:r>
              <a:rPr i="1" lang="en-US" u="sng"/>
              <a:t>asynchronous</a:t>
            </a:r>
            <a:r>
              <a:rPr lang="en-US"/>
              <a:t> network requests, and uses </a:t>
            </a:r>
            <a:r>
              <a:rPr b="1" lang="en-US"/>
              <a:t>Promises</a:t>
            </a:r>
            <a:r>
              <a:rPr lang="en-US"/>
              <a:t> as a building block.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Promise?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Promise object represents the eventual completion (or failure) of an asynchronous operation and its resulting value.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lets asynchronous methods return values like synchronous methods: instead of immediately returning the final value, the asynchronous method returns a </a:t>
            </a:r>
            <a:r>
              <a:rPr i="1" lang="en-US"/>
              <a:t>promise</a:t>
            </a:r>
            <a:r>
              <a:rPr lang="en-US"/>
              <a:t> to supply the value at some point in the future.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 to JSON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Fetching JSON/XML using: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Fetch API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Promise works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Promise is in one of these states: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pending</a:t>
            </a:r>
            <a:r>
              <a:rPr lang="en-US"/>
              <a:t>: initial state, neither fulfilled nor rejected.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fulfilled</a:t>
            </a:r>
            <a:r>
              <a:rPr lang="en-US"/>
              <a:t>: meaning that the operation was completed successfully.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en-US"/>
              <a:t>rejected</a:t>
            </a:r>
            <a:r>
              <a:rPr lang="en-US"/>
              <a:t>: meaning that the operation failed.</a:t>
            </a:r>
            <a:endParaRPr/>
          </a:p>
        </p:txBody>
      </p:sp>
      <p:pic>
        <p:nvPicPr>
          <p:cNvPr descr="https://developer.mozilla.org/en-US/docs/Web/JavaScript/Reference/Global_Objects/Promise/promises.png"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4036002"/>
            <a:ext cx="76295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Using Fetch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Starting to use Fetch for GET requests is very simple: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fetch('/file.json')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Calling fetch() returns a promise. We can then wait for the promise to resolve by passing a handler with the then() method of the promise.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fetch('./file.json')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then(function(res){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       console.log(res);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       return(res.json());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then(function(data){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      console.log(data);</a:t>
            </a:r>
            <a:br>
              <a:rPr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 })</a:t>
            </a:r>
            <a:endParaRPr/>
          </a:p>
          <a:p>
            <a:pPr indent="-134619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Fetch using arrow function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fetch('./file.json')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.then(response =&gt; response.json())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.then(data =&gt; console.log(data))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Catching errors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Since fetch() returns a promise, we can use the catch method of the promise to intercept any error occurring during the execution of the request, and the processing done in the then callbacks: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fetch('./file.json')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.then(response =&gt;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//...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.catch(err =&gt; console.error(err))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Lab 2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2</a:t>
            </a:r>
            <a:r>
              <a:rPr lang="en-US"/>
              <a:t> and download the instruction for lab 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JSON?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JSON is short for </a:t>
            </a:r>
            <a:r>
              <a:rPr b="1" lang="en-US"/>
              <a:t>J</a:t>
            </a:r>
            <a:r>
              <a:rPr lang="en-US"/>
              <a:t>avaScript </a:t>
            </a:r>
            <a:r>
              <a:rPr b="1" lang="en-US"/>
              <a:t>O</a:t>
            </a:r>
            <a:r>
              <a:rPr lang="en-US"/>
              <a:t>bject </a:t>
            </a:r>
            <a:r>
              <a:rPr b="1" lang="en-US"/>
              <a:t>N</a:t>
            </a:r>
            <a:r>
              <a:rPr lang="en-US"/>
              <a:t>otation.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It was originally created by Douglas Crockford in 2001 for a company called State Software. 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Official website: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https://www.json.org/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JSON is a syntax for storing and exchanging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JSON is text, written with JavaScript object notation.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however it's truly platform and language independent.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JSON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00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 you could tell from the code, data is expressed in simple name/value pairs.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Multiple name/value pairs can be separated by commas and enclosed by curly braces.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Square brackets define arrays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126" y="1143000"/>
            <a:ext cx="6805492" cy="3424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Syntax Rules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is in name/value pairs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is separated by commas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Curly braces hold objects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Square brackets hold arrays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file type for JSON files is ".json"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MIME type for JSON text is "application/json"</a:t>
            </a:r>
            <a:endParaRPr/>
          </a:p>
          <a:p>
            <a:pPr indent="-14478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JSON, </a:t>
            </a:r>
            <a:r>
              <a:rPr i="1" lang="en-US"/>
              <a:t>values</a:t>
            </a:r>
            <a:r>
              <a:rPr lang="en-US"/>
              <a:t> must be one of the following data types: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string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JSON, </a:t>
            </a:r>
            <a:r>
              <a:rPr i="1" lang="en-US"/>
              <a:t>string values</a:t>
            </a:r>
            <a:r>
              <a:rPr lang="en-US"/>
              <a:t> must be written with double quotes</a:t>
            </a:r>
            <a:endParaRPr/>
          </a:p>
          <a:p>
            <a:pPr indent="-111125" lvl="2" marL="114300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number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object (JSON object)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 array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Boolean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null</a:t>
            </a:r>
            <a:endParaRPr/>
          </a:p>
          <a:p>
            <a:pPr indent="-178435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Tools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JSON Editor online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https://jsoneditoronline.org/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 1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Design a JSON file for representing the following information: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Save the file as Actvitiy1_yourname.JSON</a:t>
            </a:r>
            <a:endParaRPr/>
          </a:p>
        </p:txBody>
      </p:sp>
      <p:graphicFrame>
        <p:nvGraphicFramePr>
          <p:cNvPr id="130" name="Google Shape;130;p19"/>
          <p:cNvGraphicFramePr/>
          <p:nvPr/>
        </p:nvGraphicFramePr>
        <p:xfrm>
          <a:off x="12954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{F7CF76C5-BD6A-4017-8667-7672A283A1A8}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Plateno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Make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Model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ABX123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Toyota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Corolla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23000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NMP432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Mazda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III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32000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PAK988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Honda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Civic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/>
                        <a:t>19500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JSON Tools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JSON Validator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https://jsonlint.com/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JSON using JavaScript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Because JSON syntax is derived from JavaScript object notation, very little extra software is needed to work with JSON within JavaScript.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 JavaScript you can create an object and assign data to it, like this: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var person = { "name":"John", "age":31, "city":"New York" };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access a JavaScript object like this: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person.name;</a:t>
            </a:r>
            <a:endParaRPr/>
          </a:p>
          <a:p>
            <a:pPr indent="-27241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person["name"];</a:t>
            </a:r>
            <a:endParaRPr/>
          </a:p>
          <a:p>
            <a:pPr indent="-217169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// returns John</a:t>
            </a:r>
            <a:br>
              <a:rPr lang="en-US"/>
            </a:b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