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npmjs.com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nodejs.org/en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reate-react-app.dev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List_of_JavaScript_librarie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youtube.com/watch?v=VbvMJUpY0a4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react.dev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Advanced Front-End Programming (CPAN 144)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Week 3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Lecturer: Harshdeep Singh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 Winter 2023</a:t>
            </a:r>
            <a:endParaRPr/>
          </a:p>
        </p:txBody>
      </p:sp>
      <p:pic>
        <p:nvPicPr>
          <p:cNvPr descr="Humber"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" y="15875"/>
            <a:ext cx="909637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NPM?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npm</a:t>
            </a:r>
            <a:r>
              <a:rPr lang="en-US"/>
              <a:t> : Node Package Manager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What is a package?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package in Node.js contains all the files you need for a module.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What is Module?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Modules are JavaScript libraries you can include in your project.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npm</a:t>
            </a:r>
            <a:r>
              <a:rPr lang="en-US"/>
              <a:t> is a great way to download, install, and keep track of JavaScript software.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https://www.npmjs.com/</a:t>
            </a:r>
            <a:endParaRPr/>
          </a:p>
          <a:p>
            <a:pPr indent="-15494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Node.JS</a:t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5814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npm</a:t>
            </a:r>
            <a:r>
              <a:rPr lang="en-US"/>
              <a:t> is installed with </a:t>
            </a:r>
            <a:r>
              <a:rPr b="1" lang="en-US"/>
              <a:t>Node.js</a:t>
            </a:r>
            <a:endParaRPr b="1"/>
          </a:p>
          <a:p>
            <a:pPr indent="-431800" lvl="0" marL="457200" rtl="0" algn="l">
              <a:spcBef>
                <a:spcPts val="592"/>
              </a:spcBef>
              <a:spcAft>
                <a:spcPts val="0"/>
              </a:spcAft>
              <a:buSzPts val="3200"/>
              <a:buChar char="•"/>
            </a:pPr>
            <a:r>
              <a:rPr b="1" i="1" lang="en-US"/>
              <a:t>Node. js</a:t>
            </a:r>
            <a:r>
              <a:rPr lang="en-US"/>
              <a:t> is an environment for developing server-side applications.</a:t>
            </a:r>
            <a:endParaRPr b="1"/>
          </a:p>
          <a:p>
            <a:pPr indent="-342900" lvl="0" marL="457200" rtl="0" algn="l">
              <a:spcBef>
                <a:spcPts val="592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At the time of its creation, javascript could only be run on browsers(unlike other languages)</a:t>
            </a:r>
            <a:endParaRPr/>
          </a:p>
          <a:p>
            <a:pPr indent="-342900" lvl="0" marL="457200" rtl="0" algn="l">
              <a:spcBef>
                <a:spcPts val="592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Node.JS was created to take JS out of the browser</a:t>
            </a:r>
            <a:endParaRPr/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0" rtl="0" algn="l">
              <a:spcBef>
                <a:spcPts val="592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https://nodejs.org/en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create-react-app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create-react-app </a:t>
            </a:r>
            <a:r>
              <a:rPr lang="en-US"/>
              <a:t>is a tool (built by developers at Facebook) that gives you a massive head start when building </a:t>
            </a:r>
            <a:r>
              <a:rPr b="1" lang="en-US"/>
              <a:t>React apps</a:t>
            </a:r>
            <a:r>
              <a:rPr lang="en-US"/>
              <a:t>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It saves you from time-consuming setup and configuration.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 simply run one command and </a:t>
            </a:r>
            <a:r>
              <a:rPr b="1" lang="en-US"/>
              <a:t>Create React App</a:t>
            </a:r>
            <a:r>
              <a:rPr lang="en-US"/>
              <a:t> sets up the tools you need to start your </a:t>
            </a:r>
            <a:r>
              <a:rPr b="1" lang="en-US"/>
              <a:t>React</a:t>
            </a:r>
            <a:r>
              <a:rPr lang="en-US"/>
              <a:t> project.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https://create-react-app.dev/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Activity 1</a:t>
            </a:r>
            <a:r>
              <a:rPr lang="en-US"/>
              <a:t>: Setup React Environment</a:t>
            </a:r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are going to install Node.js and npm and set up the React environment on your machine.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Download the instruction from the </a:t>
            </a:r>
            <a:r>
              <a:rPr i="1" lang="en-US"/>
              <a:t>BB -&gt; Course Document -&gt; Weekly Content -&gt; Week 3 -&gt; instructions.docx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Create the 1</a:t>
            </a:r>
            <a:r>
              <a:rPr baseline="30000" lang="en-US"/>
              <a:t>st</a:t>
            </a:r>
            <a:r>
              <a:rPr lang="en-US"/>
              <a:t> react app as per given instruction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Modify the output of the app by adding your name some where in the output page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React Developer Tools</a:t>
            </a:r>
            <a:endParaRPr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React Developer Tools</a:t>
            </a:r>
            <a:r>
              <a:rPr lang="en-US"/>
              <a:t> is a Chrome </a:t>
            </a:r>
            <a:r>
              <a:rPr b="1" lang="en-US"/>
              <a:t>DevTools</a:t>
            </a:r>
            <a:r>
              <a:rPr lang="en-US"/>
              <a:t> extension for the open-source </a:t>
            </a:r>
            <a:r>
              <a:rPr b="1" lang="en-US"/>
              <a:t>React</a:t>
            </a:r>
            <a:r>
              <a:rPr lang="en-US"/>
              <a:t> JavaScript library.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It allows you to inspect the </a:t>
            </a:r>
            <a:r>
              <a:rPr b="1" lang="en-US"/>
              <a:t>React</a:t>
            </a:r>
            <a:r>
              <a:rPr lang="en-US"/>
              <a:t> component hierarchies in the Chrome </a:t>
            </a:r>
            <a:r>
              <a:rPr b="1" lang="en-US"/>
              <a:t>Developer Tools</a:t>
            </a:r>
            <a:r>
              <a:rPr lang="en-US"/>
              <a:t>. 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Add React Developer tool</a:t>
            </a:r>
            <a:br>
              <a:rPr lang="en-US"/>
            </a:br>
            <a:r>
              <a:rPr lang="en-US"/>
              <a:t> extension to your browser</a:t>
            </a:r>
            <a:endParaRPr/>
          </a:p>
        </p:txBody>
      </p:sp>
      <p:pic>
        <p:nvPicPr>
          <p:cNvPr id="182" name="Google Shape;182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286" y="1981200"/>
            <a:ext cx="7400713" cy="350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8"/>
          <p:cNvSpPr/>
          <p:nvPr/>
        </p:nvSpPr>
        <p:spPr>
          <a:xfrm rot="2700000">
            <a:off x="-241023" y="-934769"/>
            <a:ext cx="2424873" cy="2708393"/>
          </a:xfrm>
          <a:custGeom>
            <a:rect b="b" l="l" r="r" t="t"/>
            <a:pathLst>
              <a:path extrusionOk="0" h="3611191" w="2424873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8"/>
          <p:cNvSpPr/>
          <p:nvPr/>
        </p:nvSpPr>
        <p:spPr>
          <a:xfrm rot="2700000">
            <a:off x="973756" y="-134088"/>
            <a:ext cx="1635955" cy="1226966"/>
          </a:xfrm>
          <a:custGeom>
            <a:rect b="b" l="l" r="r" t="t"/>
            <a:pathLst>
              <a:path extrusionOk="0" h="1635955" w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8"/>
          <p:cNvSpPr/>
          <p:nvPr/>
        </p:nvSpPr>
        <p:spPr>
          <a:xfrm rot="2700000">
            <a:off x="6713565" y="311926"/>
            <a:ext cx="4059393" cy="1911083"/>
          </a:xfrm>
          <a:custGeom>
            <a:rect b="b" l="l" r="r" t="t"/>
            <a:pathLst>
              <a:path extrusionOk="0" h="2548110" w="4059393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2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8"/>
          <p:cNvSpPr/>
          <p:nvPr/>
        </p:nvSpPr>
        <p:spPr>
          <a:xfrm rot="2700000">
            <a:off x="7548980" y="1613994"/>
            <a:ext cx="1185708" cy="889281"/>
          </a:xfrm>
          <a:prstGeom prst="rect">
            <a:avLst/>
          </a:prstGeom>
          <a:solidFill>
            <a:schemeClr val="accent1">
              <a:alpha val="2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8"/>
          <p:cNvSpPr/>
          <p:nvPr/>
        </p:nvSpPr>
        <p:spPr>
          <a:xfrm rot="2700000">
            <a:off x="-327781" y="5494508"/>
            <a:ext cx="2444907" cy="1774587"/>
          </a:xfrm>
          <a:custGeom>
            <a:rect b="b" l="l" r="r" t="t"/>
            <a:pathLst>
              <a:path extrusionOk="0" h="2132734" w="2203753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2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8"/>
          <p:cNvSpPr/>
          <p:nvPr/>
        </p:nvSpPr>
        <p:spPr>
          <a:xfrm rot="2700000">
            <a:off x="1211282" y="5555951"/>
            <a:ext cx="928467" cy="696350"/>
          </a:xfrm>
          <a:prstGeom prst="rect">
            <a:avLst/>
          </a:prstGeom>
          <a:solidFill>
            <a:schemeClr val="accent1">
              <a:alpha val="2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8"/>
          <p:cNvSpPr/>
          <p:nvPr/>
        </p:nvSpPr>
        <p:spPr>
          <a:xfrm rot="2700000">
            <a:off x="1877311" y="1407983"/>
            <a:ext cx="5389379" cy="4042034"/>
          </a:xfrm>
          <a:custGeom>
            <a:rect b="b" l="l" r="r" t="t"/>
            <a:pathLst>
              <a:path extrusionOk="0" h="5389379" w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8"/>
          <p:cNvSpPr/>
          <p:nvPr/>
        </p:nvSpPr>
        <p:spPr>
          <a:xfrm rot="2700000">
            <a:off x="1176283" y="882212"/>
            <a:ext cx="6791435" cy="5093576"/>
          </a:xfrm>
          <a:custGeom>
            <a:rect b="b" l="l" r="r" t="t"/>
            <a:pathLst>
              <a:path extrusionOk="0" h="6791435" w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8"/>
          <p:cNvSpPr txBox="1"/>
          <p:nvPr>
            <p:ph type="title"/>
          </p:nvPr>
        </p:nvSpPr>
        <p:spPr>
          <a:xfrm>
            <a:off x="2403481" y="2353641"/>
            <a:ext cx="4337037" cy="2150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3100"/>
              <a:buFont typeface="Calibri"/>
              <a:buNone/>
            </a:pPr>
            <a:r>
              <a:rPr lang="en-US" sz="3100">
                <a:solidFill>
                  <a:srgbClr val="080808"/>
                </a:solidFill>
              </a:rPr>
              <a:t>R</a:t>
            </a:r>
            <a:r>
              <a:rPr lang="en-US" sz="3100">
                <a:solidFill>
                  <a:srgbClr val="080808"/>
                </a:solidFill>
                <a:latin typeface="Calibri"/>
                <a:ea typeface="Calibri"/>
                <a:cs typeface="Calibri"/>
                <a:sym typeface="Calibri"/>
              </a:rPr>
              <a:t>eact Project Structure</a:t>
            </a:r>
            <a:endParaRPr/>
          </a:p>
        </p:txBody>
      </p:sp>
      <p:sp>
        <p:nvSpPr>
          <p:cNvPr id="197" name="Google Shape;197;p28"/>
          <p:cNvSpPr/>
          <p:nvPr/>
        </p:nvSpPr>
        <p:spPr>
          <a:xfrm rot="2700000">
            <a:off x="6943393" y="5778692"/>
            <a:ext cx="2231794" cy="1926608"/>
          </a:xfrm>
          <a:custGeom>
            <a:rect b="b" l="l" r="r" t="t"/>
            <a:pathLst>
              <a:path extrusionOk="0" h="3384061" w="2940086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8"/>
          <p:cNvSpPr/>
          <p:nvPr/>
        </p:nvSpPr>
        <p:spPr>
          <a:xfrm rot="2700000">
            <a:off x="7170046" y="5363543"/>
            <a:ext cx="959985" cy="71998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File structure created by</a:t>
            </a:r>
            <a:br>
              <a:rPr lang="en-US"/>
            </a:br>
            <a:r>
              <a:rPr b="1" lang="en-US"/>
              <a:t> create-react-app</a:t>
            </a:r>
            <a:endParaRPr/>
          </a:p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457200" y="1600200"/>
            <a:ext cx="5029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5814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i="1" lang="en-US"/>
              <a:t>build</a:t>
            </a:r>
            <a:r>
              <a:rPr lang="en-US"/>
              <a:t> is the location of your final, production-ready build.</a:t>
            </a:r>
            <a:endParaRPr/>
          </a:p>
          <a:p>
            <a:pPr indent="-35814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i="1" lang="en-US"/>
              <a:t>node_modules</a:t>
            </a:r>
            <a:r>
              <a:rPr lang="en-US"/>
              <a:t> is where packages installed by NPM will reside.</a:t>
            </a:r>
            <a:endParaRPr/>
          </a:p>
          <a:p>
            <a:pPr indent="-35814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i="1" lang="en-US"/>
              <a:t>public</a:t>
            </a:r>
            <a:r>
              <a:rPr lang="en-US"/>
              <a:t> is where your static files reside</a:t>
            </a:r>
            <a:endParaRPr/>
          </a:p>
          <a:p>
            <a:pPr indent="-35814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i="1" lang="en-US"/>
              <a:t>src</a:t>
            </a:r>
            <a:r>
              <a:rPr lang="en-US"/>
              <a:t> is where all your Javascript lives</a:t>
            </a:r>
            <a:endParaRPr/>
          </a:p>
        </p:txBody>
      </p:sp>
      <p:pic>
        <p:nvPicPr>
          <p:cNvPr id="205" name="Google Shape;20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8800" y="1411622"/>
            <a:ext cx="3429000" cy="5157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File structure created by</a:t>
            </a:r>
            <a:br>
              <a:rPr lang="en-US"/>
            </a:br>
            <a:r>
              <a:rPr b="1" lang="en-US"/>
              <a:t> create-react-app</a:t>
            </a:r>
            <a:endParaRPr/>
          </a:p>
        </p:txBody>
      </p:sp>
      <p:sp>
        <p:nvSpPr>
          <p:cNvPr id="211" name="Google Shape;211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Some important files we’ll be working with extensively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lang="en-US"/>
              <a:t>public/index.html: </a:t>
            </a:r>
            <a:r>
              <a:rPr lang="en-US"/>
              <a:t>When the application starts this is the first page that is loaded.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This will be the only html file in the entire application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This file has a line of code &lt;div id=”root”&gt;&lt;/div&gt;. This line is very significant since all the application components are loaded into this div.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File structure created by</a:t>
            </a:r>
            <a:br>
              <a:rPr lang="en-US"/>
            </a:br>
            <a:r>
              <a:rPr b="1" lang="en-US"/>
              <a:t> create-react-app</a:t>
            </a:r>
            <a:endParaRPr/>
          </a:p>
        </p:txBody>
      </p:sp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2766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src/index.js</a:t>
            </a:r>
            <a:r>
              <a:rPr lang="en-US"/>
              <a:t>: This is the javascript file corresponding to </a:t>
            </a:r>
            <a:r>
              <a:rPr b="1" lang="en-US"/>
              <a:t>index.html</a:t>
            </a:r>
            <a:r>
              <a:rPr lang="en-US"/>
              <a:t>. This file has the following line of code which is very significant. </a:t>
            </a:r>
            <a:endParaRPr/>
          </a:p>
          <a:p>
            <a:pPr indent="-217169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root.render(&lt;App /&gt;)</a:t>
            </a:r>
            <a:endParaRPr/>
          </a:p>
          <a:p>
            <a:pPr indent="-217169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above line of code is telling that </a:t>
            </a:r>
            <a:r>
              <a:rPr b="1" lang="en-US" u="sng"/>
              <a:t>App</a:t>
            </a:r>
            <a:r>
              <a:rPr lang="en-US" u="sng"/>
              <a:t> Component </a:t>
            </a:r>
            <a:r>
              <a:rPr lang="en-US"/>
              <a:t>( will cover App Component soon) has to be loaded into an html element with id </a:t>
            </a:r>
            <a:r>
              <a:rPr b="1" lang="en-US"/>
              <a:t>root</a:t>
            </a:r>
            <a:r>
              <a:rPr lang="en-US"/>
              <a:t>. This is nothing but the </a:t>
            </a:r>
            <a:r>
              <a:rPr b="1" lang="en-US"/>
              <a:t>div element</a:t>
            </a:r>
            <a:r>
              <a:rPr lang="en-US"/>
              <a:t> present in </a:t>
            </a:r>
            <a:r>
              <a:rPr b="1" lang="en-US"/>
              <a:t>index.html.</a:t>
            </a:r>
            <a:endParaRPr/>
          </a:p>
          <a:p>
            <a:pPr indent="-32766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src/index.css</a:t>
            </a:r>
            <a:r>
              <a:rPr lang="en-US"/>
              <a:t>: The CSS file corresponding to index.js.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JavaScript Framework and Libraries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is React?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React Environment Setup</a:t>
            </a:r>
            <a:endParaRPr/>
          </a:p>
          <a:p>
            <a:pPr indent="-1079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Basic Folder Structure</a:t>
            </a:r>
            <a:endParaRPr/>
          </a:p>
        </p:txBody>
      </p:sp>
      <p:sp>
        <p:nvSpPr>
          <p:cNvPr id="223" name="Google Shape;223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src/App.js</a:t>
            </a:r>
            <a:r>
              <a:rPr lang="en-US"/>
              <a:t> : This is the file for </a:t>
            </a:r>
            <a:r>
              <a:rPr b="1" lang="en-US"/>
              <a:t>App</a:t>
            </a:r>
            <a:r>
              <a:rPr lang="en-US"/>
              <a:t> Component.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lang="en-US"/>
              <a:t>App</a:t>
            </a:r>
            <a:r>
              <a:rPr lang="en-US"/>
              <a:t> Component is the main component in React which acts as a container for all other components.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src/App.css</a:t>
            </a:r>
            <a:r>
              <a:rPr lang="en-US"/>
              <a:t> : This is the CSS file corresponding to </a:t>
            </a:r>
            <a:r>
              <a:rPr b="1" lang="en-US"/>
              <a:t>App</a:t>
            </a:r>
            <a:r>
              <a:rPr lang="en-US"/>
              <a:t> Component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File structure created by</a:t>
            </a:r>
            <a:br>
              <a:rPr lang="en-US"/>
            </a:br>
            <a:r>
              <a:rPr b="1" lang="en-US"/>
              <a:t> create-react-app</a:t>
            </a:r>
            <a:endParaRPr/>
          </a:p>
        </p:txBody>
      </p:sp>
      <p:sp>
        <p:nvSpPr>
          <p:cNvPr id="229" name="Google Shape;229;p33"/>
          <p:cNvSpPr txBox="1"/>
          <p:nvPr>
            <p:ph idx="1" type="body"/>
          </p:nvPr>
        </p:nvSpPr>
        <p:spPr>
          <a:xfrm>
            <a:off x="433039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814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i="1" lang="en-US"/>
              <a:t>index.js</a:t>
            </a:r>
            <a:r>
              <a:rPr lang="en-US"/>
              <a:t> is the actual entry point for all react apps and it just has code of what to render and where to render. </a:t>
            </a:r>
            <a:endParaRPr b="1" i="1"/>
          </a:p>
          <a:p>
            <a:pPr indent="-35814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i="1" lang="en-US"/>
              <a:t>App.js</a:t>
            </a:r>
            <a:r>
              <a:rPr lang="en-US"/>
              <a:t> has the root component of the react app </a:t>
            </a:r>
            <a:endParaRPr/>
          </a:p>
          <a:p>
            <a:pPr indent="-299085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&lt;App /&gt; </a:t>
            </a:r>
            <a:r>
              <a:rPr lang="en-US"/>
              <a:t>is the top most component in hierarchy. This gives you feel that you maintain hierarchy in your code starting from App.js.</a:t>
            </a:r>
            <a:endParaRPr/>
          </a:p>
          <a:p>
            <a:pPr indent="-15494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Render Function</a:t>
            </a:r>
            <a:endParaRPr/>
          </a:p>
        </p:txBody>
      </p:sp>
      <p:sp>
        <p:nvSpPr>
          <p:cNvPr id="235" name="Google Shape;235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5814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your index.js file, you may notice that you have the following code:</a:t>
            </a:r>
            <a:endParaRPr/>
          </a:p>
          <a:p>
            <a:pPr indent="-299085" lvl="1" marL="74295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import ReactDOM from 'react-dom/client';</a:t>
            </a:r>
            <a:endParaRPr/>
          </a:p>
          <a:p>
            <a:pPr indent="-299085" lvl="1" marL="74295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const root = ReactDOM.createRoot(document.getElementById('root'));</a:t>
            </a:r>
            <a:endParaRPr/>
          </a:p>
          <a:p>
            <a:pPr indent="-299085" lvl="1" marL="74295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root.render(</a:t>
            </a:r>
            <a:endParaRPr/>
          </a:p>
          <a:p>
            <a:pPr indent="-299085" lvl="1" marL="74295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  &lt;React.StrictMode&gt;</a:t>
            </a:r>
            <a:endParaRPr/>
          </a:p>
          <a:p>
            <a:pPr indent="-299085" lvl="1" marL="74295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    &lt;App /&gt;</a:t>
            </a:r>
            <a:endParaRPr/>
          </a:p>
          <a:p>
            <a:pPr indent="-299085" lvl="1" marL="74295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  &lt;/React.StrictMode&gt;</a:t>
            </a:r>
            <a:endParaRPr/>
          </a:p>
          <a:p>
            <a:pPr indent="-299085" lvl="1" marL="74295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);</a:t>
            </a:r>
            <a:endParaRPr/>
          </a:p>
          <a:p>
            <a:pPr indent="-35814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ct val="100000"/>
              <a:buChar char="•"/>
            </a:pPr>
            <a:r>
              <a:rPr lang="en-US">
                <a:solidFill>
                  <a:srgbClr val="0070C0"/>
                </a:solidFill>
              </a:rPr>
              <a:t>createRoot</a:t>
            </a:r>
            <a:r>
              <a:rPr lang="en-US"/>
              <a:t> is a function and part of the ReactDOM that takes an HTML element and renders the content of your app inside that HTML element</a:t>
            </a:r>
            <a:endParaRPr/>
          </a:p>
          <a:p>
            <a:pPr indent="-35814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  </a:t>
            </a:r>
            <a:r>
              <a:rPr lang="en-US">
                <a:solidFill>
                  <a:srgbClr val="0070C0"/>
                </a:solidFill>
              </a:rPr>
              <a:t>render</a:t>
            </a:r>
            <a:r>
              <a:rPr lang="en-US"/>
              <a:t>() function will take the root component of your app and will render it inside the html element you defined in </a:t>
            </a:r>
            <a:r>
              <a:rPr lang="en-US">
                <a:solidFill>
                  <a:srgbClr val="0070C0"/>
                </a:solidFill>
              </a:rPr>
              <a:t>createRoot</a:t>
            </a:r>
            <a:r>
              <a:rPr lang="en-US"/>
              <a:t>() function.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Activity</a:t>
            </a:r>
            <a:endParaRPr/>
          </a:p>
        </p:txBody>
      </p:sp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Submit a screenshot of your browser screen with your project running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Submit your class Activities</a:t>
            </a:r>
            <a:endParaRPr/>
          </a:p>
        </p:txBody>
      </p:sp>
      <p:sp>
        <p:nvSpPr>
          <p:cNvPr id="248" name="Google Shape;248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Navigate to </a:t>
            </a:r>
            <a:r>
              <a:rPr b="1" lang="en-US">
                <a:solidFill>
                  <a:srgbClr val="FF0000"/>
                </a:solidFill>
              </a:rPr>
              <a:t>Course Content -&gt; Assessments -&gt; Labs -&gt; Lab 3</a:t>
            </a:r>
            <a:r>
              <a:rPr lang="en-US"/>
              <a:t> and download the instruction for lab 1.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Once you fulfill all the requirements of the lab ZIP all your source files and submit them into </a:t>
            </a:r>
            <a:r>
              <a:rPr b="1" lang="en-US">
                <a:solidFill>
                  <a:srgbClr val="FF0000"/>
                </a:solidFill>
              </a:rPr>
              <a:t>Course Content -&gt; Assessments -&gt; Labs -&gt; Lab 3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/>
              <a:t>Pay attention to the due date defined on the blackboard submission box for this activity.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0" y="2"/>
            <a:ext cx="9144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447348" y="551962"/>
            <a:ext cx="8249304" cy="461854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/>
          <p:nvPr>
            <p:ph type="title"/>
          </p:nvPr>
        </p:nvSpPr>
        <p:spPr>
          <a:xfrm>
            <a:off x="1143000" y="1293338"/>
            <a:ext cx="6858000" cy="3274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Calibri"/>
              <a:buNone/>
            </a:pPr>
            <a:r>
              <a:rPr lang="en-US" sz="6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 LIBRARY VS FRAMEWORK</a:t>
            </a:r>
            <a:endParaRPr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1143000" y="5514052"/>
            <a:ext cx="6858000" cy="651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" name="Google Shape;106;p15"/>
          <p:cNvCxnSpPr/>
          <p:nvPr/>
        </p:nvCxnSpPr>
        <p:spPr>
          <a:xfrm rot="10800000">
            <a:off x="447348" y="6354708"/>
            <a:ext cx="8250174" cy="0"/>
          </a:xfrm>
          <a:prstGeom prst="straightConnector1">
            <a:avLst/>
          </a:prstGeom>
          <a:noFill/>
          <a:ln cap="flat" cmpd="sng" w="1016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JavaScript Library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 </a:t>
            </a:r>
            <a:r>
              <a:rPr b="1" lang="en-US"/>
              <a:t>library</a:t>
            </a:r>
            <a:r>
              <a:rPr lang="en-US"/>
              <a:t> is a </a:t>
            </a:r>
            <a:r>
              <a:rPr b="1" lang="en-US"/>
              <a:t>JavaScript</a:t>
            </a:r>
            <a:r>
              <a:rPr lang="en-US"/>
              <a:t> file that contains a bunch of functions, and those functions accomplish some useful task for your webpage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JavaScript libraries can be added to a webpage using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&lt;script src=“library.js”&gt; &lt;/script&gt;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Here is the list of JS libraries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https://en.wikipedia.org/wiki/List_of_JavaScript_libraries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Some example of JavaScript Libraries: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jQuery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Moment.js</a:t>
            </a:r>
            <a:endParaRPr/>
          </a:p>
          <a:p>
            <a:pPr indent="-231775" lvl="1" marL="74295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Lodash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JavaScript Framework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814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 </a:t>
            </a:r>
            <a:r>
              <a:rPr b="1" lang="en-US"/>
              <a:t>JavaScript framework</a:t>
            </a:r>
            <a:r>
              <a:rPr lang="en-US"/>
              <a:t> is</a:t>
            </a:r>
            <a:r>
              <a:rPr lang="en-US"/>
              <a:t> </a:t>
            </a:r>
            <a:r>
              <a:rPr lang="en-US"/>
              <a:t>an application framework written in JavaScript that helps you create a web app in a more efficient way</a:t>
            </a:r>
            <a:endParaRPr baseline="30000"/>
          </a:p>
          <a:p>
            <a:pPr indent="-35814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Unlike a library, frameworks come with their own set of rules that you have to follow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JavaScript Framework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7338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Frameworks are more popular for the designing of websites</a:t>
            </a:r>
            <a:endParaRPr/>
          </a:p>
          <a:p>
            <a:pPr indent="-37338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Famous JavaScript frameworks</a:t>
            </a:r>
            <a:endParaRPr/>
          </a:p>
          <a:p>
            <a:pPr indent="-312419" lvl="1" marL="74295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Angular</a:t>
            </a:r>
            <a:endParaRPr/>
          </a:p>
          <a:p>
            <a:pPr indent="-312419" lvl="1" marL="74295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Vue</a:t>
            </a:r>
            <a:endParaRPr/>
          </a:p>
          <a:p>
            <a:pPr indent="-312419" lvl="1" marL="74295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React?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Learn more about frameworks: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https://www.youtube.com/watch?v=VbvMJUpY0a4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0" y="2"/>
            <a:ext cx="9144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447348" y="551962"/>
            <a:ext cx="8249304" cy="461854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9"/>
          <p:cNvSpPr txBox="1"/>
          <p:nvPr>
            <p:ph type="title"/>
          </p:nvPr>
        </p:nvSpPr>
        <p:spPr>
          <a:xfrm>
            <a:off x="1143000" y="1293338"/>
            <a:ext cx="6858000" cy="3274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REACT</a:t>
            </a:r>
            <a:endParaRPr/>
          </a:p>
        </p:txBody>
      </p:sp>
      <p:cxnSp>
        <p:nvCxnSpPr>
          <p:cNvPr id="133" name="Google Shape;133;p19"/>
          <p:cNvCxnSpPr/>
          <p:nvPr/>
        </p:nvCxnSpPr>
        <p:spPr>
          <a:xfrm rot="10800000">
            <a:off x="447348" y="6354708"/>
            <a:ext cx="8250174" cy="0"/>
          </a:xfrm>
          <a:prstGeom prst="straightConnector1">
            <a:avLst/>
          </a:prstGeom>
          <a:noFill/>
          <a:ln cap="flat" cmpd="sng" w="1016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React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React is a JavaScript library/framework created by Facebook(now Meta) for creating user interfaces.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Official webpage: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https://react.dev/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Steps for setting up a React Environment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highlight>
                  <a:srgbClr val="00FF00"/>
                </a:highlight>
              </a:rPr>
              <a:t>Install NPM and Node.js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Install the create-react-app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Create the first-react-application!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Run the React Application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/>
              <a:t>We are going to complete these steps in a few minutes, but before that, </a:t>
            </a:r>
            <a:r>
              <a:rPr i="1" lang="en-US"/>
              <a:t>let's</a:t>
            </a:r>
            <a:r>
              <a:rPr i="1" lang="en-US"/>
              <a:t> understand each step in more detail</a:t>
            </a:r>
            <a:endParaRPr i="1"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