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2d9aa7b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72d9aa7b16_0_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72d9aa7b1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272d9aa7b16_0_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72d9aa7b1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272d9aa7b16_0_7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72d9aa7b16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6" name="Google Shape;226;g272d9aa7b16_0_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2d9aa7b1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272d9aa7b16_0_9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72d9aa7b1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g272d9aa7b16_0_10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2d9aa7b1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g272d9aa7b16_0_1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2d9aa7b1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272d9aa7b16_0_1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2d9aa7b1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272d9aa7b16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72d9aa7b1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2" name="Google Shape;292;g272d9aa7b16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72d9aa7b16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g272d9aa7b16_0_2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4" name="Google Shape;314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5" name="Google Shape;32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2d9aa7b1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7" name="Google Shape;127;g272d9aa7b16_0_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2d9aa7b1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g272d9aa7b16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6" name="Google Shape;15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gif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react.dev/learn/javascript-in-jsx-with-curly-braces#using-double-curlies-css-and-other-objects-in-jsx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i.imgur.com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Advanced Front-End Programming (CPAN 144)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Week 5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Lecturer: Harshdeep Singh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Summer 2024</a:t>
            </a:r>
            <a:endParaRPr/>
          </a:p>
        </p:txBody>
      </p:sp>
      <p:pic>
        <p:nvPicPr>
          <p:cNvPr descr="Humber" id="90" name="Google Shape;9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" y="15875"/>
            <a:ext cx="9096375" cy="76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0" name="Google Shape;170;p22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71" name="Google Shape;171;p22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22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2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22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2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/>
          </a:p>
        </p:txBody>
      </p:sp>
      <p:sp>
        <p:nvSpPr>
          <p:cNvPr id="176" name="Google Shape;176;p22"/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267F99"/>
                </a:solidFill>
                <a:latin typeface="Consolas"/>
                <a:ea typeface="Consolas"/>
                <a:cs typeface="Consolas"/>
                <a:sym typeface="Consolas"/>
              </a:rPr>
              <a:t>Football</a:t>
            </a:r>
            <a:r>
              <a:rPr b="0" i="0" lang="en-US" sz="14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lang="en-US">
                <a:solidFill>
                  <a:schemeClr val="hlink"/>
                </a:solidFill>
                <a:latin typeface="Consolas"/>
                <a:ea typeface="Consolas"/>
                <a:cs typeface="Consolas"/>
                <a:sym typeface="Consolas"/>
              </a:rPr>
              <a:t>function </a:t>
            </a:r>
            <a:r>
              <a:rPr b="0" i="0" lang="en-U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shoot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alert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0" lang="en-US" sz="1400" u="none" cap="none" strike="noStrike">
                <a:solidFill>
                  <a:srgbClr val="A31515"/>
                </a:solidFill>
                <a:latin typeface="Consolas"/>
                <a:ea typeface="Consolas"/>
                <a:cs typeface="Consolas"/>
                <a:sym typeface="Consolas"/>
              </a:rPr>
              <a:t>"Great Shot!"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0" i="0" lang="en-US" sz="1400" u="none" cap="none" strike="noStrike">
                <a:solidFill>
                  <a:srgbClr val="AF00DB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&lt;button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400" u="none" cap="none" strike="noStrike">
                <a:solidFill>
                  <a:srgbClr val="E50000"/>
                </a:solidFill>
                <a:latin typeface="Consolas"/>
                <a:ea typeface="Consolas"/>
                <a:cs typeface="Consolas"/>
                <a:sym typeface="Consolas"/>
              </a:rPr>
              <a:t>onClick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{this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0" i="0" lang="en-US" sz="1400" u="none" cap="none" strike="noStrike">
                <a:solidFill>
                  <a:srgbClr val="795E26"/>
                </a:solidFill>
                <a:latin typeface="Consolas"/>
                <a:ea typeface="Consolas"/>
                <a:cs typeface="Consolas"/>
                <a:sym typeface="Consolas"/>
              </a:rPr>
              <a:t>shoot</a:t>
            </a:r>
            <a:r>
              <a:rPr b="0" i="0" lang="en-US" sz="14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Take the shot!</a:t>
            </a:r>
            <a:r>
              <a:rPr b="0" i="0" lang="en-US" sz="14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&lt;/button&gt;</a:t>
            </a: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 );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4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7" name="Google Shape;177;p22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3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3" name="Google Shape;183;p23"/>
          <p:cNvGrpSpPr/>
          <p:nvPr/>
        </p:nvGrpSpPr>
        <p:grpSpPr>
          <a:xfrm>
            <a:off x="0" y="1216597"/>
            <a:ext cx="548639" cy="673460"/>
            <a:chOff x="3940602" y="308034"/>
            <a:chExt cx="2116791" cy="3428999"/>
          </a:xfrm>
        </p:grpSpPr>
        <p:sp>
          <p:nvSpPr>
            <p:cNvPr id="184" name="Google Shape;184;p23"/>
            <p:cNvSpPr/>
            <p:nvPr/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3"/>
            <p:cNvSpPr/>
            <p:nvPr/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23"/>
            <p:cNvSpPr/>
            <p:nvPr/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p23"/>
          <p:cNvSpPr/>
          <p:nvPr/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3"/>
          <p:cNvSpPr txBox="1"/>
          <p:nvPr>
            <p:ph type="title"/>
          </p:nvPr>
        </p:nvSpPr>
        <p:spPr>
          <a:xfrm>
            <a:off x="782723" y="809898"/>
            <a:ext cx="7457037" cy="1554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/>
              <a:buNone/>
            </a:pPr>
            <a:r>
              <a:rPr lang="en-US" sz="4200"/>
              <a:t>Activity 1</a:t>
            </a:r>
            <a:endParaRPr sz="4200"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783771" y="3017522"/>
            <a:ext cx="7455989" cy="16306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Take the example on the previous page and add additional buttons that generate different alert messages.</a:t>
            </a:r>
            <a:endParaRPr/>
          </a:p>
        </p:txBody>
      </p:sp>
      <p:cxnSp>
        <p:nvCxnSpPr>
          <p:cNvPr id="190" name="Google Shape;190;p23"/>
          <p:cNvCxnSpPr/>
          <p:nvPr/>
        </p:nvCxnSpPr>
        <p:spPr>
          <a:xfrm rot="10800000">
            <a:off x="628650" y="6485313"/>
            <a:ext cx="7886700" cy="0"/>
          </a:xfrm>
          <a:prstGeom prst="straightConnector1">
            <a:avLst/>
          </a:prstGeom>
          <a:noFill/>
          <a:ln cap="flat" cmpd="sng" w="571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4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State: A component’s memory</a:t>
            </a:r>
            <a:endParaRPr/>
          </a:p>
        </p:txBody>
      </p:sp>
      <p:grpSp>
        <p:nvGrpSpPr>
          <p:cNvPr id="197" name="Google Shape;197;p24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198" name="Google Shape;198;p24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4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24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4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/>
              <a:t>Components often need to change what’s on the screen as a result of an interaction.</a:t>
            </a:r>
            <a:endParaRPr/>
          </a:p>
          <a:p>
            <a:pPr indent="-32385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Example: </a:t>
            </a:r>
            <a:endParaRPr/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00"/>
              <a:buChar char="-"/>
            </a:pPr>
            <a:r>
              <a:rPr lang="en-US" sz="2400"/>
              <a:t>-</a:t>
            </a:r>
            <a:r>
              <a:rPr lang="en-US" sz="2300"/>
              <a:t> Typing into the form should update the input field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/>
              <a:t>	- clicking “buy” should put a product in the shopping cart</a:t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State</a:t>
            </a:r>
            <a:endParaRPr/>
          </a:p>
        </p:txBody>
      </p:sp>
      <p:grpSp>
        <p:nvGrpSpPr>
          <p:cNvPr id="208" name="Google Shape;208;p25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209" name="Google Shape;209;p25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1" name="Google Shape;211;p25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25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300"/>
              <a:t>Components need to “remember” things: the current input value, the current image, the shopping cart.</a:t>
            </a:r>
            <a:endParaRPr sz="2300"/>
          </a:p>
          <a:p>
            <a:pPr indent="-3556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en-US" sz="2300"/>
              <a:t>In React, this kind of component-specific memory is called state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26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State vs regular variables</a:t>
            </a:r>
            <a:endParaRPr/>
          </a:p>
        </p:txBody>
      </p:sp>
      <p:grpSp>
        <p:nvGrpSpPr>
          <p:cNvPr id="219" name="Google Shape;219;p26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220" name="Google Shape;220;p26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26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2" name="Google Shape;222;p26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26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66"/>
              <a:t>Here’s a component that renders a number from a variable. Clicking the “Increment” button should add to the number and show it on the screen (Let’s try it):</a:t>
            </a:r>
            <a:endParaRPr sz="4566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export default function App() {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  let number = 1;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  function increment() {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    number = number + 1;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    console.log(`The current number inside the function is ${number}`);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  }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t/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  return (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    &lt;div className="App"&gt;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      &lt;h1&gt;The current number in the component is {number}&lt;/h1&gt;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      &lt;button onClick={increment}&gt;Increment&lt;/button&gt;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    &lt;/div&gt;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  );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4701"/>
              <a:t>}</a:t>
            </a:r>
            <a:endParaRPr sz="4701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826"/>
              <a:buFont typeface="Arial"/>
              <a:buNone/>
            </a:pPr>
            <a:r>
              <a:t/>
            </a:r>
            <a:endParaRPr sz="23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7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Why won’t it change?</a:t>
            </a:r>
            <a:endParaRPr/>
          </a:p>
        </p:txBody>
      </p:sp>
      <p:grpSp>
        <p:nvGrpSpPr>
          <p:cNvPr id="230" name="Google Shape;230;p27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231" name="Google Shape;231;p27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27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27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7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3838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4"/>
              <a:buChar char="-"/>
            </a:pPr>
            <a:r>
              <a:rPr lang="en-US" sz="3303"/>
              <a:t>The “increment” event handler is updating a local variable, number. But two things prevent that change from being visible:</a:t>
            </a:r>
            <a:endParaRPr sz="2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8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28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Why won’t it change?</a:t>
            </a:r>
            <a:endParaRPr/>
          </a:p>
        </p:txBody>
      </p:sp>
      <p:grpSp>
        <p:nvGrpSpPr>
          <p:cNvPr id="241" name="Google Shape;241;p28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242" name="Google Shape;242;p28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28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8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39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4"/>
              <a:buChar char="-"/>
            </a:pPr>
            <a:r>
              <a:rPr b="1" lang="en-US" sz="2603"/>
              <a:t>Local variables don’t persist between renders:</a:t>
            </a:r>
            <a:r>
              <a:rPr lang="en-US" sz="2603"/>
              <a:t> When React renders this component a second time, it renders it from scratch—it doesn’t consider any changes to the local variables.</a:t>
            </a:r>
            <a:endParaRPr sz="2603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-3939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4"/>
              <a:buChar char="-"/>
            </a:pPr>
            <a:r>
              <a:rPr b="1" lang="en-US" sz="2603"/>
              <a:t>Changes to local variables won’t trigger renders:</a:t>
            </a:r>
            <a:r>
              <a:rPr lang="en-US" sz="2603"/>
              <a:t> </a:t>
            </a:r>
            <a:r>
              <a:rPr lang="en-US" sz="2603"/>
              <a:t>React doesn’t realize it needs to render the component again with the new data.</a:t>
            </a:r>
            <a:endParaRPr sz="2603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29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Why won’t it change?</a:t>
            </a:r>
            <a:endParaRPr/>
          </a:p>
        </p:txBody>
      </p:sp>
      <p:grpSp>
        <p:nvGrpSpPr>
          <p:cNvPr id="252" name="Google Shape;252;p29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253" name="Google Shape;253;p29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5" name="Google Shape;255;p29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9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/>
              <a:t>To update a component with new data, two things need to happen:</a:t>
            </a:r>
            <a:endParaRPr sz="26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-3939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4"/>
              <a:buChar char="-"/>
            </a:pPr>
            <a:r>
              <a:rPr b="1" lang="en-US" sz="2603"/>
              <a:t>Retain</a:t>
            </a:r>
            <a:r>
              <a:rPr lang="en-US" sz="2603"/>
              <a:t> the data between renders</a:t>
            </a:r>
            <a:endParaRPr sz="2603"/>
          </a:p>
          <a:p>
            <a:pPr indent="-3939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4"/>
              <a:buChar char="-"/>
            </a:pPr>
            <a:r>
              <a:rPr b="1" lang="en-US" sz="2603"/>
              <a:t>Trigger</a:t>
            </a:r>
            <a:r>
              <a:rPr lang="en-US" sz="2603"/>
              <a:t> React to render the component with new data (re-rendering).</a:t>
            </a:r>
            <a:endParaRPr sz="2603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30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useState() hook</a:t>
            </a:r>
            <a:endParaRPr/>
          </a:p>
        </p:txBody>
      </p:sp>
      <p:grpSp>
        <p:nvGrpSpPr>
          <p:cNvPr id="263" name="Google Shape;263;p30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264" name="Google Shape;264;p30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30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6" name="Google Shape;266;p30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0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/>
              <a:t>The </a:t>
            </a:r>
            <a:r>
              <a:rPr b="1" lang="en-US" sz="2603"/>
              <a:t>useState</a:t>
            </a:r>
            <a:r>
              <a:rPr lang="en-US" sz="2603"/>
              <a:t> Hook provides those two things:</a:t>
            </a:r>
            <a:endParaRPr sz="26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-3939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4"/>
              <a:buChar char="-"/>
            </a:pPr>
            <a:r>
              <a:rPr lang="en-US" sz="2603"/>
              <a:t>A </a:t>
            </a:r>
            <a:r>
              <a:rPr b="1" lang="en-US" sz="2603"/>
              <a:t>state variable</a:t>
            </a:r>
            <a:r>
              <a:rPr lang="en-US" sz="2603"/>
              <a:t> to retain the data between renders.</a:t>
            </a:r>
            <a:endParaRPr sz="2603"/>
          </a:p>
          <a:p>
            <a:pPr indent="-3939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4"/>
              <a:buChar char="-"/>
            </a:pPr>
            <a:r>
              <a:rPr lang="en-US" sz="2603"/>
              <a:t>A </a:t>
            </a:r>
            <a:r>
              <a:rPr b="1" lang="en-US" sz="2603"/>
              <a:t>state setter function</a:t>
            </a:r>
            <a:r>
              <a:rPr lang="en-US" sz="2603"/>
              <a:t> to update the variable and trigger React to render the component again.</a:t>
            </a:r>
            <a:endParaRPr sz="2603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1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Adding a state variable</a:t>
            </a:r>
            <a:endParaRPr/>
          </a:p>
        </p:txBody>
      </p:sp>
      <p:grpSp>
        <p:nvGrpSpPr>
          <p:cNvPr id="274" name="Google Shape;274;p31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275" name="Google Shape;275;p31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31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7" name="Google Shape;277;p31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1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/>
              <a:t>To add a state variable, import useState from React at the top of the file:</a:t>
            </a:r>
            <a:endParaRPr sz="26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lang="en-US" sz="18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-US" sz="18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useState</a:t>
            </a:r>
            <a:r>
              <a:rPr lang="en-US" sz="18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-US" sz="18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</a:t>
            </a:r>
            <a:r>
              <a:rPr lang="en-US" sz="18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'react';</a:t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/>
              <a:t>Then, replace this line:</a:t>
            </a:r>
            <a:endParaRPr sz="26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let</a:t>
            </a:r>
            <a:r>
              <a:rPr lang="en-US" sz="14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number</a:t>
            </a:r>
            <a:r>
              <a:rPr lang="en-US" sz="14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4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1;</a:t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/>
              <a:t>with:</a:t>
            </a:r>
            <a:endParaRPr sz="26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5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[number,</a:t>
            </a:r>
            <a:r>
              <a:rPr lang="en-US" sz="15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setNumber]</a:t>
            </a:r>
            <a:r>
              <a:rPr lang="en-US" sz="15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5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useState(1);</a:t>
            </a:r>
            <a:endParaRPr sz="31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603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4"/>
          <p:cNvSpPr/>
          <p:nvPr/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963930" y="1050595"/>
            <a:ext cx="6056111" cy="161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lang="en-US" sz="6300"/>
              <a:t>Agenda</a:t>
            </a:r>
            <a:endParaRPr/>
          </a:p>
        </p:txBody>
      </p:sp>
      <p:sp>
        <p:nvSpPr>
          <p:cNvPr id="99" name="Google Shape;99;p14"/>
          <p:cNvSpPr txBox="1"/>
          <p:nvPr>
            <p:ph idx="1" type="body"/>
          </p:nvPr>
        </p:nvSpPr>
        <p:spPr>
          <a:xfrm>
            <a:off x="963930" y="2969469"/>
            <a:ext cx="6056111" cy="28003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Component State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Component Props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Events and Event Handling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Hooks</a:t>
            </a:r>
            <a:endParaRPr/>
          </a:p>
          <a:p>
            <a:pPr indent="-209550" lvl="0" marL="34290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32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Adding a state variable</a:t>
            </a:r>
            <a:endParaRPr/>
          </a:p>
        </p:txBody>
      </p:sp>
      <p:grpSp>
        <p:nvGrpSpPr>
          <p:cNvPr id="285" name="Google Shape;285;p32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286" name="Google Shape;286;p32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32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8" name="Google Shape;288;p32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32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lang="en-US" sz="15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[number,</a:t>
            </a:r>
            <a:r>
              <a:rPr lang="en-US" sz="15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5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setNumber]</a:t>
            </a:r>
            <a:r>
              <a:rPr lang="en-US" sz="1500">
                <a:solidFill>
                  <a:srgbClr val="23272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lang="en-US" sz="1500"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useState(1);</a:t>
            </a:r>
            <a:endParaRPr sz="31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/>
              <a:t>number is a state variable and setNumber is the setter function.</a:t>
            </a:r>
            <a:endParaRPr sz="2603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33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grpSp>
        <p:nvGrpSpPr>
          <p:cNvPr id="296" name="Google Shape;296;p33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297" name="Google Shape;297;p33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p33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3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/>
              <a:t>This is how they work together in the </a:t>
            </a:r>
            <a:r>
              <a:rPr b="1" lang="en-US" sz="2603"/>
              <a:t>increment</a:t>
            </a:r>
            <a:r>
              <a:rPr lang="en-US" sz="2603"/>
              <a:t> function:</a:t>
            </a:r>
            <a:endParaRPr sz="26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0" lvl="0" marL="182880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272F"/>
                </a:solidFill>
                <a:latin typeface="Consolas"/>
                <a:ea typeface="Consolas"/>
                <a:cs typeface="Consolas"/>
                <a:sym typeface="Consolas"/>
              </a:rPr>
              <a:t>function increment() {</a:t>
            </a:r>
            <a:endParaRPr sz="1600">
              <a:solidFill>
                <a:srgbClr val="23272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272F"/>
                </a:solidFill>
                <a:latin typeface="Consolas"/>
                <a:ea typeface="Consolas"/>
                <a:cs typeface="Consolas"/>
                <a:sym typeface="Consolas"/>
              </a:rPr>
              <a:t> setNumber(number + 1);</a:t>
            </a:r>
            <a:endParaRPr sz="1600">
              <a:solidFill>
                <a:srgbClr val="23272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828800" rtl="0" algn="l">
              <a:lnSpc>
                <a:spcPct val="13846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23272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23272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/>
              <a:t>Now clicking the “Increment” button increments the number on the screen</a:t>
            </a:r>
            <a:endParaRPr sz="2603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4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4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103"/>
              <a:t>Here’s how it happens in action:</a:t>
            </a:r>
            <a:endParaRPr b="1" sz="4900"/>
          </a:p>
        </p:txBody>
      </p:sp>
      <p:grpSp>
        <p:nvGrpSpPr>
          <p:cNvPr id="307" name="Google Shape;307;p34"/>
          <p:cNvGrpSpPr/>
          <p:nvPr/>
        </p:nvGrpSpPr>
        <p:grpSpPr>
          <a:xfrm>
            <a:off x="-5" y="1998368"/>
            <a:ext cx="8771316" cy="782176"/>
            <a:chOff x="-7" y="1998368"/>
            <a:chExt cx="11695088" cy="782176"/>
          </a:xfrm>
        </p:grpSpPr>
        <p:sp>
          <p:nvSpPr>
            <p:cNvPr id="308" name="Google Shape;308;p34"/>
            <p:cNvSpPr/>
            <p:nvPr/>
          </p:nvSpPr>
          <p:spPr>
            <a:xfrm rot="5400000">
              <a:off x="11227981" y="2313068"/>
              <a:ext cx="781800" cy="1524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34"/>
            <p:cNvSpPr/>
            <p:nvPr/>
          </p:nvSpPr>
          <p:spPr>
            <a:xfrm rot="10800000">
              <a:off x="-7" y="1998744"/>
              <a:ext cx="11454600" cy="781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0" name="Google Shape;310;p34"/>
          <p:cNvSpPr/>
          <p:nvPr/>
        </p:nvSpPr>
        <p:spPr>
          <a:xfrm>
            <a:off x="0" y="2203079"/>
            <a:ext cx="8537400" cy="41478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1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34"/>
          <p:cNvSpPr txBox="1"/>
          <p:nvPr>
            <p:ph idx="1" type="body"/>
          </p:nvPr>
        </p:nvSpPr>
        <p:spPr>
          <a:xfrm>
            <a:off x="595245" y="2599509"/>
            <a:ext cx="7607700" cy="34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3"/>
              <a:t>const [number, setNumber] = useState(1);</a:t>
            </a:r>
            <a:endParaRPr sz="26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-3443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603"/>
              <a:t>Your component renders the first time. Because you passed 1 to useState as the initial value for number, it will return [0, setNumber]. React remembers 1 is the latest state value.</a:t>
            </a:r>
            <a:endParaRPr sz="2603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-3443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603"/>
              <a:t>You update the state. When a user clicks the button, it calls setNumber(number + 1). number is 1, so it’s setNumber(2). This tells React to remember number is now 2 and triggers another render.</a:t>
            </a:r>
            <a:endParaRPr sz="2603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-3443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603"/>
              <a:t>Your component’s second render. React still sees useState(1), but because React remembers that you set number to 2, it returns [2, setNumber] instead.</a:t>
            </a:r>
            <a:endParaRPr sz="2603"/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  <a:p>
            <a:pPr indent="-344331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US" sz="2603"/>
              <a:t>And so on!</a:t>
            </a:r>
            <a:endParaRPr sz="2603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03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5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5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en-US" sz="4700"/>
              <a:t>Introducing Hooks</a:t>
            </a:r>
            <a:endParaRPr sz="4700"/>
          </a:p>
        </p:txBody>
      </p:sp>
      <p:grpSp>
        <p:nvGrpSpPr>
          <p:cNvPr id="318" name="Google Shape;318;p35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319" name="Google Shape;319;p35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35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1" name="Google Shape;321;p35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5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19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In React, useState, as well as any other function starting with “use”, is called a Hook.</a:t>
            </a:r>
            <a:endParaRPr/>
          </a:p>
          <a:p>
            <a:pPr indent="-4191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Hooks are functions that let you “hook into” React features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Submit your class Activities</a:t>
            </a:r>
            <a:endParaRPr/>
          </a:p>
        </p:txBody>
      </p:sp>
      <p:sp>
        <p:nvSpPr>
          <p:cNvPr id="328" name="Google Shape;328;p3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Navigate 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5</a:t>
            </a:r>
            <a:r>
              <a:rPr lang="en-US"/>
              <a:t> and download the instruction for lab 5.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Once you fulfill all the requirements of the lab, ZIP all your source files and submit them into </a:t>
            </a:r>
            <a:r>
              <a:rPr b="1" lang="en-US">
                <a:solidFill>
                  <a:srgbClr val="FF0000"/>
                </a:solidFill>
              </a:rPr>
              <a:t>Course Content -&gt; Assessments -&gt; Labs -&gt; Lab 5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i="1" lang="en-US"/>
              <a:t>Pay attention to the due date defined on the blackboard submission box for this activity.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cap="flat" cmpd="sng" w="19050">
            <a:solidFill>
              <a:srgbClr val="3F3F3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5"/>
          <p:cNvSpPr txBox="1"/>
          <p:nvPr>
            <p:ph type="title"/>
          </p:nvPr>
        </p:nvSpPr>
        <p:spPr>
          <a:xfrm>
            <a:off x="963930" y="1050595"/>
            <a:ext cx="6056111" cy="16184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b="1" lang="en-US" sz="6300"/>
              <a:t>Props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963925" y="2969475"/>
            <a:ext cx="6964500" cy="32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2933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b="1" lang="en-US" sz="2100"/>
              <a:t>Props(</a:t>
            </a:r>
            <a:r>
              <a:rPr lang="en-US" sz="2100"/>
              <a:t>short for</a:t>
            </a:r>
            <a:r>
              <a:rPr b="1" lang="en-US" sz="2100"/>
              <a:t> Properties)</a:t>
            </a:r>
            <a:r>
              <a:rPr lang="en-US" sz="2100"/>
              <a:t> are the information that you pass to a JSX tag. For example, className, src, alt, width, and height are some of the props you can pass to an &lt;img&gt;: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6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Font typeface="Calibri"/>
              <a:buNone/>
            </a:pPr>
            <a:r>
              <a:rPr b="1" lang="en-US" sz="4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Props</a:t>
            </a:r>
            <a:endParaRPr sz="4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6"/>
          <p:cNvSpPr txBox="1"/>
          <p:nvPr/>
        </p:nvSpPr>
        <p:spPr>
          <a:xfrm>
            <a:off x="585188" y="1701898"/>
            <a:ext cx="7607700" cy="270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props you can pass to an &lt;img&gt; tag are predefined (conforming to the HTML standard). 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But you can pass any props to your own components, such as &lt;Avatar&gt;, to customize them.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Props are Read-Only,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component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never modify its props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br>
              <a:rPr b="0" i="0" lang="en-US" sz="16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b="0" i="0" sz="16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181420" y="3655800"/>
            <a:ext cx="8011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 Avatar() {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return (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&lt;img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className="avatar"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src="https://i.imgur.com/1bX5QH6.jpg"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alt="Lin Lanying"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width={100}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 height={100}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/&gt;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);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}</a:t>
            </a:r>
            <a:endParaRPr/>
          </a:p>
          <a:p>
            <a:pPr indent="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7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Passing props to a component </a:t>
            </a:r>
            <a:endParaRPr sz="4000"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606475" y="2087692"/>
            <a:ext cx="76077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this code, the Profile component isn’t passing any props to its child component, Avatar:</a:t>
            </a:r>
            <a:endParaRPr/>
          </a:p>
        </p:txBody>
      </p:sp>
      <p:pic>
        <p:nvPicPr>
          <p:cNvPr id="123" name="Google Shape;1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8200" y="3769800"/>
            <a:ext cx="3824055" cy="16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7"/>
          <p:cNvSpPr txBox="1"/>
          <p:nvPr/>
        </p:nvSpPr>
        <p:spPr>
          <a:xfrm>
            <a:off x="606475" y="5678700"/>
            <a:ext cx="789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give Avatar some props in two steps.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18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Step 1: Pass props to the child component </a:t>
            </a:r>
            <a:endParaRPr sz="4000"/>
          </a:p>
        </p:txBody>
      </p:sp>
      <p:sp>
        <p:nvSpPr>
          <p:cNvPr id="131" name="Google Shape;131;p18"/>
          <p:cNvSpPr txBox="1"/>
          <p:nvPr>
            <p:ph idx="1" type="body"/>
          </p:nvPr>
        </p:nvSpPr>
        <p:spPr>
          <a:xfrm>
            <a:off x="606475" y="2087692"/>
            <a:ext cx="76077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First, pass some props to Avatar. For example, let’s pass two props: person (an object), and size (a number):</a:t>
            </a:r>
            <a:endParaRPr/>
          </a:p>
        </p:txBody>
      </p:sp>
      <p:sp>
        <p:nvSpPr>
          <p:cNvPr id="132" name="Google Shape;132;p18"/>
          <p:cNvSpPr txBox="1"/>
          <p:nvPr/>
        </p:nvSpPr>
        <p:spPr>
          <a:xfrm>
            <a:off x="606475" y="5678700"/>
            <a:ext cx="789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64802" y="3692451"/>
            <a:ext cx="5010950" cy="198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8"/>
          <p:cNvSpPr txBox="1"/>
          <p:nvPr/>
        </p:nvSpPr>
        <p:spPr>
          <a:xfrm>
            <a:off x="606475" y="5586300"/>
            <a:ext cx="7093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double curly braces after </a:t>
            </a:r>
            <a:r>
              <a:rPr lang="en-US" sz="2200">
                <a:solidFill>
                  <a:schemeClr val="dk1"/>
                </a:solidFill>
                <a:highlight>
                  <a:srgbClr val="EFEFEF"/>
                </a:highlight>
                <a:latin typeface="Calibri"/>
                <a:ea typeface="Calibri"/>
                <a:cs typeface="Calibri"/>
                <a:sym typeface="Calibri"/>
              </a:rPr>
              <a:t>person=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confuse you they’re merely </a:t>
            </a:r>
            <a:r>
              <a:rPr lang="en-US" sz="2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an object inside the JSX curlies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/>
          <p:nvPr/>
        </p:nvSpPr>
        <p:spPr>
          <a:xfrm>
            <a:off x="0" y="0"/>
            <a:ext cx="9144000" cy="6857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export function getImageUrl(person, size = 's') {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'https://i.imgur.com/' +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person.imageId +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size +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'.jpg'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9"/>
          <p:cNvSpPr txBox="1"/>
          <p:nvPr>
            <p:ph type="title"/>
          </p:nvPr>
        </p:nvSpPr>
        <p:spPr>
          <a:xfrm>
            <a:off x="606478" y="386930"/>
            <a:ext cx="6927600" cy="118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Step 2: Read props inside the child component </a:t>
            </a:r>
            <a:endParaRPr sz="4000"/>
          </a:p>
        </p:txBody>
      </p:sp>
      <p:sp>
        <p:nvSpPr>
          <p:cNvPr id="141" name="Google Shape;141;p19"/>
          <p:cNvSpPr txBox="1"/>
          <p:nvPr>
            <p:ph idx="1" type="body"/>
          </p:nvPr>
        </p:nvSpPr>
        <p:spPr>
          <a:xfrm>
            <a:off x="606475" y="2087692"/>
            <a:ext cx="7607700" cy="168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You can read these props by listing their names person, size separated by the commas inside ({ and }) directly after function Avatar. This lets you use them inside the Avatar code, like you would with a variable.</a:t>
            </a:r>
            <a:endParaRPr/>
          </a:p>
        </p:txBody>
      </p:sp>
      <p:sp>
        <p:nvSpPr>
          <p:cNvPr id="142" name="Google Shape;142;p19"/>
          <p:cNvSpPr txBox="1"/>
          <p:nvPr/>
        </p:nvSpPr>
        <p:spPr>
          <a:xfrm>
            <a:off x="606475" y="5678700"/>
            <a:ext cx="78921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9"/>
          <p:cNvSpPr txBox="1"/>
          <p:nvPr/>
        </p:nvSpPr>
        <p:spPr>
          <a:xfrm>
            <a:off x="737100" y="3769800"/>
            <a:ext cx="64113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Avatar({ person, size }) {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return (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&lt;img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className="avatar"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src={“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https://i.imgur.com/</a:t>
            </a:r>
            <a:r>
              <a:rPr lang="en-US">
                <a:solidFill>
                  <a:schemeClr val="dk1"/>
                </a:solidFill>
              </a:rPr>
              <a:t>” + person.imageId +”.jpg”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alt={person.name}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width={size}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height={size}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/&gt;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);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19"/>
          <p:cNvSpPr txBox="1"/>
          <p:nvPr/>
        </p:nvSpPr>
        <p:spPr>
          <a:xfrm>
            <a:off x="4397850" y="38753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0"/>
          <p:cNvSpPr/>
          <p:nvPr/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0"/>
          <p:cNvSpPr/>
          <p:nvPr/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1143000" y="1293338"/>
            <a:ext cx="6858000" cy="32745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00"/>
              <a:buFont typeface="Calibri"/>
              <a:buNone/>
            </a:pPr>
            <a:r>
              <a:rPr lang="en-US" sz="6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Events</a:t>
            </a:r>
            <a:endParaRPr/>
          </a:p>
        </p:txBody>
      </p:sp>
      <p:cxnSp>
        <p:nvCxnSpPr>
          <p:cNvPr id="153" name="Google Shape;153;p20"/>
          <p:cNvCxnSpPr/>
          <p:nvPr/>
        </p:nvCxnSpPr>
        <p:spPr>
          <a:xfrm rot="10800000">
            <a:off x="447348" y="6354708"/>
            <a:ext cx="8250174" cy="0"/>
          </a:xfrm>
          <a:prstGeom prst="straightConnector1">
            <a:avLst/>
          </a:prstGeom>
          <a:noFill/>
          <a:ln cap="flat" cmpd="sng" w="1016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/>
          <p:nvPr/>
        </p:nvSpPr>
        <p:spPr>
          <a:xfrm>
            <a:off x="0" y="0"/>
            <a:ext cx="9143999" cy="685736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1"/>
          <p:cNvSpPr txBox="1"/>
          <p:nvPr>
            <p:ph type="title"/>
          </p:nvPr>
        </p:nvSpPr>
        <p:spPr>
          <a:xfrm>
            <a:off x="606478" y="386930"/>
            <a:ext cx="6927525" cy="11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Adding event to the Component</a:t>
            </a:r>
            <a:endParaRPr/>
          </a:p>
        </p:txBody>
      </p:sp>
      <p:grpSp>
        <p:nvGrpSpPr>
          <p:cNvPr id="160" name="Google Shape;160;p21"/>
          <p:cNvGrpSpPr/>
          <p:nvPr/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61" name="Google Shape;161;p21"/>
            <p:cNvSpPr/>
            <p:nvPr/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1"/>
            <p:cNvSpPr/>
            <p:nvPr/>
          </p:nvSpPr>
          <p:spPr>
            <a:xfrm rot="10800000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21"/>
          <p:cNvSpPr/>
          <p:nvPr/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39700" rotWithShape="0" algn="t" dir="5400000" dist="127000">
              <a:srgbClr val="000000">
                <a:alpha val="14509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595245" y="2599509"/>
            <a:ext cx="7607751" cy="34355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Just like HTML, React can perform actions based on user events.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React events are written in camelCase syntax: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/>
              <a:t>onClick instead of onclick.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</a:pPr>
            <a:r>
              <a:rPr lang="en-US" sz="2100"/>
              <a:t>React event handlers are written inside curly braces: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100">
                <a:latin typeface="Courier New"/>
                <a:ea typeface="Courier New"/>
                <a:cs typeface="Courier New"/>
                <a:sym typeface="Courier New"/>
              </a:rPr>
              <a:t>onClick={shoot}</a:t>
            </a:r>
            <a:r>
              <a:rPr lang="en-US" sz="2100"/>
              <a:t>  instead of </a:t>
            </a:r>
            <a:r>
              <a:rPr b="1" lang="en-US" sz="2100"/>
              <a:t>onClick="shoot()"</a:t>
            </a:r>
            <a:r>
              <a:rPr lang="en-US" sz="2100"/>
              <a:t>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