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4cfaf73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2e4cfaf73f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Advanced Front-End Programming (CPAN 144)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Week 6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Lecturer: Harshdeep Singh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Summer 2024</a:t>
            </a:r>
            <a:endParaRPr/>
          </a:p>
        </p:txBody>
      </p:sp>
      <p:pic>
        <p:nvPicPr>
          <p:cNvPr descr="Humber"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" y="15875"/>
            <a:ext cx="90963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>
            <a:off x="241173" y="320040"/>
            <a:ext cx="8661654" cy="6217920"/>
          </a:xfrm>
          <a:prstGeom prst="rect">
            <a:avLst/>
          </a:prstGeom>
          <a:solidFill>
            <a:schemeClr val="dk1">
              <a:alpha val="14509"/>
            </a:schemeClr>
          </a:solidFill>
          <a:ln cap="sq" cmpd="thinThick" w="127000">
            <a:solidFill>
              <a:schemeClr val="dk1">
                <a:alpha val="9411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2"/>
          <p:cNvSpPr txBox="1"/>
          <p:nvPr>
            <p:ph type="title"/>
          </p:nvPr>
        </p:nvSpPr>
        <p:spPr>
          <a:xfrm>
            <a:off x="628650" y="66837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Sample Form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628650" y="2177456"/>
            <a:ext cx="3823335" cy="379574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/>
              <a:t>function MyForm()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/>
              <a:t>const [username, setUsername] = useState(“”);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-US" sz="2100"/>
              <a:t>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myChangeHandler(event)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/>
              <a:t>setUsername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(event.target.value);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</p:txBody>
      </p:sp>
      <p:sp>
        <p:nvSpPr>
          <p:cNvPr id="187" name="Google Shape;187;p22"/>
          <p:cNvSpPr txBox="1"/>
          <p:nvPr>
            <p:ph idx="2" type="body"/>
          </p:nvPr>
        </p:nvSpPr>
        <p:spPr>
          <a:xfrm>
            <a:off x="4692015" y="2177456"/>
            <a:ext cx="3823335" cy="379574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(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&lt;form&gt;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&lt;h1&gt;Hello {this.state.username}&lt;/h1&gt;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&lt;p&gt;Enter your name:&lt;/p&gt;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&lt;input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type='text'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onChange=</a:t>
            </a:r>
            <a:r>
              <a:rPr lang="en-US" sz="1600"/>
              <a:t>{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myChangeHandler}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/&gt;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&lt;/form&gt;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3"/>
          <p:cNvSpPr/>
          <p:nvPr/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 txBox="1"/>
          <p:nvPr>
            <p:ph type="title"/>
          </p:nvPr>
        </p:nvSpPr>
        <p:spPr>
          <a:xfrm>
            <a:off x="963930" y="1050595"/>
            <a:ext cx="6056111" cy="1618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</a:pPr>
            <a:r>
              <a:rPr lang="en-US" sz="6300"/>
              <a:t>Submitting Forms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963930" y="2969469"/>
            <a:ext cx="6056111" cy="2800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You can control the submit action by adding an event handler in the </a:t>
            </a:r>
            <a:r>
              <a:rPr b="1" lang="en-US" sz="2100"/>
              <a:t>onSubmit</a:t>
            </a:r>
            <a:r>
              <a:rPr lang="en-US" sz="2100"/>
              <a:t> attribute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mySubmitHandler(event) {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    event.preventDefault();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    alert("You are submitting " + this.state.username);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4"/>
          <p:cNvSpPr txBox="1"/>
          <p:nvPr>
            <p:ph type="title"/>
          </p:nvPr>
        </p:nvSpPr>
        <p:spPr>
          <a:xfrm>
            <a:off x="606478" y="386930"/>
            <a:ext cx="69276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b="1" lang="en-US" sz="4700"/>
              <a:t>event.preventDefault()</a:t>
            </a:r>
            <a:endParaRPr sz="4700"/>
          </a:p>
        </p:txBody>
      </p:sp>
      <p:grpSp>
        <p:nvGrpSpPr>
          <p:cNvPr id="203" name="Google Shape;203;p24"/>
          <p:cNvGrpSpPr/>
          <p:nvPr/>
        </p:nvGrpSpPr>
        <p:grpSpPr>
          <a:xfrm>
            <a:off x="-5" y="1998368"/>
            <a:ext cx="8771316" cy="782176"/>
            <a:chOff x="-7" y="1998368"/>
            <a:chExt cx="11695088" cy="782176"/>
          </a:xfrm>
        </p:grpSpPr>
        <p:sp>
          <p:nvSpPr>
            <p:cNvPr id="204" name="Google Shape;204;p24"/>
            <p:cNvSpPr/>
            <p:nvPr/>
          </p:nvSpPr>
          <p:spPr>
            <a:xfrm rot="5400000">
              <a:off x="11227981" y="2313068"/>
              <a:ext cx="7818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 rot="10800000">
              <a:off x="-7" y="1998744"/>
              <a:ext cx="11454600" cy="78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24"/>
          <p:cNvSpPr/>
          <p:nvPr/>
        </p:nvSpPr>
        <p:spPr>
          <a:xfrm>
            <a:off x="0" y="2203079"/>
            <a:ext cx="8537400" cy="4147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595245" y="2599509"/>
            <a:ext cx="7607700" cy="3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Note that we use </a:t>
            </a:r>
            <a:r>
              <a:rPr b="1" lang="en-US" sz="2100"/>
              <a:t>event.preventDefault() </a:t>
            </a:r>
            <a:r>
              <a:rPr lang="en-US" sz="2100"/>
              <a:t>to prevent the form from actually being submitted.</a:t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0" y="0"/>
            <a:ext cx="9144000" cy="2146816"/>
          </a:xfrm>
          <a:prstGeom prst="rect">
            <a:avLst/>
          </a:prstGeom>
          <a:solidFill>
            <a:srgbClr val="D8D8D8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5"/>
          <p:cNvSpPr txBox="1"/>
          <p:nvPr>
            <p:ph type="title"/>
          </p:nvPr>
        </p:nvSpPr>
        <p:spPr>
          <a:xfrm>
            <a:off x="436234" y="349664"/>
            <a:ext cx="4384178" cy="16383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Activity</a:t>
            </a:r>
            <a:endParaRPr sz="4200"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440991" y="2620641"/>
            <a:ext cx="4378312" cy="3023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Create a new React project and add the following form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When the user enters any values, the values will be displayed at the beginning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Apply validation to check the age range between 30~100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When the user hits submit, display all values in the alert!</a:t>
            </a:r>
            <a:endParaRPr/>
          </a:p>
          <a:p>
            <a:pPr indent="-234950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</p:txBody>
      </p:sp>
      <p:sp>
        <p:nvSpPr>
          <p:cNvPr id="216" name="Google Shape;216;p25"/>
          <p:cNvSpPr/>
          <p:nvPr/>
        </p:nvSpPr>
        <p:spPr>
          <a:xfrm flipH="1" rot="-5400000">
            <a:off x="4186644" y="1760836"/>
            <a:ext cx="524256" cy="88975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411585" y="399675"/>
            <a:ext cx="3485526" cy="580993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6029" y="1191949"/>
            <a:ext cx="3176637" cy="422538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/>
          <p:nvPr/>
        </p:nvSpPr>
        <p:spPr>
          <a:xfrm rot="5400000">
            <a:off x="8765107" y="6150940"/>
            <a:ext cx="524256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Submit your class Activities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Navigate to </a:t>
            </a:r>
            <a:r>
              <a:rPr b="1" lang="en-US">
                <a:solidFill>
                  <a:srgbClr val="FF0000"/>
                </a:solidFill>
              </a:rPr>
              <a:t>Course Content -&gt; Assessments -&gt; Labs -&gt; Lab 6</a:t>
            </a:r>
            <a:r>
              <a:rPr lang="en-US"/>
              <a:t> and download the instruction for lab 6.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Once you fulfill all the requirements of the lab, ZIP all your source files and submit them into </a:t>
            </a:r>
            <a:r>
              <a:rPr b="1" lang="en-US">
                <a:solidFill>
                  <a:srgbClr val="FF0000"/>
                </a:solidFill>
              </a:rPr>
              <a:t>Course Content -&gt; Assessments -&gt; Labs -&gt; Lab 6</a:t>
            </a:r>
            <a:endParaRPr b="1"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Pay attention to the due date defined on the blackboard submission box for this activity.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14"/>
          <p:cNvGrpSpPr/>
          <p:nvPr/>
        </p:nvGrpSpPr>
        <p:grpSpPr>
          <a:xfrm>
            <a:off x="0" y="1216597"/>
            <a:ext cx="548639" cy="673460"/>
            <a:chOff x="3940602" y="308034"/>
            <a:chExt cx="2116791" cy="3428999"/>
          </a:xfrm>
        </p:grpSpPr>
        <p:sp>
          <p:nvSpPr>
            <p:cNvPr id="97" name="Google Shape;97;p14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4"/>
          <p:cNvSpPr/>
          <p:nvPr/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>
            <p:ph type="title"/>
          </p:nvPr>
        </p:nvSpPr>
        <p:spPr>
          <a:xfrm>
            <a:off x="782723" y="809898"/>
            <a:ext cx="7457037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Agenda</a:t>
            </a:r>
            <a:endParaRPr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783771" y="3017522"/>
            <a:ext cx="7455989" cy="3124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React Form processing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Controlled Component vs. Uncontrolled Component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Form validation</a:t>
            </a:r>
            <a:endParaRPr/>
          </a:p>
          <a:p>
            <a:pPr indent="-20955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/>
          </a:p>
        </p:txBody>
      </p:sp>
      <p:cxnSp>
        <p:nvCxnSpPr>
          <p:cNvPr id="103" name="Google Shape;103;p14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Google Shape;109;p15"/>
          <p:cNvGrpSpPr/>
          <p:nvPr/>
        </p:nvGrpSpPr>
        <p:grpSpPr>
          <a:xfrm>
            <a:off x="0" y="1216597"/>
            <a:ext cx="548639" cy="673460"/>
            <a:chOff x="3940602" y="308034"/>
            <a:chExt cx="2116791" cy="3428999"/>
          </a:xfrm>
        </p:grpSpPr>
        <p:sp>
          <p:nvSpPr>
            <p:cNvPr id="110" name="Google Shape;110;p15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5"/>
          <p:cNvSpPr/>
          <p:nvPr/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782723" y="809898"/>
            <a:ext cx="7457037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-US" sz="4200"/>
              <a:t>Controlled Component vs. Uncontrolled Component</a:t>
            </a:r>
            <a:endParaRPr sz="4200"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783771" y="3017522"/>
            <a:ext cx="7455989" cy="3124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In a </a:t>
            </a:r>
            <a:r>
              <a:rPr b="1" lang="en-US" sz="1900"/>
              <a:t>controlled component</a:t>
            </a:r>
            <a:r>
              <a:rPr lang="en-US" sz="1900"/>
              <a:t>, form data is handled by a </a:t>
            </a:r>
            <a:r>
              <a:rPr b="1" lang="en-US" sz="1900"/>
              <a:t>React component </a:t>
            </a:r>
            <a:r>
              <a:rPr lang="en-US" sz="1900"/>
              <a:t>through</a:t>
            </a:r>
            <a:r>
              <a:rPr lang="en-US" sz="1900"/>
              <a:t> the </a:t>
            </a:r>
            <a:r>
              <a:rPr i="1" lang="en-US" sz="1900"/>
              <a:t>useState </a:t>
            </a:r>
            <a:r>
              <a:rPr lang="en-US" sz="1900"/>
              <a:t>hook</a:t>
            </a:r>
            <a:r>
              <a:rPr lang="en-US" sz="1900"/>
              <a:t>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The alternative is </a:t>
            </a:r>
            <a:r>
              <a:rPr b="1" lang="en-US" sz="1900"/>
              <a:t>uncontrolled components</a:t>
            </a:r>
            <a:r>
              <a:rPr lang="en-US" sz="1900"/>
              <a:t>, where form data is handled by the browser itself.</a:t>
            </a:r>
            <a:endParaRPr/>
          </a:p>
          <a:p>
            <a:pPr indent="-222250" lvl="0" marL="34290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</p:txBody>
      </p:sp>
      <p:cxnSp>
        <p:nvCxnSpPr>
          <p:cNvPr id="116" name="Google Shape;116;p15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Controlled Component </a:t>
            </a:r>
            <a:endParaRPr sz="4700"/>
          </a:p>
        </p:txBody>
      </p:sp>
      <p:grpSp>
        <p:nvGrpSpPr>
          <p:cNvPr id="123" name="Google Shape;123;p16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4" name="Google Shape;124;p16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16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The form’s structure is like those of the usual HTML forms.</a:t>
            </a:r>
            <a:r>
              <a:rPr lang="en-US" sz="2100"/>
              <a:t> 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The </a:t>
            </a:r>
            <a:r>
              <a:rPr b="1" lang="en-US" sz="2100"/>
              <a:t>container component </a:t>
            </a:r>
            <a:r>
              <a:rPr lang="en-US" sz="2100"/>
              <a:t>is responsible for maintaining the state.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using a </a:t>
            </a:r>
            <a:r>
              <a:rPr b="1" lang="en-US" sz="2100"/>
              <a:t>callback function</a:t>
            </a:r>
            <a:r>
              <a:rPr lang="en-US" sz="2100"/>
              <a:t> to handle form events and then using the </a:t>
            </a:r>
            <a:r>
              <a:rPr b="1" lang="en-US" sz="2100"/>
              <a:t>container’s state</a:t>
            </a:r>
            <a:r>
              <a:rPr lang="en-US" sz="2100"/>
              <a:t> to store the form data. </a:t>
            </a:r>
            <a:endParaRPr/>
          </a:p>
          <a:p>
            <a:pPr indent="-20955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Uncontrolled component</a:t>
            </a:r>
            <a:endParaRPr sz="4700"/>
          </a:p>
        </p:txBody>
      </p:sp>
      <p:grpSp>
        <p:nvGrpSpPr>
          <p:cNvPr id="134" name="Google Shape;134;p17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35" name="Google Shape;135;p17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17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This is more like traditional HTML forms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because the input form data is stored inside the DOM and not within the component.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 Elements like &lt;input&gt;and &lt;textarea&gt; maintain their own state, which they update when the input values change.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You can query the DOM for the value of an input field using a </a:t>
            </a:r>
            <a:r>
              <a:rPr b="1" lang="en-US" sz="2100"/>
              <a:t>ref</a:t>
            </a:r>
            <a:r>
              <a:rPr lang="en-US" sz="2100"/>
              <a:t>(short for </a:t>
            </a:r>
            <a:r>
              <a:rPr b="1" lang="en-US" sz="2100"/>
              <a:t>reference</a:t>
            </a:r>
            <a:r>
              <a:rPr lang="en-US" sz="2100"/>
              <a:t>) using the </a:t>
            </a:r>
            <a:r>
              <a:rPr b="1" i="1" lang="en-US" sz="2100"/>
              <a:t>useRef</a:t>
            </a:r>
            <a:r>
              <a:rPr lang="en-US" sz="2100"/>
              <a:t> hook</a:t>
            </a:r>
            <a:r>
              <a:rPr lang="en-US" sz="2100"/>
              <a:t>.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 txBox="1"/>
          <p:nvPr>
            <p:ph type="title"/>
          </p:nvPr>
        </p:nvSpPr>
        <p:spPr>
          <a:xfrm>
            <a:off x="606478" y="386930"/>
            <a:ext cx="69276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useRef()</a:t>
            </a:r>
            <a:endParaRPr sz="4700"/>
          </a:p>
        </p:txBody>
      </p:sp>
      <p:grpSp>
        <p:nvGrpSpPr>
          <p:cNvPr id="145" name="Google Shape;145;p18"/>
          <p:cNvGrpSpPr/>
          <p:nvPr/>
        </p:nvGrpSpPr>
        <p:grpSpPr>
          <a:xfrm>
            <a:off x="-5" y="1998368"/>
            <a:ext cx="8771316" cy="782176"/>
            <a:chOff x="-7" y="1998368"/>
            <a:chExt cx="11695088" cy="782176"/>
          </a:xfrm>
        </p:grpSpPr>
        <p:sp>
          <p:nvSpPr>
            <p:cNvPr id="146" name="Google Shape;146;p18"/>
            <p:cNvSpPr/>
            <p:nvPr/>
          </p:nvSpPr>
          <p:spPr>
            <a:xfrm rot="5400000">
              <a:off x="11227981" y="2313068"/>
              <a:ext cx="7818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 rot="10800000">
              <a:off x="-7" y="1998744"/>
              <a:ext cx="11454600" cy="78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0" y="2203079"/>
            <a:ext cx="8537400" cy="4147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595245" y="2599509"/>
            <a:ext cx="7607700" cy="3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The </a:t>
            </a:r>
            <a:r>
              <a:rPr i="1" lang="en-US" sz="2100"/>
              <a:t>useRef</a:t>
            </a:r>
            <a:r>
              <a:rPr lang="en-US" sz="2100"/>
              <a:t> hook is used to reference a value from a component directly from the browser</a:t>
            </a:r>
            <a:endParaRPr sz="2100"/>
          </a:p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Syntax: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13716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rgbClr val="2327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1800">
                <a:solidFill>
                  <a:srgbClr val="2327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useRef(initialValue)</a:t>
            </a:r>
            <a:endParaRPr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How uncontrolled components work.</a:t>
            </a:r>
            <a:endParaRPr/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457200" y="1600200"/>
            <a:ext cx="8077200" cy="45259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b="0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UnControlledComponent</a:t>
            </a:r>
            <a:r>
              <a:rPr b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b="0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txtName</a:t>
            </a:r>
            <a:r>
              <a:rPr b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en-US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useRef</a:t>
            </a:r>
            <a:r>
              <a:rPr b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b="0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b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onChangeHandler</a:t>
            </a:r>
            <a:r>
              <a:rPr b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b="0" lang="en-US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001080"/>
              </a:buClr>
              <a:buSzPct val="100000"/>
              <a:buNone/>
            </a:pPr>
            <a:r>
              <a:rPr b="0" lang="en-US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txtName</a:t>
            </a:r>
            <a:r>
              <a:rPr b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current</a:t>
            </a:r>
            <a:r>
              <a:rPr b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en-US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r>
              <a:rPr b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AF00DB"/>
              </a:buClr>
              <a:buSzPct val="100000"/>
              <a:buNone/>
            </a:pPr>
            <a:r>
              <a:rPr b="0" lang="en-US">
                <a:solidFill>
                  <a:srgbClr val="AF00DB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800000"/>
              </a:buClr>
              <a:buSzPct val="100000"/>
              <a:buNone/>
            </a:pPr>
            <a:r>
              <a:rPr b="0" lang="en-US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800000"/>
              </a:buClr>
              <a:buSzPct val="100000"/>
              <a:buNone/>
            </a:pPr>
            <a:r>
              <a:rPr b="0" lang="en-US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&lt;label&gt;</a:t>
            </a:r>
            <a:r>
              <a:rPr b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Name: </a:t>
            </a:r>
            <a:r>
              <a:rPr b="0" lang="en-US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&lt;/label&gt;</a:t>
            </a:r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800000"/>
              </a:buClr>
              <a:buSzPct val="100000"/>
              <a:buNone/>
            </a:pPr>
            <a:r>
              <a:rPr b="0" lang="en-US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</a:t>
            </a:r>
            <a:r>
              <a:rPr b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lang="en-US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txtName</a:t>
            </a:r>
            <a:r>
              <a:rPr b="0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"txt_name"</a:t>
            </a:r>
            <a:r>
              <a:rPr b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onChange</a:t>
            </a:r>
            <a:r>
              <a:rPr b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lang="en-US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onChangeHandler</a:t>
            </a:r>
            <a:r>
              <a:rPr b="0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800000"/>
              </a:buClr>
              <a:buSzPct val="100000"/>
              <a:buNone/>
            </a:pPr>
            <a:r>
              <a:rPr b="0" lang="en-US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&lt;div&gt;</a:t>
            </a:r>
            <a:r>
              <a:rPr b="0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lang="en-US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txtName</a:t>
            </a:r>
            <a:r>
              <a:rPr b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current</a:t>
            </a:r>
            <a:r>
              <a:rPr b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lang="en-US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800000"/>
              </a:buClr>
              <a:buSzPct val="100000"/>
              <a:buNone/>
            </a:pPr>
            <a:r>
              <a:rPr b="0" lang="en-US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&lt;/&gt;</a:t>
            </a:r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5281392" y="2944090"/>
            <a:ext cx="302725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 in React</a:t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 flipH="1">
            <a:off x="0" y="0"/>
            <a:ext cx="112074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372618" y="391886"/>
            <a:ext cx="4507024" cy="601707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ocument" id="164" name="Google Shape;16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130" y="1323623"/>
            <a:ext cx="4152001" cy="4152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20"/>
          <p:cNvGrpSpPr/>
          <p:nvPr/>
        </p:nvGrpSpPr>
        <p:grpSpPr>
          <a:xfrm>
            <a:off x="8595358" y="2984992"/>
            <a:ext cx="548639" cy="673460"/>
            <a:chOff x="3940602" y="308034"/>
            <a:chExt cx="2116791" cy="3428999"/>
          </a:xfrm>
        </p:grpSpPr>
        <p:sp>
          <p:nvSpPr>
            <p:cNvPr id="166" name="Google Shape;166;p20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Handling forms in React</a:t>
            </a:r>
            <a:endParaRPr sz="4700"/>
          </a:p>
        </p:txBody>
      </p:sp>
      <p:grpSp>
        <p:nvGrpSpPr>
          <p:cNvPr id="175" name="Google Shape;175;p21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76" name="Google Shape;176;p21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21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In React, form data is usually handled by the components.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When the data is handled by the components, all the data is stored in the component state.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You can control changes by adding event handlers in the </a:t>
            </a:r>
            <a:r>
              <a:rPr b="1" lang="en-US" sz="2100"/>
              <a:t>onChange</a:t>
            </a:r>
            <a:r>
              <a:rPr lang="en-US" sz="2100"/>
              <a:t> attribute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