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sandbox.io/s/props-drilling-smpdrl?file=/src/App.j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desandbox.io/s/state-lifting-example-wkh9vz?file=/src/App.j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8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Summer 2024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22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06" name="Google Shape;206;p2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2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 – Continued</a:t>
            </a:r>
            <a:endParaRPr sz="4200"/>
          </a:p>
        </p:txBody>
      </p:sp>
      <p:cxnSp>
        <p:nvCxnSpPr>
          <p:cNvPr id="211" name="Google Shape;211;p22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22"/>
          <p:cNvSpPr txBox="1"/>
          <p:nvPr/>
        </p:nvSpPr>
        <p:spPr>
          <a:xfrm>
            <a:off x="782722" y="2819400"/>
            <a:ext cx="7523077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2608536" y="4917376"/>
            <a:ext cx="5943600" cy="114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900"/>
              <a:buChar char="•"/>
            </a:pPr>
            <a:r>
              <a:rPr b="1" lang="en-US" sz="1900">
                <a:solidFill>
                  <a:srgbClr val="00B0F0"/>
                </a:solidFill>
              </a:rPr>
              <a:t>sharedMethod</a:t>
            </a:r>
            <a:r>
              <a:rPr lang="en-US" sz="1900"/>
              <a:t> prop is received from the </a:t>
            </a:r>
            <a:r>
              <a:rPr b="1" lang="en-US" sz="1900">
                <a:solidFill>
                  <a:srgbClr val="00B0F0"/>
                </a:solidFill>
              </a:rPr>
              <a:t>ButtonsContainer</a:t>
            </a:r>
            <a:r>
              <a:rPr lang="en-US" sz="1900"/>
              <a:t> component and is finally assigned to the onClick event handler of the </a:t>
            </a:r>
            <a:r>
              <a:rPr b="1" lang="en-US" sz="1900"/>
              <a:t>button</a:t>
            </a:r>
            <a:r>
              <a:rPr lang="en-US" sz="1900"/>
              <a:t> element.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23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21" name="Google Shape;221;p2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23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 – Continued</a:t>
            </a:r>
            <a:endParaRPr sz="4200"/>
          </a:p>
        </p:txBody>
      </p:sp>
      <p:cxnSp>
        <p:nvCxnSpPr>
          <p:cNvPr id="226" name="Google Shape;226;p23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23"/>
          <p:cNvSpPr txBox="1"/>
          <p:nvPr/>
        </p:nvSpPr>
        <p:spPr>
          <a:xfrm>
            <a:off x="628651" y="3428682"/>
            <a:ext cx="78866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let’s put our components together and see the result.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find the full example at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Props Drilling - CodeSandbox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24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35" name="Google Shape;235;p2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4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4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What is State Lifting?</a:t>
            </a:r>
            <a:endParaRPr sz="4200"/>
          </a:p>
        </p:txBody>
      </p:sp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State lifting or lifting state up is commonly used to allow children of a common ancestor component access to the same state data.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It is a pattern and not a library or package.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It is especially useful for components to pass data to each other and reflect the same data.</a:t>
            </a:r>
            <a:endParaRPr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cxnSp>
        <p:nvCxnSpPr>
          <p:cNvPr id="241" name="Google Shape;241;p24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8" name="Google Shape;248;p25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49" name="Google Shape;249;p25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5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</a:t>
            </a:r>
            <a:endParaRPr sz="4200"/>
          </a:p>
        </p:txBody>
      </p:sp>
      <p:cxnSp>
        <p:nvCxnSpPr>
          <p:cNvPr id="254" name="Google Shape;254;p25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Now consider a scenario where we want to add a pet name and its age to an array of pets. </a:t>
            </a:r>
            <a:r>
              <a:rPr b="1" lang="en-US" sz="1900">
                <a:solidFill>
                  <a:srgbClr val="00B0F0"/>
                </a:solidFill>
              </a:rPr>
              <a:t>[{name:"Sky",age:4},{name:"Chili",age:6}]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We need a component called </a:t>
            </a:r>
            <a:r>
              <a:rPr b="1" lang="en-US" sz="1900">
                <a:solidFill>
                  <a:srgbClr val="00B0F0"/>
                </a:solidFill>
              </a:rPr>
              <a:t>RegisterPet</a:t>
            </a:r>
            <a:r>
              <a:rPr lang="en-US" sz="1900"/>
              <a:t>. This component should allow us to add new entries to an array of pets. 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We also need a component called </a:t>
            </a:r>
            <a:r>
              <a:rPr b="1" lang="en-US" sz="1900">
                <a:solidFill>
                  <a:srgbClr val="00B0F0"/>
                </a:solidFill>
              </a:rPr>
              <a:t>Pets</a:t>
            </a:r>
            <a:r>
              <a:rPr lang="en-US" sz="1900"/>
              <a:t> that specifically displays the list of pets in HTML format.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26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63" name="Google Shape;263;p26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26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6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 – Continued</a:t>
            </a:r>
            <a:endParaRPr sz="4200"/>
          </a:p>
        </p:txBody>
      </p:sp>
      <p:cxnSp>
        <p:nvCxnSpPr>
          <p:cNvPr id="268" name="Google Shape;268;p26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26"/>
          <p:cNvSpPr txBox="1"/>
          <p:nvPr/>
        </p:nvSpPr>
        <p:spPr>
          <a:xfrm>
            <a:off x="612884" y="3114586"/>
            <a:ext cx="80772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en-US" sz="16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6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setPets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-US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"App"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Pets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petsList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pets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RegisterPet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petsArray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pets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setPetsFunction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setPets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</p:txBody>
      </p:sp>
      <p:sp>
        <p:nvSpPr>
          <p:cNvPr id="270" name="Google Shape;270;p26"/>
          <p:cNvSpPr txBox="1"/>
          <p:nvPr>
            <p:ph idx="1" type="body"/>
          </p:nvPr>
        </p:nvSpPr>
        <p:spPr>
          <a:xfrm>
            <a:off x="2819401" y="5105400"/>
            <a:ext cx="5943600" cy="114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As you can see, the App component is passing its </a:t>
            </a:r>
            <a:r>
              <a:rPr b="1" lang="en-US" sz="1900">
                <a:solidFill>
                  <a:srgbClr val="00B0F0"/>
                </a:solidFill>
              </a:rPr>
              <a:t>pets</a:t>
            </a:r>
            <a:r>
              <a:rPr lang="en-US" sz="1900"/>
              <a:t> state variable and </a:t>
            </a:r>
            <a:r>
              <a:rPr b="1" lang="en-US" sz="1900">
                <a:solidFill>
                  <a:srgbClr val="00B0F0"/>
                </a:solidFill>
              </a:rPr>
              <a:t>setPets</a:t>
            </a:r>
            <a:r>
              <a:rPr lang="en-US" sz="1900"/>
              <a:t> update function to the </a:t>
            </a:r>
            <a:r>
              <a:rPr b="1" lang="en-US" sz="1900">
                <a:solidFill>
                  <a:srgbClr val="00B0F0"/>
                </a:solidFill>
              </a:rPr>
              <a:t>RegisterPet</a:t>
            </a:r>
            <a:r>
              <a:rPr lang="en-US" sz="1900"/>
              <a:t> component. </a:t>
            </a:r>
            <a:endParaRPr/>
          </a:p>
          <a:p>
            <a:pPr indent="-342900" lvl="0" marL="342900" rtl="0" algn="l">
              <a:spcBef>
                <a:spcPts val="32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This allows the Register pet to access and manipulate the state within the parent (App) component</a:t>
            </a:r>
            <a:endParaRPr/>
          </a:p>
        </p:txBody>
      </p:sp>
      <p:cxnSp>
        <p:nvCxnSpPr>
          <p:cNvPr id="271" name="Google Shape;271;p26"/>
          <p:cNvCxnSpPr/>
          <p:nvPr/>
        </p:nvCxnSpPr>
        <p:spPr>
          <a:xfrm>
            <a:off x="2209800" y="3657600"/>
            <a:ext cx="2133600" cy="72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26"/>
          <p:cNvCxnSpPr/>
          <p:nvPr/>
        </p:nvCxnSpPr>
        <p:spPr>
          <a:xfrm>
            <a:off x="3124200" y="3657600"/>
            <a:ext cx="3962400" cy="723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" name="Google Shape;279;p27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280" name="Google Shape;280;p2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27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7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 – Continued</a:t>
            </a:r>
            <a:endParaRPr sz="4200"/>
          </a:p>
        </p:txBody>
      </p:sp>
      <p:cxnSp>
        <p:nvCxnSpPr>
          <p:cNvPr id="285" name="Google Shape;285;p27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27"/>
          <p:cNvSpPr txBox="1"/>
          <p:nvPr/>
        </p:nvSpPr>
        <p:spPr>
          <a:xfrm>
            <a:off x="612884" y="3114586"/>
            <a:ext cx="8077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Pets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total of 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petsList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pets have been registered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petsList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is 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years 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))</a:t>
            </a:r>
            <a:r>
              <a:rPr b="0" lang="en-US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4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    </a:t>
            </a:r>
            <a:endParaRPr/>
          </a:p>
        </p:txBody>
      </p:sp>
      <p:sp>
        <p:nvSpPr>
          <p:cNvPr id="287" name="Google Shape;287;p27"/>
          <p:cNvSpPr txBox="1"/>
          <p:nvPr>
            <p:ph idx="1" type="body"/>
          </p:nvPr>
        </p:nvSpPr>
        <p:spPr>
          <a:xfrm>
            <a:off x="2819401" y="5105400"/>
            <a:ext cx="5943600" cy="114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900"/>
              <a:buChar char="•"/>
            </a:pPr>
            <a:r>
              <a:rPr b="1" lang="en-US" sz="1900">
                <a:solidFill>
                  <a:srgbClr val="00B0F0"/>
                </a:solidFill>
              </a:rPr>
              <a:t>Pets</a:t>
            </a:r>
            <a:r>
              <a:rPr lang="en-US" sz="1900"/>
              <a:t> component now makes use of the </a:t>
            </a:r>
            <a:r>
              <a:rPr b="1" lang="en-US" sz="1900">
                <a:solidFill>
                  <a:srgbClr val="00B0F0"/>
                </a:solidFill>
              </a:rPr>
              <a:t>petsList</a:t>
            </a:r>
            <a:r>
              <a:rPr lang="en-US" sz="1900"/>
              <a:t> props that it received from the </a:t>
            </a:r>
            <a:r>
              <a:rPr b="1" lang="en-US" sz="1900">
                <a:solidFill>
                  <a:srgbClr val="00B0F0"/>
                </a:solidFill>
              </a:rPr>
              <a:t>App</a:t>
            </a:r>
            <a:r>
              <a:rPr lang="en-US" sz="1900"/>
              <a:t> component to display it in HTML and also print the total number of pets registered in the system.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241173" y="320040"/>
            <a:ext cx="8661654" cy="6217920"/>
          </a:xfrm>
          <a:prstGeom prst="rect">
            <a:avLst/>
          </a:prstGeom>
          <a:solidFill>
            <a:schemeClr val="lt1"/>
          </a:solidFill>
          <a:ln cap="sq" cmpd="thinThick" w="1270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8"/>
          <p:cNvSpPr txBox="1"/>
          <p:nvPr>
            <p:ph type="title"/>
          </p:nvPr>
        </p:nvSpPr>
        <p:spPr>
          <a:xfrm>
            <a:off x="628650" y="6318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– Continued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628650" y="2057400"/>
            <a:ext cx="7886700" cy="38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RegisterPet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en-US" sz="8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petName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8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setPetName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-US" sz="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b="0" lang="en-US" sz="8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petAge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8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setPetAge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-US" sz="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&lt;label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"pet_name"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&lt;/label&gt;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&lt;input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"pet_name"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8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petName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setPetName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&lt;label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"pet_age"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&lt;/label&gt;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&lt;input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"pet_age"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8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petAge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onChange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setPetAge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8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setPetsFunction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...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petsArray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    { 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8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petName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8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petAge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setPetName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setPetAge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</a:t>
            </a:r>
            <a:r>
              <a:rPr b="0" lang="en-US" sz="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8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4341337" y="2287938"/>
            <a:ext cx="45720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RegisterPet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 now uses the 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setPetsFunction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props it received from the 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component to update the 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pets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the use of the spread operator in the </a:t>
            </a:r>
            <a:r>
              <a:rPr b="1"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onClick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handler of the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4" name="Google Shape;304;p29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305" name="Google Shape;305;p29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29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9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 – Continued</a:t>
            </a:r>
            <a:endParaRPr sz="4200"/>
          </a:p>
        </p:txBody>
      </p:sp>
      <p:cxnSp>
        <p:nvCxnSpPr>
          <p:cNvPr id="310" name="Google Shape;310;p29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29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Now, let’s put our components together and see the result.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You can find the full example at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State Lifting Example - CodeSandbox</a:t>
            </a:r>
            <a:endParaRPr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Submit your class Activities</a:t>
            </a:r>
            <a:endParaRPr/>
          </a:p>
        </p:txBody>
      </p:sp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7</a:t>
            </a:r>
            <a:r>
              <a:rPr lang="en-US"/>
              <a:t> and download the instruction for lab 7.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lab,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7</a:t>
            </a:r>
            <a:endParaRPr b="1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14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97" name="Google Shape;97;p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4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Agenda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Handling and rendering lists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Prop Drilling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Lifting State</a:t>
            </a:r>
            <a:endParaRPr/>
          </a:p>
          <a:p>
            <a:pPr indent="-20955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  <p:cxnSp>
        <p:nvCxnSpPr>
          <p:cNvPr id="103" name="Google Shape;103;p14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15"/>
          <p:cNvGrpSpPr/>
          <p:nvPr/>
        </p:nvGrpSpPr>
        <p:grpSpPr>
          <a:xfrm>
            <a:off x="62" y="1216597"/>
            <a:ext cx="548661" cy="673456"/>
            <a:chOff x="3940602" y="308034"/>
            <a:chExt cx="2116748" cy="3429000"/>
          </a:xfrm>
        </p:grpSpPr>
        <p:sp>
          <p:nvSpPr>
            <p:cNvPr id="111" name="Google Shape;111;p15"/>
            <p:cNvSpPr/>
            <p:nvPr/>
          </p:nvSpPr>
          <p:spPr>
            <a:xfrm>
              <a:off x="3940602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715626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5490650" y="308034"/>
              <a:ext cx="5667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5"/>
          <p:cNvSpPr/>
          <p:nvPr/>
        </p:nvSpPr>
        <p:spPr>
          <a:xfrm>
            <a:off x="480059" y="613954"/>
            <a:ext cx="8180700" cy="1894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782723" y="809898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Rendering Lists</a:t>
            </a:r>
            <a:endParaRPr sz="4200"/>
          </a:p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783771" y="3017522"/>
            <a:ext cx="7455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You can use JavaScript’s array methods such as map() and filter() to render an array of data in react.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You can use a component as a template to render each array item. 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This promotes reusability as you will be using the same component to display any number of items in the list.</a:t>
            </a:r>
            <a:endParaRPr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cxnSp>
        <p:nvCxnSpPr>
          <p:cNvPr id="117" name="Google Shape;117;p15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762000" y="609600"/>
            <a:ext cx="74571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</a:t>
            </a:r>
            <a:endParaRPr sz="4200"/>
          </a:p>
        </p:txBody>
      </p:sp>
      <p:sp>
        <p:nvSpPr>
          <p:cNvPr id="124" name="Google Shape;124;p16"/>
          <p:cNvSpPr txBox="1"/>
          <p:nvPr/>
        </p:nvSpPr>
        <p:spPr>
          <a:xfrm>
            <a:off x="381000" y="1905000"/>
            <a:ext cx="6705600" cy="4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{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"Honda"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35000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{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"Tesla"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40000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{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"Toyota"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50000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200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2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map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2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border: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"0.1em solid red"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padding: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"0.5em"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    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margin: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2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"0.2em"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}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2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))</a:t>
            </a:r>
            <a:r>
              <a:rPr b="0" lang="en-US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lang="en-US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5029200" y="1905000"/>
            <a:ext cx="3352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Char char="•"/>
            </a:pPr>
            <a:r>
              <a:rPr b="1" lang="en-US" sz="20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en-US" sz="1900"/>
              <a:t> is an array of objects.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JavaScript provides a </a:t>
            </a:r>
            <a:r>
              <a:rPr b="1" lang="en-US" sz="1900">
                <a:solidFill>
                  <a:srgbClr val="00B0F0"/>
                </a:solidFill>
              </a:rPr>
              <a:t>map() </a:t>
            </a:r>
            <a:r>
              <a:rPr lang="en-US" sz="1900"/>
              <a:t>method for arrays, and this allows us to map each item in the array to an element.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Remember that mapping takes place in curly braces </a:t>
            </a:r>
            <a:r>
              <a:rPr b="1" lang="en-US" sz="1900">
                <a:solidFill>
                  <a:srgbClr val="00B0F0"/>
                </a:solidFill>
              </a:rPr>
              <a:t>{}</a:t>
            </a:r>
            <a:r>
              <a:rPr lang="en-US" sz="1900"/>
              <a:t>.</a:t>
            </a:r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 flipH="1">
            <a:off x="2057400" y="3429000"/>
            <a:ext cx="5562600" cy="152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7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34" name="Google Shape;134;p17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7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What is Prop Drilling?</a:t>
            </a:r>
            <a:endParaRPr sz="4200"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Prop drilling refers to passing data and properties from a parent component to its nested children.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Prop drilling allows the components to access and use the objects and data provided by parent/ancestor components that would otherwise be inaccessible to the child components.</a:t>
            </a:r>
            <a:endParaRPr/>
          </a:p>
        </p:txBody>
      </p:sp>
      <p:cxnSp>
        <p:nvCxnSpPr>
          <p:cNvPr id="140" name="Google Shape;140;p17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7" name="Google Shape;147;p18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48" name="Google Shape;148;p18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Prop Drilling Illustration</a:t>
            </a:r>
            <a:endParaRPr sz="4200"/>
          </a:p>
        </p:txBody>
      </p:sp>
      <p:cxnSp>
        <p:nvCxnSpPr>
          <p:cNvPr id="153" name="Google Shape;153;p18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178" y="2785593"/>
            <a:ext cx="83343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19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62" name="Google Shape;162;p19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9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</a:t>
            </a:r>
            <a:endParaRPr sz="4200"/>
          </a:p>
        </p:txBody>
      </p:sp>
      <p:cxnSp>
        <p:nvCxnSpPr>
          <p:cNvPr id="167" name="Google Shape;167;p19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In this example we want to pass down a method from a parent component to it is grand-children.</a:t>
            </a:r>
            <a:endParaRPr/>
          </a:p>
          <a:p>
            <a:pPr indent="-22225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20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76" name="Google Shape;176;p2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20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 – Continued</a:t>
            </a:r>
            <a:endParaRPr sz="4200"/>
          </a:p>
        </p:txBody>
      </p:sp>
      <p:cxnSp>
        <p:nvCxnSpPr>
          <p:cNvPr id="181" name="Google Shape;181;p20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0"/>
          <p:cNvSpPr txBox="1"/>
          <p:nvPr/>
        </p:nvSpPr>
        <p:spPr>
          <a:xfrm>
            <a:off x="782722" y="2819400"/>
            <a:ext cx="752307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mySharedMethod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() 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"Yay, It works!"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"App"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ButtonsContainer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mySharedMethod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2608536" y="4917376"/>
            <a:ext cx="5943600" cy="114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42931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b="1" lang="en-US" sz="1900">
                <a:solidFill>
                  <a:srgbClr val="00B0F0"/>
                </a:solidFill>
              </a:rPr>
              <a:t>mySharedMethod</a:t>
            </a:r>
            <a:r>
              <a:rPr lang="en-US" sz="1900"/>
              <a:t> is an arrow function which we want to pass down to a button component. </a:t>
            </a:r>
            <a:endParaRPr/>
          </a:p>
          <a:p>
            <a:pPr indent="-342931" lvl="0" marL="342900" rtl="0" algn="l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900"/>
              <a:t>We pass it down as a prop called </a:t>
            </a:r>
            <a:r>
              <a:rPr b="1" lang="en-US" sz="1900">
                <a:solidFill>
                  <a:srgbClr val="00B0F0"/>
                </a:solidFill>
              </a:rPr>
              <a:t>sharedMethod</a:t>
            </a:r>
            <a:r>
              <a:rPr lang="en-US" sz="1900"/>
              <a:t> to the </a:t>
            </a:r>
            <a:r>
              <a:rPr b="1" lang="en-US" sz="1900">
                <a:solidFill>
                  <a:srgbClr val="00B0F0"/>
                </a:solidFill>
              </a:rPr>
              <a:t>ButtonsContainer</a:t>
            </a:r>
            <a:r>
              <a:rPr lang="en-US" sz="1900"/>
              <a:t> component.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21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91" name="Google Shape;191;p21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1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1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b="1" lang="en-US" sz="4200"/>
              <a:t>Example – Continued</a:t>
            </a:r>
            <a:endParaRPr sz="4200"/>
          </a:p>
        </p:txBody>
      </p:sp>
      <p:cxnSp>
        <p:nvCxnSpPr>
          <p:cNvPr id="196" name="Google Shape;196;p21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21"/>
          <p:cNvSpPr txBox="1"/>
          <p:nvPr/>
        </p:nvSpPr>
        <p:spPr>
          <a:xfrm>
            <a:off x="782722" y="2819400"/>
            <a:ext cx="7523077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ButtonsContainer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Button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props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sharedMethod</a:t>
            </a:r>
            <a:r>
              <a:rPr b="0"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en-US" sz="16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2608536" y="4917376"/>
            <a:ext cx="5943600" cy="1143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900"/>
              <a:buChar char="•"/>
            </a:pPr>
            <a:r>
              <a:rPr b="1" lang="en-US" sz="1900">
                <a:solidFill>
                  <a:srgbClr val="00B0F0"/>
                </a:solidFill>
              </a:rPr>
              <a:t>sharedMethod</a:t>
            </a:r>
            <a:r>
              <a:rPr lang="en-US" sz="1900"/>
              <a:t> prop is received from the </a:t>
            </a:r>
            <a:r>
              <a:rPr b="1" lang="en-US" sz="1900">
                <a:solidFill>
                  <a:srgbClr val="00B0F0"/>
                </a:solidFill>
              </a:rPr>
              <a:t>App</a:t>
            </a:r>
            <a:r>
              <a:rPr lang="en-US" sz="1900"/>
              <a:t> component and is passed down to the child component </a:t>
            </a:r>
            <a:r>
              <a:rPr b="1" lang="en-US" sz="1900">
                <a:solidFill>
                  <a:srgbClr val="00B0F0"/>
                </a:solidFill>
              </a:rPr>
              <a:t>Button</a:t>
            </a:r>
            <a:r>
              <a:rPr lang="en-US" sz="1900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