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ctrouter.com/docs/en/v6/getting-started/concepts#navigate-fun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9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Summer 2024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Activity 1 – Continued</a:t>
            </a:r>
            <a:endParaRPr sz="4700"/>
          </a:p>
        </p:txBody>
      </p:sp>
      <p:grpSp>
        <p:nvGrpSpPr>
          <p:cNvPr id="177" name="Google Shape;177;p22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78" name="Google Shape;178;p22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22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Call the </a:t>
            </a:r>
            <a:r>
              <a:rPr b="1" lang="en-US" sz="2100"/>
              <a:t>Routing</a:t>
            </a:r>
            <a:r>
              <a:rPr lang="en-US" sz="2100"/>
              <a:t> component from </a:t>
            </a:r>
            <a:r>
              <a:rPr b="1" lang="en-US" sz="2100"/>
              <a:t>App.js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Run the application. What does happen?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3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en-US" sz="4700"/>
              <a:t>Linking to a Route</a:t>
            </a:r>
            <a:endParaRPr sz="4700"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89" name="Google Shape;189;p23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3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To use the react router effectively, we cannot simply use normal links ( &lt;a href=“”… &gt; ) to route to our pages from within the application. 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Instead, what we need to do is use the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&lt;Link&gt; </a:t>
            </a:r>
            <a:r>
              <a:rPr lang="en-US" sz="2100"/>
              <a:t>component (from “react-router-dom”)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&lt;Link to='/myRoute'&gt;My Route&lt;/Link&gt;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Activity 1 – Continued</a:t>
            </a:r>
            <a:endParaRPr sz="4700"/>
          </a:p>
        </p:txBody>
      </p:sp>
      <p:grpSp>
        <p:nvGrpSpPr>
          <p:cNvPr id="199" name="Google Shape;199;p24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00" name="Google Shape;200;p24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4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Replace the render() method’s content with the following:</a:t>
            </a:r>
            <a:endParaRPr/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800000"/>
              </a:buClr>
              <a:buSzPct val="1000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BrowserRouter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&lt;br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'/Projects'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Projects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"/Projects"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Projects</a:t>
            </a:r>
            <a:r>
              <a:rPr b="0"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800000"/>
              </a:buClr>
              <a:buSzPct val="100000"/>
              <a:buNone/>
            </a:pP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BrowserRouter</a:t>
            </a:r>
            <a:r>
              <a:rPr b="0" lang="en-US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/>
          </a:p>
          <a:p>
            <a:pPr indent="-342900" lvl="0" marL="3429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Run the application. What happen?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1" lang="en-US" sz="4300"/>
              <a:t>Adding A “Not Found” Route</a:t>
            </a:r>
            <a:endParaRPr sz="4300"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11" name="Google Shape;211;p25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5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5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32898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To add a “</a:t>
            </a:r>
            <a:r>
              <a:rPr b="1" i="1" lang="en-US" sz="2100"/>
              <a:t>Not Found</a:t>
            </a:r>
            <a:r>
              <a:rPr lang="en-US" sz="2100"/>
              <a:t>” route, we simply need to add another route as a child to our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&lt;Routes&gt;</a:t>
            </a:r>
            <a:r>
              <a:rPr lang="en-US" sz="2100"/>
              <a:t> component defined in </a:t>
            </a:r>
            <a:r>
              <a:rPr b="1" lang="en-US" sz="2100"/>
              <a:t>App.js</a:t>
            </a:r>
            <a:r>
              <a:rPr lang="en-US" sz="2100"/>
              <a:t>:</a:t>
            </a:r>
            <a:endParaRPr/>
          </a:p>
          <a:p>
            <a:pPr indent="-332898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 &lt;</a:t>
            </a:r>
            <a:r>
              <a:rPr b="1" lang="en-US" sz="2100"/>
              <a:t>Route</a:t>
            </a:r>
            <a:r>
              <a:rPr lang="en-US" sz="2100"/>
              <a:t> </a:t>
            </a:r>
            <a:r>
              <a:rPr i="1" lang="en-US" sz="2100"/>
              <a:t>path</a:t>
            </a:r>
            <a:r>
              <a:rPr lang="en-US" sz="2100"/>
              <a:t>="*" </a:t>
            </a:r>
            <a:r>
              <a:rPr i="1" lang="en-US" sz="2100"/>
              <a:t>element</a:t>
            </a:r>
            <a:r>
              <a:rPr lang="en-US" sz="2100"/>
              <a:t>={&lt;</a:t>
            </a:r>
            <a:r>
              <a:rPr b="1" lang="en-US" sz="2100"/>
              <a:t>NotFound</a:t>
            </a:r>
            <a:r>
              <a:rPr lang="en-US" sz="2100"/>
              <a:t> /&gt;}/&gt;</a:t>
            </a:r>
            <a:endParaRPr/>
          </a:p>
          <a:p>
            <a:pPr indent="-332898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100"/>
              <a:t>And you also need a “Not found” component that informs the user that the path does not exist:</a:t>
            </a:r>
            <a:endParaRPr/>
          </a:p>
          <a:p>
            <a:pPr indent="0" lvl="1" marL="4572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function </a:t>
            </a:r>
            <a:r>
              <a:rPr b="1" lang="en-US" sz="2100"/>
              <a:t>NotFound</a:t>
            </a:r>
            <a:r>
              <a:rPr lang="en-US" sz="2100"/>
              <a:t>() </a:t>
            </a:r>
            <a:endParaRPr/>
          </a:p>
          <a:p>
            <a:pPr indent="0" lvl="1" marL="4572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{ </a:t>
            </a:r>
            <a:endParaRPr/>
          </a:p>
          <a:p>
            <a:pPr indent="0" lvl="1" marL="4572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  return &lt;p&gt;404&lt;/p&gt;</a:t>
            </a:r>
            <a:endParaRPr/>
          </a:p>
          <a:p>
            <a:pPr indent="0" lvl="1" marL="4572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/>
              <a:t>}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26"/>
          <p:cNvGrpSpPr/>
          <p:nvPr/>
        </p:nvGrpSpPr>
        <p:grpSpPr>
          <a:xfrm>
            <a:off x="1891743" y="-15978"/>
            <a:ext cx="5360514" cy="5876916"/>
            <a:chOff x="329184" y="-99107"/>
            <a:chExt cx="524256" cy="5876916"/>
          </a:xfrm>
        </p:grpSpPr>
        <p:cxnSp>
          <p:nvCxnSpPr>
            <p:cNvPr id="221" name="Google Shape;221;p26"/>
            <p:cNvCxnSpPr/>
            <p:nvPr/>
          </p:nvCxnSpPr>
          <p:spPr>
            <a:xfrm rot="10800000">
              <a:off x="329184" y="5777809"/>
              <a:ext cx="523824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26"/>
            <p:cNvSpPr/>
            <p:nvPr/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26"/>
          <p:cNvSpPr/>
          <p:nvPr/>
        </p:nvSpPr>
        <p:spPr>
          <a:xfrm>
            <a:off x="447348" y="1055718"/>
            <a:ext cx="8249304" cy="33583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>
            <p:ph type="title"/>
          </p:nvPr>
        </p:nvSpPr>
        <p:spPr>
          <a:xfrm>
            <a:off x="1143000" y="1584683"/>
            <a:ext cx="6858000" cy="2551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lang="en-US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useParams Hook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Adding URL Parameters to our Routes</a:t>
            </a:r>
            <a:endParaRPr b="1"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304800" y="1600200"/>
            <a:ext cx="838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we wish to pass a specific parameter to a given route the URL pattern would look like: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“/routeName/:id” (for one parameters)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“/routeName/:id/:price” (for two parameters)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… And so on. You can separate each parameter by “/” and each parameter name starts with “:”.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And your route will look like the following: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&lt;Route path=“/Project/:id” element={&lt;Sample/&gt;}&gt;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Importing useParams() Hook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/>
              <a:t>In React Router v6, You Need to use the useParams() hook in your functional components. This is not available in class components since they do not support hooks.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How to import useParams() hook:</a:t>
            </a:r>
            <a:endParaRPr/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4B69C6"/>
              </a:buClr>
              <a:buSzPct val="100000"/>
              <a:buNone/>
            </a:pPr>
            <a:r>
              <a:rPr b="0" lang="en-US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BrowserRouter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useParams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476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lang="en-US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-US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react-router-dom</a:t>
            </a:r>
            <a:r>
              <a:rPr b="0"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Using useParams() hook: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Now, if you need to extract a route parameter named “id”, you simply import and access it like:</a:t>
            </a:r>
            <a:endParaRPr/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77777"/>
              </a:buClr>
              <a:buSzPct val="100000"/>
              <a:buNone/>
            </a:pPr>
            <a:r>
              <a:rPr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For one parameter:</a:t>
            </a:r>
            <a:endParaRPr b="0" sz="1600">
              <a:solidFill>
                <a:srgbClr val="7A3E9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A3E9D"/>
              </a:buClr>
              <a:buSzPct val="100000"/>
              <a:buNone/>
            </a:pP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Orders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77777"/>
              </a:buClr>
              <a:buSzPct val="100000"/>
              <a:buNone/>
            </a:pP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rgbClr val="7A3E9D"/>
              </a:buClr>
              <a:buSzPct val="100000"/>
              <a:buNone/>
            </a:pP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useParams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rgbClr val="4B69C6"/>
              </a:buClr>
              <a:buSzPct val="100000"/>
              <a:buNone/>
            </a:pPr>
            <a:r>
              <a:rPr b="0" lang="en-US" sz="16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Order ID :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6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77777"/>
              </a:buClr>
              <a:buSzPct val="100000"/>
              <a:buNone/>
            </a:pP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77777"/>
              </a:buClr>
              <a:buSzPct val="100000"/>
              <a:buNone/>
            </a:pPr>
            <a:r>
              <a:rPr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Or for multiple parameters:</a:t>
            </a:r>
            <a:endParaRPr/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A3E9D"/>
              </a:buClr>
              <a:buSzPct val="100000"/>
              <a:buNone/>
            </a:pP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Orders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77777"/>
              </a:buClr>
              <a:buSzPct val="100000"/>
              <a:buNone/>
            </a:pP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rgbClr val="7A3E9D"/>
              </a:buClr>
              <a:buSzPct val="100000"/>
              <a:buNone/>
            </a:pP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id, price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useParams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800100" rtl="0" algn="l">
              <a:spcBef>
                <a:spcPts val="296"/>
              </a:spcBef>
              <a:spcAft>
                <a:spcPts val="0"/>
              </a:spcAft>
              <a:buClr>
                <a:srgbClr val="4B69C6"/>
              </a:buClr>
              <a:buSzPct val="100000"/>
              <a:buNone/>
            </a:pPr>
            <a:r>
              <a:rPr b="0" lang="en-US" sz="16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Order: 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 , </a:t>
            </a:r>
            <a:r>
              <a:rPr b="0" lang="en-US" sz="16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Costs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r>
              <a:rPr b="0" lang="en-US" sz="16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600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600">
                <a:solidFill>
                  <a:srgbClr val="91B3E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rgbClr val="777777"/>
              </a:buClr>
              <a:buSzPct val="100000"/>
              <a:buNone/>
            </a:pPr>
            <a:r>
              <a:rPr b="0" lang="en-US" sz="16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sz="16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30"/>
          <p:cNvGrpSpPr/>
          <p:nvPr/>
        </p:nvGrpSpPr>
        <p:grpSpPr>
          <a:xfrm>
            <a:off x="1891743" y="-15978"/>
            <a:ext cx="5360514" cy="5876916"/>
            <a:chOff x="329184" y="-99107"/>
            <a:chExt cx="524256" cy="5876916"/>
          </a:xfrm>
        </p:grpSpPr>
        <p:cxnSp>
          <p:nvCxnSpPr>
            <p:cNvPr id="250" name="Google Shape;250;p30"/>
            <p:cNvCxnSpPr/>
            <p:nvPr/>
          </p:nvCxnSpPr>
          <p:spPr>
            <a:xfrm rot="10800000">
              <a:off x="329184" y="5777809"/>
              <a:ext cx="523824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p30"/>
            <p:cNvSpPr/>
            <p:nvPr/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30"/>
          <p:cNvSpPr/>
          <p:nvPr/>
        </p:nvSpPr>
        <p:spPr>
          <a:xfrm>
            <a:off x="447348" y="1055718"/>
            <a:ext cx="8249304" cy="33583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1143000" y="1584683"/>
            <a:ext cx="6858000" cy="2551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lang="en-US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and Navigate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Route and Navigate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b="1" lang="en-US">
                <a:solidFill>
                  <a:srgbClr val="00B0F0"/>
                </a:solidFill>
              </a:rPr>
              <a:t>useNavigate</a:t>
            </a:r>
            <a:r>
              <a:rPr lang="en-US"/>
              <a:t> is one of the major dependencies of React Router.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Navigate function is returned from the useNavigate hook and allows you to change the URL.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Navigate is mutable. 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import the navigate hook (useNavigate) like the following:</a:t>
            </a:r>
            <a:endParaRPr/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4B69C6"/>
              </a:buClr>
              <a:buSzPct val="100000"/>
              <a:buNone/>
            </a:pPr>
            <a:r>
              <a:rPr lang="en-US">
                <a:solidFill>
                  <a:srgbClr val="4B69C6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BrowserRouter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00050" rtl="0" algn="l">
              <a:spcBef>
                <a:spcPts val="308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>
                <a:solidFill>
                  <a:srgbClr val="FF0000"/>
                </a:solidFill>
              </a:rPr>
              <a:t>useNavigate</a:t>
            </a:r>
            <a:r>
              <a:rPr lang="en-US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from ‘react-router-dom’</a:t>
            </a:r>
            <a:endParaRPr/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You can use the navigate hook like: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let navigate = useNavigate();</a:t>
            </a:r>
            <a:endParaRPr/>
          </a:p>
          <a:p>
            <a:pPr indent="-285750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navigate(“/home”)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Read More: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https://reactrouter.com/docs/en/v6/getting-started/concepts#navigate-function</a:t>
            </a:r>
            <a:endParaRPr/>
          </a:p>
          <a:p>
            <a:pPr indent="-144780" lvl="2" marL="1143000" rtl="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7959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Agenda</a:t>
            </a:r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98" name="Google Shape;98;p14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 Routing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How Route works in React?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b="1" lang="en-US" sz="2100"/>
              <a:t>react-router</a:t>
            </a:r>
            <a:r>
              <a:rPr lang="en-US" sz="2100"/>
              <a:t> package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BrowserRouter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Linking to a Route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Adding A “Not Found” Route</a:t>
            </a:r>
            <a:endParaRPr sz="2100"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Adding URL Parameters to Routes</a:t>
            </a:r>
            <a:endParaRPr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15240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Submit your class Activities</a:t>
            </a:r>
            <a:endParaRPr/>
          </a:p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8</a:t>
            </a:r>
            <a:r>
              <a:rPr lang="en-US"/>
              <a:t> and download the instruction for lab 8.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lab,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8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What is Routing?</a:t>
            </a:r>
            <a:endParaRPr sz="4700"/>
          </a:p>
        </p:txBody>
      </p:sp>
      <p:grpSp>
        <p:nvGrpSpPr>
          <p:cNvPr id="108" name="Google Shape;108;p15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09" name="Google Shape;109;p15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 sz="2100"/>
              <a:t>React Router</a:t>
            </a:r>
            <a:r>
              <a:rPr lang="en-US" sz="2100"/>
              <a:t> is a collection of navigational components that compose declaratively with your application. 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With </a:t>
            </a:r>
            <a:r>
              <a:rPr b="1" lang="en-US" sz="2100"/>
              <a:t>ROUTING</a:t>
            </a:r>
            <a:r>
              <a:rPr lang="en-US" sz="2100"/>
              <a:t>, we can browse different URLs within our app without reloading the page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In this case, the components of one URL are swapped out for the components of another, giving the illusion that we’re navigating through multiple pages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8153400" cy="399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</p:grpSpPr>
        <p:sp>
          <p:nvSpPr>
            <p:cNvPr id="125" name="Google Shape;125;p1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 rot="10800000">
              <a:off x="6081624" y="1998844"/>
              <a:ext cx="5372968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7"/>
          <p:cNvSpPr/>
          <p:nvPr/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962222" y="1238080"/>
            <a:ext cx="7387313" cy="13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How Route works in React?</a:t>
            </a:r>
            <a:endParaRPr sz="4700"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966978" y="2902913"/>
            <a:ext cx="7387313" cy="1367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routes are simply added using the following template, between &lt;Routes&gt; tags: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element (</a:t>
            </a:r>
            <a:r>
              <a:rPr b="1" i="1" lang="en-US" sz="1700"/>
              <a:t>componentName</a:t>
            </a:r>
            <a:r>
              <a:rPr lang="en-US" sz="1700"/>
              <a:t>) will be rendered when the "</a:t>
            </a:r>
            <a:r>
              <a:rPr b="1" i="1" lang="en-US" sz="1700"/>
              <a:t>/specifiedPath</a:t>
            </a:r>
            <a:r>
              <a:rPr lang="en-US" sz="1700"/>
              <a:t>" is visited on the web app.</a:t>
            </a:r>
            <a:endParaRPr sz="1700"/>
          </a:p>
        </p:txBody>
      </p:sp>
      <p:sp>
        <p:nvSpPr>
          <p:cNvPr id="130" name="Google Shape;130;p17"/>
          <p:cNvSpPr txBox="1"/>
          <p:nvPr/>
        </p:nvSpPr>
        <p:spPr>
          <a:xfrm>
            <a:off x="1371600" y="4419600"/>
            <a:ext cx="67818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"/specifiedPath"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componentName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Getting Started using React Router</a:t>
            </a:r>
            <a:endParaRPr sz="400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38" name="Google Shape;138;p18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8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b="1" lang="en-US" sz="2100">
                <a:solidFill>
                  <a:srgbClr val="00B0F0"/>
                </a:solidFill>
              </a:rPr>
              <a:t>react-router</a:t>
            </a:r>
            <a:r>
              <a:rPr lang="en-US" sz="2100"/>
              <a:t> package provides the core routing functionality for React Router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However, if you are writing an application that will run in the browser, you should instead install </a:t>
            </a:r>
            <a:r>
              <a:rPr b="1" lang="en-US" sz="2100">
                <a:solidFill>
                  <a:srgbClr val="00B0F0"/>
                </a:solidFill>
              </a:rPr>
              <a:t>react-router-dom</a:t>
            </a:r>
            <a:endParaRPr b="1" sz="2100">
              <a:solidFill>
                <a:srgbClr val="00B0F0"/>
              </a:solidFill>
            </a:endParaRPr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Upon installing </a:t>
            </a:r>
            <a:r>
              <a:rPr b="1" lang="en-US" sz="2100">
                <a:solidFill>
                  <a:srgbClr val="00B0F0"/>
                </a:solidFill>
              </a:rPr>
              <a:t>react-router-dom</a:t>
            </a:r>
            <a:r>
              <a:rPr lang="en-US" sz="2100"/>
              <a:t>, it will install </a:t>
            </a:r>
            <a:r>
              <a:rPr b="1" lang="en-US" sz="2100">
                <a:solidFill>
                  <a:srgbClr val="00B0F0"/>
                </a:solidFill>
              </a:rPr>
              <a:t>react-router</a:t>
            </a:r>
            <a:r>
              <a:rPr lang="en-US" sz="2100">
                <a:solidFill>
                  <a:srgbClr val="00B0F0"/>
                </a:solidFill>
              </a:rPr>
              <a:t> </a:t>
            </a:r>
            <a:r>
              <a:rPr lang="en-US" sz="2100"/>
              <a:t>as a dependency.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 Router can be installed using the </a:t>
            </a:r>
            <a:r>
              <a:rPr b="1" lang="en-US" sz="2100"/>
              <a:t>npm</a:t>
            </a:r>
            <a:r>
              <a:rPr lang="en-US" sz="2100"/>
              <a:t> cli utility: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rgbClr val="00B0F0"/>
              </a:buClr>
              <a:buSzPts val="2100"/>
              <a:buChar char="–"/>
            </a:pPr>
            <a:r>
              <a:rPr b="1" lang="en-US" sz="21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npm install react-router-dom --save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Getting Started using React Router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304800" y="1600200"/>
            <a:ext cx="4191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AF00DB"/>
              </a:buClr>
              <a:buSzPct val="100000"/>
              <a:buNone/>
            </a:pPr>
            <a:r>
              <a:rPr b="0" lang="en-US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BrowserRouter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Router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357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b="0" lang="en-US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'react-router-dom'</a:t>
            </a:r>
            <a:r>
              <a:rPr b="0" lang="en-US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br>
              <a:rPr b="0" lang="en-US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4343400" y="1600200"/>
            <a:ext cx="434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b="1" lang="en-US">
                <a:solidFill>
                  <a:srgbClr val="00B0F0"/>
                </a:solidFill>
              </a:rPr>
              <a:t>BrowserRouter</a:t>
            </a:r>
            <a:r>
              <a:rPr b="1" lang="en-US">
                <a:solidFill>
                  <a:srgbClr val="FFC000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is the router implementation for HTML5 browsers (vs Native).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b="1" lang="en-US">
                <a:solidFill>
                  <a:srgbClr val="00B0F0"/>
                </a:solidFill>
              </a:rPr>
              <a:t>Link</a:t>
            </a:r>
            <a:r>
              <a:rPr b="1" lang="en-US">
                <a:solidFill>
                  <a:srgbClr val="632423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is your replacement for anchor tags.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lang="en-US">
                <a:solidFill>
                  <a:srgbClr val="00B0F0"/>
                </a:solidFill>
              </a:rPr>
              <a:t>Route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is the conditionally shown component based on matching a path to a URL.</a:t>
            </a:r>
            <a:endParaRPr/>
          </a:p>
          <a:p>
            <a:pPr indent="-342900" lvl="0" marL="342900" rtl="0" algn="l">
              <a:spcBef>
                <a:spcPts val="476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b="1" lang="en-US">
                <a:solidFill>
                  <a:srgbClr val="00B0F0"/>
                </a:solidFill>
              </a:rPr>
              <a:t>Routes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returns only the first matching route rather than all matching routes.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Activity 1</a:t>
            </a:r>
            <a:endParaRPr sz="4700"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56" name="Google Shape;156;p20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20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Step 1: add a new component to the /src, name it </a:t>
            </a:r>
            <a:r>
              <a:rPr b="1" lang="en-US" sz="2100"/>
              <a:t>Routing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Step 2: import the route package: </a:t>
            </a:r>
            <a:r>
              <a:rPr b="0" lang="en-US" sz="2100">
                <a:latin typeface="Consolas"/>
                <a:ea typeface="Consolas"/>
                <a:cs typeface="Consolas"/>
                <a:sym typeface="Consolas"/>
              </a:rPr>
              <a:t>import { Route,  Routes  } from 'react-router-dom';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Step 3: declare the followings:</a:t>
            </a:r>
            <a:endParaRPr/>
          </a:p>
          <a:p>
            <a:pPr indent="0" lvl="1" marL="4000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lang="en-US" sz="2100">
                <a:latin typeface="Consolas"/>
                <a:ea typeface="Consolas"/>
                <a:cs typeface="Consolas"/>
                <a:sym typeface="Consolas"/>
              </a:rPr>
              <a:t>const Home = () =&gt; &lt;h1&gt;Home&lt;/h1&gt;</a:t>
            </a:r>
            <a:endParaRPr/>
          </a:p>
          <a:p>
            <a:pPr indent="0" lvl="1" marL="4000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0" lang="en-US" sz="2100">
                <a:latin typeface="Consolas"/>
                <a:ea typeface="Consolas"/>
                <a:cs typeface="Consolas"/>
                <a:sym typeface="Consolas"/>
              </a:rPr>
              <a:t>const Projects = () =&gt; &lt;h1&gt;Projects&lt;/h1&gt;</a:t>
            </a:r>
            <a:endParaRPr/>
          </a:p>
          <a:p>
            <a:pPr indent="0" lvl="1" marL="4572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Activity 1 – Continued</a:t>
            </a:r>
            <a:endParaRPr sz="4700"/>
          </a:p>
        </p:txBody>
      </p:sp>
      <p:grpSp>
        <p:nvGrpSpPr>
          <p:cNvPr id="166" name="Google Shape;166;p21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67" name="Google Shape;167;p2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1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Add the following to the </a:t>
            </a:r>
            <a:r>
              <a:rPr b="1" lang="en-US" sz="2400"/>
              <a:t>render() </a:t>
            </a:r>
            <a:r>
              <a:rPr lang="en-US" sz="2400"/>
              <a:t>function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2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Home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"/Projects"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20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element</a:t>
            </a:r>
            <a:r>
              <a:rPr b="0"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Projects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r>
              <a:rPr b="0"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2000"/>
              <a:buNone/>
            </a:pP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20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Routes</a:t>
            </a:r>
            <a:r>
              <a:rPr b="0" lang="en-US" sz="20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