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78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9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116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405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906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233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305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20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41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3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65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68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87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4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5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04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1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E669-64E5-4C6C-AC4F-59613CA96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DML and </a:t>
            </a:r>
            <a:r>
              <a:rPr lang="en-CA"/>
              <a:t>Transaction Control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51CD-885F-4041-8A74-B64E24D14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19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06F0-E72B-4109-B2E6-ECC3B71B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Inserting Rows with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180A-7867-4FD0-AF15-BC8981F1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implicit insert will automatically insert a null value in columns that allow nulls.</a:t>
            </a:r>
          </a:p>
          <a:p>
            <a:r>
              <a:rPr lang="en-US" dirty="0"/>
              <a:t>To explicitly add a null value to a column that allows nulls, use the NULL keyword in the VALUES list.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779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06F0-E72B-4109-B2E6-ECC3B71B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Inserting Rows with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180A-7867-4FD0-AF15-BC8981F1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empty strings and/or missing dates, use empty single quotation marks (with no spaces between them like this '') for the missing data.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D3201-8C4B-4116-A0A7-851E8E7DF65C}"/>
              </a:ext>
            </a:extLst>
          </p:cNvPr>
          <p:cNvSpPr txBox="1"/>
          <p:nvPr/>
        </p:nvSpPr>
        <p:spPr>
          <a:xfrm>
            <a:off x="1122958" y="2900646"/>
            <a:ext cx="815104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email,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phone_number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salary)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VALUES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(302,'Grigorz','Polanski', '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gpolanski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', '', '15-Jun-2017’, 'IT_PROG',4200);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DC238F-D56A-4E55-BD2C-3B221E04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58" y="4678510"/>
            <a:ext cx="7518402" cy="13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2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E774-B024-4D3E-B0A6-A583E520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Inserting Special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4695-D5F2-4A71-A1EF-0FE1114B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values such as SYSDATE and USER can be entered in the VALUES list of an INSERT statement.</a:t>
            </a:r>
          </a:p>
          <a:p>
            <a:r>
              <a:rPr lang="en-US" dirty="0"/>
              <a:t>SYSDATE will put the current date and time in a column.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79B3C-2C56-4EEC-A9ED-401D964A1AA5}"/>
              </a:ext>
            </a:extLst>
          </p:cNvPr>
          <p:cNvSpPr txBox="1"/>
          <p:nvPr/>
        </p:nvSpPr>
        <p:spPr>
          <a:xfrm>
            <a:off x="1122958" y="3264712"/>
            <a:ext cx="815104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email,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phone_number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salary)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VALUES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(304,'Test',USER, '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t_user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', 4159982010,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SYSDATE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'ST_CLERK',2500);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9534A-3003-4B37-8E0E-44D51AFF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82" y="4899528"/>
            <a:ext cx="6737654" cy="13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8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7D7C-63BE-479B-8084-E044CA98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Inserting Specific Date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A6EE-3D74-4FBB-805D-574A53C41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INSERT a row with a non-default format for a date column, we must use the TO_DATE function to convert the date value (a character string) to a date.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D9A4D-A117-4253-9C48-810D7236BE91}"/>
              </a:ext>
            </a:extLst>
          </p:cNvPr>
          <p:cNvSpPr txBox="1"/>
          <p:nvPr/>
        </p:nvSpPr>
        <p:spPr>
          <a:xfrm>
            <a:off x="1122958" y="3264712"/>
            <a:ext cx="81510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email,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phone_number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salary)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VALUES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(301,'Katie','Hernandez', 'khernandez','8586667641',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TO_DATE('July 8, 2017', 'Month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fmdd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yyyy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'MK_REP',4200);</a:t>
            </a:r>
          </a:p>
        </p:txBody>
      </p:sp>
    </p:spTree>
    <p:extLst>
      <p:ext uri="{BB962C8B-B14F-4D97-AF65-F5344CB8AC3E}">
        <p14:creationId xmlns:p14="http://schemas.microsoft.com/office/powerpoint/2010/main" val="255941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2558-C7F8-4415-8A71-A3BCDA17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Subquery to Copy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985E2-E7F9-4EB5-8B7C-C16D48F9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INSERT statement we have seen so far adds only one row to the table.</a:t>
            </a:r>
          </a:p>
          <a:p>
            <a:r>
              <a:rPr lang="en-US" dirty="0"/>
              <a:t>But suppose we want to copy 100 rows from one table to another.</a:t>
            </a:r>
          </a:p>
          <a:p>
            <a:r>
              <a:rPr lang="en-US" dirty="0"/>
              <a:t>We do not want to have to write and execute 100 separate INSERT statements, one after the other.</a:t>
            </a:r>
          </a:p>
          <a:p>
            <a:r>
              <a:rPr lang="en-US" dirty="0"/>
              <a:t>That would be very time-consuming. Fortunately, SQL allows us to use a subquery within an INSERT statement.</a:t>
            </a:r>
          </a:p>
          <a:p>
            <a:r>
              <a:rPr lang="en-US" dirty="0"/>
              <a:t>All the results from the subquery are inserted into the table.</a:t>
            </a:r>
          </a:p>
          <a:p>
            <a:r>
              <a:rPr lang="en-US" dirty="0"/>
              <a:t>So we can copy 100 rows –or 1000 rows –with one multiple-row subquery within the INSERT.</a:t>
            </a:r>
          </a:p>
          <a:p>
            <a:r>
              <a:rPr lang="en-US" dirty="0"/>
              <a:t>As you would expect, you don't need a VALUES clause when using a subquery to copy rows because the inserted values will be exactly the values returned by the subquery.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986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7657-1802-4DF0-940C-F76D346B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Subquery to Copy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2BB7-64CD-4E8D-9382-43BE3D8B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example shown, a new table called SALES_REPS is being populated with copies of some of the rows and columns from the EMPLOYEES table.</a:t>
            </a:r>
          </a:p>
          <a:p>
            <a:r>
              <a:rPr lang="en-US" dirty="0"/>
              <a:t>The WHERE clause is selecting those employees that have job IDs like '%REP%’.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columns and their data types in the column list of the INSERT clause must match the number of columns and their data types in the subquery.</a:t>
            </a:r>
          </a:p>
          <a:p>
            <a:r>
              <a:rPr lang="en-US" dirty="0"/>
              <a:t>The subquery is not enclosed in parentheses as is done with the subqueries in the WHERE clause of a SELECT statement.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A25ED-71DC-441E-9979-92B6E98780A5}"/>
              </a:ext>
            </a:extLst>
          </p:cNvPr>
          <p:cNvSpPr txBox="1"/>
          <p:nvPr/>
        </p:nvSpPr>
        <p:spPr>
          <a:xfrm>
            <a:off x="1122958" y="3264712"/>
            <a:ext cx="81510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sales_reps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(id, name, salary,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commission_pct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salary,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commission_pct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LIKE '%REP%';</a:t>
            </a:r>
          </a:p>
        </p:txBody>
      </p:sp>
    </p:spTree>
    <p:extLst>
      <p:ext uri="{BB962C8B-B14F-4D97-AF65-F5344CB8AC3E}">
        <p14:creationId xmlns:p14="http://schemas.microsoft.com/office/powerpoint/2010/main" val="96375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AF83-BD21-4AAB-B346-747EE872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Subquery to Copy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892B-53D4-4DA7-8BED-FF43A422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copy all the data –all rows and all columns –the syntax is even simpler.</a:t>
            </a:r>
          </a:p>
          <a:p>
            <a:r>
              <a:rPr lang="en-US" dirty="0"/>
              <a:t>To select all rows from the EMPLOYEES table and insert them into the SALES_REPS table, the statement would be written as shown: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Again, this will work only if both tables have the same number of columns with matching data types, and they are in the same order.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FD57D-B7AE-4880-ABFF-C16D0FBD91A5}"/>
              </a:ext>
            </a:extLst>
          </p:cNvPr>
          <p:cNvSpPr txBox="1"/>
          <p:nvPr/>
        </p:nvSpPr>
        <p:spPr>
          <a:xfrm>
            <a:off x="1122958" y="3615266"/>
            <a:ext cx="81510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sales_reps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*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134731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27B7-2A7D-4F2D-AAF2-8EFA46B4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59E4-B694-48D6-AA43-869A33E7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UPDATE statement is used to modify existing rows in a table.</a:t>
            </a:r>
          </a:p>
          <a:p>
            <a:r>
              <a:rPr lang="en-US" dirty="0"/>
              <a:t>UPDATE requires four values:</a:t>
            </a:r>
          </a:p>
          <a:p>
            <a:pPr lvl="1"/>
            <a:r>
              <a:rPr lang="en-US" dirty="0"/>
              <a:t>the name of the table</a:t>
            </a:r>
          </a:p>
          <a:p>
            <a:pPr lvl="1"/>
            <a:r>
              <a:rPr lang="en-US" dirty="0"/>
              <a:t>the name of the column(s) whose values will be modified</a:t>
            </a:r>
          </a:p>
          <a:p>
            <a:pPr lvl="1"/>
            <a:r>
              <a:rPr lang="en-US" dirty="0"/>
              <a:t>a new value for each of the column(s) being modified</a:t>
            </a:r>
          </a:p>
          <a:p>
            <a:pPr lvl="1"/>
            <a:r>
              <a:rPr lang="en-US" dirty="0"/>
              <a:t>a condition that identifies which rows in the table will be modified.</a:t>
            </a:r>
          </a:p>
          <a:p>
            <a:r>
              <a:rPr lang="en-US" dirty="0"/>
              <a:t>The new value for a column can be the result of a single-row subquery.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515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537A-85F8-4068-B171-8D71CAD3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383A-77F7-4093-A25C-61C6B15E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shown uses an UPDATE statement to change the phone number of one employee in the employees table.</a:t>
            </a:r>
          </a:p>
          <a:p>
            <a:r>
              <a:rPr lang="en-US" dirty="0"/>
              <a:t>Note that the </a:t>
            </a:r>
            <a:r>
              <a:rPr lang="en-US" dirty="0" err="1"/>
              <a:t>copy_employees</a:t>
            </a:r>
            <a:r>
              <a:rPr lang="en-US" dirty="0"/>
              <a:t> table is used in this transaction.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5C034-A4DC-4B00-87E6-4E2DDB992F9E}"/>
              </a:ext>
            </a:extLst>
          </p:cNvPr>
          <p:cNvSpPr txBox="1"/>
          <p:nvPr/>
        </p:nvSpPr>
        <p:spPr>
          <a:xfrm>
            <a:off x="1122958" y="3429000"/>
            <a:ext cx="81510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UPDATE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phone_number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'123456'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303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514C4-B3D4-4B5A-882D-9963DB0D8C26}"/>
              </a:ext>
            </a:extLst>
          </p:cNvPr>
          <p:cNvSpPr txBox="1"/>
          <p:nvPr/>
        </p:nvSpPr>
        <p:spPr>
          <a:xfrm>
            <a:off x="5836067" y="4485221"/>
            <a:ext cx="209445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It is recommended that the UPDATE statement be on a line of its own.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BB3C41-41BB-4B0D-A3A4-7373DCCCA3E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810001" y="3699933"/>
            <a:ext cx="2026066" cy="115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34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537A-85F8-4068-B171-8D71CAD3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383A-77F7-4093-A25C-61C6B15E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change several columns and/or several rows in one UPDATE statement.</a:t>
            </a:r>
          </a:p>
          <a:p>
            <a:r>
              <a:rPr lang="en-US" dirty="0"/>
              <a:t>This example changes both the phone number and the last name for two employees.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5C034-A4DC-4B00-87E6-4E2DDB992F9E}"/>
              </a:ext>
            </a:extLst>
          </p:cNvPr>
          <p:cNvSpPr txBox="1"/>
          <p:nvPr/>
        </p:nvSpPr>
        <p:spPr>
          <a:xfrm>
            <a:off x="1122958" y="3589868"/>
            <a:ext cx="81510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UPDATE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phone_number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'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654321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'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Jones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&gt;= 303;</a:t>
            </a:r>
          </a:p>
        </p:txBody>
      </p:sp>
    </p:spTree>
    <p:extLst>
      <p:ext uri="{BB962C8B-B14F-4D97-AF65-F5344CB8AC3E}">
        <p14:creationId xmlns:p14="http://schemas.microsoft.com/office/powerpoint/2010/main" val="60519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A5E3-E2D3-41CA-B0C4-7C86DE10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1C24-665D-4202-8C3C-3F2420CD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Table Copy</a:t>
            </a:r>
          </a:p>
          <a:p>
            <a:r>
              <a:rPr lang="en-CA" dirty="0"/>
              <a:t>Insert Command</a:t>
            </a:r>
          </a:p>
          <a:p>
            <a:r>
              <a:rPr lang="en-CA" dirty="0"/>
              <a:t>Update Command</a:t>
            </a:r>
          </a:p>
          <a:p>
            <a:r>
              <a:rPr lang="en-CA" dirty="0"/>
              <a:t>DELETE </a:t>
            </a:r>
            <a:r>
              <a:rPr lang="en-CA"/>
              <a:t>including subquery delete</a:t>
            </a:r>
            <a:endParaRPr lang="en-CA" dirty="0"/>
          </a:p>
          <a:p>
            <a:r>
              <a:rPr lang="en-CA" dirty="0"/>
              <a:t>Key 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990977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D299-0DF3-4583-BB98-2997EDDA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– Caution!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1ADC-1E38-443F-8F5F-4CA53F64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result of a single-row subquery to provide the new value for an updated column.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example changes the salary of one employee (id = 101) to the same salary as another employee (id = 100).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0D793-A732-4031-8D43-3B20346FE41B}"/>
              </a:ext>
            </a:extLst>
          </p:cNvPr>
          <p:cNvSpPr txBox="1"/>
          <p:nvPr/>
        </p:nvSpPr>
        <p:spPr>
          <a:xfrm>
            <a:off x="1122958" y="2937934"/>
            <a:ext cx="815104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UPDATE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SET salary = (SELECT salary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	FROM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	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100)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101;</a:t>
            </a:r>
          </a:p>
        </p:txBody>
      </p:sp>
    </p:spTree>
    <p:extLst>
      <p:ext uri="{BB962C8B-B14F-4D97-AF65-F5344CB8AC3E}">
        <p14:creationId xmlns:p14="http://schemas.microsoft.com/office/powerpoint/2010/main" val="334502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9C62-6041-4BEF-B327-9C1C978C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Two Columns with Two Subquery Statements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23C9-41BE-4672-AD9F-7C05D074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update several columns in one UPDATE statement, it is possible to write multiple single-row subqueries, one for each column.</a:t>
            </a:r>
          </a:p>
          <a:p>
            <a:r>
              <a:rPr lang="en-US" dirty="0"/>
              <a:t>In the following example the UPDATE statement changes the salary and job id of one employee (id = 206) to the same values as another employee (id = 205).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82C7C-BEBA-4ED1-81B8-AE9FB9DC2FF7}"/>
              </a:ext>
            </a:extLst>
          </p:cNvPr>
          <p:cNvSpPr txBox="1"/>
          <p:nvPr/>
        </p:nvSpPr>
        <p:spPr>
          <a:xfrm>
            <a:off x="1122958" y="3894667"/>
            <a:ext cx="815104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UPDATE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SET salary = (SELECT salary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	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	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205),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(SELECT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	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	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205)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206;</a:t>
            </a:r>
          </a:p>
        </p:txBody>
      </p:sp>
    </p:spTree>
    <p:extLst>
      <p:ext uri="{BB962C8B-B14F-4D97-AF65-F5344CB8AC3E}">
        <p14:creationId xmlns:p14="http://schemas.microsoft.com/office/powerpoint/2010/main" val="53481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7B47-C7FB-48A2-AFD0-964151FD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Updating Rows Using Correlated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FF38-E3D1-46C9-A7A5-6F32E766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already know subqueries can be either stand alone or correlated.</a:t>
            </a:r>
          </a:p>
          <a:p>
            <a:r>
              <a:rPr lang="en-US" dirty="0"/>
              <a:t>In a correlated subquery, you are updating a row in a table based on a select from that same table.</a:t>
            </a:r>
          </a:p>
          <a:p>
            <a:r>
              <a:rPr lang="en-US" dirty="0"/>
              <a:t>In the example below, a copy of the department name column was created in the employees table.</a:t>
            </a:r>
          </a:p>
          <a:p>
            <a:r>
              <a:rPr lang="en-US" dirty="0"/>
              <a:t>Then data from the original departments table was retrieved, copied, and used to populate the copy of the column in the employees table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72655-155B-4FD1-A9E0-C1E2FE7FAC0A}"/>
              </a:ext>
            </a:extLst>
          </p:cNvPr>
          <p:cNvSpPr txBox="1"/>
          <p:nvPr/>
        </p:nvSpPr>
        <p:spPr>
          <a:xfrm>
            <a:off x="1122958" y="4564034"/>
            <a:ext cx="8151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ALTER TABLE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(department_namevarchar2(30) NOT NULL);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E0003-654C-4106-B961-1FD45AF56ABE}"/>
              </a:ext>
            </a:extLst>
          </p:cNvPr>
          <p:cNvSpPr txBox="1"/>
          <p:nvPr/>
        </p:nvSpPr>
        <p:spPr>
          <a:xfrm>
            <a:off x="1122958" y="5341519"/>
            <a:ext cx="81510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UPDATE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e.department_name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(SELECT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d.department_name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				FROM departments d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				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e.department_id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d.department_id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864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0167-0656-4203-A1F3-50C2C69B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2282-07E7-41CB-9534-E465C51F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DELETE statement is used to remove existing rows in a table.</a:t>
            </a:r>
          </a:p>
          <a:p>
            <a:r>
              <a:rPr lang="en-US" dirty="0"/>
              <a:t>The statement requires two values:</a:t>
            </a:r>
          </a:p>
          <a:p>
            <a:pPr lvl="1"/>
            <a:r>
              <a:rPr lang="en-US" dirty="0"/>
              <a:t>the name of the table</a:t>
            </a:r>
          </a:p>
          <a:p>
            <a:pPr lvl="1"/>
            <a:r>
              <a:rPr lang="en-US" dirty="0"/>
              <a:t>the condition that identifies the rows to be deleted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6904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25ED-74A4-4FAD-A083-06DADFAE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D710-040B-428A-9BD0-97FEAE9F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shown uses the copy employee table to delete one row—the employee with ID number 303.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 you predict will be deleted if the WHERE clause is eliminated in a DELETE statement?</a:t>
            </a:r>
          </a:p>
          <a:p>
            <a:r>
              <a:rPr lang="en-US" dirty="0"/>
              <a:t>All rows in the table are deleted if you omit the WHERE clause.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188C0-40EC-4E24-B0B5-508ABD3FC953}"/>
              </a:ext>
            </a:extLst>
          </p:cNvPr>
          <p:cNvSpPr txBox="1"/>
          <p:nvPr/>
        </p:nvSpPr>
        <p:spPr>
          <a:xfrm>
            <a:off x="1122958" y="2929964"/>
            <a:ext cx="8151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DELETE from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303;</a:t>
            </a:r>
          </a:p>
        </p:txBody>
      </p:sp>
    </p:spTree>
    <p:extLst>
      <p:ext uri="{BB962C8B-B14F-4D97-AF65-F5344CB8AC3E}">
        <p14:creationId xmlns:p14="http://schemas.microsoft.com/office/powerpoint/2010/main" val="255788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A6DC-E084-4368-8466-F3C99B69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Subquery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8F0C-E25F-4735-85EE-E36155BE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can also be used in DELETE statements.</a:t>
            </a:r>
          </a:p>
          <a:p>
            <a:r>
              <a:rPr lang="en-US" dirty="0"/>
              <a:t>The example shown deletes rows from the employees table for all employees who work in the Shipping department.</a:t>
            </a:r>
          </a:p>
          <a:p>
            <a:r>
              <a:rPr lang="en-US" dirty="0"/>
              <a:t>Maybe this department has been renamed or closed down.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799AD-22D3-4B71-A31D-1287E5D20B12}"/>
              </a:ext>
            </a:extLst>
          </p:cNvPr>
          <p:cNvSpPr txBox="1"/>
          <p:nvPr/>
        </p:nvSpPr>
        <p:spPr>
          <a:xfrm>
            <a:off x="1122958" y="3691964"/>
            <a:ext cx="815104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DELETE FROM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(SELECT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FROM departments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'Shipping');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20004-345C-4B1B-9BDB-F5A5BD2AACD6}"/>
              </a:ext>
            </a:extLst>
          </p:cNvPr>
          <p:cNvSpPr txBox="1"/>
          <p:nvPr/>
        </p:nvSpPr>
        <p:spPr>
          <a:xfrm>
            <a:off x="1026584" y="5020551"/>
            <a:ext cx="6100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CA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85420" algn="l"/>
            <a:r>
              <a:rPr lang="en-CA" sz="1800" b="0" i="0" u="none" strike="noStrike" baseline="0" dirty="0">
                <a:solidFill>
                  <a:srgbClr val="56575A"/>
                </a:solidFill>
                <a:latin typeface="Calibri" panose="020F0502020204030204" pitchFamily="34" charset="0"/>
              </a:rPr>
              <a:t>5 row(s) deleted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6017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1816-E2C8-41DB-A588-4D7C11C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Subquery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483D-525D-4964-9766-C798F3B4D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below deletes rows of all employees who work for a manager that manages less than 2 employees.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3B62F-B96D-4932-824D-24E99212C529}"/>
              </a:ext>
            </a:extLst>
          </p:cNvPr>
          <p:cNvSpPr txBox="1"/>
          <p:nvPr/>
        </p:nvSpPr>
        <p:spPr>
          <a:xfrm>
            <a:off x="1122958" y="2989231"/>
            <a:ext cx="81510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DELETE FROM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e.manager_id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(SELECT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d.manager_id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FROM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HAVING count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d.department_id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&lt; 2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GROUP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d.manager_id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8319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4C98-9CF4-405E-BB52-7A9D6BCC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Control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FDD6-F867-4789-AD74-443E38D1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a few key control statements that are used in conjunction with transactions.</a:t>
            </a:r>
          </a:p>
          <a:p>
            <a:pPr lvl="1"/>
            <a:r>
              <a:rPr lang="en-CA" dirty="0"/>
              <a:t>COMMIT – To make the changes done in a transaction permanent issue with keyword commit;</a:t>
            </a:r>
          </a:p>
          <a:p>
            <a:pPr lvl="1"/>
            <a:r>
              <a:rPr lang="en-CA" dirty="0"/>
              <a:t>ROLLBACK – Rollback changes done in a transaction, which restores the state of the database to the last commit point. Issue rollback;</a:t>
            </a:r>
          </a:p>
          <a:p>
            <a:pPr lvl="1"/>
            <a:r>
              <a:rPr lang="en-CA" dirty="0"/>
              <a:t>SAVEPOINT – Specifies a point in a transaction to which you later can rollback. Issued through the command </a:t>
            </a:r>
            <a:r>
              <a:rPr lang="en-CA" dirty="0" err="1"/>
              <a:t>savepoint</a:t>
            </a:r>
            <a:r>
              <a:rPr lang="en-CA" dirty="0"/>
              <a:t> ‘any letter’. </a:t>
            </a:r>
          </a:p>
          <a:p>
            <a:pPr lvl="2"/>
            <a:r>
              <a:rPr lang="en-CA" dirty="0"/>
              <a:t>For example, </a:t>
            </a:r>
            <a:r>
              <a:rPr lang="en-CA" dirty="0" err="1"/>
              <a:t>savepoint</a:t>
            </a:r>
            <a:r>
              <a:rPr lang="en-CA" dirty="0"/>
              <a:t> a; or </a:t>
            </a:r>
            <a:r>
              <a:rPr lang="en-CA" dirty="0" err="1"/>
              <a:t>savepoint</a:t>
            </a:r>
            <a:r>
              <a:rPr lang="en-CA" dirty="0"/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276758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2B2-9060-45E9-94CB-D27C43F5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think about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B457-B340-4F0B-9680-045AB906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how many times the school's student database changes from day to day and year to year.</a:t>
            </a:r>
          </a:p>
          <a:p>
            <a:r>
              <a:rPr lang="en-US" dirty="0"/>
              <a:t>Unless changes are made, the database would quickly lose its usefulness.</a:t>
            </a:r>
          </a:p>
          <a:p>
            <a:r>
              <a:rPr lang="en-US" dirty="0"/>
              <a:t>In this lesson, you will begin to use data manipulation language (DML) statements to make changes to a database.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02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1D1D-B833-4494-98D4-96219AD8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Syntax to Create a Copy of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56DB-CBE9-4477-9FDE-8A68EB23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table syntax:</a:t>
            </a:r>
          </a:p>
          <a:p>
            <a:endParaRPr lang="en-CA" dirty="0"/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  <a:p>
            <a:r>
              <a:rPr lang="en-CA" dirty="0"/>
              <a:t>For example: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To verify the table, use the following: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B4B64-9781-4445-A991-CC1E90A4C85A}"/>
              </a:ext>
            </a:extLst>
          </p:cNvPr>
          <p:cNvSpPr txBox="1"/>
          <p:nvPr/>
        </p:nvSpPr>
        <p:spPr>
          <a:xfrm>
            <a:off x="1122958" y="2698325"/>
            <a:ext cx="7409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TABLE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copy_tablename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 (SELECT * FROM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tablename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110E9-9E2A-4E81-981C-2E1A334757D4}"/>
              </a:ext>
            </a:extLst>
          </p:cNvPr>
          <p:cNvSpPr txBox="1"/>
          <p:nvPr/>
        </p:nvSpPr>
        <p:spPr>
          <a:xfrm>
            <a:off x="1122957" y="4134520"/>
            <a:ext cx="7409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CREATE TABLE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AS (SELECT * FROM employees);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FEFE4-A23A-49FE-8055-7ED75ACDE911}"/>
              </a:ext>
            </a:extLst>
          </p:cNvPr>
          <p:cNvSpPr txBox="1"/>
          <p:nvPr/>
        </p:nvSpPr>
        <p:spPr>
          <a:xfrm>
            <a:off x="1122956" y="5318587"/>
            <a:ext cx="7409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DESCRIBE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987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B4A7-8794-4EFF-9F97-6ECD1BE9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835B-E612-45B8-8896-422C98ED6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INSERT statement is used to add a new row to a table. The statement requires three values:</a:t>
            </a:r>
          </a:p>
          <a:p>
            <a:pPr lvl="1"/>
            <a:r>
              <a:rPr lang="en-US" dirty="0"/>
              <a:t>the name of the table</a:t>
            </a:r>
          </a:p>
          <a:p>
            <a:pPr lvl="1"/>
            <a:r>
              <a:rPr lang="en-US" dirty="0"/>
              <a:t>the names of the columns in the table to populate</a:t>
            </a:r>
          </a:p>
          <a:p>
            <a:pPr lvl="1"/>
            <a:r>
              <a:rPr lang="en-US" dirty="0"/>
              <a:t>corresponding values for each column</a:t>
            </a:r>
          </a:p>
          <a:p>
            <a:r>
              <a:rPr lang="en-US" dirty="0"/>
              <a:t>How can we INSERT the data below to create a new department in the </a:t>
            </a:r>
            <a:r>
              <a:rPr lang="en-US" dirty="0" err="1"/>
              <a:t>copy_departments</a:t>
            </a:r>
            <a:r>
              <a:rPr lang="en-US" dirty="0"/>
              <a:t> table?</a:t>
            </a:r>
          </a:p>
          <a:p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A687C9-274C-47CA-B15A-3FCC40D50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475243"/>
              </p:ext>
            </p:extLst>
          </p:nvPr>
        </p:nvGraphicFramePr>
        <p:xfrm>
          <a:off x="1109361" y="4813769"/>
          <a:ext cx="7340372" cy="681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372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044814">
                  <a:extLst>
                    <a:ext uri="{9D8B030D-6E8A-4147-A177-3AD203B41FA5}">
                      <a16:colId xmlns:a16="http://schemas.microsoft.com/office/drawing/2014/main" val="1925882371"/>
                    </a:ext>
                  </a:extLst>
                </a:gridCol>
                <a:gridCol w="1835093">
                  <a:extLst>
                    <a:ext uri="{9D8B030D-6E8A-4147-A177-3AD203B41FA5}">
                      <a16:colId xmlns:a16="http://schemas.microsoft.com/office/drawing/2014/main" val="952558252"/>
                    </a:ext>
                  </a:extLst>
                </a:gridCol>
                <a:gridCol w="1835093">
                  <a:extLst>
                    <a:ext uri="{9D8B030D-6E8A-4147-A177-3AD203B41FA5}">
                      <a16:colId xmlns:a16="http://schemas.microsoft.com/office/drawing/2014/main" val="2601519134"/>
                    </a:ext>
                  </a:extLst>
                </a:gridCol>
              </a:tblGrid>
              <a:tr h="340549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DEPARTMENT_ID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DEPARTMENT_NAME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MANAGER_ID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LOCATION_ID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40549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Human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3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C6BD-5D80-43DA-8CDD-8E59EF28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77A9-8640-4382-ACC4-3014EE0B3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below uses INSERT to add a new department to the </a:t>
            </a:r>
            <a:r>
              <a:rPr lang="en-US" dirty="0" err="1"/>
              <a:t>copy_departments</a:t>
            </a:r>
            <a:r>
              <a:rPr lang="en-US" dirty="0"/>
              <a:t> table.</a:t>
            </a:r>
          </a:p>
          <a:p>
            <a:pPr lvl="1"/>
            <a:r>
              <a:rPr lang="en-US" dirty="0"/>
              <a:t>This statement explicitly lists each column as it appears in the table.</a:t>
            </a:r>
          </a:p>
          <a:p>
            <a:pPr lvl="1"/>
            <a:r>
              <a:rPr lang="en-US" dirty="0"/>
              <a:t>The values for each column are listed in the same order.</a:t>
            </a:r>
          </a:p>
          <a:p>
            <a:pPr lvl="2"/>
            <a:r>
              <a:rPr lang="en-US" dirty="0"/>
              <a:t>Note that number values are not enclosed in single quotation marks.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A1E6C-CBAF-458B-B821-7A81FA973E35}"/>
              </a:ext>
            </a:extLst>
          </p:cNvPr>
          <p:cNvSpPr txBox="1"/>
          <p:nvPr/>
        </p:nvSpPr>
        <p:spPr>
          <a:xfrm>
            <a:off x="1114491" y="3963920"/>
            <a:ext cx="67595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copy_departments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manager_id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location_id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VALUES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(200,'Human Resources', 205, 1500);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30E6D-4248-4A48-91BD-02EF2C4235B6}"/>
              </a:ext>
            </a:extLst>
          </p:cNvPr>
          <p:cNvSpPr txBox="1"/>
          <p:nvPr/>
        </p:nvSpPr>
        <p:spPr>
          <a:xfrm>
            <a:off x="1114491" y="5441197"/>
            <a:ext cx="67595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copy_departments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VALUES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(200,'Human Resources', 205, 1500);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674B-9E36-4571-B58C-66C3E869E11D}"/>
              </a:ext>
            </a:extLst>
          </p:cNvPr>
          <p:cNvSpPr txBox="1"/>
          <p:nvPr/>
        </p:nvSpPr>
        <p:spPr>
          <a:xfrm>
            <a:off x="8579267" y="4440924"/>
            <a:ext cx="209445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Another way, but data will need to MATCH column, it is recommended that you explicitly call out the columns as per the first example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E34E95-94E7-4F10-8CCE-E453F4DFBFD7}"/>
              </a:ext>
            </a:extLst>
          </p:cNvPr>
          <p:cNvCxnSpPr/>
          <p:nvPr/>
        </p:nvCxnSpPr>
        <p:spPr>
          <a:xfrm flipH="1">
            <a:off x="7975600" y="5402726"/>
            <a:ext cx="533400" cy="39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D00D-EDB4-401F-ACBA-83CC82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 the Table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A6FB-7D78-4411-A0D5-BA2C6EBA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inserting data into a table, you must check several table details.</a:t>
            </a:r>
          </a:p>
          <a:p>
            <a:r>
              <a:rPr lang="en-US" dirty="0"/>
              <a:t>The DESCRIBE </a:t>
            </a:r>
            <a:r>
              <a:rPr lang="en-US" dirty="0" err="1"/>
              <a:t>tablename</a:t>
            </a:r>
            <a:r>
              <a:rPr lang="en-US" dirty="0"/>
              <a:t> statement will return a description of the table structure in the table summary chart.</a:t>
            </a:r>
          </a:p>
          <a:p>
            <a:r>
              <a:rPr lang="en-US" dirty="0"/>
              <a:t>COPY_DEPARTMENTS TABLE SUMMARY: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1A28F-7594-4B85-A302-31196662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3802987"/>
            <a:ext cx="72771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2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A74F-3E7C-4F44-AB82-5C8487A9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85BD-1992-4DC4-9E8F-214E7703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96933" cy="4231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Notice where the “Data Type” column is a character data type the “Length” column specifies the maximum number of characters permitted.</a:t>
            </a:r>
          </a:p>
          <a:p>
            <a:r>
              <a:rPr lang="en-US" dirty="0" err="1"/>
              <a:t>First_name</a:t>
            </a:r>
            <a:r>
              <a:rPr lang="en-US" dirty="0"/>
              <a:t> has data type VARCHAR2, and Length 20, this means that up to 20 characters can be entered for this column.</a:t>
            </a:r>
          </a:p>
          <a:p>
            <a:r>
              <a:rPr lang="en-US" dirty="0"/>
              <a:t>For Number data types the brackets specify the Precision and Scale.</a:t>
            </a:r>
          </a:p>
          <a:p>
            <a:pPr lvl="1"/>
            <a:r>
              <a:rPr lang="en-US" dirty="0"/>
              <a:t>Precision is the total number of digits, and Scale is the number of digits to the right of the decimal place.</a:t>
            </a:r>
          </a:p>
          <a:p>
            <a:r>
              <a:rPr lang="en-US" dirty="0"/>
              <a:t>The SALARY column allows numbers with a Precision of 8 and a Scale of 2.</a:t>
            </a:r>
          </a:p>
          <a:p>
            <a:pPr lvl="1"/>
            <a:r>
              <a:rPr lang="en-US" dirty="0"/>
              <a:t>The maximum value allowed in this column is 999999.99.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80A46-910E-4A7C-812B-F8C550BD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869" y="2323948"/>
            <a:ext cx="4405464" cy="35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A79D-A2C2-49E3-B18A-B4668BD4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Inserting Rows with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7FE77-53CF-48A8-B8AE-F9123A3F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 statement need not specify every column—the Nullable columns may be excluded.</a:t>
            </a:r>
          </a:p>
          <a:p>
            <a:r>
              <a:rPr lang="en-US" dirty="0"/>
              <a:t>If every column that requires a value is assigned a value, the insert works</a:t>
            </a:r>
          </a:p>
          <a:p>
            <a:r>
              <a:rPr lang="en-US" dirty="0"/>
              <a:t>In our example, the EMAIL column is defined as a </a:t>
            </a:r>
            <a:r>
              <a:rPr lang="en-US" b="1" dirty="0"/>
              <a:t>NOT NULL </a:t>
            </a:r>
            <a:r>
              <a:rPr lang="en-US" dirty="0"/>
              <a:t>column.</a:t>
            </a:r>
          </a:p>
          <a:p>
            <a:r>
              <a:rPr lang="en-US" dirty="0"/>
              <a:t>An implicit attempt to add values to the table as shown would generate an error.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0E20F-423D-4701-B384-87D3B5039A34}"/>
              </a:ext>
            </a:extLst>
          </p:cNvPr>
          <p:cNvSpPr txBox="1"/>
          <p:nvPr/>
        </p:nvSpPr>
        <p:spPr>
          <a:xfrm>
            <a:off x="1122958" y="4344920"/>
            <a:ext cx="81510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phone_number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salary)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VALUES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(302,'Grigorz','Polanski', '8586667641', '15-Jun-2017','IT_PROG',4200);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0AF47-D0FF-4E3E-9568-ADB8D9FE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58" y="5717919"/>
            <a:ext cx="5219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12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2198</Words>
  <Application>Microsoft Office PowerPoint</Application>
  <PresentationFormat>Widescreen</PresentationFormat>
  <Paragraphs>218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</vt:lpstr>
      <vt:lpstr>Trebuchet MS</vt:lpstr>
      <vt:lpstr>Wingdings 3</vt:lpstr>
      <vt:lpstr>Facet</vt:lpstr>
      <vt:lpstr>DML and Transaction Control</vt:lpstr>
      <vt:lpstr>Lecture Outline</vt:lpstr>
      <vt:lpstr>Lets think about this</vt:lpstr>
      <vt:lpstr>Syntax to Create a Copy of a Table</vt:lpstr>
      <vt:lpstr>INSERT</vt:lpstr>
      <vt:lpstr>INSERT Example</vt:lpstr>
      <vt:lpstr>Check the Table First</vt:lpstr>
      <vt:lpstr>Table Summary</vt:lpstr>
      <vt:lpstr>Inserting Rows with NULL values</vt:lpstr>
      <vt:lpstr>Inserting Rows with Null Values</vt:lpstr>
      <vt:lpstr>Inserting Rows with Null Values</vt:lpstr>
      <vt:lpstr>Inserting Special Values</vt:lpstr>
      <vt:lpstr>Inserting Specific Date Values</vt:lpstr>
      <vt:lpstr>Using a Subquery to Copy Rows</vt:lpstr>
      <vt:lpstr>Using a Subquery to Copy Rows</vt:lpstr>
      <vt:lpstr>Using a Subquery to Copy Rows</vt:lpstr>
      <vt:lpstr>UPDATE</vt:lpstr>
      <vt:lpstr>UPDATE</vt:lpstr>
      <vt:lpstr>UPDATE</vt:lpstr>
      <vt:lpstr>UPDATE – Caution!</vt:lpstr>
      <vt:lpstr>Updating Two Columns with Two Subquery Statements</vt:lpstr>
      <vt:lpstr>Updating Rows Using Correlated Subquery</vt:lpstr>
      <vt:lpstr>DELETE </vt:lpstr>
      <vt:lpstr>DELETE Example</vt:lpstr>
      <vt:lpstr>Subquery DELETE</vt:lpstr>
      <vt:lpstr>Subquery DELETE</vt:lpstr>
      <vt:lpstr>Key Control Statements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</dc:title>
  <dc:creator>Satpal Sohal</dc:creator>
  <cp:lastModifiedBy>Satpal Sohal</cp:lastModifiedBy>
  <cp:revision>11</cp:revision>
  <dcterms:created xsi:type="dcterms:W3CDTF">2021-11-22T19:01:02Z</dcterms:created>
  <dcterms:modified xsi:type="dcterms:W3CDTF">2022-01-10T03:41:33Z</dcterms:modified>
</cp:coreProperties>
</file>