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30"/>
  </p:notesMasterIdLst>
  <p:sldIdLst>
    <p:sldId id="256" r:id="rId2"/>
    <p:sldId id="285" r:id="rId3"/>
    <p:sldId id="258" r:id="rId4"/>
    <p:sldId id="262" r:id="rId5"/>
    <p:sldId id="263" r:id="rId6"/>
    <p:sldId id="264" r:id="rId7"/>
    <p:sldId id="267" r:id="rId8"/>
    <p:sldId id="268" r:id="rId9"/>
    <p:sldId id="269" r:id="rId10"/>
    <p:sldId id="266" r:id="rId11"/>
    <p:sldId id="265" r:id="rId12"/>
    <p:sldId id="259" r:id="rId13"/>
    <p:sldId id="260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3B3F7-FA8A-4DF2-A40C-CC6CD4A97E6F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88811-8A73-413D-BD71-DE8DFBF294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195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Images sourced from:</a:t>
            </a:r>
          </a:p>
          <a:p>
            <a:endParaRPr lang="en-CA" dirty="0"/>
          </a:p>
          <a:p>
            <a:r>
              <a:rPr lang="en-CA" dirty="0"/>
              <a:t>https://d1.awsstatic.com/AWS%20Databases/why-move-to-managed-2.65a83fae03ca12d051d2eba03eb4e45317f8f34b.png</a:t>
            </a:r>
          </a:p>
          <a:p>
            <a:r>
              <a:rPr lang="en-CA" dirty="0"/>
              <a:t>https://storage.googleapis.com/gweb-cloudblog-publish/images/DB_header.max-2200x2200.png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88811-8A73-413D-BD71-DE8DFBF2947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20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967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49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417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292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8492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6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253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76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3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868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70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95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996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134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893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296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86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E669-64E5-4C6C-AC4F-59613CA96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Relational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651CD-885F-4041-8A74-B64E24D14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19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FE75-77DE-40B4-AF9C-99DEF148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Categories of SQL 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9193F-7FDD-41DC-B548-89E667DA4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764678" cy="4488785"/>
          </a:xfrm>
        </p:spPr>
        <p:txBody>
          <a:bodyPr>
            <a:normAutofit/>
          </a:bodyPr>
          <a:lstStyle/>
          <a:p>
            <a:r>
              <a:rPr lang="en-CA" b="1" dirty="0"/>
              <a:t>DML (Data Manipulation Language) </a:t>
            </a:r>
            <a:r>
              <a:rPr lang="en-CA" dirty="0"/>
              <a:t>- U</a:t>
            </a:r>
            <a:r>
              <a:rPr lang="en-US" dirty="0"/>
              <a:t>sed to modify the table data by entering new rows, changing existing rows, or removing existing rows.</a:t>
            </a:r>
          </a:p>
          <a:p>
            <a:r>
              <a:rPr lang="en-US" b="1" dirty="0"/>
              <a:t>DDL (Data Definition </a:t>
            </a:r>
            <a:r>
              <a:rPr lang="en-US" b="1" dirty="0" err="1"/>
              <a:t>Langauge</a:t>
            </a:r>
            <a:r>
              <a:rPr lang="en-US" b="1" dirty="0"/>
              <a:t>) – </a:t>
            </a:r>
            <a:r>
              <a:rPr lang="en-US" dirty="0"/>
              <a:t>DDL statements create, change, and remove data structures from the database.</a:t>
            </a:r>
          </a:p>
          <a:p>
            <a:r>
              <a:rPr lang="en-US" b="1" dirty="0"/>
              <a:t>TCL (Transaction Control Language) </a:t>
            </a:r>
            <a:r>
              <a:rPr lang="en-US" dirty="0"/>
              <a:t>- TCL statements are used to manage the changes made by DML statements.</a:t>
            </a:r>
          </a:p>
          <a:p>
            <a:r>
              <a:rPr lang="en-US" b="1" dirty="0"/>
              <a:t>DCL (Data Control Language) – </a:t>
            </a:r>
            <a:r>
              <a:rPr lang="en-US" dirty="0"/>
              <a:t>used to give or remove access rights to the database and the structures within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7BC47-9358-47A2-BF64-6500F275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012" y="2507849"/>
            <a:ext cx="4213937" cy="230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6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BBA7-61AB-413B-842E-64079CF1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0D88-8DAA-46CE-AFD8-CBA116A2E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Structured Query Language is a programming language used to communicate with data stored in a relational database.</a:t>
            </a:r>
          </a:p>
          <a:p>
            <a:r>
              <a:rPr lang="en-CA" dirty="0"/>
              <a:t>SQL syntax is very similar to English language, which makes it relatively easy to write, read and interpret.</a:t>
            </a:r>
          </a:p>
          <a:p>
            <a:r>
              <a:rPr lang="en-CA" dirty="0"/>
              <a:t>These are the most common type of SQL commands:</a:t>
            </a:r>
          </a:p>
          <a:p>
            <a:pPr lvl="1"/>
            <a:r>
              <a:rPr lang="en-CA" dirty="0"/>
              <a:t>SELECT – extracts data</a:t>
            </a:r>
          </a:p>
          <a:p>
            <a:pPr lvl="1"/>
            <a:r>
              <a:rPr lang="en-CA" dirty="0"/>
              <a:t>UPDATE – updates data</a:t>
            </a:r>
          </a:p>
          <a:p>
            <a:pPr lvl="1"/>
            <a:r>
              <a:rPr lang="en-CA" dirty="0"/>
              <a:t>DELETE – deletes data</a:t>
            </a:r>
          </a:p>
          <a:p>
            <a:pPr lvl="1"/>
            <a:r>
              <a:rPr lang="en-CA" dirty="0"/>
              <a:t>INSERT INTO – inserts new data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1490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E4A1-448F-44E5-859C-249FC98B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F00D-968D-47CB-909D-C9E2739D4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SELECT statement is one of the most important keywords in SQL.</a:t>
            </a:r>
          </a:p>
          <a:p>
            <a:r>
              <a:rPr lang="en-CA" dirty="0"/>
              <a:t>Provides you with the capability to retrieve information from the database.</a:t>
            </a:r>
          </a:p>
          <a:p>
            <a:r>
              <a:rPr lang="en-CA" dirty="0"/>
              <a:t>Imagine that you have a </a:t>
            </a:r>
            <a:r>
              <a:rPr lang="en-CA" i="1" dirty="0"/>
              <a:t>MOVIE</a:t>
            </a:r>
            <a:r>
              <a:rPr lang="en-CA" dirty="0"/>
              <a:t> database which contains data for all possible movies, actors, producers, regions.</a:t>
            </a:r>
          </a:p>
          <a:p>
            <a:r>
              <a:rPr lang="en-CA" dirty="0"/>
              <a:t>The select statement allows for searching for:</a:t>
            </a:r>
          </a:p>
          <a:p>
            <a:pPr lvl="1"/>
            <a:r>
              <a:rPr lang="en-CA" dirty="0"/>
              <a:t>All movies ever created.</a:t>
            </a:r>
          </a:p>
          <a:p>
            <a:pPr lvl="1"/>
            <a:r>
              <a:rPr lang="en-CA" dirty="0"/>
              <a:t>All movies starring Keanu Reeves.</a:t>
            </a:r>
          </a:p>
          <a:p>
            <a:pPr lvl="1"/>
            <a:r>
              <a:rPr lang="en-CA" dirty="0"/>
              <a:t>All movies starring Keanu Reeves in 2004.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055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8AFF-A1D4-4297-8BFD-C2180970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Examining the SELECT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E8398-213B-400B-B090-CE2EE6BF2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346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The most simplest form of a SELECT statement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SELECT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&lt;column(s)&gt; </a:t>
            </a:r>
            <a:r>
              <a:rPr lang="en-CA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FROM</a:t>
            </a:r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&lt;table&gt;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Columns</a:t>
            </a:r>
            <a:r>
              <a:rPr lang="en-CA" dirty="0"/>
              <a:t>: specifies which column of data you want to return.</a:t>
            </a:r>
          </a:p>
          <a:p>
            <a:r>
              <a:rPr lang="en-CA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Table</a:t>
            </a:r>
            <a:r>
              <a:rPr lang="en-CA" dirty="0"/>
              <a:t>: specifies the table containing the columns list in the SELECT statement.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8333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29B6-6665-4484-93F6-D4270129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Capabilities of SELECT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02CEC-9A06-4605-B758-5AC94A110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Projection: Used to choose columns in a table</a:t>
            </a:r>
          </a:p>
          <a:p>
            <a:r>
              <a:rPr lang="en-US" dirty="0"/>
              <a:t>Selection: Used to choose rows in a table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836B7-DEF5-487A-BB94-630DF15F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276" y="3121445"/>
            <a:ext cx="5137212" cy="274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5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586D-0A72-48A0-A259-F949057B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Projection and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A3CE0-A428-4F03-B97A-2C42F4C0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36" y="1824362"/>
            <a:ext cx="7015064" cy="36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FAAF-88F5-42B6-8110-128FC785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Selecting All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BEA2-2A3D-4376-BD4C-D76BB47F0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display all of the columns of data in a table by using an asterisk symbol (*) instead of a column name in the SELECT clause.</a:t>
            </a:r>
          </a:p>
          <a:p>
            <a:r>
              <a:rPr lang="en-US" dirty="0"/>
              <a:t>In the example shown, all of the columns in the countries table are selected.</a:t>
            </a:r>
            <a:endParaRPr lang="en-CA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6C37B5DF-497B-4A0F-A9E3-2D13AFAE31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686831"/>
              </p:ext>
            </p:extLst>
          </p:nvPr>
        </p:nvGraphicFramePr>
        <p:xfrm>
          <a:off x="4190261" y="3623702"/>
          <a:ext cx="4923182" cy="1985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161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2237173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1318848">
                  <a:extLst>
                    <a:ext uri="{9D8B030D-6E8A-4147-A177-3AD203B41FA5}">
                      <a16:colId xmlns:a16="http://schemas.microsoft.com/office/drawing/2014/main" val="18994704"/>
                    </a:ext>
                  </a:extLst>
                </a:gridCol>
              </a:tblGrid>
              <a:tr h="352887">
                <a:tc>
                  <a:txBody>
                    <a:bodyPr/>
                    <a:lstStyle/>
                    <a:p>
                      <a:r>
                        <a:rPr lang="en-CA" sz="1400" dirty="0"/>
                        <a:t>COUNTRY_ID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COUNTRY_NAME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REGION_ID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408181">
                <a:tc>
                  <a:txBody>
                    <a:bodyPr/>
                    <a:lstStyle/>
                    <a:p>
                      <a:r>
                        <a:rPr lang="en-CA" sz="14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408181">
                <a:tc>
                  <a:txBody>
                    <a:bodyPr/>
                    <a:lstStyle/>
                    <a:p>
                      <a:r>
                        <a:rPr lang="en-CA" sz="1400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408181">
                <a:tc>
                  <a:txBody>
                    <a:bodyPr/>
                    <a:lstStyle/>
                    <a:p>
                      <a:r>
                        <a:rPr lang="en-CA" sz="1400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408181">
                <a:tc>
                  <a:txBody>
                    <a:bodyPr/>
                    <a:lstStyle/>
                    <a:p>
                      <a:r>
                        <a:rPr lang="en-CA" sz="1400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United States of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F2F9FD-C7A3-4455-8663-438D324B86C8}"/>
              </a:ext>
            </a:extLst>
          </p:cNvPr>
          <p:cNvSpPr txBox="1"/>
          <p:nvPr/>
        </p:nvSpPr>
        <p:spPr>
          <a:xfrm>
            <a:off x="1189280" y="3623702"/>
            <a:ext cx="26679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SELECT * FROM countries;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62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FAAF-88F5-42B6-8110-128FC785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Selecting All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BEA2-2A3D-4376-BD4C-D76BB47F0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display all the columns in a table by listing them individually.</a:t>
            </a:r>
            <a:endParaRPr lang="en-CA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6C37B5DF-497B-4A0F-A9E3-2D13AFAE31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619516"/>
              </p:ext>
            </p:extLst>
          </p:nvPr>
        </p:nvGraphicFramePr>
        <p:xfrm>
          <a:off x="1810717" y="4055751"/>
          <a:ext cx="4923182" cy="1985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161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2237173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1318848">
                  <a:extLst>
                    <a:ext uri="{9D8B030D-6E8A-4147-A177-3AD203B41FA5}">
                      <a16:colId xmlns:a16="http://schemas.microsoft.com/office/drawing/2014/main" val="18994704"/>
                    </a:ext>
                  </a:extLst>
                </a:gridCol>
              </a:tblGrid>
              <a:tr h="352887">
                <a:tc>
                  <a:txBody>
                    <a:bodyPr/>
                    <a:lstStyle/>
                    <a:p>
                      <a:r>
                        <a:rPr lang="en-CA" sz="1400" dirty="0"/>
                        <a:t>COUNTRY_ID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COUNTRY_NAME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REGION_ID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408181">
                <a:tc>
                  <a:txBody>
                    <a:bodyPr/>
                    <a:lstStyle/>
                    <a:p>
                      <a:r>
                        <a:rPr lang="en-CA" sz="1400" dirty="0"/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408181">
                <a:tc>
                  <a:txBody>
                    <a:bodyPr/>
                    <a:lstStyle/>
                    <a:p>
                      <a:r>
                        <a:rPr lang="en-CA" sz="1400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408181">
                <a:tc>
                  <a:txBody>
                    <a:bodyPr/>
                    <a:lstStyle/>
                    <a:p>
                      <a:r>
                        <a:rPr lang="en-CA" sz="1400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408181">
                <a:tc>
                  <a:txBody>
                    <a:bodyPr/>
                    <a:lstStyle/>
                    <a:p>
                      <a:r>
                        <a:rPr lang="en-CA" sz="1400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United States of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F2F9FD-C7A3-4455-8663-438D324B86C8}"/>
              </a:ext>
            </a:extLst>
          </p:cNvPr>
          <p:cNvSpPr txBox="1"/>
          <p:nvPr/>
        </p:nvSpPr>
        <p:spPr>
          <a:xfrm>
            <a:off x="1810717" y="3013501"/>
            <a:ext cx="492318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country_id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country_name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region_id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FROM countries;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260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E52F-7E2C-4768-BA54-46E43529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Projecting Specific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399B-4EF5-4BD3-BB60-E2EA5A0B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PROJECT only specific columns from a table to be displayed, simply list each of the column names you want and separate each name with a comma in the SELECT clause.</a:t>
            </a:r>
            <a:endParaRPr lang="en-CA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4E996D9C-266F-46AC-A761-4AA11BAF32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895548"/>
              </p:ext>
            </p:extLst>
          </p:nvPr>
        </p:nvGraphicFramePr>
        <p:xfrm>
          <a:off x="1846227" y="4055751"/>
          <a:ext cx="5238153" cy="1985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628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2150034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1633491">
                  <a:extLst>
                    <a:ext uri="{9D8B030D-6E8A-4147-A177-3AD203B41FA5}">
                      <a16:colId xmlns:a16="http://schemas.microsoft.com/office/drawing/2014/main" val="18994704"/>
                    </a:ext>
                  </a:extLst>
                </a:gridCol>
              </a:tblGrid>
              <a:tr h="352887">
                <a:tc>
                  <a:txBody>
                    <a:bodyPr/>
                    <a:lstStyle/>
                    <a:p>
                      <a:r>
                        <a:rPr lang="en-CA" sz="1400" dirty="0"/>
                        <a:t>LOCATION_ID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STATE_PROVINCE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408181">
                <a:tc>
                  <a:txBody>
                    <a:bodyPr/>
                    <a:lstStyle/>
                    <a:p>
                      <a:r>
                        <a:rPr lang="en-CA" sz="1400" dirty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Toronto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Ontario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408181">
                <a:tc>
                  <a:txBody>
                    <a:bodyPr/>
                    <a:lstStyle/>
                    <a:p>
                      <a:r>
                        <a:rPr lang="en-CA" sz="14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Oxford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Oxford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408181">
                <a:tc>
                  <a:txBody>
                    <a:bodyPr/>
                    <a:lstStyle/>
                    <a:p>
                      <a:r>
                        <a:rPr lang="en-CA" sz="1400" dirty="0"/>
                        <a:t>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Southlake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Texas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408181">
                <a:tc>
                  <a:txBody>
                    <a:bodyPr/>
                    <a:lstStyle/>
                    <a:p>
                      <a:r>
                        <a:rPr lang="en-CA" sz="1400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Washington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923FEE-5943-4FA2-892D-5202E54AB6ED}"/>
              </a:ext>
            </a:extLst>
          </p:cNvPr>
          <p:cNvSpPr txBox="1"/>
          <p:nvPr/>
        </p:nvSpPr>
        <p:spPr>
          <a:xfrm>
            <a:off x="1846228" y="3220539"/>
            <a:ext cx="523815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location_id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city,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state_province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FROM locations;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13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C86A-8FC4-4CBD-8501-97917304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284A-E729-49AE-9961-9CCE0B298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 few simple rules and guidelines, you can construct SQL statements that are both easy to read and easy to edit.</a:t>
            </a:r>
          </a:p>
          <a:p>
            <a:r>
              <a:rPr lang="en-US" dirty="0"/>
              <a:t>Knowing the rules will make learning SQL easy.</a:t>
            </a:r>
          </a:p>
          <a:p>
            <a:r>
              <a:rPr lang="en-US" dirty="0"/>
              <a:t>You may need to modify the way in which data is displayed, perform calculations, or look at what-if scenarios.</a:t>
            </a:r>
          </a:p>
          <a:p>
            <a:r>
              <a:rPr lang="en-US" dirty="0"/>
              <a:t>For example, "What if every employee was given a 5% raise?</a:t>
            </a:r>
          </a:p>
          <a:p>
            <a:r>
              <a:rPr lang="en-US" dirty="0"/>
              <a:t>How would that affect our yearly profit figures?"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806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8C69-17CA-4E6C-8E7D-9AC8497F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28C6-B682-4810-873E-300434C9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Understanding the importance of data</a:t>
            </a:r>
          </a:p>
          <a:p>
            <a:r>
              <a:rPr lang="en-CA" dirty="0"/>
              <a:t>Data Storage</a:t>
            </a:r>
          </a:p>
          <a:p>
            <a:r>
              <a:rPr lang="en-CA" dirty="0"/>
              <a:t>Relational Databases – how they work</a:t>
            </a:r>
          </a:p>
          <a:p>
            <a:r>
              <a:rPr lang="en-CA" dirty="0"/>
              <a:t>Categories of SQL Statements</a:t>
            </a:r>
          </a:p>
          <a:p>
            <a:r>
              <a:rPr lang="en-CA" dirty="0"/>
              <a:t>Anatomy of SQL Query</a:t>
            </a:r>
          </a:p>
          <a:p>
            <a:r>
              <a:rPr lang="en-CA" dirty="0"/>
              <a:t>Selection and Projection</a:t>
            </a:r>
          </a:p>
          <a:p>
            <a:r>
              <a:rPr lang="en-CA" dirty="0"/>
              <a:t>NULL and Alias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3857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C86A-8FC4-4CBD-8501-97917304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284A-E729-49AE-9961-9CCE0B298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types of calculations are all possible using arithmetic expressions.</a:t>
            </a:r>
          </a:p>
          <a:p>
            <a:r>
              <a:rPr lang="en-US" dirty="0"/>
              <a:t>You are already familiar with arithmetic expressions in mathematics:</a:t>
            </a:r>
          </a:p>
          <a:p>
            <a:pPr lvl="1"/>
            <a:r>
              <a:rPr lang="en-US" dirty="0"/>
              <a:t>add (+), subtract (-) , multiply (*) and divide (/)</a:t>
            </a:r>
          </a:p>
          <a:p>
            <a:r>
              <a:rPr lang="en-US" dirty="0"/>
              <a:t>Note that this example does not create new columns in the tables or change the actual data values.</a:t>
            </a:r>
          </a:p>
          <a:p>
            <a:r>
              <a:rPr lang="en-US" dirty="0"/>
              <a:t>The results of the calculations will appear only in the output.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90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C86A-8FC4-4CBD-8501-97917304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284A-E729-49AE-9961-9CCE0B298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658146" cy="3880773"/>
          </a:xfrm>
        </p:spPr>
        <p:txBody>
          <a:bodyPr>
            <a:normAutofit/>
          </a:bodyPr>
          <a:lstStyle/>
          <a:p>
            <a:r>
              <a:rPr lang="en-US" dirty="0"/>
              <a:t>The example shown uses the addition operator to calculate a salary increase of 300 for all employees and displays a new SALARY + 300 column in the output.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Putting in blank spaces before and after an arithmetic operator will not affect the output.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0F027-16E6-4D93-91A0-442760803350}"/>
              </a:ext>
            </a:extLst>
          </p:cNvPr>
          <p:cNvSpPr txBox="1"/>
          <p:nvPr/>
        </p:nvSpPr>
        <p:spPr>
          <a:xfrm>
            <a:off x="1100504" y="3673300"/>
            <a:ext cx="40663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salary, salary + 300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FROM employees;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B192E-036D-45EC-AD6A-1010EE710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93" y="1837484"/>
            <a:ext cx="3380422" cy="432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72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ACBD-1150-4E46-AAD1-273C8A27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2C24-3C1B-4CFB-A263-F13BEF9F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SQL, NULL is an interesting word.</a:t>
            </a:r>
          </a:p>
          <a:p>
            <a:r>
              <a:rPr lang="en-US" dirty="0"/>
              <a:t>To understand NULL, you have to know what NULL is and what NULL is not.</a:t>
            </a:r>
          </a:p>
          <a:p>
            <a:r>
              <a:rPr lang="en-US" dirty="0"/>
              <a:t>NULL is a value that is unavailable, unassigned, unknown, or inapplicable.</a:t>
            </a:r>
          </a:p>
          <a:p>
            <a:r>
              <a:rPr lang="en-US" dirty="0"/>
              <a:t>NULL is not the same as a zero or a space.</a:t>
            </a:r>
          </a:p>
          <a:p>
            <a:r>
              <a:rPr lang="en-US" dirty="0"/>
              <a:t>In SQL, a zero is a number, and a space is a character.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4305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ACBD-1150-4E46-AAD1-273C8A27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2C24-3C1B-4CFB-A263-F13BEF9FF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you don't know the value for a column.</a:t>
            </a:r>
          </a:p>
          <a:p>
            <a:r>
              <a:rPr lang="en-US" dirty="0"/>
              <a:t>In a database, you can store unknowns in your databases.</a:t>
            </a:r>
          </a:p>
          <a:p>
            <a:r>
              <a:rPr lang="en-US" dirty="0"/>
              <a:t>Relational databases use a placeholder called NULL or null to represent these unknown values.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5993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ACBD-1150-4E46-AAD1-273C8A27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2C24-3C1B-4CFB-A263-F13BEF9F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649268" cy="3880773"/>
          </a:xfrm>
        </p:spPr>
        <p:txBody>
          <a:bodyPr/>
          <a:lstStyle/>
          <a:p>
            <a:r>
              <a:rPr lang="en-US" dirty="0"/>
              <a:t>If any column value in an arithmetic expression is null, the result is null or unknown.</a:t>
            </a:r>
          </a:p>
          <a:p>
            <a:r>
              <a:rPr lang="en-US" dirty="0"/>
              <a:t>If you try to divide by null, the result is null or unknown.</a:t>
            </a:r>
          </a:p>
          <a:p>
            <a:r>
              <a:rPr lang="en-US" dirty="0"/>
              <a:t>However, if you try to divide by zero, you get an error.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358CC-DC48-4DA5-B964-4041D831E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2" y="1797728"/>
            <a:ext cx="4046360" cy="32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88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ACBD-1150-4E46-AAD1-273C8A27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NULL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2C6E0-A331-4903-932A-2AFF128B2C64}"/>
              </a:ext>
            </a:extLst>
          </p:cNvPr>
          <p:cNvSpPr txBox="1"/>
          <p:nvPr/>
        </p:nvSpPr>
        <p:spPr>
          <a:xfrm>
            <a:off x="816419" y="2170672"/>
            <a:ext cx="712909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job_id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salary,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commission_pct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salary*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commission_pct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FROM employees;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E4977C-5AF2-45ED-B029-8241FCE2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92" y="3187569"/>
            <a:ext cx="6752950" cy="259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68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B351-4F0C-4C55-BEF2-40261DCD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464CA-0049-4BFD-85BE-7CE9C881D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Alias is a way of renaming a column heading in the output.</a:t>
            </a:r>
          </a:p>
          <a:p>
            <a:r>
              <a:rPr lang="en-US" dirty="0"/>
              <a:t>Without aliases, when the result of a SQL statement is displayed, the name of the columns displayed will be the same as the column names in the table or a name showing an arithmetic operation such as 12*(SALARY + 100).</a:t>
            </a:r>
          </a:p>
          <a:p>
            <a:r>
              <a:rPr lang="en-US" dirty="0"/>
              <a:t>You probably want your output to display a name that is easier to understand, a more "friendly" name.</a:t>
            </a:r>
          </a:p>
          <a:p>
            <a:r>
              <a:rPr lang="en-US" dirty="0"/>
              <a:t>Column aliases let you rename columns in the output.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3507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B351-4F0C-4C55-BEF2-40261DCD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464CA-0049-4BFD-85BE-7CE9C881D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several rules when using column aliases to format output.</a:t>
            </a:r>
          </a:p>
          <a:p>
            <a:r>
              <a:rPr lang="en-US" dirty="0"/>
              <a:t>A column alias:</a:t>
            </a:r>
          </a:p>
          <a:p>
            <a:pPr lvl="1"/>
            <a:r>
              <a:rPr lang="en-US" dirty="0"/>
              <a:t>Renames a column heading</a:t>
            </a:r>
          </a:p>
          <a:p>
            <a:pPr lvl="1"/>
            <a:r>
              <a:rPr lang="en-US" dirty="0"/>
              <a:t>Is useful with calculations</a:t>
            </a:r>
          </a:p>
          <a:p>
            <a:pPr lvl="1"/>
            <a:r>
              <a:rPr lang="en-US" dirty="0"/>
              <a:t>Immediately follows the column name</a:t>
            </a:r>
          </a:p>
          <a:p>
            <a:pPr lvl="1"/>
            <a:r>
              <a:rPr lang="en-US" dirty="0"/>
              <a:t>May have the optional AS keyword between the column name and alias</a:t>
            </a:r>
          </a:p>
          <a:p>
            <a:pPr lvl="1"/>
            <a:r>
              <a:rPr lang="en-US" dirty="0"/>
              <a:t>Requires double quotation marks if the alias contains spaces or special characters, or is case-sensitive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7020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0D09-1D6B-4579-9D62-0B60435F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Column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505C7-024B-4478-A5B1-CD008A7B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for aliases 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Examples: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E0FC8-835C-4B9F-8616-1BB6FCC9A17D}"/>
              </a:ext>
            </a:extLst>
          </p:cNvPr>
          <p:cNvSpPr txBox="1"/>
          <p:nvPr/>
        </p:nvSpPr>
        <p:spPr>
          <a:xfrm>
            <a:off x="1162648" y="2650067"/>
            <a:ext cx="342710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SELECT * |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column|expr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[ AS alias], .....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FROM table;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2B8B2-10CA-4892-80DF-C24BDDC755BA}"/>
              </a:ext>
            </a:extLst>
          </p:cNvPr>
          <p:cNvSpPr txBox="1"/>
          <p:nvPr/>
        </p:nvSpPr>
        <p:spPr>
          <a:xfrm>
            <a:off x="1162648" y="3956564"/>
            <a:ext cx="38709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AS name,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commission_pct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AS comm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FROM employees;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CD71CE-1F70-4ADA-B33F-100DD63C7FFE}"/>
              </a:ext>
            </a:extLst>
          </p:cNvPr>
          <p:cNvSpPr txBox="1"/>
          <p:nvPr/>
        </p:nvSpPr>
        <p:spPr>
          <a:xfrm>
            <a:off x="1162648" y="5210365"/>
            <a:ext cx="387099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"Name",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	salary*12 "Annual Salary"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FROM employees;</a:t>
            </a:r>
            <a:endParaRPr lang="en-CA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1F04F3-E337-40A8-8FC5-0040846DF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954" y="3710553"/>
            <a:ext cx="2580442" cy="25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5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9145-737B-418A-9B50-5C4B88A1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Importance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FC444-8BAC-451D-8417-472B6CDFD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3867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What do these companies have in common ??</a:t>
            </a:r>
          </a:p>
        </p:txBody>
      </p:sp>
      <p:pic>
        <p:nvPicPr>
          <p:cNvPr id="1030" name="Picture 6" descr="40,000+ Company Logos – EOD">
            <a:extLst>
              <a:ext uri="{FF2B5EF4-FFF2-40B4-BE49-F238E27FC236}">
                <a16:creationId xmlns:a16="http://schemas.microsoft.com/office/drawing/2014/main" id="{EE64AF4D-8695-42AD-BBC7-16477BB27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05" y="2736325"/>
            <a:ext cx="633412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 Thinking GIFs | Tenor">
            <a:extLst>
              <a:ext uri="{FF2B5EF4-FFF2-40B4-BE49-F238E27FC236}">
                <a16:creationId xmlns:a16="http://schemas.microsoft.com/office/drawing/2014/main" id="{64779896-5208-41A5-88DA-2A5916AEA7E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49" y="3115734"/>
            <a:ext cx="2368552" cy="207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2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DFA1-2824-4580-AB89-97FD50FE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Importance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8F9A6-8CB2-4FD1-B54A-6CD2FD497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886477"/>
          </a:xfrm>
        </p:spPr>
        <p:txBody>
          <a:bodyPr>
            <a:normAutofit/>
          </a:bodyPr>
          <a:lstStyle/>
          <a:p>
            <a:r>
              <a:rPr lang="en-CA" dirty="0"/>
              <a:t>Data is a foundational component behind any IT architecture. </a:t>
            </a:r>
          </a:p>
          <a:p>
            <a:pPr lvl="1"/>
            <a:r>
              <a:rPr lang="en-CA" dirty="0"/>
              <a:t>Visualize how Facebook would work without data being captured, stored, etc..</a:t>
            </a:r>
          </a:p>
          <a:p>
            <a:r>
              <a:rPr lang="en-CA" dirty="0"/>
              <a:t>Successful organizations are ones that take data and turn into value.</a:t>
            </a:r>
          </a:p>
          <a:p>
            <a:r>
              <a:rPr lang="en-CA" dirty="0"/>
              <a:t>Data Science, Machine Learning, Artificial Intelligence all require tremendous data volumes to predict, match, recommend, etc.</a:t>
            </a:r>
          </a:p>
        </p:txBody>
      </p:sp>
      <p:pic>
        <p:nvPicPr>
          <p:cNvPr id="2052" name="Picture 4" descr="Product Recommendation: How Amazon Succeeds With It – Mageplaza">
            <a:extLst>
              <a:ext uri="{FF2B5EF4-FFF2-40B4-BE49-F238E27FC236}">
                <a16:creationId xmlns:a16="http://schemas.microsoft.com/office/drawing/2014/main" id="{E530F7AF-13BD-4136-9082-C7681FBB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42" y="4112390"/>
            <a:ext cx="4103158" cy="222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Netflix Recommendations Work">
            <a:extLst>
              <a:ext uri="{FF2B5EF4-FFF2-40B4-BE49-F238E27FC236}">
                <a16:creationId xmlns:a16="http://schemas.microsoft.com/office/drawing/2014/main" id="{98D990C3-81C3-44B2-8928-AD75274637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556" b="58712"/>
          <a:stretch/>
        </p:blipFill>
        <p:spPr bwMode="auto">
          <a:xfrm>
            <a:off x="5211233" y="4112390"/>
            <a:ext cx="4940300" cy="161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12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DFA1-2824-4580-AB89-97FD50FE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Storage </a:t>
            </a:r>
          </a:p>
        </p:txBody>
      </p:sp>
      <p:pic>
        <p:nvPicPr>
          <p:cNvPr id="1026" name="Picture 2" descr="Your Google Cloud database options, explained | Google Cloud Blog">
            <a:extLst>
              <a:ext uri="{FF2B5EF4-FFF2-40B4-BE49-F238E27FC236}">
                <a16:creationId xmlns:a16="http://schemas.microsoft.com/office/drawing/2014/main" id="{F5386186-8EDB-40C3-B5C9-0B02500A0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521" y="3212457"/>
            <a:ext cx="5102576" cy="287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y move to a managed database">
            <a:extLst>
              <a:ext uri="{FF2B5EF4-FFF2-40B4-BE49-F238E27FC236}">
                <a16:creationId xmlns:a16="http://schemas.microsoft.com/office/drawing/2014/main" id="{B4A2D938-FB91-45CB-8700-B4E360C41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3" y="4340192"/>
            <a:ext cx="3953932" cy="250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ABA729-6008-4F86-BB86-A85F4CEE7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9869"/>
            <a:ext cx="8596668" cy="250010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Several different options to store data!</a:t>
            </a:r>
          </a:p>
          <a:p>
            <a:pPr lvl="1"/>
            <a:r>
              <a:rPr lang="en-CA" dirty="0"/>
              <a:t>Relational Database</a:t>
            </a:r>
          </a:p>
          <a:p>
            <a:pPr lvl="1"/>
            <a:r>
              <a:rPr lang="en-CA" dirty="0"/>
              <a:t>Data Warehouse</a:t>
            </a:r>
          </a:p>
          <a:p>
            <a:pPr lvl="1"/>
            <a:r>
              <a:rPr lang="en-CA" dirty="0"/>
              <a:t>NoSQL</a:t>
            </a:r>
          </a:p>
          <a:p>
            <a:pPr lvl="1"/>
            <a:r>
              <a:rPr lang="en-CA" dirty="0"/>
              <a:t>Data Lake (Hadoop)</a:t>
            </a:r>
          </a:p>
          <a:p>
            <a:pPr lvl="1"/>
            <a:r>
              <a:rPr lang="en-CA" dirty="0"/>
              <a:t>Raw files, Cloud (Object Store)</a:t>
            </a:r>
          </a:p>
          <a:p>
            <a:pPr lvl="1"/>
            <a:r>
              <a:rPr lang="en-CA" dirty="0"/>
              <a:t>Etc.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023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6582-9D06-40BA-B4DE-A418BF0F8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642B9-CC91-468D-A5E4-79AD7EE05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926316"/>
          </a:xfrm>
        </p:spPr>
        <p:txBody>
          <a:bodyPr>
            <a:normAutofit lnSpcReduction="10000"/>
          </a:bodyPr>
          <a:lstStyle/>
          <a:p>
            <a:r>
              <a:rPr lang="en-CA" dirty="0"/>
              <a:t>Our focus will be on </a:t>
            </a:r>
            <a:r>
              <a:rPr lang="en-CA" b="1" dirty="0"/>
              <a:t>relational databases </a:t>
            </a:r>
            <a:r>
              <a:rPr lang="en-CA" dirty="0"/>
              <a:t>for this course, with specific focus on Oracle database and syntax.</a:t>
            </a:r>
          </a:p>
          <a:p>
            <a:r>
              <a:rPr lang="en-CA" dirty="0"/>
              <a:t>A relational database is a collection of data items with pre-defined relationships between them.</a:t>
            </a:r>
          </a:p>
          <a:p>
            <a:r>
              <a:rPr lang="en-CA" dirty="0"/>
              <a:t>These items are organized as a set of tables with columns and rows</a:t>
            </a:r>
          </a:p>
          <a:p>
            <a:r>
              <a:rPr lang="en-CA" dirty="0"/>
              <a:t>Tables can have hundred, thousands and sometimes even million rows of data; rows are often called records or tuples.</a:t>
            </a:r>
          </a:p>
          <a:p>
            <a:r>
              <a:rPr lang="en-CA" dirty="0"/>
              <a:t>Tables can also have many columns of data. Columns are labeled with a descriptive name and have a specific data type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2E8F425-9F6F-4CB3-87FC-969FA2B66F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256397"/>
              </p:ext>
            </p:extLst>
          </p:nvPr>
        </p:nvGraphicFramePr>
        <p:xfrm>
          <a:off x="1190445" y="5086906"/>
          <a:ext cx="7409653" cy="163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9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945167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998958">
                  <a:extLst>
                    <a:ext uri="{9D8B030D-6E8A-4147-A177-3AD203B41FA5}">
                      <a16:colId xmlns:a16="http://schemas.microsoft.com/office/drawing/2014/main" val="1505013721"/>
                    </a:ext>
                  </a:extLst>
                </a:gridCol>
                <a:gridCol w="722323">
                  <a:extLst>
                    <a:ext uri="{9D8B030D-6E8A-4147-A177-3AD203B41FA5}">
                      <a16:colId xmlns:a16="http://schemas.microsoft.com/office/drawing/2014/main" val="656328704"/>
                    </a:ext>
                  </a:extLst>
                </a:gridCol>
                <a:gridCol w="1429279">
                  <a:extLst>
                    <a:ext uri="{9D8B030D-6E8A-4147-A177-3AD203B41FA5}">
                      <a16:colId xmlns:a16="http://schemas.microsoft.com/office/drawing/2014/main" val="1515455471"/>
                    </a:ext>
                  </a:extLst>
                </a:gridCol>
                <a:gridCol w="1861510">
                  <a:extLst>
                    <a:ext uri="{9D8B030D-6E8A-4147-A177-3AD203B41FA5}">
                      <a16:colId xmlns:a16="http://schemas.microsoft.com/office/drawing/2014/main" val="546318555"/>
                    </a:ext>
                  </a:extLst>
                </a:gridCol>
                <a:gridCol w="1058522">
                  <a:extLst>
                    <a:ext uri="{9D8B030D-6E8A-4147-A177-3AD203B41FA5}">
                      <a16:colId xmlns:a16="http://schemas.microsoft.com/office/drawing/2014/main" val="1899095434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Bonus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123 323 232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$2,100,000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Doug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654 454 541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844 457 512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$89,000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4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BF89-2A7B-4D20-B324-9EE8F8BB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Relational Databases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F3B4E-F9DC-460E-9DAA-8582DEC95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how important databases have become in today's world, consider the following statistics:</a:t>
            </a:r>
          </a:p>
          <a:p>
            <a:pPr lvl="1"/>
            <a:r>
              <a:rPr lang="en-US" dirty="0"/>
              <a:t>Currently 20% of the world's data resides in RDBMSs.</a:t>
            </a:r>
          </a:p>
          <a:p>
            <a:pPr lvl="1"/>
            <a:r>
              <a:rPr lang="en-US" dirty="0"/>
              <a:t>In the next two years, databases are expected to grow larger than 100 terabytes.</a:t>
            </a:r>
          </a:p>
          <a:p>
            <a:pPr lvl="1"/>
            <a:r>
              <a:rPr lang="en-US" dirty="0"/>
              <a:t>A database this big would be able to store 100,000 copies of the Encyclopedia Britannica or 200,000 hours of music or about 10 billion web pages.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859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71AE-4519-46E4-A4DB-74C817F7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Accessing Data in an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2782-796D-41F9-9D75-5DBFF0C8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relational database-management system (RDBMS) organizes data into related rows and columns.</a:t>
            </a:r>
          </a:p>
          <a:p>
            <a:r>
              <a:rPr lang="en-US" dirty="0"/>
              <a:t>To access the data in a database, you do not need to know where the data is located physically, nor do you need to specify an access route to the tables.</a:t>
            </a:r>
          </a:p>
          <a:p>
            <a:r>
              <a:rPr lang="en-US" dirty="0"/>
              <a:t>You simply use structured query language (SQL) statements and operators.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218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431A-21A0-4C47-8C51-CC973208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Communicating with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5A3A-CBE6-40C8-A5CC-B16808998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shown in the diagram, communicating with an RDBMS is accomplished by entering a SQL statement in Oracle Application Express.</a:t>
            </a:r>
          </a:p>
          <a:p>
            <a:r>
              <a:rPr lang="en-US" dirty="0"/>
              <a:t>The request is then sent to the Oracle Server (a database running on a computer), the request is processed and the data returned is displayed.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4EC7A-3B83-47A8-94BD-21421B4EF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41" y="3811768"/>
            <a:ext cx="6167022" cy="255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310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2246</TotalTime>
  <Words>1633</Words>
  <Application>Microsoft Office PowerPoint</Application>
  <PresentationFormat>Widescreen</PresentationFormat>
  <Paragraphs>234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</vt:lpstr>
      <vt:lpstr>Cambria Math</vt:lpstr>
      <vt:lpstr>Trebuchet MS</vt:lpstr>
      <vt:lpstr>Wingdings 3</vt:lpstr>
      <vt:lpstr>Facet</vt:lpstr>
      <vt:lpstr>Relational Databases</vt:lpstr>
      <vt:lpstr>Lecture Outline</vt:lpstr>
      <vt:lpstr>Importance of Data</vt:lpstr>
      <vt:lpstr>Importance of Data</vt:lpstr>
      <vt:lpstr>Data Storage </vt:lpstr>
      <vt:lpstr>Relational Databases</vt:lpstr>
      <vt:lpstr>Relational Databases </vt:lpstr>
      <vt:lpstr>Accessing Data in an RDBMS</vt:lpstr>
      <vt:lpstr>Communicating with Databases</vt:lpstr>
      <vt:lpstr>Categories of SQL Statements </vt:lpstr>
      <vt:lpstr>What is SQL?</vt:lpstr>
      <vt:lpstr>Select Statement</vt:lpstr>
      <vt:lpstr>Examining the SELECT statement</vt:lpstr>
      <vt:lpstr>Capabilities of SELECT statements</vt:lpstr>
      <vt:lpstr>Projection and Selection</vt:lpstr>
      <vt:lpstr>Selecting All Columns</vt:lpstr>
      <vt:lpstr>Selecting All Columns</vt:lpstr>
      <vt:lpstr>Projecting Specific Columns</vt:lpstr>
      <vt:lpstr>Using Arithmetic Operators</vt:lpstr>
      <vt:lpstr>Using Arithmetic Operators</vt:lpstr>
      <vt:lpstr>Using Arithmetic Operators</vt:lpstr>
      <vt:lpstr>NULL Values</vt:lpstr>
      <vt:lpstr>NULL Values</vt:lpstr>
      <vt:lpstr>NULL Values</vt:lpstr>
      <vt:lpstr>NULL Values</vt:lpstr>
      <vt:lpstr>Alias</vt:lpstr>
      <vt:lpstr>Alias</vt:lpstr>
      <vt:lpstr>Using Column Aliases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</dc:title>
  <dc:creator>Satpal Sohal</dc:creator>
  <cp:lastModifiedBy>Satpal Sohal</cp:lastModifiedBy>
  <cp:revision>11</cp:revision>
  <dcterms:created xsi:type="dcterms:W3CDTF">2021-11-22T19:01:02Z</dcterms:created>
  <dcterms:modified xsi:type="dcterms:W3CDTF">2022-01-10T03:24:08Z</dcterms:modified>
</cp:coreProperties>
</file>