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74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7380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2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1645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133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6230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9320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980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14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931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13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406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596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44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808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26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520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9DC3-C10D-441F-9A83-A828C36EF897}" type="datetimeFigureOut">
              <a:rPr lang="en-CA" smtClean="0"/>
              <a:t>2022-01-03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287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E669-64E5-4C6C-AC4F-59613CA96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121119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5AA1-B0E9-4627-A9E7-9A382AF9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Controlling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EAB1-29A0-4BC5-82F6-3A6292D8D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023807"/>
          </a:xfrm>
        </p:spPr>
        <p:txBody>
          <a:bodyPr/>
          <a:lstStyle/>
          <a:p>
            <a:r>
              <a:rPr lang="en-CA" dirty="0"/>
              <a:t>To control data access, two options can be added to the CREATE VIEW statement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WITH CHECK OPTION – ensures that DML operations performed on the view stay within the domain of the view.</a:t>
            </a:r>
          </a:p>
          <a:p>
            <a:pPr lvl="1">
              <a:lnSpc>
                <a:spcPct val="150000"/>
              </a:lnSpc>
            </a:pPr>
            <a:r>
              <a:rPr lang="en-CA" dirty="0"/>
              <a:t>WITH READ ONLY – ensures that no DML operations occur through the view</a:t>
            </a:r>
          </a:p>
          <a:p>
            <a:pPr>
              <a:lnSpc>
                <a:spcPct val="150000"/>
              </a:lnSpc>
            </a:pPr>
            <a:r>
              <a:rPr lang="en-CA" dirty="0"/>
              <a:t>Therefore, these two options can help you with securing your view.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934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BFB1-105B-4F54-982E-60FCC546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Views with Check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4F9F-61B1-4FE8-B66E-AA655CC9D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12" y="4836677"/>
            <a:ext cx="8596668" cy="6329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Using this view, executing the below </a:t>
            </a:r>
            <a:r>
              <a:rPr lang="en-CA" b="1" u="sng" dirty="0"/>
              <a:t>without</a:t>
            </a:r>
            <a:r>
              <a:rPr lang="en-CA" dirty="0"/>
              <a:t> the </a:t>
            </a:r>
            <a:r>
              <a:rPr lang="en-CA" b="1" dirty="0"/>
              <a:t>CHECK OPTION </a:t>
            </a:r>
            <a:r>
              <a:rPr lang="en-CA" dirty="0"/>
              <a:t>will be successful when changing </a:t>
            </a:r>
            <a:r>
              <a:rPr lang="en-CA" dirty="0" err="1"/>
              <a:t>employee_id</a:t>
            </a:r>
            <a:r>
              <a:rPr lang="en-CA" dirty="0"/>
              <a:t> 124 department to </a:t>
            </a:r>
            <a:r>
              <a:rPr lang="en-CA" dirty="0" err="1"/>
              <a:t>dept_id</a:t>
            </a:r>
            <a:r>
              <a:rPr lang="en-CA" dirty="0"/>
              <a:t> 90.</a:t>
            </a:r>
            <a:endParaRPr lang="en-CA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C9DB5B-84DB-4B5E-B1E0-0DFE30F7EDAC}"/>
              </a:ext>
            </a:extLst>
          </p:cNvPr>
          <p:cNvSpPr txBox="1"/>
          <p:nvPr/>
        </p:nvSpPr>
        <p:spPr>
          <a:xfrm>
            <a:off x="830512" y="1520504"/>
            <a:ext cx="701319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R="85150" algn="l"/>
            <a:r>
              <a:rPr lang="en-CA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VIEW view_dept50 </a:t>
            </a:r>
          </a:p>
          <a:p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 SELECT </a:t>
            </a:r>
            <a:r>
              <a:rPr lang="en-US" sz="14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employee_id,first_name</a:t>
            </a:r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salary</a:t>
            </a:r>
          </a:p>
          <a:p>
            <a:r>
              <a:rPr lang="en-CA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CA" sz="14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copy_employees</a:t>
            </a:r>
            <a:endParaRPr lang="en-CA" sz="1400" i="0" u="none" strike="noStrike" baseline="0" dirty="0">
              <a:solidFill>
                <a:srgbClr val="56575A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CA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CA" sz="14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CA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50;</a:t>
            </a:r>
            <a:endParaRPr lang="en-CA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9FD82CF8-CCF9-45ED-8935-AF0612D582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240166"/>
              </p:ext>
            </p:extLst>
          </p:nvPr>
        </p:nvGraphicFramePr>
        <p:xfrm>
          <a:off x="1442908" y="3116511"/>
          <a:ext cx="606523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209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1216014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  <a:gridCol w="1119622">
                  <a:extLst>
                    <a:ext uri="{9D8B030D-6E8A-4147-A177-3AD203B41FA5}">
                      <a16:colId xmlns:a16="http://schemas.microsoft.com/office/drawing/2014/main" val="1505013721"/>
                    </a:ext>
                  </a:extLst>
                </a:gridCol>
                <a:gridCol w="1277126">
                  <a:extLst>
                    <a:ext uri="{9D8B030D-6E8A-4147-A177-3AD203B41FA5}">
                      <a16:colId xmlns:a16="http://schemas.microsoft.com/office/drawing/2014/main" val="656328704"/>
                    </a:ext>
                  </a:extLst>
                </a:gridCol>
                <a:gridCol w="1036267">
                  <a:extLst>
                    <a:ext uri="{9D8B030D-6E8A-4147-A177-3AD203B41FA5}">
                      <a16:colId xmlns:a16="http://schemas.microsoft.com/office/drawing/2014/main" val="1047659911"/>
                    </a:ext>
                  </a:extLst>
                </a:gridCol>
              </a:tblGrid>
              <a:tr h="264253">
                <a:tc>
                  <a:txBody>
                    <a:bodyPr/>
                    <a:lstStyle/>
                    <a:p>
                      <a:r>
                        <a:rPr lang="en-CA" sz="1200" dirty="0"/>
                        <a:t>DEPARTMENT_ID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FIRST_NAME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r>
                        <a:rPr lang="en-CA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r>
                        <a:rPr lang="en-CA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r>
                        <a:rPr lang="en-CA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Curtis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Lee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73433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  <a:tr h="264253">
                <a:tc>
                  <a:txBody>
                    <a:bodyPr/>
                    <a:lstStyle/>
                    <a:p>
                      <a:r>
                        <a:rPr lang="en-CA" sz="1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Vargas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93351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925CD307-D333-4002-B30E-AA7532542ED0}"/>
              </a:ext>
            </a:extLst>
          </p:cNvPr>
          <p:cNvSpPr/>
          <p:nvPr/>
        </p:nvSpPr>
        <p:spPr>
          <a:xfrm>
            <a:off x="3875715" y="2593342"/>
            <a:ext cx="461394" cy="33556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16CCE2-E08A-4106-B0DF-5415B1A869A6}"/>
              </a:ext>
            </a:extLst>
          </p:cNvPr>
          <p:cNvSpPr txBox="1"/>
          <p:nvPr/>
        </p:nvSpPr>
        <p:spPr>
          <a:xfrm>
            <a:off x="830512" y="5548618"/>
            <a:ext cx="701319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R="89420" algn="l"/>
            <a:r>
              <a:rPr lang="en-CA" sz="140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UPDATE view_dept50</a:t>
            </a:r>
          </a:p>
          <a:p>
            <a:pPr marR="17400" algn="l"/>
            <a:r>
              <a:rPr lang="en-CA" sz="140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SET </a:t>
            </a:r>
            <a:r>
              <a:rPr lang="en-CA" sz="140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CA" sz="140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90</a:t>
            </a:r>
          </a:p>
          <a:p>
            <a:pPr marR="92770" algn="l"/>
            <a:r>
              <a:rPr lang="en-CA" sz="140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CA" sz="140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employee_id</a:t>
            </a:r>
            <a:r>
              <a:rPr lang="en-CA" sz="140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124;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FC3038-5072-4E0D-BC66-63C67E04B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12" y="6366278"/>
            <a:ext cx="20574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10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BFB1-105B-4F54-982E-60FCC546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Views with Check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4F9F-61B1-4FE8-B66E-AA655CC9D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512" y="2841304"/>
            <a:ext cx="8596668" cy="1453859"/>
          </a:xfrm>
        </p:spPr>
        <p:txBody>
          <a:bodyPr>
            <a:normAutofit/>
          </a:bodyPr>
          <a:lstStyle/>
          <a:p>
            <a:r>
              <a:rPr lang="en-CA" dirty="0"/>
              <a:t>Changing the view definition to include the CHECK OPTION ensures that DML operations performed on the view stay within the domain of the view!</a:t>
            </a:r>
          </a:p>
          <a:p>
            <a:r>
              <a:rPr lang="en-CA" dirty="0"/>
              <a:t>Any attempt to change the department number in the view violates the check constraints, therefore resulting in an error.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C9DB5B-84DB-4B5E-B1E0-0DFE30F7EDAC}"/>
              </a:ext>
            </a:extLst>
          </p:cNvPr>
          <p:cNvSpPr txBox="1"/>
          <p:nvPr/>
        </p:nvSpPr>
        <p:spPr>
          <a:xfrm>
            <a:off x="830512" y="1520504"/>
            <a:ext cx="701319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R="85150" algn="l"/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OR REPLACE VIEW view_dept50</a:t>
            </a:r>
          </a:p>
          <a:p>
            <a:pPr marR="85150" algn="l"/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 SELECT </a:t>
            </a:r>
            <a:r>
              <a:rPr lang="en-US" sz="14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employee_id</a:t>
            </a:r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first_name</a:t>
            </a:r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salary</a:t>
            </a:r>
          </a:p>
          <a:p>
            <a:pPr marR="85150" algn="l"/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pPr marR="85150" algn="l"/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sz="14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50</a:t>
            </a:r>
          </a:p>
          <a:p>
            <a:pPr marR="85150" algn="l"/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WITH </a:t>
            </a:r>
            <a:r>
              <a:rPr lang="en-US" sz="1400" b="1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CHECK OPTION CONSTRAINT </a:t>
            </a:r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view_dept50_check;</a:t>
            </a:r>
            <a:endParaRPr lang="en-CA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16CCE2-E08A-4106-B0DF-5415B1A869A6}"/>
              </a:ext>
            </a:extLst>
          </p:cNvPr>
          <p:cNvSpPr txBox="1"/>
          <p:nvPr/>
        </p:nvSpPr>
        <p:spPr>
          <a:xfrm>
            <a:off x="830512" y="4577160"/>
            <a:ext cx="701319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R="89420" algn="l"/>
            <a:r>
              <a:rPr lang="en-CA" sz="140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UPDATE view_dept50</a:t>
            </a:r>
          </a:p>
          <a:p>
            <a:pPr marR="17400" algn="l"/>
            <a:r>
              <a:rPr lang="en-CA" sz="140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SET </a:t>
            </a:r>
            <a:r>
              <a:rPr lang="en-CA" sz="140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CA" sz="140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90</a:t>
            </a:r>
          </a:p>
          <a:p>
            <a:pPr marR="92770" algn="l"/>
            <a:r>
              <a:rPr lang="en-CA" sz="140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CA" sz="140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employee_id</a:t>
            </a:r>
            <a:r>
              <a:rPr lang="en-CA" sz="140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= 124;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0042C-CB81-4357-B9E7-F3B0ACC3C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12" y="5597821"/>
            <a:ext cx="59436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8826-EC5E-4D54-B2BB-75DCFE5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Views with READ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AAC32-F7DC-4B8B-BBFD-507E14408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/>
              <a:t>WITH READ ONLY option, this prevents DML operations being executed against a view.</a:t>
            </a:r>
          </a:p>
          <a:p>
            <a:r>
              <a:rPr lang="en-CA" sz="2000" b="1" dirty="0"/>
              <a:t>Remember</a:t>
            </a:r>
            <a:r>
              <a:rPr lang="en-CA" sz="2000" dirty="0"/>
              <a:t>, DML operations occur with </a:t>
            </a:r>
            <a:r>
              <a:rPr lang="en-CA" sz="2000" b="1" dirty="0"/>
              <a:t>simple </a:t>
            </a:r>
            <a:r>
              <a:rPr lang="en-CA" sz="2000" dirty="0"/>
              <a:t>views given that 1:1 relationship between table and view.</a:t>
            </a:r>
          </a:p>
          <a:p>
            <a:r>
              <a:rPr lang="en-CA" sz="2000" b="1" dirty="0"/>
              <a:t>Complex </a:t>
            </a:r>
            <a:r>
              <a:rPr lang="en-CA" sz="2000" dirty="0"/>
              <a:t>views can be created in multiple different ways:</a:t>
            </a:r>
          </a:p>
          <a:p>
            <a:pPr lvl="1"/>
            <a:r>
              <a:rPr lang="en-CA" dirty="0"/>
              <a:t>Multiple tables</a:t>
            </a:r>
          </a:p>
          <a:p>
            <a:pPr lvl="1"/>
            <a:r>
              <a:rPr lang="en-CA" dirty="0"/>
              <a:t>Aggregated based on a single table with group by functions</a:t>
            </a:r>
          </a:p>
        </p:txBody>
      </p:sp>
    </p:spTree>
    <p:extLst>
      <p:ext uri="{BB962C8B-B14F-4D97-AF65-F5344CB8AC3E}">
        <p14:creationId xmlns:p14="http://schemas.microsoft.com/office/powerpoint/2010/main" val="1980246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8826-EC5E-4D54-B2BB-75DCFE5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Views with READ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AAC32-F7DC-4B8B-BBFD-507E14408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666501"/>
          </a:xfrm>
        </p:spPr>
        <p:txBody>
          <a:bodyPr/>
          <a:lstStyle/>
          <a:p>
            <a:r>
              <a:rPr lang="en-CA" sz="2000" dirty="0"/>
              <a:t>Creating a view with READ ONLY is quite simple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1B1E4-826C-45C0-8CF4-CA09A1046ED4}"/>
              </a:ext>
            </a:extLst>
          </p:cNvPr>
          <p:cNvSpPr txBox="1"/>
          <p:nvPr/>
        </p:nvSpPr>
        <p:spPr>
          <a:xfrm>
            <a:off x="1040237" y="2980189"/>
            <a:ext cx="7013195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R="85150" algn="l"/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OR REPLACE VIEW view_dept50</a:t>
            </a:r>
          </a:p>
          <a:p>
            <a:pPr marR="85150" algn="l"/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 SELECT </a:t>
            </a:r>
            <a:r>
              <a:rPr lang="en-US" sz="14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employee_id</a:t>
            </a:r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first_name</a:t>
            </a:r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salary</a:t>
            </a:r>
          </a:p>
          <a:p>
            <a:pPr marR="85150" algn="l"/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pPr marR="85150" algn="l"/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sz="14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50</a:t>
            </a:r>
          </a:p>
          <a:p>
            <a:pPr marR="85150" algn="l"/>
            <a:r>
              <a:rPr lang="en-US" sz="1400" b="1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WITH READ ONLY</a:t>
            </a:r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endParaRPr lang="en-CA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539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3EAE-AAEE-473B-86E0-085306D9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Inline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54D6-DEB6-45D7-82A7-57FFC9564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/>
              <a:t>Inline views are also referred to as subqueries in the FROM clause.</a:t>
            </a:r>
          </a:p>
          <a:p>
            <a:r>
              <a:rPr lang="en-CA" sz="2000" dirty="0"/>
              <a:t>Important concept when you are attempting to simplify complex queries by removing join operations or condensing several queries into one.</a:t>
            </a:r>
          </a:p>
          <a:p>
            <a:r>
              <a:rPr lang="en-CA" sz="2000" dirty="0"/>
              <a:t>Caution – creating a subquery is an advanced concept which a DBA needs to be mindful due to performance implications.</a:t>
            </a:r>
          </a:p>
          <a:p>
            <a:r>
              <a:rPr lang="en-CA" sz="2000" dirty="0"/>
              <a:t>Typically DBAs leverages access plans to understand engine impacts.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77129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3EAE-AAEE-473B-86E0-085306D9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Inline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54D6-DEB6-45D7-82A7-57FFC9564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/>
              <a:t>The example below, the FROM clause contains a select statement (subquery) which retrieves data places in a view construct temporarily for execution purposes.</a:t>
            </a:r>
          </a:p>
          <a:p>
            <a:r>
              <a:rPr lang="en-CA" sz="2000" dirty="0"/>
              <a:t>The subquery highlighted in red is given an alias (d) therefore allowing it to be leveraged within the main query easily using the alias convention (</a:t>
            </a:r>
            <a:r>
              <a:rPr lang="en-CA" sz="2000" dirty="0" err="1"/>
              <a:t>d.maxsal</a:t>
            </a:r>
            <a:r>
              <a:rPr lang="en-CA" sz="2000" dirty="0"/>
              <a:t> for example).</a:t>
            </a: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8089D-99A8-470D-AF83-9B346403DDE6}"/>
              </a:ext>
            </a:extLst>
          </p:cNvPr>
          <p:cNvSpPr txBox="1"/>
          <p:nvPr/>
        </p:nvSpPr>
        <p:spPr>
          <a:xfrm>
            <a:off x="1132516" y="4440924"/>
            <a:ext cx="7013195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R="85150" algn="l"/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4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e.last_name</a:t>
            </a:r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e.salary</a:t>
            </a:r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e.department_id</a:t>
            </a:r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4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d.maxsal</a:t>
            </a:r>
            <a:endParaRPr lang="en-US" sz="1400" i="0" u="none" strike="noStrike" baseline="0" dirty="0">
              <a:solidFill>
                <a:srgbClr val="56575A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85150" algn="l"/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employees e,</a:t>
            </a:r>
          </a:p>
          <a:p>
            <a:pPr marR="85150" algn="l"/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(</a:t>
            </a:r>
            <a:r>
              <a:rPr lang="en-US" sz="1400" i="0" u="none" strike="noStrike" baseline="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400" i="0" u="none" strike="noStrike" baseline="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sz="1400" i="0" u="none" strike="noStrike" baseline="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max(salary) </a:t>
            </a:r>
            <a:r>
              <a:rPr lang="en-US" sz="1400" i="0" u="none" strike="noStrike" baseline="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maxsal</a:t>
            </a:r>
            <a:endParaRPr lang="en-US" sz="1400" i="0" u="none" strike="noStrike" baseline="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85150" algn="l"/>
            <a:r>
              <a:rPr lang="en-US" sz="1400" i="0" u="none" strike="noStrike" baseline="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FROM employees</a:t>
            </a:r>
          </a:p>
          <a:p>
            <a:pPr marR="85150" algn="l"/>
            <a:r>
              <a:rPr lang="en-US" sz="1400" i="0" u="none" strike="noStrike" baseline="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GROUP BY </a:t>
            </a:r>
            <a:r>
              <a:rPr lang="en-US" sz="1400" i="0" u="none" strike="noStrike" baseline="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d</a:t>
            </a:r>
          </a:p>
          <a:p>
            <a:pPr marR="85150" algn="l"/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sz="14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e.department_id</a:t>
            </a:r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14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d.department_id</a:t>
            </a:r>
            <a:endParaRPr lang="en-US" sz="1400" i="0" u="none" strike="noStrike" baseline="0" dirty="0">
              <a:solidFill>
                <a:srgbClr val="56575A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85150" algn="l"/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sz="14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e.salary</a:t>
            </a:r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sz="14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d.maxsal</a:t>
            </a:r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endParaRPr lang="en-CA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0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DD87-D593-4BBC-9583-F31CDB7D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Deleting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F6AD9-6EDF-47F0-BBE9-997848DE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Recall, views contain no data of its own, removing it does not affect the data in the underlying tables.</a:t>
            </a:r>
          </a:p>
          <a:p>
            <a:r>
              <a:rPr lang="en-CA" dirty="0"/>
              <a:t>If the view was used to INSERT, UPDATE or DELETE data in the past, all those changes will be reflected to the base tables.</a:t>
            </a:r>
          </a:p>
          <a:p>
            <a:r>
              <a:rPr lang="en-CA" dirty="0"/>
              <a:t>Deleting, or rather in the context of databases, dropping a view removes the definition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330481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DD87-D593-4BBC-9583-F31CDB7D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Deleting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F6AD9-6EDF-47F0-BBE9-997848DE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Views are stored as SELECT statements in the data dictionary – it’s definition and structure are stored there.</a:t>
            </a:r>
          </a:p>
          <a:p>
            <a:r>
              <a:rPr lang="en-CA" dirty="0"/>
              <a:t>When dropping a view, only privileged individuals (creator, or someone with DROP ANY VIEW privilege) can remove the view.</a:t>
            </a:r>
          </a:p>
          <a:p>
            <a:r>
              <a:rPr lang="en-CA" dirty="0"/>
              <a:t>Syntax for dropping a view is quite </a:t>
            </a:r>
            <a:r>
              <a:rPr lang="en-CA" dirty="0" err="1"/>
              <a:t>trival</a:t>
            </a:r>
            <a:r>
              <a:rPr lang="en-CA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0F028-0790-48CB-AA28-6559FEFD0C57}"/>
              </a:ext>
            </a:extLst>
          </p:cNvPr>
          <p:cNvSpPr txBox="1"/>
          <p:nvPr/>
        </p:nvSpPr>
        <p:spPr>
          <a:xfrm>
            <a:off x="1214229" y="5222710"/>
            <a:ext cx="701319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R="85150" algn="l"/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Dictionary is one of the most important components. It contains all information about the structure and objects of the database, such as the tables, colum</a:t>
            </a:r>
            <a:r>
              <a:rPr lang="en-US" sz="140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ns, users, data files, constraints, etc. Often the data is called meta-data.</a:t>
            </a:r>
            <a:endParaRPr lang="en-CA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4DD9B-E018-4261-B81F-23F7AEC8D93B}"/>
              </a:ext>
            </a:extLst>
          </p:cNvPr>
          <p:cNvSpPr txBox="1"/>
          <p:nvPr/>
        </p:nvSpPr>
        <p:spPr>
          <a:xfrm>
            <a:off x="755011" y="4100975"/>
            <a:ext cx="701319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R="85150" algn="l"/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DROP view </a:t>
            </a:r>
            <a:r>
              <a:rPr lang="en-US" sz="14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viewname</a:t>
            </a:r>
            <a:r>
              <a:rPr lang="en-US" sz="14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endParaRPr lang="en-CA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57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2AE8-C6DC-446A-B16B-ECC109A8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7E171-36BF-47B4-A021-71D014970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Why Views</a:t>
            </a:r>
          </a:p>
          <a:p>
            <a:r>
              <a:rPr lang="en-CA" dirty="0"/>
              <a:t>VIEW creation</a:t>
            </a:r>
          </a:p>
          <a:p>
            <a:r>
              <a:rPr lang="en-CA" dirty="0"/>
              <a:t>View Classification – Simple vs Complex</a:t>
            </a:r>
          </a:p>
          <a:p>
            <a:r>
              <a:rPr lang="en-CA" dirty="0"/>
              <a:t>Inline Views</a:t>
            </a:r>
          </a:p>
          <a:p>
            <a:r>
              <a:rPr lang="en-CA"/>
              <a:t>Deleting Views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82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547B-9E16-4AC1-B85D-66674990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30F7-E4DD-4967-BCC1-27A2C76D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 dirty="0"/>
              <a:t>A view, like a table, is a </a:t>
            </a:r>
            <a:r>
              <a:rPr lang="en-CA" sz="2000" b="1" dirty="0"/>
              <a:t>database object</a:t>
            </a:r>
          </a:p>
          <a:p>
            <a:r>
              <a:rPr lang="en-CA" sz="2000" dirty="0"/>
              <a:t>Views however, are not “real” tables. They are logical representations of existing table(s).</a:t>
            </a:r>
          </a:p>
          <a:p>
            <a:r>
              <a:rPr lang="en-CA" sz="2000" dirty="0"/>
              <a:t>With this, views do not contain data, they refer to the underlying base tables, as per the definition.</a:t>
            </a:r>
          </a:p>
        </p:txBody>
      </p:sp>
    </p:spTree>
    <p:extLst>
      <p:ext uri="{BB962C8B-B14F-4D97-AF65-F5344CB8AC3E}">
        <p14:creationId xmlns:p14="http://schemas.microsoft.com/office/powerpoint/2010/main" val="129653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B548-5A85-4E77-9477-992174ED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Views?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DC862-35DB-46A6-A420-B8C627B90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Views provide the following:</a:t>
            </a:r>
          </a:p>
          <a:p>
            <a:pPr lvl="1"/>
            <a:r>
              <a:rPr lang="en-CA" dirty="0"/>
              <a:t>Provide a simpler interface – you just query the view and don’t have to worry about any joins.</a:t>
            </a:r>
          </a:p>
          <a:p>
            <a:pPr lvl="2"/>
            <a:r>
              <a:rPr lang="en-CA" dirty="0"/>
              <a:t>Simpler queries provides faster query execution for commonly sourced data.</a:t>
            </a:r>
          </a:p>
          <a:p>
            <a:pPr lvl="2"/>
            <a:r>
              <a:rPr lang="en-CA" dirty="0"/>
              <a:t>Reduces the complexity of queries that can occur when joining multiple tables through data duplication (JOINS).</a:t>
            </a:r>
          </a:p>
          <a:p>
            <a:pPr lvl="1"/>
            <a:r>
              <a:rPr lang="en-CA" dirty="0"/>
              <a:t>Data security – You provision which columns will existing from underlying tables, and provide users access to only the view.</a:t>
            </a:r>
          </a:p>
          <a:p>
            <a:pPr lvl="2"/>
            <a:r>
              <a:rPr lang="en-CA" dirty="0"/>
              <a:t>Select only relevant columns that the user needs to views.</a:t>
            </a:r>
          </a:p>
          <a:p>
            <a:pPr lvl="2"/>
            <a:r>
              <a:rPr lang="en-CA" dirty="0"/>
              <a:t>Easier to implement large scale security policies through permissions applied to individuals or groups.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73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DE8A-8B7F-4445-9C1B-BAFCF861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Views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58147C8-5416-4377-B6AC-9F842612ED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575769"/>
              </p:ext>
            </p:extLst>
          </p:nvPr>
        </p:nvGraphicFramePr>
        <p:xfrm>
          <a:off x="1012892" y="1574800"/>
          <a:ext cx="7409653" cy="163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94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945167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  <a:gridCol w="998958">
                  <a:extLst>
                    <a:ext uri="{9D8B030D-6E8A-4147-A177-3AD203B41FA5}">
                      <a16:colId xmlns:a16="http://schemas.microsoft.com/office/drawing/2014/main" val="1505013721"/>
                    </a:ext>
                  </a:extLst>
                </a:gridCol>
                <a:gridCol w="722323">
                  <a:extLst>
                    <a:ext uri="{9D8B030D-6E8A-4147-A177-3AD203B41FA5}">
                      <a16:colId xmlns:a16="http://schemas.microsoft.com/office/drawing/2014/main" val="656328704"/>
                    </a:ext>
                  </a:extLst>
                </a:gridCol>
                <a:gridCol w="1429279">
                  <a:extLst>
                    <a:ext uri="{9D8B030D-6E8A-4147-A177-3AD203B41FA5}">
                      <a16:colId xmlns:a16="http://schemas.microsoft.com/office/drawing/2014/main" val="1515455471"/>
                    </a:ext>
                  </a:extLst>
                </a:gridCol>
                <a:gridCol w="1861510">
                  <a:extLst>
                    <a:ext uri="{9D8B030D-6E8A-4147-A177-3AD203B41FA5}">
                      <a16:colId xmlns:a16="http://schemas.microsoft.com/office/drawing/2014/main" val="546318555"/>
                    </a:ext>
                  </a:extLst>
                </a:gridCol>
                <a:gridCol w="1058522">
                  <a:extLst>
                    <a:ext uri="{9D8B030D-6E8A-4147-A177-3AD203B41FA5}">
                      <a16:colId xmlns:a16="http://schemas.microsoft.com/office/drawing/2014/main" val="1899095434"/>
                    </a:ext>
                  </a:extLst>
                </a:gridCol>
              </a:tblGrid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L_NAME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SIN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Salary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Bonus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123 323 232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$2,100,000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$150,000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Doug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654 454 541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$15,000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844 457 512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$89,000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$5000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693351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ECC3CDD8-A707-4146-97B2-FD2E474B3A16}"/>
              </a:ext>
            </a:extLst>
          </p:cNvPr>
          <p:cNvSpPr/>
          <p:nvPr/>
        </p:nvSpPr>
        <p:spPr>
          <a:xfrm rot="16200000">
            <a:off x="6051153" y="-375300"/>
            <a:ext cx="369332" cy="348423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97D897-C63A-4F16-BA61-2437642D5658}"/>
              </a:ext>
            </a:extLst>
          </p:cNvPr>
          <p:cNvSpPr txBox="1"/>
          <p:nvPr/>
        </p:nvSpPr>
        <p:spPr>
          <a:xfrm>
            <a:off x="5578679" y="851052"/>
            <a:ext cx="2055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/>
              <a:t>Sensitive Data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FF14A23-B421-4BF5-846B-C78F34CCC035}"/>
              </a:ext>
            </a:extLst>
          </p:cNvPr>
          <p:cNvSpPr/>
          <p:nvPr/>
        </p:nvSpPr>
        <p:spPr>
          <a:xfrm>
            <a:off x="3967993" y="3429000"/>
            <a:ext cx="327170" cy="58093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7D45C9-A80F-4537-82B1-C1D38510F5DF}"/>
              </a:ext>
            </a:extLst>
          </p:cNvPr>
          <p:cNvSpPr txBox="1"/>
          <p:nvPr/>
        </p:nvSpPr>
        <p:spPr>
          <a:xfrm>
            <a:off x="5025006" y="3489820"/>
            <a:ext cx="43622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CREATE view </a:t>
            </a:r>
            <a:r>
              <a:rPr lang="en-CA" dirty="0" err="1">
                <a:latin typeface="Cambria" panose="02040503050406030204" pitchFamily="18" charset="0"/>
                <a:ea typeface="Cambria" panose="02040503050406030204" pitchFamily="18" charset="0"/>
              </a:rPr>
              <a:t>v_cleansed_employee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AS SELECT </a:t>
            </a:r>
            <a:r>
              <a:rPr lang="en-CA" dirty="0" err="1">
                <a:latin typeface="Cambria" panose="02040503050406030204" pitchFamily="18" charset="0"/>
                <a:ea typeface="Cambria" panose="02040503050406030204" pitchFamily="18" charset="0"/>
              </a:rPr>
              <a:t>f_name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CA" dirty="0" err="1">
                <a:latin typeface="Cambria" panose="02040503050406030204" pitchFamily="18" charset="0"/>
                <a:ea typeface="Cambria" panose="02040503050406030204" pitchFamily="18" charset="0"/>
              </a:rPr>
              <a:t>l_name</a:t>
            </a:r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, age </a:t>
            </a:r>
          </a:p>
          <a:p>
            <a:r>
              <a:rPr lang="en-CA" dirty="0">
                <a:latin typeface="Cambria" panose="02040503050406030204" pitchFamily="18" charset="0"/>
                <a:ea typeface="Cambria" panose="02040503050406030204" pitchFamily="18" charset="0"/>
              </a:rPr>
              <a:t>FROM employee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AF496E-29E8-442F-ADBA-DCE85AABE7E2}"/>
              </a:ext>
            </a:extLst>
          </p:cNvPr>
          <p:cNvSpPr txBox="1"/>
          <p:nvPr/>
        </p:nvSpPr>
        <p:spPr>
          <a:xfrm>
            <a:off x="952798" y="1358085"/>
            <a:ext cx="196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Employee</a:t>
            </a:r>
          </a:p>
        </p:txBody>
      </p:sp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A6C9DB09-AA07-4283-A06C-AEA61A298B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060075"/>
              </p:ext>
            </p:extLst>
          </p:nvPr>
        </p:nvGraphicFramePr>
        <p:xfrm>
          <a:off x="3153456" y="4629865"/>
          <a:ext cx="3060342" cy="163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894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945167">
                  <a:extLst>
                    <a:ext uri="{9D8B030D-6E8A-4147-A177-3AD203B41FA5}">
                      <a16:colId xmlns:a16="http://schemas.microsoft.com/office/drawing/2014/main" val="2746880674"/>
                    </a:ext>
                  </a:extLst>
                </a:gridCol>
                <a:gridCol w="998958">
                  <a:extLst>
                    <a:ext uri="{9D8B030D-6E8A-4147-A177-3AD203B41FA5}">
                      <a16:colId xmlns:a16="http://schemas.microsoft.com/office/drawing/2014/main" val="1505013721"/>
                    </a:ext>
                  </a:extLst>
                </a:gridCol>
                <a:gridCol w="722323">
                  <a:extLst>
                    <a:ext uri="{9D8B030D-6E8A-4147-A177-3AD203B41FA5}">
                      <a16:colId xmlns:a16="http://schemas.microsoft.com/office/drawing/2014/main" val="656328704"/>
                    </a:ext>
                  </a:extLst>
                </a:gridCol>
              </a:tblGrid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F_NAME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L_NAME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Doug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60821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r>
                        <a:rPr lang="en-CA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69335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CCD47F9-0554-4BC8-A58B-5D53CE8FB925}"/>
              </a:ext>
            </a:extLst>
          </p:cNvPr>
          <p:cNvSpPr txBox="1"/>
          <p:nvPr/>
        </p:nvSpPr>
        <p:spPr>
          <a:xfrm>
            <a:off x="3093362" y="4413150"/>
            <a:ext cx="196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err="1"/>
              <a:t>v_cleansed_employee</a:t>
            </a:r>
            <a:endParaRPr lang="en-CA" sz="12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C7FDDD4-ED03-44E8-BF5D-197B12369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752" y="4690149"/>
            <a:ext cx="1297496" cy="1387185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59919ACB-27CA-4A27-9A7D-CB939F9D832F}"/>
              </a:ext>
            </a:extLst>
          </p:cNvPr>
          <p:cNvSpPr/>
          <p:nvPr/>
        </p:nvSpPr>
        <p:spPr>
          <a:xfrm>
            <a:off x="2181138" y="5209563"/>
            <a:ext cx="453005" cy="2903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074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2597-FB8E-4E16-BAEC-45864DE2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5F15-B7F0-49F1-B583-0CFAC12D7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549055"/>
          </a:xfrm>
        </p:spPr>
        <p:txBody>
          <a:bodyPr/>
          <a:lstStyle/>
          <a:p>
            <a:r>
              <a:rPr lang="en-CA" dirty="0"/>
              <a:t>Syntax for VIEW creation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39A436-E712-40D7-B329-BE72FE82A7E9}"/>
              </a:ext>
            </a:extLst>
          </p:cNvPr>
          <p:cNvSpPr txBox="1"/>
          <p:nvPr/>
        </p:nvSpPr>
        <p:spPr>
          <a:xfrm>
            <a:off x="2639335" y="3771448"/>
            <a:ext cx="60987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[OR REPLACE] [FORCE| NOFORCE] VIEW </a:t>
            </a:r>
            <a:r>
              <a:rPr lang="en-US" sz="18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view</a:t>
            </a:r>
            <a:br>
              <a:rPr lang="en-US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 subquery [WITH CHECK OPTION [CONSTRAINT constraint]]; 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E17EF-7BD0-43EB-A25A-FC755B182EC6}"/>
              </a:ext>
            </a:extLst>
          </p:cNvPr>
          <p:cNvSpPr txBox="1"/>
          <p:nvPr/>
        </p:nvSpPr>
        <p:spPr>
          <a:xfrm>
            <a:off x="419450" y="2786588"/>
            <a:ext cx="34143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CREATE – creates new view</a:t>
            </a:r>
          </a:p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REPLACE – replaces existing view if exists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D8BA4-E3AE-4925-8F36-0FF5149C65B4}"/>
              </a:ext>
            </a:extLst>
          </p:cNvPr>
          <p:cNvSpPr txBox="1"/>
          <p:nvPr/>
        </p:nvSpPr>
        <p:spPr>
          <a:xfrm>
            <a:off x="4229450" y="2416613"/>
            <a:ext cx="341431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FORCE– creates view whether base exists</a:t>
            </a:r>
          </a:p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NOFORCE – creates view only if base exists [DEFAULT]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4A4CC-6177-4C65-ADB9-F0CD02C72F4F}"/>
              </a:ext>
            </a:extLst>
          </p:cNvPr>
          <p:cNvSpPr txBox="1"/>
          <p:nvPr/>
        </p:nvSpPr>
        <p:spPr>
          <a:xfrm>
            <a:off x="7938782" y="3309808"/>
            <a:ext cx="209445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View name (you select)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501777-34E6-4579-812E-364A7C4A79A8}"/>
              </a:ext>
            </a:extLst>
          </p:cNvPr>
          <p:cNvSpPr txBox="1"/>
          <p:nvPr/>
        </p:nvSpPr>
        <p:spPr>
          <a:xfrm>
            <a:off x="188753" y="4854780"/>
            <a:ext cx="209445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SELECT statement for your underlying base tables for view creation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E7964C-72AF-4D0D-85A1-5F39AD96A4A8}"/>
              </a:ext>
            </a:extLst>
          </p:cNvPr>
          <p:cNvSpPr txBox="1"/>
          <p:nvPr/>
        </p:nvSpPr>
        <p:spPr>
          <a:xfrm>
            <a:off x="4975668" y="5242191"/>
            <a:ext cx="3769453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 dirty="0">
                <a:latin typeface="Cambria" panose="02040503050406030204" pitchFamily="18" charset="0"/>
                <a:ea typeface="Cambria" panose="02040503050406030204" pitchFamily="18" charset="0"/>
              </a:rPr>
              <a:t>Prohibits the changes to the view  that would produce rows which are defined within the query definition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194831-8622-410A-B568-B7AF3F2D1F73}"/>
              </a:ext>
            </a:extLst>
          </p:cNvPr>
          <p:cNvCxnSpPr/>
          <p:nvPr/>
        </p:nvCxnSpPr>
        <p:spPr>
          <a:xfrm>
            <a:off x="2765170" y="3363013"/>
            <a:ext cx="967931" cy="461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298F32-BCE7-42B6-9A6A-26C400819F41}"/>
              </a:ext>
            </a:extLst>
          </p:cNvPr>
          <p:cNvCxnSpPr>
            <a:endCxn id="5" idx="0"/>
          </p:cNvCxnSpPr>
          <p:nvPr/>
        </p:nvCxnSpPr>
        <p:spPr>
          <a:xfrm>
            <a:off x="5469622" y="3221372"/>
            <a:ext cx="219111" cy="55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4BFEE3-F2D2-4B4B-AA01-32FA663A7758}"/>
              </a:ext>
            </a:extLst>
          </p:cNvPr>
          <p:cNvCxnSpPr/>
          <p:nvPr/>
        </p:nvCxnSpPr>
        <p:spPr>
          <a:xfrm flipH="1">
            <a:off x="8206034" y="3708779"/>
            <a:ext cx="505733" cy="231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450F44-F700-4CCD-9554-9E2913250F65}"/>
              </a:ext>
            </a:extLst>
          </p:cNvPr>
          <p:cNvCxnSpPr/>
          <p:nvPr/>
        </p:nvCxnSpPr>
        <p:spPr>
          <a:xfrm flipH="1" flipV="1">
            <a:off x="5763237" y="4437776"/>
            <a:ext cx="469783" cy="78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B1EBAD-34D0-4C67-A62B-6758E5491BF4}"/>
              </a:ext>
            </a:extLst>
          </p:cNvPr>
          <p:cNvCxnSpPr>
            <a:cxnSpLocks/>
          </p:cNvCxnSpPr>
          <p:nvPr/>
        </p:nvCxnSpPr>
        <p:spPr>
          <a:xfrm flipV="1">
            <a:off x="1493240" y="4292765"/>
            <a:ext cx="1146095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43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A067-E016-492E-BF0C-811706F3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View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2AAF0-15D6-43A6-AA9B-39B53A9EE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63294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Views can be classified as Simple or Complex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4D6F8BC-D421-4D1C-A9F4-C8E22223F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481491"/>
              </p:ext>
            </p:extLst>
          </p:nvPr>
        </p:nvGraphicFramePr>
        <p:xfrm>
          <a:off x="1661020" y="2868127"/>
          <a:ext cx="7612982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507">
                  <a:extLst>
                    <a:ext uri="{9D8B030D-6E8A-4147-A177-3AD203B41FA5}">
                      <a16:colId xmlns:a16="http://schemas.microsoft.com/office/drawing/2014/main" val="1981116547"/>
                    </a:ext>
                  </a:extLst>
                </a:gridCol>
                <a:gridCol w="1689349">
                  <a:extLst>
                    <a:ext uri="{9D8B030D-6E8A-4147-A177-3AD203B41FA5}">
                      <a16:colId xmlns:a16="http://schemas.microsoft.com/office/drawing/2014/main" val="2451219863"/>
                    </a:ext>
                  </a:extLst>
                </a:gridCol>
                <a:gridCol w="2963126">
                  <a:extLst>
                    <a:ext uri="{9D8B030D-6E8A-4147-A177-3AD203B41FA5}">
                      <a16:colId xmlns:a16="http://schemas.microsoft.com/office/drawing/2014/main" val="32450126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Simple 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Complex Views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22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Number of tables used to derive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One or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975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Can contain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132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Can contain groups of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021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Can perform DML operations through a 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Not always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181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44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1176-6290-4129-BBE9-1A230236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Simple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9E50-1DF0-4AA5-A154-9EFFD57F0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0171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The view shown below is an example of a simple view with:</a:t>
            </a:r>
          </a:p>
          <a:p>
            <a:r>
              <a:rPr lang="en-CA" dirty="0"/>
              <a:t>Derived only based on a single base table.</a:t>
            </a:r>
          </a:p>
          <a:p>
            <a:r>
              <a:rPr lang="en-CA" dirty="0"/>
              <a:t>There are no join or group by functions.</a:t>
            </a:r>
          </a:p>
          <a:p>
            <a:r>
              <a:rPr lang="en-CA" dirty="0"/>
              <a:t>DML operations are possible through the view, as there is only a single underlying base table.</a:t>
            </a:r>
          </a:p>
          <a:p>
            <a:pPr lvl="1"/>
            <a:r>
              <a:rPr lang="en-CA" sz="190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INSERT into </a:t>
            </a:r>
            <a:r>
              <a:rPr lang="en-CA" sz="190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view_euro_countries</a:t>
            </a:r>
            <a:r>
              <a:rPr lang="en-CA" sz="190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6392A-E410-41AA-9EAA-6143430BF937}"/>
              </a:ext>
            </a:extLst>
          </p:cNvPr>
          <p:cNvSpPr txBox="1"/>
          <p:nvPr/>
        </p:nvSpPr>
        <p:spPr>
          <a:xfrm>
            <a:off x="1887524" y="4407908"/>
            <a:ext cx="654341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OR REPLACE VIEW </a:t>
            </a:r>
            <a:r>
              <a:rPr lang="en-US" sz="18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view_euro_countries</a:t>
            </a:r>
            <a:r>
              <a:rPr lang="en-US" sz="18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br>
              <a:rPr lang="en-US" sz="18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8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 SELECT </a:t>
            </a:r>
            <a:r>
              <a:rPr lang="en-US" sz="18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country_id</a:t>
            </a:r>
            <a:r>
              <a:rPr lang="en-US" sz="18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country_name</a:t>
            </a:r>
            <a:r>
              <a:rPr lang="en-US" sz="18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capitol </a:t>
            </a:r>
          </a:p>
          <a:p>
            <a:r>
              <a:rPr lang="en-US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8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US" sz="18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wf_countries</a:t>
            </a:r>
            <a:r>
              <a:rPr lang="en-US" sz="18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8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 location LIKE '%Europe'; 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69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6E18-0938-4612-8636-1D63DF8D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3433-C212-43F7-AAF0-227E16D9B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052394"/>
          </a:xfrm>
        </p:spPr>
        <p:txBody>
          <a:bodyPr/>
          <a:lstStyle/>
          <a:p>
            <a:r>
              <a:rPr lang="en-CA" dirty="0"/>
              <a:t>Complex views can contain group by and joins.</a:t>
            </a:r>
          </a:p>
          <a:p>
            <a:r>
              <a:rPr lang="en-CA" dirty="0"/>
              <a:t>Can be derived based on multiple base tables.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42849-90C1-4731-8093-6F7D90105D0F}"/>
              </a:ext>
            </a:extLst>
          </p:cNvPr>
          <p:cNvSpPr txBox="1"/>
          <p:nvPr/>
        </p:nvSpPr>
        <p:spPr>
          <a:xfrm>
            <a:off x="771788" y="3131191"/>
            <a:ext cx="66860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OR REPLACE VIEW </a:t>
            </a:r>
            <a:r>
              <a:rPr lang="en-US" sz="18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view_euro_countries</a:t>
            </a:r>
            <a:r>
              <a:rPr lang="en-US" sz="18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8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("ID", "Country", "Capitol City", "Region") </a:t>
            </a:r>
          </a:p>
          <a:p>
            <a:r>
              <a:rPr lang="en-US" sz="18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 SELECT </a:t>
            </a:r>
            <a:r>
              <a:rPr lang="en-US" sz="18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c.country_id</a:t>
            </a:r>
            <a:r>
              <a:rPr lang="en-US" sz="18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c.country_name</a:t>
            </a:r>
            <a:r>
              <a:rPr lang="en-US" sz="18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c.capitol</a:t>
            </a:r>
            <a:r>
              <a:rPr lang="en-US" sz="18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8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r.region_name</a:t>
            </a:r>
            <a:r>
              <a:rPr lang="en-US" sz="18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8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US" sz="18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wf_countries</a:t>
            </a:r>
            <a:r>
              <a:rPr lang="en-US" sz="18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 JOIN </a:t>
            </a:r>
            <a:r>
              <a:rPr lang="en-US" sz="18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wf_world_regions</a:t>
            </a:r>
            <a:r>
              <a:rPr lang="en-US" sz="18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 </a:t>
            </a:r>
          </a:p>
          <a:p>
            <a:r>
              <a:rPr lang="en-US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8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USING (</a:t>
            </a:r>
            <a:r>
              <a:rPr lang="en-US" sz="1800" i="0" u="none" strike="noStrike" baseline="0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region_id</a:t>
            </a:r>
            <a:r>
              <a:rPr lang="en-US" sz="18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</a:p>
          <a:p>
            <a:r>
              <a:rPr lang="en-US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en-US" sz="1800" i="0" u="none" strike="noStrike" baseline="0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WHERE location LIKE '%Europe'; 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2618F-74CD-4398-B5AF-1A26C165A999}"/>
              </a:ext>
            </a:extLst>
          </p:cNvPr>
          <p:cNvSpPr txBox="1"/>
          <p:nvPr/>
        </p:nvSpPr>
        <p:spPr>
          <a:xfrm>
            <a:off x="4552399" y="5237993"/>
            <a:ext cx="472160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OR REPLACE VIEW </a:t>
            </a:r>
            <a:r>
              <a:rPr lang="en-US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view_high_pop</a:t>
            </a:r>
            <a:r>
              <a:rPr lang="en-US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("Region ID", "Highest population") </a:t>
            </a:r>
          </a:p>
          <a:p>
            <a:r>
              <a:rPr lang="en-US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AS SELECT </a:t>
            </a:r>
            <a:r>
              <a:rPr lang="en-US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region_id</a:t>
            </a:r>
            <a:r>
              <a:rPr lang="en-US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MAX(population) </a:t>
            </a:r>
          </a:p>
          <a:p>
            <a:r>
              <a:rPr lang="en-US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FROM </a:t>
            </a:r>
            <a:r>
              <a:rPr lang="en-US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wf_countries</a:t>
            </a:r>
            <a:r>
              <a:rPr lang="en-US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US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GROUP BY </a:t>
            </a:r>
            <a:r>
              <a:rPr lang="en-US" dirty="0" err="1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region_id</a:t>
            </a:r>
            <a:r>
              <a:rPr lang="en-US" dirty="0">
                <a:solidFill>
                  <a:srgbClr val="56575A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; </a:t>
            </a:r>
            <a:endParaRPr lang="en-CA" dirty="0">
              <a:solidFill>
                <a:srgbClr val="56575A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3275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16403</TotalTime>
  <Words>1417</Words>
  <Application>Microsoft Office PowerPoint</Application>
  <PresentationFormat>Widescreen</PresentationFormat>
  <Paragraphs>219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</vt:lpstr>
      <vt:lpstr>Trebuchet MS</vt:lpstr>
      <vt:lpstr>Wingdings 3</vt:lpstr>
      <vt:lpstr>Facet</vt:lpstr>
      <vt:lpstr>Views</vt:lpstr>
      <vt:lpstr>Lecture Outline</vt:lpstr>
      <vt:lpstr>Introduction</vt:lpstr>
      <vt:lpstr>Why Views?</vt:lpstr>
      <vt:lpstr>Views</vt:lpstr>
      <vt:lpstr>Creating a View</vt:lpstr>
      <vt:lpstr>View Classifications</vt:lpstr>
      <vt:lpstr>Simple Views</vt:lpstr>
      <vt:lpstr>Complex Views</vt:lpstr>
      <vt:lpstr>Controlling Views</vt:lpstr>
      <vt:lpstr>Views with Check Option</vt:lpstr>
      <vt:lpstr>Views with Check Option</vt:lpstr>
      <vt:lpstr>Views with READ ONLY</vt:lpstr>
      <vt:lpstr>Views with READ ONLY</vt:lpstr>
      <vt:lpstr>Inline Views</vt:lpstr>
      <vt:lpstr>Inline Views</vt:lpstr>
      <vt:lpstr>Deleting Views</vt:lpstr>
      <vt:lpstr>Deleting 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</dc:title>
  <dc:creator>Satpal Sohal</dc:creator>
  <cp:lastModifiedBy>Satpal Sohal</cp:lastModifiedBy>
  <cp:revision>9</cp:revision>
  <dcterms:created xsi:type="dcterms:W3CDTF">2021-11-22T19:01:02Z</dcterms:created>
  <dcterms:modified xsi:type="dcterms:W3CDTF">2022-01-03T16:54:58Z</dcterms:modified>
</cp:coreProperties>
</file>