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57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2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91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703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193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39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332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18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0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462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50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39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50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60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88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55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7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E669-64E5-4C6C-AC4F-59613CA96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SQL In Depth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51CD-885F-4041-8A74-B64E24D14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19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E8E1-F74A-4608-AA52-D1AF86A7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for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45B8-FB36-4369-A002-033614E7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issues do you see with this table 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BA2271-8F9D-40FB-8634-B4C3543F4A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353114"/>
              </p:ext>
            </p:extLst>
          </p:nvPr>
        </p:nvGraphicFramePr>
        <p:xfrm>
          <a:off x="3738033" y="2730280"/>
          <a:ext cx="2475269" cy="362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69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329835">
                <a:tc>
                  <a:txBody>
                    <a:bodyPr/>
                    <a:lstStyle/>
                    <a:p>
                      <a:r>
                        <a:rPr lang="en-CA" sz="1200" dirty="0"/>
                        <a:t>DEPARTMENT_ID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9835">
                <a:tc>
                  <a:txBody>
                    <a:bodyPr/>
                    <a:lstStyle/>
                    <a:p>
                      <a:r>
                        <a:rPr lang="en-CA" sz="12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9835">
                <a:tc>
                  <a:txBody>
                    <a:bodyPr/>
                    <a:lstStyle/>
                    <a:p>
                      <a:r>
                        <a:rPr lang="en-CA" sz="12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9835">
                <a:tc>
                  <a:txBody>
                    <a:bodyPr/>
                    <a:lstStyle/>
                    <a:p>
                      <a:r>
                        <a:rPr lang="en-CA" sz="12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29835">
                <a:tc>
                  <a:txBody>
                    <a:bodyPr/>
                    <a:lstStyle/>
                    <a:p>
                      <a:r>
                        <a:rPr lang="en-CA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  <a:tr h="329835">
                <a:tc>
                  <a:txBody>
                    <a:bodyPr/>
                    <a:lstStyle/>
                    <a:p>
                      <a:r>
                        <a:rPr lang="en-CA" sz="12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77124"/>
                  </a:ext>
                </a:extLst>
              </a:tr>
              <a:tr h="329835">
                <a:tc>
                  <a:txBody>
                    <a:bodyPr/>
                    <a:lstStyle/>
                    <a:p>
                      <a:r>
                        <a:rPr lang="en-CA" sz="12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02356"/>
                  </a:ext>
                </a:extLst>
              </a:tr>
              <a:tr h="329835">
                <a:tc>
                  <a:txBody>
                    <a:bodyPr/>
                    <a:lstStyle/>
                    <a:p>
                      <a:r>
                        <a:rPr lang="en-CA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2907"/>
                  </a:ext>
                </a:extLst>
              </a:tr>
              <a:tr h="329835">
                <a:tc>
                  <a:txBody>
                    <a:bodyPr/>
                    <a:lstStyle/>
                    <a:p>
                      <a:r>
                        <a:rPr lang="en-CA" sz="12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81806"/>
                  </a:ext>
                </a:extLst>
              </a:tr>
              <a:tr h="329835">
                <a:tc>
                  <a:txBody>
                    <a:bodyPr/>
                    <a:lstStyle/>
                    <a:p>
                      <a:r>
                        <a:rPr lang="en-CA" sz="12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55227"/>
                  </a:ext>
                </a:extLst>
              </a:tr>
              <a:tr h="329835">
                <a:tc>
                  <a:txBody>
                    <a:bodyPr/>
                    <a:lstStyle/>
                    <a:p>
                      <a:r>
                        <a:rPr lang="en-CA" sz="12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36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09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D5C4-514F-4F01-90F1-3801731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004A-65D3-42E1-AF4A-1EAC9096E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will be many instances where you want to know how many unique instances of something exists. </a:t>
            </a:r>
          </a:p>
          <a:p>
            <a:pPr lvl="1"/>
            <a:r>
              <a:rPr lang="en-CA" dirty="0"/>
              <a:t>In this case, how many distinct department ids exist?</a:t>
            </a:r>
          </a:p>
          <a:p>
            <a:r>
              <a:rPr lang="en-CA" dirty="0"/>
              <a:t>The DISTINCT clause is used in a SELECT statement to filter duplicate rows in a result set.</a:t>
            </a:r>
          </a:p>
          <a:p>
            <a:r>
              <a:rPr lang="en-CA" dirty="0"/>
              <a:t>Ensures that rows returned are unique for each column or columns specified in the SELECT clause.</a:t>
            </a:r>
          </a:p>
        </p:txBody>
      </p:sp>
    </p:spTree>
    <p:extLst>
      <p:ext uri="{BB962C8B-B14F-4D97-AF65-F5344CB8AC3E}">
        <p14:creationId xmlns:p14="http://schemas.microsoft.com/office/powerpoint/2010/main" val="425088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E8E1-F74A-4608-AA52-D1AF86A7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Distinct Question….Going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45B8-FB36-4369-A002-033614E7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would you change this query to show </a:t>
            </a:r>
            <a:r>
              <a:rPr lang="en-CA" b="1" dirty="0"/>
              <a:t>distinct </a:t>
            </a:r>
            <a:r>
              <a:rPr lang="en-CA" dirty="0" err="1"/>
              <a:t>department_ids</a:t>
            </a:r>
            <a:r>
              <a:rPr lang="en-CA" dirty="0"/>
              <a:t> 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BA2271-8F9D-40FB-8634-B4C3543F4A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480532"/>
              </p:ext>
            </p:extLst>
          </p:nvPr>
        </p:nvGraphicFramePr>
        <p:xfrm>
          <a:off x="1680364" y="3229816"/>
          <a:ext cx="2171970" cy="304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970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DEPARTMENT_ID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77124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02356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2907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81806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55227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365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D3CA70-005D-4559-963A-C74D8EC5EDD9}"/>
              </a:ext>
            </a:extLst>
          </p:cNvPr>
          <p:cNvSpPr txBox="1"/>
          <p:nvPr/>
        </p:nvSpPr>
        <p:spPr>
          <a:xfrm>
            <a:off x="1119718" y="2661053"/>
            <a:ext cx="46735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 FROM departments;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6454D17-A4D3-4933-8320-C92A4429B746}"/>
              </a:ext>
            </a:extLst>
          </p:cNvPr>
          <p:cNvSpPr/>
          <p:nvPr/>
        </p:nvSpPr>
        <p:spPr>
          <a:xfrm>
            <a:off x="4855364" y="4100975"/>
            <a:ext cx="54671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ACECE9-0335-4A0B-9553-B776AF9A4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959628"/>
              </p:ext>
            </p:extLst>
          </p:nvPr>
        </p:nvGraphicFramePr>
        <p:xfrm>
          <a:off x="6312207" y="3229816"/>
          <a:ext cx="2171970" cy="1659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970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DEPARTMENT_ID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7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88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E8E1-F74A-4608-AA52-D1AF86A7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Distinct Question….Going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45B8-FB36-4369-A002-033614E7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DISTINCT is a SELECT clause, it must appear directly after the SELECT keyword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BA2271-8F9D-40FB-8634-B4C3543F4A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971403"/>
              </p:ext>
            </p:extLst>
          </p:nvPr>
        </p:nvGraphicFramePr>
        <p:xfrm>
          <a:off x="1680364" y="3466892"/>
          <a:ext cx="2171970" cy="304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970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DEPARTMENT_ID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77124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02356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2907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81806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55227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365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D3CA70-005D-4559-963A-C74D8EC5EDD9}"/>
              </a:ext>
            </a:extLst>
          </p:cNvPr>
          <p:cNvSpPr txBox="1"/>
          <p:nvPr/>
        </p:nvSpPr>
        <p:spPr>
          <a:xfrm>
            <a:off x="1948123" y="2982466"/>
            <a:ext cx="5814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CA" b="1" dirty="0">
                <a:latin typeface="Cambria" panose="02040503050406030204" pitchFamily="18" charset="0"/>
                <a:ea typeface="Cambria" panose="02040503050406030204" pitchFamily="18" charset="0"/>
              </a:rPr>
              <a:t>DISTINCT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 FROM departments;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6454D17-A4D3-4933-8320-C92A4429B746}"/>
              </a:ext>
            </a:extLst>
          </p:cNvPr>
          <p:cNvSpPr/>
          <p:nvPr/>
        </p:nvSpPr>
        <p:spPr>
          <a:xfrm>
            <a:off x="4855364" y="4338051"/>
            <a:ext cx="54671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ACECE9-0335-4A0B-9553-B776AF9A4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498088"/>
              </p:ext>
            </p:extLst>
          </p:nvPr>
        </p:nvGraphicFramePr>
        <p:xfrm>
          <a:off x="6312207" y="3466892"/>
          <a:ext cx="2171970" cy="1659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970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DEPARTMENT_ID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r>
                        <a:rPr lang="en-CA" sz="12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7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25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AC23-291C-45A9-AE59-088FBFCC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547C-416A-44F1-B5B2-D2DD41E2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979611"/>
          </a:xfrm>
        </p:spPr>
        <p:txBody>
          <a:bodyPr/>
          <a:lstStyle/>
          <a:p>
            <a:r>
              <a:rPr lang="en-CA" dirty="0"/>
              <a:t>The SELECT statement is a foundational concept– its purpose is to retrieve information from the database.</a:t>
            </a:r>
          </a:p>
          <a:p>
            <a:r>
              <a:rPr lang="en-CA" dirty="0"/>
              <a:t>The SELECT must include at the minimum a SELECT clause and a FROM clause</a:t>
            </a:r>
          </a:p>
          <a:p>
            <a:r>
              <a:rPr lang="en-CA" dirty="0"/>
              <a:t>The WHERE clause is an optional – </a:t>
            </a:r>
            <a:r>
              <a:rPr lang="en-CA" b="1" dirty="0"/>
              <a:t>we will talk about this shortly!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F53A4-BF31-460D-86A4-FFF1B29C1EE7}"/>
              </a:ext>
            </a:extLst>
          </p:cNvPr>
          <p:cNvSpPr txBox="1"/>
          <p:nvPr/>
        </p:nvSpPr>
        <p:spPr>
          <a:xfrm>
            <a:off x="2122867" y="4677382"/>
            <a:ext cx="6098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SELECT*|{[DISTINCT] column | expression alias]..}</a:t>
            </a:r>
          </a:p>
          <a:p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table</a:t>
            </a:r>
          </a:p>
          <a:p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[WHERE condition(s)];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289B48-1632-4012-A377-A07F10BF2697}"/>
              </a:ext>
            </a:extLst>
          </p:cNvPr>
          <p:cNvCxnSpPr/>
          <p:nvPr/>
        </p:nvCxnSpPr>
        <p:spPr>
          <a:xfrm flipH="1" flipV="1">
            <a:off x="3496733" y="5139047"/>
            <a:ext cx="2192867" cy="58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4E51B-A46A-4C01-A452-D8D997B8E321}"/>
              </a:ext>
            </a:extLst>
          </p:cNvPr>
          <p:cNvCxnSpPr>
            <a:cxnSpLocks/>
          </p:cNvCxnSpPr>
          <p:nvPr/>
        </p:nvCxnSpPr>
        <p:spPr>
          <a:xfrm flipH="1">
            <a:off x="3750733" y="4273324"/>
            <a:ext cx="431800" cy="40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8DC465-87C0-4DD1-B51A-A9F12622A420}"/>
              </a:ext>
            </a:extLst>
          </p:cNvPr>
          <p:cNvCxnSpPr>
            <a:endCxn id="4" idx="0"/>
          </p:cNvCxnSpPr>
          <p:nvPr/>
        </p:nvCxnSpPr>
        <p:spPr>
          <a:xfrm flipH="1">
            <a:off x="5172265" y="3869267"/>
            <a:ext cx="1474068" cy="80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EEF2C3-3C8D-444C-BB12-C3F0B35E13BE}"/>
              </a:ext>
            </a:extLst>
          </p:cNvPr>
          <p:cNvCxnSpPr/>
          <p:nvPr/>
        </p:nvCxnSpPr>
        <p:spPr>
          <a:xfrm flipV="1">
            <a:off x="1955800" y="5600712"/>
            <a:ext cx="516467" cy="33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A5BD23-32BA-45B8-8F8C-CBA6B7F83F8C}"/>
              </a:ext>
            </a:extLst>
          </p:cNvPr>
          <p:cNvSpPr txBox="1"/>
          <p:nvPr/>
        </p:nvSpPr>
        <p:spPr>
          <a:xfrm>
            <a:off x="677335" y="5976460"/>
            <a:ext cx="29802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Specifies a search condition for rows returned by the SELECT 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4F12C-407A-4298-88F2-880BE6E4E464}"/>
              </a:ext>
            </a:extLst>
          </p:cNvPr>
          <p:cNvSpPr txBox="1"/>
          <p:nvPr/>
        </p:nvSpPr>
        <p:spPr>
          <a:xfrm>
            <a:off x="4588933" y="5800767"/>
            <a:ext cx="29802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Specifies table(s) that you want to select data against.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5F9D0D-2646-448A-9CBE-336B1F8CD3B4}"/>
              </a:ext>
            </a:extLst>
          </p:cNvPr>
          <p:cNvCxnSpPr>
            <a:cxnSpLocks/>
          </p:cNvCxnSpPr>
          <p:nvPr/>
        </p:nvCxnSpPr>
        <p:spPr>
          <a:xfrm>
            <a:off x="2214033" y="4273324"/>
            <a:ext cx="787401" cy="44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B1373E-B666-49CA-B195-02D26055962F}"/>
              </a:ext>
            </a:extLst>
          </p:cNvPr>
          <p:cNvSpPr txBox="1"/>
          <p:nvPr/>
        </p:nvSpPr>
        <p:spPr>
          <a:xfrm>
            <a:off x="6646333" y="3658457"/>
            <a:ext cx="29802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Specific columns that you want to retrieve data for.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6AFFA-2368-4B9C-8620-E68562DBD3F7}"/>
              </a:ext>
            </a:extLst>
          </p:cNvPr>
          <p:cNvSpPr txBox="1"/>
          <p:nvPr/>
        </p:nvSpPr>
        <p:spPr>
          <a:xfrm>
            <a:off x="3338870" y="3931562"/>
            <a:ext cx="20289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Optional distinct clause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0FCC4F-9350-43FF-8035-9A21AADFCD8D}"/>
              </a:ext>
            </a:extLst>
          </p:cNvPr>
          <p:cNvSpPr txBox="1"/>
          <p:nvPr/>
        </p:nvSpPr>
        <p:spPr>
          <a:xfrm>
            <a:off x="479343" y="3947125"/>
            <a:ext cx="24386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* Indicates select all columns</a:t>
            </a:r>
          </a:p>
        </p:txBody>
      </p:sp>
    </p:spTree>
    <p:extLst>
      <p:ext uri="{BB962C8B-B14F-4D97-AF65-F5344CB8AC3E}">
        <p14:creationId xmlns:p14="http://schemas.microsoft.com/office/powerpoint/2010/main" val="46254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AC23-291C-45A9-AE59-088FBFCC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Statement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547C-416A-44F1-B5B2-D2DD41E2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06000"/>
            <a:ext cx="8596668" cy="400334"/>
          </a:xfrm>
        </p:spPr>
        <p:txBody>
          <a:bodyPr/>
          <a:lstStyle/>
          <a:p>
            <a:r>
              <a:rPr lang="en-CA" dirty="0"/>
              <a:t>Retrieve all data from employee table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259C3AB1-CAE5-48B2-B834-DE9AD93ACE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626919"/>
              </p:ext>
            </p:extLst>
          </p:nvPr>
        </p:nvGraphicFramePr>
        <p:xfrm>
          <a:off x="995959" y="1790815"/>
          <a:ext cx="7409653" cy="163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1515455471"/>
                    </a:ext>
                  </a:extLst>
                </a:gridCol>
                <a:gridCol w="1861510">
                  <a:extLst>
                    <a:ext uri="{9D8B030D-6E8A-4147-A177-3AD203B41FA5}">
                      <a16:colId xmlns:a16="http://schemas.microsoft.com/office/drawing/2014/main" val="546318555"/>
                    </a:ext>
                  </a:extLst>
                </a:gridCol>
                <a:gridCol w="1058522">
                  <a:extLst>
                    <a:ext uri="{9D8B030D-6E8A-4147-A177-3AD203B41FA5}">
                      <a16:colId xmlns:a16="http://schemas.microsoft.com/office/drawing/2014/main" val="189909543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123 323 232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$2,100,000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Doug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654 454 541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844 457 512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$89,000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596E17E-0B02-4858-B08C-9A8D6D387C0A}"/>
              </a:ext>
            </a:extLst>
          </p:cNvPr>
          <p:cNvSpPr txBox="1"/>
          <p:nvPr/>
        </p:nvSpPr>
        <p:spPr>
          <a:xfrm>
            <a:off x="952798" y="1513816"/>
            <a:ext cx="196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Employee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8F7CE8-16EA-4074-8980-4FC087969217}"/>
              </a:ext>
            </a:extLst>
          </p:cNvPr>
          <p:cNvSpPr txBox="1"/>
          <p:nvPr/>
        </p:nvSpPr>
        <p:spPr>
          <a:xfrm>
            <a:off x="995959" y="4106334"/>
            <a:ext cx="7409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 FROM employee;  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ID, F_NAME, L_NAME, AGE, SIN, SALARY, BONUS FROM employee;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312EB5F-3FD5-4189-9A20-414E5015723A}"/>
              </a:ext>
            </a:extLst>
          </p:cNvPr>
          <p:cNvSpPr txBox="1">
            <a:spLocks/>
          </p:cNvSpPr>
          <p:nvPr/>
        </p:nvSpPr>
        <p:spPr>
          <a:xfrm>
            <a:off x="677334" y="4835269"/>
            <a:ext cx="8596668" cy="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Retrieve F_NAME from employee table where bonus greater than 1000</a:t>
            </a:r>
          </a:p>
          <a:p>
            <a:pPr marL="0" indent="0">
              <a:buFont typeface="Wingdings 3" charset="2"/>
              <a:buNone/>
            </a:pP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3E9993-C0A4-4FAD-B9C0-6DE53CB7DA98}"/>
              </a:ext>
            </a:extLst>
          </p:cNvPr>
          <p:cNvSpPr txBox="1"/>
          <p:nvPr/>
        </p:nvSpPr>
        <p:spPr>
          <a:xfrm>
            <a:off x="995959" y="5235603"/>
            <a:ext cx="7409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F_NAME FROM employee where bonus &gt; 1000;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94D4B46-03D0-4DDE-8F61-82DC3C152449}"/>
              </a:ext>
            </a:extLst>
          </p:cNvPr>
          <p:cNvSpPr txBox="1">
            <a:spLocks/>
          </p:cNvSpPr>
          <p:nvPr/>
        </p:nvSpPr>
        <p:spPr>
          <a:xfrm>
            <a:off x="677334" y="5775069"/>
            <a:ext cx="8596668" cy="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Retrieve DISTINCT age from employee table</a:t>
            </a:r>
          </a:p>
          <a:p>
            <a:pPr marL="0" indent="0">
              <a:buFont typeface="Wingdings 3" charset="2"/>
              <a:buNone/>
            </a:pP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55B22F-88A0-44D6-9AE8-FF7BD1A00771}"/>
              </a:ext>
            </a:extLst>
          </p:cNvPr>
          <p:cNvSpPr txBox="1"/>
          <p:nvPr/>
        </p:nvSpPr>
        <p:spPr>
          <a:xfrm>
            <a:off x="995959" y="6175403"/>
            <a:ext cx="7409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DISTINCT age FROM employee;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F765E1-4C87-42C7-B509-07D22B8329D4}"/>
              </a:ext>
            </a:extLst>
          </p:cNvPr>
          <p:cNvCxnSpPr/>
          <p:nvPr/>
        </p:nvCxnSpPr>
        <p:spPr>
          <a:xfrm flipH="1">
            <a:off x="3894667" y="3843865"/>
            <a:ext cx="242146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92D089-F258-44A1-853A-586A0CE7067C}"/>
              </a:ext>
            </a:extLst>
          </p:cNvPr>
          <p:cNvSpPr txBox="1"/>
          <p:nvPr/>
        </p:nvSpPr>
        <p:spPr>
          <a:xfrm>
            <a:off x="6316133" y="3540953"/>
            <a:ext cx="29802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First option is far easier to type for selecting ALL data.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322C8C-7D79-463B-BB3A-96D535CF6E33}"/>
              </a:ext>
            </a:extLst>
          </p:cNvPr>
          <p:cNvCxnSpPr>
            <a:cxnSpLocks/>
          </p:cNvCxnSpPr>
          <p:nvPr/>
        </p:nvCxnSpPr>
        <p:spPr>
          <a:xfrm flipH="1">
            <a:off x="2599267" y="5152999"/>
            <a:ext cx="5892800" cy="13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543A25-83CF-492F-9267-9C6FE2188C01}"/>
              </a:ext>
            </a:extLst>
          </p:cNvPr>
          <p:cNvSpPr txBox="1"/>
          <p:nvPr/>
        </p:nvSpPr>
        <p:spPr>
          <a:xfrm>
            <a:off x="8507212" y="4835269"/>
            <a:ext cx="298026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Specify ONLY F_NAME, we don’t need everything (*) – slow performance!</a:t>
            </a:r>
          </a:p>
        </p:txBody>
      </p:sp>
    </p:spTree>
    <p:extLst>
      <p:ext uri="{BB962C8B-B14F-4D97-AF65-F5344CB8AC3E}">
        <p14:creationId xmlns:p14="http://schemas.microsoft.com/office/powerpoint/2010/main" val="414687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8FDD-24BF-4E12-85F6-DEDEAADB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3358-35B6-4080-B229-11B34ACF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retrieving data from the database, you may need to limit the rows of data that are displayed.</a:t>
            </a:r>
          </a:p>
          <a:p>
            <a:r>
              <a:rPr lang="en-US" dirty="0"/>
              <a:t>You can accomplish this using the WHERE clause.</a:t>
            </a:r>
          </a:p>
          <a:p>
            <a:r>
              <a:rPr lang="en-US" dirty="0"/>
              <a:t>A WHERE clause contains a condition that must be met, and it directly follows the FROM clause in a SQL statement.</a:t>
            </a:r>
          </a:p>
          <a:p>
            <a:r>
              <a:rPr lang="en-US" dirty="0"/>
              <a:t>The syntax for the WHERE clause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An alias cannot be used in the WHERE clause!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661A6-C7E4-4539-B382-31541762FD9C}"/>
              </a:ext>
            </a:extLst>
          </p:cNvPr>
          <p:cNvSpPr txBox="1"/>
          <p:nvPr/>
        </p:nvSpPr>
        <p:spPr>
          <a:xfrm>
            <a:off x="1131277" y="4387390"/>
            <a:ext cx="5337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</a:rPr>
              <a:t>WHERE column_name comparison_condition comparison_value</a:t>
            </a:r>
            <a:endParaRPr lang="en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9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B893-37A7-450A-9B84-F714532D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74A2-7554-4194-9870-10FFA18D9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19799" cy="3880773"/>
          </a:xfrm>
        </p:spPr>
        <p:txBody>
          <a:bodyPr/>
          <a:lstStyle/>
          <a:p>
            <a:r>
              <a:rPr lang="en-US" dirty="0"/>
              <a:t>Examine the following SQL statement from the Employees database: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adding a WHERE clause, the rows are limited to those rows where the value of </a:t>
            </a:r>
            <a:r>
              <a:rPr lang="en-US" dirty="0" err="1"/>
              <a:t>employee_id</a:t>
            </a:r>
            <a:r>
              <a:rPr lang="en-US" dirty="0"/>
              <a:t> is 101.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BF828-FC9D-40D1-8F02-59ECAD6325CC}"/>
              </a:ext>
            </a:extLst>
          </p:cNvPr>
          <p:cNvSpPr txBox="1"/>
          <p:nvPr/>
        </p:nvSpPr>
        <p:spPr>
          <a:xfrm>
            <a:off x="1122958" y="3022601"/>
            <a:ext cx="49730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first_name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66AC7-EB3D-4131-A4ED-2C51A84E9853}"/>
              </a:ext>
            </a:extLst>
          </p:cNvPr>
          <p:cNvSpPr txBox="1"/>
          <p:nvPr/>
        </p:nvSpPr>
        <p:spPr>
          <a:xfrm>
            <a:off x="1122958" y="4885267"/>
            <a:ext cx="49730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first_name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 101;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69D5B-0ADE-4D3D-B1F9-926438EE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3" y="2759802"/>
            <a:ext cx="3352800" cy="1171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CCBA5-00C3-4A5D-879F-03ED119BB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33" y="4970153"/>
            <a:ext cx="3418772" cy="7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3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7BEB-9C34-4A92-B435-C3B69738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Operators in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6F30F-133A-491D-9EE7-B589478DC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72612"/>
            <a:ext cx="8596668" cy="534037"/>
          </a:xfrm>
        </p:spPr>
        <p:txBody>
          <a:bodyPr/>
          <a:lstStyle/>
          <a:p>
            <a:r>
              <a:rPr lang="en-CA" dirty="0"/>
              <a:t>All the comparison operators that all database have available: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1A23F6-22AD-4301-853F-10C1148687FF}"/>
              </a:ext>
            </a:extLst>
          </p:cNvPr>
          <p:cNvSpPr txBox="1">
            <a:spLocks/>
          </p:cNvSpPr>
          <p:nvPr/>
        </p:nvSpPr>
        <p:spPr>
          <a:xfrm>
            <a:off x="677334" y="1737104"/>
            <a:ext cx="8596668" cy="764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Recall the this example – the idea was retrieve </a:t>
            </a:r>
            <a:r>
              <a:rPr lang="en-CA" dirty="0" err="1"/>
              <a:t>f_name</a:t>
            </a:r>
            <a:r>
              <a:rPr lang="en-CA" dirty="0"/>
              <a:t> from employee table where the bonus (another column) was greater than 1000.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AEAA3-EFA2-44BC-B57D-859AB28F3E78}"/>
              </a:ext>
            </a:extLst>
          </p:cNvPr>
          <p:cNvSpPr txBox="1"/>
          <p:nvPr/>
        </p:nvSpPr>
        <p:spPr>
          <a:xfrm>
            <a:off x="995960" y="2501506"/>
            <a:ext cx="6132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F_NAME FROM employee where bonus &gt; 1000;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250DEF-DA8B-48B4-A575-76C9995C73AF}"/>
              </a:ext>
            </a:extLst>
          </p:cNvPr>
          <p:cNvCxnSpPr/>
          <p:nvPr/>
        </p:nvCxnSpPr>
        <p:spPr>
          <a:xfrm flipH="1">
            <a:off x="5850467" y="2226733"/>
            <a:ext cx="2302933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1C0C06-D4D7-4D1B-91CD-C440D53C4BE4}"/>
              </a:ext>
            </a:extLst>
          </p:cNvPr>
          <p:cNvSpPr txBox="1"/>
          <p:nvPr/>
        </p:nvSpPr>
        <p:spPr>
          <a:xfrm>
            <a:off x="8153400" y="2035201"/>
            <a:ext cx="19219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Comparison operator!!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37AF53-DDA0-4D11-AC23-1D19B50C04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790073"/>
              </p:ext>
            </p:extLst>
          </p:nvPr>
        </p:nvGraphicFramePr>
        <p:xfrm>
          <a:off x="1934940" y="3625820"/>
          <a:ext cx="5380260" cy="283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130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2690130">
                  <a:extLst>
                    <a:ext uri="{9D8B030D-6E8A-4147-A177-3AD203B41FA5}">
                      <a16:colId xmlns:a16="http://schemas.microsoft.com/office/drawing/2014/main" val="2796232809"/>
                    </a:ext>
                  </a:extLst>
                </a:gridCol>
              </a:tblGrid>
              <a:tr h="459796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47232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47232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47232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47232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  <a:tr h="347232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77124"/>
                  </a:ext>
                </a:extLst>
              </a:tr>
              <a:tr h="347232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1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48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AC23-291C-45A9-AE59-088FBFCC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Operators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547C-416A-44F1-B5B2-D2DD41E2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06000"/>
            <a:ext cx="8596668" cy="400334"/>
          </a:xfrm>
        </p:spPr>
        <p:txBody>
          <a:bodyPr/>
          <a:lstStyle/>
          <a:p>
            <a:r>
              <a:rPr lang="en-CA" dirty="0"/>
              <a:t>Retrieve all employees with age of exactly 15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259C3AB1-CAE5-48B2-B834-DE9AD93ACE8C}"/>
              </a:ext>
            </a:extLst>
          </p:cNvPr>
          <p:cNvGraphicFramePr>
            <a:graphicFrameLocks/>
          </p:cNvGraphicFramePr>
          <p:nvPr/>
        </p:nvGraphicFramePr>
        <p:xfrm>
          <a:off x="995959" y="1790815"/>
          <a:ext cx="7409653" cy="163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1515455471"/>
                    </a:ext>
                  </a:extLst>
                </a:gridCol>
                <a:gridCol w="1861510">
                  <a:extLst>
                    <a:ext uri="{9D8B030D-6E8A-4147-A177-3AD203B41FA5}">
                      <a16:colId xmlns:a16="http://schemas.microsoft.com/office/drawing/2014/main" val="546318555"/>
                    </a:ext>
                  </a:extLst>
                </a:gridCol>
                <a:gridCol w="1058522">
                  <a:extLst>
                    <a:ext uri="{9D8B030D-6E8A-4147-A177-3AD203B41FA5}">
                      <a16:colId xmlns:a16="http://schemas.microsoft.com/office/drawing/2014/main" val="189909543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123 323 232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$2,100,000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Doug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654 454 541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844 457 512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$89,000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596E17E-0B02-4858-B08C-9A8D6D387C0A}"/>
              </a:ext>
            </a:extLst>
          </p:cNvPr>
          <p:cNvSpPr txBox="1"/>
          <p:nvPr/>
        </p:nvSpPr>
        <p:spPr>
          <a:xfrm>
            <a:off x="952798" y="1513816"/>
            <a:ext cx="196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Employee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8F7CE8-16EA-4074-8980-4FC087969217}"/>
              </a:ext>
            </a:extLst>
          </p:cNvPr>
          <p:cNvSpPr txBox="1"/>
          <p:nvPr/>
        </p:nvSpPr>
        <p:spPr>
          <a:xfrm>
            <a:off x="995959" y="4106334"/>
            <a:ext cx="7409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 FROM employee where age = 15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312EB5F-3FD5-4189-9A20-414E5015723A}"/>
              </a:ext>
            </a:extLst>
          </p:cNvPr>
          <p:cNvSpPr txBox="1">
            <a:spLocks/>
          </p:cNvSpPr>
          <p:nvPr/>
        </p:nvSpPr>
        <p:spPr>
          <a:xfrm>
            <a:off x="677334" y="4585617"/>
            <a:ext cx="8596668" cy="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Retrieve F_NAME from employee table where bonus NOT equal to 500</a:t>
            </a:r>
          </a:p>
          <a:p>
            <a:pPr marL="0" indent="0">
              <a:buFont typeface="Wingdings 3" charset="2"/>
              <a:buNone/>
            </a:pP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3E9993-C0A4-4FAD-B9C0-6DE53CB7DA98}"/>
              </a:ext>
            </a:extLst>
          </p:cNvPr>
          <p:cNvSpPr txBox="1"/>
          <p:nvPr/>
        </p:nvSpPr>
        <p:spPr>
          <a:xfrm>
            <a:off x="995959" y="4985951"/>
            <a:ext cx="7409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F_NAME FROM employee where bonus &lt;&gt; 500;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94D4B46-03D0-4DDE-8F61-82DC3C152449}"/>
              </a:ext>
            </a:extLst>
          </p:cNvPr>
          <p:cNvSpPr txBox="1">
            <a:spLocks/>
          </p:cNvSpPr>
          <p:nvPr/>
        </p:nvSpPr>
        <p:spPr>
          <a:xfrm>
            <a:off x="677334" y="5525417"/>
            <a:ext cx="8596668" cy="4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Retrieve salary from employee table where last name is Smith </a:t>
            </a:r>
          </a:p>
          <a:p>
            <a:pPr marL="0" indent="0">
              <a:buFont typeface="Wingdings 3" charset="2"/>
              <a:buNone/>
            </a:pP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55B22F-88A0-44D6-9AE8-FF7BD1A00771}"/>
              </a:ext>
            </a:extLst>
          </p:cNvPr>
          <p:cNvSpPr txBox="1"/>
          <p:nvPr/>
        </p:nvSpPr>
        <p:spPr>
          <a:xfrm>
            <a:off x="995959" y="5925751"/>
            <a:ext cx="7409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salary FROM employee where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l_name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= ‘Smith’;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542E3D-2953-43F5-BA99-28A8D5C966D0}"/>
              </a:ext>
            </a:extLst>
          </p:cNvPr>
          <p:cNvCxnSpPr/>
          <p:nvPr/>
        </p:nvCxnSpPr>
        <p:spPr>
          <a:xfrm flipH="1">
            <a:off x="6290733" y="4745399"/>
            <a:ext cx="2531534" cy="32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8B9329-881B-4FD0-92BD-50444D7098B0}"/>
              </a:ext>
            </a:extLst>
          </p:cNvPr>
          <p:cNvSpPr txBox="1"/>
          <p:nvPr/>
        </p:nvSpPr>
        <p:spPr>
          <a:xfrm>
            <a:off x="8822267" y="4591510"/>
            <a:ext cx="192193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Numeric values </a:t>
            </a:r>
            <a:r>
              <a:rPr lang="en-CA" sz="1400" b="1" dirty="0">
                <a:latin typeface="Cambria" panose="02040503050406030204" pitchFamily="18" charset="0"/>
                <a:ea typeface="Cambria" panose="02040503050406030204" pitchFamily="18" charset="0"/>
              </a:rPr>
              <a:t>don’t </a:t>
            </a:r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need to be enclosed with ‘500’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CBF4A8-46E7-46E2-991D-C69D24ADD433}"/>
              </a:ext>
            </a:extLst>
          </p:cNvPr>
          <p:cNvCxnSpPr/>
          <p:nvPr/>
        </p:nvCxnSpPr>
        <p:spPr>
          <a:xfrm flipH="1">
            <a:off x="6493933" y="5706830"/>
            <a:ext cx="2531534" cy="32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DD23A5-27A3-400B-952C-EC64E6FA33F4}"/>
              </a:ext>
            </a:extLst>
          </p:cNvPr>
          <p:cNvSpPr txBox="1"/>
          <p:nvPr/>
        </p:nvSpPr>
        <p:spPr>
          <a:xfrm>
            <a:off x="9025467" y="5556419"/>
            <a:ext cx="192193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String value that we need to enclose with single quotes!!!</a:t>
            </a:r>
          </a:p>
        </p:txBody>
      </p:sp>
    </p:spTree>
    <p:extLst>
      <p:ext uri="{BB962C8B-B14F-4D97-AF65-F5344CB8AC3E}">
        <p14:creationId xmlns:p14="http://schemas.microsoft.com/office/powerpoint/2010/main" val="361989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A8CE-A4E8-42DE-852D-D6923858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BE80-BF86-4593-98AE-296DA5F6F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DESCRIBE Function</a:t>
            </a:r>
          </a:p>
          <a:p>
            <a:r>
              <a:rPr lang="en-CA" dirty="0"/>
              <a:t>Concatenation Function</a:t>
            </a:r>
          </a:p>
          <a:p>
            <a:r>
              <a:rPr lang="en-CA" dirty="0"/>
              <a:t>Applying DISTINCT to data</a:t>
            </a:r>
          </a:p>
          <a:p>
            <a:r>
              <a:rPr lang="en-CA" dirty="0"/>
              <a:t>WHERE Clause</a:t>
            </a:r>
          </a:p>
          <a:p>
            <a:r>
              <a:rPr lang="en-CA" dirty="0"/>
              <a:t>Operators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484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29EC-F5B3-4E76-889C-3B0B6EB1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Case Sensitive in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8EEB-9C9B-432D-8030-EF5069CD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633411"/>
          </a:xfrm>
        </p:spPr>
        <p:txBody>
          <a:bodyPr/>
          <a:lstStyle/>
          <a:p>
            <a:r>
              <a:rPr lang="en-CA" dirty="0"/>
              <a:t>All character searches are case-sensitive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ECEA3-90F8-41BF-9220-F4E751833912}"/>
              </a:ext>
            </a:extLst>
          </p:cNvPr>
          <p:cNvSpPr txBox="1"/>
          <p:nvPr/>
        </p:nvSpPr>
        <p:spPr>
          <a:xfrm>
            <a:off x="775826" y="2609334"/>
            <a:ext cx="7409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salary FROM employee where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l_name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= ‘Smith’;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618D8-74F2-4250-A7B7-44CA9ACB3240}"/>
              </a:ext>
            </a:extLst>
          </p:cNvPr>
          <p:cNvSpPr txBox="1"/>
          <p:nvPr/>
        </p:nvSpPr>
        <p:spPr>
          <a:xfrm>
            <a:off x="775825" y="3174084"/>
            <a:ext cx="7409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salary FROM employee where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l_name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= ‘smith’;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C2FCA4-2136-4AD7-9ADC-2E3F537EFABA}"/>
              </a:ext>
            </a:extLst>
          </p:cNvPr>
          <p:cNvSpPr txBox="1">
            <a:spLocks/>
          </p:cNvSpPr>
          <p:nvPr/>
        </p:nvSpPr>
        <p:spPr>
          <a:xfrm>
            <a:off x="677334" y="3738834"/>
            <a:ext cx="8596668" cy="1061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These will produce different results – this is an important!</a:t>
            </a:r>
          </a:p>
          <a:p>
            <a:r>
              <a:rPr lang="en-CA" dirty="0"/>
              <a:t>There are functions that can assist in ensuring that you don’t have to worry about these situations: UPPER, LOWER and INITCAP will help!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7EFF3-E17A-4A7B-AB5E-4C871520672F}"/>
              </a:ext>
            </a:extLst>
          </p:cNvPr>
          <p:cNvSpPr txBox="1"/>
          <p:nvPr/>
        </p:nvSpPr>
        <p:spPr>
          <a:xfrm>
            <a:off x="775824" y="5053681"/>
            <a:ext cx="7409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salary FROM employee where UPPER(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l_name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) = ‘SMITH’;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salary FROM employee where LOWER(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l_name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) = ‘smith’;</a:t>
            </a:r>
          </a:p>
        </p:txBody>
      </p:sp>
    </p:spTree>
    <p:extLst>
      <p:ext uri="{BB962C8B-B14F-4D97-AF65-F5344CB8AC3E}">
        <p14:creationId xmlns:p14="http://schemas.microsoft.com/office/powerpoint/2010/main" val="273084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F2F8-0027-4603-9623-1110BCF1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6E1A-C4E0-4FF1-A5FA-34CC6C43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DESCRIBE (DESC) command is often leveraged to view the structure of database objects.</a:t>
            </a:r>
          </a:p>
          <a:p>
            <a:r>
              <a:rPr lang="en-CA" dirty="0"/>
              <a:t>It returns the following:</a:t>
            </a:r>
          </a:p>
          <a:p>
            <a:pPr lvl="1"/>
            <a:r>
              <a:rPr lang="en-CA" dirty="0"/>
              <a:t>Table name</a:t>
            </a:r>
          </a:p>
          <a:p>
            <a:pPr lvl="1"/>
            <a:r>
              <a:rPr lang="en-CA" dirty="0"/>
              <a:t>Data Types</a:t>
            </a:r>
          </a:p>
          <a:p>
            <a:pPr lvl="1"/>
            <a:r>
              <a:rPr lang="en-CA" dirty="0"/>
              <a:t>Primary and Foreign Keys </a:t>
            </a:r>
          </a:p>
          <a:p>
            <a:pPr lvl="1"/>
            <a:r>
              <a:rPr lang="en-CA" dirty="0"/>
              <a:t>Nullable Columns</a:t>
            </a:r>
          </a:p>
          <a:p>
            <a:pPr lvl="1"/>
            <a:r>
              <a:rPr lang="en-CA" dirty="0"/>
              <a:t>And much more !!</a:t>
            </a:r>
          </a:p>
        </p:txBody>
      </p:sp>
    </p:spTree>
    <p:extLst>
      <p:ext uri="{BB962C8B-B14F-4D97-AF65-F5344CB8AC3E}">
        <p14:creationId xmlns:p14="http://schemas.microsoft.com/office/powerpoint/2010/main" val="295663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F2F8-0027-4603-9623-1110BCF1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Describe -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6E1A-C4E0-4FF1-A5FA-34CC6C43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02744"/>
          </a:xfrm>
        </p:spPr>
        <p:txBody>
          <a:bodyPr/>
          <a:lstStyle/>
          <a:p>
            <a:r>
              <a:rPr lang="en-CA" sz="1800" b="1" i="0" u="none" strike="noStrike" baseline="0" dirty="0">
                <a:solidFill>
                  <a:srgbClr val="56575A"/>
                </a:solidFill>
                <a:latin typeface="Courier New" panose="02070309020205020404" pitchFamily="49" charset="0"/>
              </a:rPr>
              <a:t>DESC departments 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614A8-27EB-4F4C-8587-D2A4E6D2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770582"/>
            <a:ext cx="7907866" cy="23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5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F0B6-23AE-4FA9-8B3E-2DBBB55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DESC?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1E4A-0F4E-47E3-84B4-FBE8EF5F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Understanding the structure of the table prior to inserting data is critical.</a:t>
            </a:r>
          </a:p>
          <a:p>
            <a:r>
              <a:rPr lang="en-CA" dirty="0"/>
              <a:t>You want to ensure that you comply with the following:</a:t>
            </a:r>
          </a:p>
          <a:p>
            <a:pPr lvl="1"/>
            <a:r>
              <a:rPr lang="en-CA" dirty="0"/>
              <a:t>Column data type</a:t>
            </a:r>
          </a:p>
          <a:p>
            <a:pPr lvl="1"/>
            <a:r>
              <a:rPr lang="en-CA" dirty="0"/>
              <a:t>Precision – For example, VARCHAR(30) has a precision of 30 characters, if I put 100 characters, it will truncate.</a:t>
            </a:r>
          </a:p>
          <a:p>
            <a:pPr lvl="1"/>
            <a:r>
              <a:rPr lang="en-CA" dirty="0"/>
              <a:t>NOT NULL – understanding if the column is expecting data</a:t>
            </a:r>
          </a:p>
          <a:p>
            <a:pPr lvl="1"/>
            <a:r>
              <a:rPr lang="en-CA" dirty="0"/>
              <a:t>Primary/Foreign Key constraints – unique values for relationships between tables</a:t>
            </a:r>
          </a:p>
          <a:p>
            <a:pPr lvl="1"/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Therefore, DESC will help you as a DBA understand what information is required to satisfy the DML request.</a:t>
            </a:r>
          </a:p>
        </p:txBody>
      </p:sp>
    </p:spTree>
    <p:extLst>
      <p:ext uri="{BB962C8B-B14F-4D97-AF65-F5344CB8AC3E}">
        <p14:creationId xmlns:p14="http://schemas.microsoft.com/office/powerpoint/2010/main" val="148310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08C1-0060-4C82-BC63-1A298D84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Concatenation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171E-A1A8-473B-B887-0E9D72055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71811"/>
          </a:xfrm>
        </p:spPr>
        <p:txBody>
          <a:bodyPr>
            <a:normAutofit/>
          </a:bodyPr>
          <a:lstStyle/>
          <a:p>
            <a:r>
              <a:rPr lang="en-CA" dirty="0"/>
              <a:t>You will be often faced with situations where you want to produce a character String.</a:t>
            </a:r>
          </a:p>
          <a:p>
            <a:pPr lvl="1"/>
            <a:r>
              <a:rPr lang="en-CA" dirty="0"/>
              <a:t>“</a:t>
            </a:r>
            <a:r>
              <a:rPr lang="en-CA" b="1" dirty="0"/>
              <a:t>CPAN 121</a:t>
            </a:r>
            <a:r>
              <a:rPr lang="en-CA" dirty="0"/>
              <a:t> is an amazing course at </a:t>
            </a:r>
            <a:r>
              <a:rPr lang="en-CA" b="1" dirty="0"/>
              <a:t>Humber College</a:t>
            </a:r>
            <a:r>
              <a:rPr lang="en-CA" dirty="0"/>
              <a:t>!”</a:t>
            </a:r>
          </a:p>
          <a:p>
            <a:r>
              <a:rPr lang="en-CA" b="1" dirty="0"/>
              <a:t>CPAN121</a:t>
            </a:r>
            <a:r>
              <a:rPr lang="en-CA" dirty="0"/>
              <a:t> and </a:t>
            </a:r>
            <a:r>
              <a:rPr lang="en-CA" b="1" dirty="0"/>
              <a:t>Humber College </a:t>
            </a:r>
            <a:r>
              <a:rPr lang="en-CA" dirty="0"/>
              <a:t>could be two distinct columns values from your table that you want to concatenate to produce a single statement.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b="1" dirty="0"/>
              <a:t>Syntax</a:t>
            </a:r>
            <a:r>
              <a:rPr lang="en-CA" dirty="0"/>
              <a:t>: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1A26E-7515-4072-B5B0-2EEC960BDF7A}"/>
              </a:ext>
            </a:extLst>
          </p:cNvPr>
          <p:cNvSpPr txBox="1"/>
          <p:nvPr/>
        </p:nvSpPr>
        <p:spPr>
          <a:xfrm>
            <a:off x="2175933" y="4326467"/>
            <a:ext cx="472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string1 || string 2 || string3 || …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stringn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5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08C1-0060-4C82-BC63-1A298D84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Concatenation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171E-A1A8-473B-B887-0E9D72055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53544"/>
          </a:xfrm>
        </p:spPr>
        <p:txBody>
          <a:bodyPr>
            <a:normAutofit/>
          </a:bodyPr>
          <a:lstStyle/>
          <a:p>
            <a:r>
              <a:rPr lang="en-CA" dirty="0"/>
              <a:t>How would you concatenate together </a:t>
            </a:r>
            <a:r>
              <a:rPr lang="en-CA" b="1" dirty="0" err="1"/>
              <a:t>department_id</a:t>
            </a:r>
            <a:r>
              <a:rPr lang="en-CA" b="1" dirty="0"/>
              <a:t> </a:t>
            </a:r>
            <a:r>
              <a:rPr lang="en-CA" dirty="0"/>
              <a:t>and </a:t>
            </a:r>
            <a:r>
              <a:rPr lang="en-CA" b="1" dirty="0" err="1"/>
              <a:t>department_name</a:t>
            </a:r>
            <a:r>
              <a:rPr lang="en-CA" b="1" dirty="0"/>
              <a:t> </a:t>
            </a:r>
            <a:r>
              <a:rPr lang="en-CA" dirty="0"/>
              <a:t>from table </a:t>
            </a:r>
            <a:r>
              <a:rPr lang="en-CA" b="1" dirty="0"/>
              <a:t>departments</a:t>
            </a:r>
            <a:r>
              <a:rPr lang="en-CA" dirty="0"/>
              <a:t>?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5C8B465-A479-449E-8B26-8499F9973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79674"/>
              </p:ext>
            </p:extLst>
          </p:nvPr>
        </p:nvGraphicFramePr>
        <p:xfrm>
          <a:off x="2299828" y="3020907"/>
          <a:ext cx="486297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255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971391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158232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</a:tblGrid>
              <a:tr h="237067">
                <a:tc>
                  <a:txBody>
                    <a:bodyPr/>
                    <a:lstStyle/>
                    <a:p>
                      <a:r>
                        <a:rPr lang="en-CA" sz="1200" dirty="0" err="1"/>
                        <a:t>Department_id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department_name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Shipping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7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68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08C1-0060-4C82-BC63-1A298D84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Concatenation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171E-A1A8-473B-B887-0E9D72055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53544"/>
          </a:xfrm>
        </p:spPr>
        <p:txBody>
          <a:bodyPr>
            <a:normAutofit/>
          </a:bodyPr>
          <a:lstStyle/>
          <a:p>
            <a:r>
              <a:rPr lang="en-CA" dirty="0"/>
              <a:t>How would you concatenate together </a:t>
            </a:r>
            <a:r>
              <a:rPr lang="en-CA" dirty="0" err="1"/>
              <a:t>department_id</a:t>
            </a:r>
            <a:r>
              <a:rPr lang="en-CA" dirty="0"/>
              <a:t> and </a:t>
            </a:r>
            <a:r>
              <a:rPr lang="en-CA" dirty="0" err="1"/>
              <a:t>department_name</a:t>
            </a:r>
            <a:r>
              <a:rPr lang="en-CA" dirty="0"/>
              <a:t> 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78357-A3D5-4069-8F51-78A03B837ABC}"/>
              </a:ext>
            </a:extLst>
          </p:cNvPr>
          <p:cNvSpPr txBox="1"/>
          <p:nvPr/>
        </p:nvSpPr>
        <p:spPr>
          <a:xfrm>
            <a:off x="2506132" y="2782669"/>
            <a:ext cx="4724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||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FROM departments;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ACB8C-822D-4A66-8D72-3D7D358635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064549"/>
              </p:ext>
            </p:extLst>
          </p:nvPr>
        </p:nvGraphicFramePr>
        <p:xfrm>
          <a:off x="2721255" y="3703946"/>
          <a:ext cx="41078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888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DEPARTMENT_ID || DEPARTMENT_NAME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10Administration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20Marketing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50Shipping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60IT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7712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BAFC82-6B91-496D-94C3-9044DF088E8D}"/>
              </a:ext>
            </a:extLst>
          </p:cNvPr>
          <p:cNvSpPr txBox="1">
            <a:spLocks/>
          </p:cNvSpPr>
          <p:nvPr/>
        </p:nvSpPr>
        <p:spPr>
          <a:xfrm>
            <a:off x="1964268" y="5624812"/>
            <a:ext cx="8596668" cy="853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Great, but can we make this better? More readable, how?</a:t>
            </a:r>
          </a:p>
        </p:txBody>
      </p:sp>
    </p:spTree>
    <p:extLst>
      <p:ext uri="{BB962C8B-B14F-4D97-AF65-F5344CB8AC3E}">
        <p14:creationId xmlns:p14="http://schemas.microsoft.com/office/powerpoint/2010/main" val="297943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08C1-0060-4C82-BC63-1A298D84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Continuing Concatenation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171E-A1A8-473B-B887-0E9D72055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53544"/>
          </a:xfrm>
        </p:spPr>
        <p:txBody>
          <a:bodyPr>
            <a:normAutofit/>
          </a:bodyPr>
          <a:lstStyle/>
          <a:p>
            <a:r>
              <a:rPr lang="en-CA" dirty="0"/>
              <a:t>How would you concatenate together </a:t>
            </a:r>
            <a:r>
              <a:rPr lang="en-CA" dirty="0" err="1"/>
              <a:t>department_id</a:t>
            </a:r>
            <a:r>
              <a:rPr lang="en-CA" dirty="0"/>
              <a:t> and </a:t>
            </a:r>
            <a:r>
              <a:rPr lang="en-CA" dirty="0" err="1"/>
              <a:t>department_name</a:t>
            </a:r>
            <a:r>
              <a:rPr lang="en-CA" dirty="0"/>
              <a:t> 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78357-A3D5-4069-8F51-78A03B837ABC}"/>
              </a:ext>
            </a:extLst>
          </p:cNvPr>
          <p:cNvSpPr txBox="1"/>
          <p:nvPr/>
        </p:nvSpPr>
        <p:spPr>
          <a:xfrm>
            <a:off x="2273297" y="2782669"/>
            <a:ext cx="70823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|| ‘  ‘ ||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as “Department Info”  </a:t>
            </a:r>
            <a:b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FROM departments;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ACB8C-822D-4A66-8D72-3D7D358635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121868"/>
              </p:ext>
            </p:extLst>
          </p:nvPr>
        </p:nvGraphicFramePr>
        <p:xfrm>
          <a:off x="2721255" y="3703946"/>
          <a:ext cx="41078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888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Department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10 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20 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50 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60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7712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BAFC82-6B91-496D-94C3-9044DF088E8D}"/>
              </a:ext>
            </a:extLst>
          </p:cNvPr>
          <p:cNvSpPr txBox="1">
            <a:spLocks/>
          </p:cNvSpPr>
          <p:nvPr/>
        </p:nvSpPr>
        <p:spPr>
          <a:xfrm>
            <a:off x="1261535" y="5624812"/>
            <a:ext cx="8596668" cy="853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The ‘space’ character in single quotation marks creates a space between the column values. But this could be any character value too.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8F75B4-3272-4E41-8073-19F18BE2E898}"/>
              </a:ext>
            </a:extLst>
          </p:cNvPr>
          <p:cNvCxnSpPr/>
          <p:nvPr/>
        </p:nvCxnSpPr>
        <p:spPr>
          <a:xfrm>
            <a:off x="7586133" y="3154054"/>
            <a:ext cx="1236134" cy="80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285CAA-B832-4FB8-9057-F527C26DA221}"/>
              </a:ext>
            </a:extLst>
          </p:cNvPr>
          <p:cNvSpPr txBox="1"/>
          <p:nvPr/>
        </p:nvSpPr>
        <p:spPr>
          <a:xfrm>
            <a:off x="7836250" y="4090989"/>
            <a:ext cx="34143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Alias that can change the column heading</a:t>
            </a:r>
          </a:p>
        </p:txBody>
      </p:sp>
    </p:spTree>
    <p:extLst>
      <p:ext uri="{BB962C8B-B14F-4D97-AF65-F5344CB8AC3E}">
        <p14:creationId xmlns:p14="http://schemas.microsoft.com/office/powerpoint/2010/main" val="15471938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1319</Words>
  <Application>Microsoft Office PowerPoint</Application>
  <PresentationFormat>Widescreen</PresentationFormat>
  <Paragraphs>281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</vt:lpstr>
      <vt:lpstr>Courier New</vt:lpstr>
      <vt:lpstr>Trebuchet MS</vt:lpstr>
      <vt:lpstr>Wingdings 3</vt:lpstr>
      <vt:lpstr>Facet</vt:lpstr>
      <vt:lpstr>SQL In Depth</vt:lpstr>
      <vt:lpstr>Lecture Outline</vt:lpstr>
      <vt:lpstr>Describe</vt:lpstr>
      <vt:lpstr>Describe - Command</vt:lpstr>
      <vt:lpstr>When to use DESC?</vt:lpstr>
      <vt:lpstr>Concatenation Operator</vt:lpstr>
      <vt:lpstr>Example Concatenation Operator</vt:lpstr>
      <vt:lpstr>Example Concatenation Operator</vt:lpstr>
      <vt:lpstr>Continuing Concatenation Operator</vt:lpstr>
      <vt:lpstr>Question for you…</vt:lpstr>
      <vt:lpstr>DISTINCT</vt:lpstr>
      <vt:lpstr>Distinct Question….Going back</vt:lpstr>
      <vt:lpstr>Distinct Question….Going back</vt:lpstr>
      <vt:lpstr>SELECT Statement</vt:lpstr>
      <vt:lpstr>SELECT Statement Examples</vt:lpstr>
      <vt:lpstr>WHERE Clause</vt:lpstr>
      <vt:lpstr>WHERE Clause</vt:lpstr>
      <vt:lpstr>Comparison Operators in WHERE Clause</vt:lpstr>
      <vt:lpstr>Comparison Operators Examples</vt:lpstr>
      <vt:lpstr>Case Sensitive in WHERE clause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</dc:title>
  <dc:creator>Satpal Sohal</dc:creator>
  <cp:lastModifiedBy>Satpal Sohal</cp:lastModifiedBy>
  <cp:revision>10</cp:revision>
  <dcterms:created xsi:type="dcterms:W3CDTF">2021-11-22T19:01:02Z</dcterms:created>
  <dcterms:modified xsi:type="dcterms:W3CDTF">2022-01-10T03:45:46Z</dcterms:modified>
</cp:coreProperties>
</file>