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5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2" r:id="rId35"/>
    <p:sldId id="294" r:id="rId36"/>
    <p:sldId id="29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45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0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746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841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68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50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937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71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04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40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2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7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00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128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75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9819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27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Operators and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900C-A2BB-4004-9637-E369318F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Operator –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2416-AF7C-41BF-8D68-B1DCA61D8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836611"/>
          </a:xfrm>
        </p:spPr>
        <p:txBody>
          <a:bodyPr/>
          <a:lstStyle/>
          <a:p>
            <a:r>
              <a:rPr lang="en-CA" dirty="0"/>
              <a:t>Lets say we had more countries than just Mexico, Canada and USA – but we wanted everything except MEX. How do we do this ? Thoughts?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FBBF4-2A3F-4694-A398-8C10EEB31EE6}"/>
              </a:ext>
            </a:extLst>
          </p:cNvPr>
          <p:cNvSpPr txBox="1"/>
          <p:nvPr/>
        </p:nvSpPr>
        <p:spPr>
          <a:xfrm>
            <a:off x="1097557" y="2851541"/>
            <a:ext cx="74096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NOT IN (‘MEX’);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9360D-3A90-4C2E-A9DE-676DFC14C900}"/>
              </a:ext>
            </a:extLst>
          </p:cNvPr>
          <p:cNvSpPr txBox="1"/>
          <p:nvPr/>
        </p:nvSpPr>
        <p:spPr>
          <a:xfrm>
            <a:off x="1097557" y="4213041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&lt;&gt; ‘MEX’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CE89B0-935C-49B8-85ED-E8EAB65BC7F0}"/>
              </a:ext>
            </a:extLst>
          </p:cNvPr>
          <p:cNvSpPr txBox="1">
            <a:spLocks/>
          </p:cNvSpPr>
          <p:nvPr/>
        </p:nvSpPr>
        <p:spPr>
          <a:xfrm>
            <a:off x="677334" y="3712369"/>
            <a:ext cx="8596668" cy="47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Again, there is another way to do this as well.</a:t>
            </a:r>
          </a:p>
        </p:txBody>
      </p:sp>
    </p:spTree>
    <p:extLst>
      <p:ext uri="{BB962C8B-B14F-4D97-AF65-F5344CB8AC3E}">
        <p14:creationId xmlns:p14="http://schemas.microsoft.com/office/powerpoint/2010/main" val="84495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F90F-A554-4E47-BF65-65151674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Operator -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AFD9-1A34-41FF-BDED-30980E174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97011"/>
          </a:xfrm>
        </p:spPr>
        <p:txBody>
          <a:bodyPr/>
          <a:lstStyle/>
          <a:p>
            <a:r>
              <a:rPr lang="en-CA" dirty="0"/>
              <a:t>We will dive into this during Module 7 – Subqueries, but let’s examine how complex but powerful subqueries can be.</a:t>
            </a:r>
          </a:p>
          <a:p>
            <a:r>
              <a:rPr lang="en-CA" b="1" dirty="0"/>
              <a:t>Question</a:t>
            </a:r>
            <a:r>
              <a:rPr lang="en-CA" dirty="0"/>
              <a:t>: Select employees that have orders that </a:t>
            </a:r>
            <a:br>
              <a:rPr lang="en-CA" dirty="0"/>
            </a:br>
            <a:r>
              <a:rPr lang="en-CA" dirty="0"/>
              <a:t>                in Cancelled status?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D0884-7759-476E-95FF-726CE9217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065" y="2656300"/>
            <a:ext cx="3081870" cy="1917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462E7-05D7-4624-862E-F54881295ACC}"/>
              </a:ext>
            </a:extLst>
          </p:cNvPr>
          <p:cNvSpPr txBox="1"/>
          <p:nvPr/>
        </p:nvSpPr>
        <p:spPr>
          <a:xfrm>
            <a:off x="1072157" y="4060334"/>
            <a:ext cx="615324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IN(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DISTINCT </a:t>
            </a:r>
            <a:r>
              <a:rPr lang="en-US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salesman_id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FROM orders WHERE status = 'Cancelled'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996073-2688-4E10-A7A9-C06178A5FA18}"/>
              </a:ext>
            </a:extLst>
          </p:cNvPr>
          <p:cNvCxnSpPr/>
          <p:nvPr/>
        </p:nvCxnSpPr>
        <p:spPr>
          <a:xfrm flipH="1" flipV="1">
            <a:off x="5694884" y="5308601"/>
            <a:ext cx="2006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6D8408-C723-423A-94AB-D27690F49E60}"/>
              </a:ext>
            </a:extLst>
          </p:cNvPr>
          <p:cNvSpPr txBox="1"/>
          <p:nvPr/>
        </p:nvSpPr>
        <p:spPr>
          <a:xfrm>
            <a:off x="7701484" y="4876225"/>
            <a:ext cx="29665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Subquery to retrieve a unique occurrence of a </a:t>
            </a:r>
            <a:r>
              <a:rPr lang="en-CA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salesman_id</a:t>
            </a:r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. If I had multiple orders, I don’t need to have my id twice or many times.</a:t>
            </a:r>
          </a:p>
        </p:txBody>
      </p:sp>
    </p:spTree>
    <p:extLst>
      <p:ext uri="{BB962C8B-B14F-4D97-AF65-F5344CB8AC3E}">
        <p14:creationId xmlns:p14="http://schemas.microsoft.com/office/powerpoint/2010/main" val="56794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FB7C-942A-488C-9E29-32881A8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4DB2-CAD2-438B-9914-B69009B2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LIKE operator works like Google search, you may know the first few characters, perhaps the last part, two words but not the last phrase, etc.</a:t>
            </a:r>
          </a:p>
          <a:p>
            <a:r>
              <a:rPr lang="en-CA" dirty="0"/>
              <a:t>Therefore, the LIKE operator “searches” columns based on a pattern that you provide, which might: characters, dates or number patterns.</a:t>
            </a:r>
          </a:p>
          <a:p>
            <a:pPr lvl="1"/>
            <a:r>
              <a:rPr lang="en-CA" dirty="0"/>
              <a:t>I want to search for Colleges that have the first letters ‘Hu’</a:t>
            </a:r>
          </a:p>
          <a:p>
            <a:pPr lvl="1"/>
            <a:r>
              <a:rPr lang="en-CA" dirty="0"/>
              <a:t>I want to search for food items that start with 40.xx</a:t>
            </a:r>
          </a:p>
          <a:p>
            <a:pPr lvl="1"/>
            <a:r>
              <a:rPr lang="en-CA" dirty="0"/>
              <a:t>I want to search for students birthdays in 1999 or 1999-01 (Jan).</a:t>
            </a:r>
          </a:p>
          <a:p>
            <a:r>
              <a:rPr lang="en-CA" dirty="0"/>
              <a:t>All these can be accomplished with the LIKE operator!</a:t>
            </a:r>
          </a:p>
          <a:p>
            <a:r>
              <a:rPr lang="en-CA" dirty="0"/>
              <a:t>Just as before, the LIKE operator works with the WHERE clause to retrieve rows that meet these conditions.</a:t>
            </a:r>
          </a:p>
        </p:txBody>
      </p:sp>
    </p:spTree>
    <p:extLst>
      <p:ext uri="{BB962C8B-B14F-4D97-AF65-F5344CB8AC3E}">
        <p14:creationId xmlns:p14="http://schemas.microsoft.com/office/powerpoint/2010/main" val="168079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FB7C-942A-488C-9E29-32881A84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4DB2-CAD2-438B-9914-B69009B2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99" y="2202922"/>
            <a:ext cx="8596668" cy="430211"/>
          </a:xfrm>
        </p:spPr>
        <p:txBody>
          <a:bodyPr/>
          <a:lstStyle/>
          <a:p>
            <a:r>
              <a:rPr lang="en-CA" dirty="0"/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F913-F328-41DE-9819-FF550A86AEE1}"/>
              </a:ext>
            </a:extLst>
          </p:cNvPr>
          <p:cNvSpPr txBox="1"/>
          <p:nvPr/>
        </p:nvSpPr>
        <p:spPr>
          <a:xfrm>
            <a:off x="1106024" y="2590800"/>
            <a:ext cx="37877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</a:t>
            </a:r>
            <a:r>
              <a:rPr lang="en-CA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‘MEX’;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72845-39F3-44D0-A7F3-262EC94A2EFF}"/>
              </a:ext>
            </a:extLst>
          </p:cNvPr>
          <p:cNvSpPr txBox="1">
            <a:spLocks/>
          </p:cNvSpPr>
          <p:nvPr/>
        </p:nvSpPr>
        <p:spPr>
          <a:xfrm>
            <a:off x="677334" y="3405764"/>
            <a:ext cx="8596668" cy="30458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There are two important wildcard symbols that help you achieve that Google search</a:t>
            </a:r>
          </a:p>
          <a:p>
            <a:pPr lvl="1"/>
            <a:r>
              <a:rPr lang="en-CA" dirty="0"/>
              <a:t>% (percent)- used to represent any sequence of </a:t>
            </a:r>
            <a:r>
              <a:rPr lang="en-CA" b="1" dirty="0"/>
              <a:t>zero or more characters</a:t>
            </a:r>
            <a:r>
              <a:rPr lang="en-CA" dirty="0"/>
              <a:t>.</a:t>
            </a:r>
          </a:p>
          <a:p>
            <a:pPr lvl="2"/>
            <a:r>
              <a:rPr lang="en-CA" dirty="0"/>
              <a:t>G% or Go% or Goo% or </a:t>
            </a:r>
            <a:r>
              <a:rPr lang="en-CA" dirty="0" err="1"/>
              <a:t>Goog</a:t>
            </a:r>
            <a:r>
              <a:rPr lang="en-CA" dirty="0"/>
              <a:t>% or </a:t>
            </a:r>
            <a:r>
              <a:rPr lang="en-CA" dirty="0" err="1"/>
              <a:t>Googl</a:t>
            </a:r>
            <a:r>
              <a:rPr lang="en-CA" dirty="0"/>
              <a:t>% or Google can all be found with the first instance.</a:t>
            </a:r>
          </a:p>
          <a:p>
            <a:pPr lvl="2"/>
            <a:r>
              <a:rPr lang="en-CA" dirty="0"/>
              <a:t>1% or 12% or 123% etc. is the same for numbers</a:t>
            </a:r>
          </a:p>
          <a:p>
            <a:pPr lvl="1"/>
            <a:r>
              <a:rPr lang="en-CA" dirty="0"/>
              <a:t>_ (underscore) – used to represent </a:t>
            </a:r>
            <a:r>
              <a:rPr lang="en-CA" b="1" dirty="0"/>
              <a:t>a single character</a:t>
            </a:r>
          </a:p>
          <a:p>
            <a:pPr lvl="2"/>
            <a:r>
              <a:rPr lang="en-CA" dirty="0"/>
              <a:t>G_ - G1 or Go are acceptable searches here</a:t>
            </a:r>
          </a:p>
          <a:p>
            <a:pPr lvl="2"/>
            <a:r>
              <a:rPr lang="en-CA" dirty="0" err="1"/>
              <a:t>Googl</a:t>
            </a:r>
            <a:r>
              <a:rPr lang="en-CA" dirty="0"/>
              <a:t>_ - would be an acceptable search for Google OR</a:t>
            </a:r>
          </a:p>
          <a:p>
            <a:pPr lvl="3"/>
            <a:r>
              <a:rPr lang="en-CA" dirty="0" err="1"/>
              <a:t>G_oogle</a:t>
            </a:r>
            <a:r>
              <a:rPr lang="en-CA" dirty="0"/>
              <a:t> or </a:t>
            </a:r>
            <a:r>
              <a:rPr lang="en-CA" dirty="0" err="1"/>
              <a:t>Go_gle</a:t>
            </a:r>
            <a:r>
              <a:rPr lang="en-CA" dirty="0"/>
              <a:t>, </a:t>
            </a:r>
            <a:r>
              <a:rPr lang="en-CA" dirty="0" err="1"/>
              <a:t>etc</a:t>
            </a:r>
            <a:r>
              <a:rPr lang="en-CA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10759-0174-4755-8D5C-7BA7CFCBCD02}"/>
              </a:ext>
            </a:extLst>
          </p:cNvPr>
          <p:cNvCxnSpPr/>
          <p:nvPr/>
        </p:nvCxnSpPr>
        <p:spPr>
          <a:xfrm flipH="1" flipV="1">
            <a:off x="4218951" y="2974771"/>
            <a:ext cx="2006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D4D286-1DF4-40D4-B9D6-0439B69A2A4A}"/>
              </a:ext>
            </a:extLst>
          </p:cNvPr>
          <p:cNvSpPr txBox="1"/>
          <p:nvPr/>
        </p:nvSpPr>
        <p:spPr>
          <a:xfrm>
            <a:off x="6225551" y="2582784"/>
            <a:ext cx="334178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This is incomplete, it will only search for countries that have MEX – which is no country</a:t>
            </a:r>
          </a:p>
        </p:txBody>
      </p:sp>
    </p:spTree>
    <p:extLst>
      <p:ext uri="{BB962C8B-B14F-4D97-AF65-F5344CB8AC3E}">
        <p14:creationId xmlns:p14="http://schemas.microsoft.com/office/powerpoint/2010/main" val="319295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/>
          </a:bodyPr>
          <a:lstStyle/>
          <a:p>
            <a:r>
              <a:rPr lang="en-CA" dirty="0"/>
              <a:t>Question: Select distinct ages for people whose last name starts with an 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/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DISTINCT age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LIKE ‘S%’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FEB57-4714-47E3-AED1-4DCD9BCB2ADF}"/>
              </a:ext>
            </a:extLst>
          </p:cNvPr>
          <p:cNvSpPr txBox="1">
            <a:spLocks/>
          </p:cNvSpPr>
          <p:nvPr/>
        </p:nvSpPr>
        <p:spPr>
          <a:xfrm>
            <a:off x="677334" y="5345889"/>
            <a:ext cx="8596668" cy="572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Wait! I want to search for someone I remember with a last name that has a ‘in’ in it? How can I do this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F41B0-5596-47E5-B239-95103D150CB9}"/>
              </a:ext>
            </a:extLst>
          </p:cNvPr>
          <p:cNvSpPr txBox="1"/>
          <p:nvPr/>
        </p:nvSpPr>
        <p:spPr>
          <a:xfrm>
            <a:off x="1004424" y="5941994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LIKE ‘%in%’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044861-7D98-4562-9229-9679A170E843}"/>
              </a:ext>
            </a:extLst>
          </p:cNvPr>
          <p:cNvCxnSpPr>
            <a:cxnSpLocks/>
          </p:cNvCxnSpPr>
          <p:nvPr/>
        </p:nvCxnSpPr>
        <p:spPr>
          <a:xfrm flipH="1" flipV="1">
            <a:off x="3462867" y="4813416"/>
            <a:ext cx="3863351" cy="12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1D97BD7-5D80-4CEB-85D5-1A21D599E176}"/>
              </a:ext>
            </a:extLst>
          </p:cNvPr>
          <p:cNvSpPr txBox="1"/>
          <p:nvPr/>
        </p:nvSpPr>
        <p:spPr>
          <a:xfrm>
            <a:off x="7326218" y="4397391"/>
            <a:ext cx="334178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Remember expressed characters are Case-Sensitive BUT NOT with the %.</a:t>
            </a:r>
          </a:p>
        </p:txBody>
      </p:sp>
    </p:spTree>
    <p:extLst>
      <p:ext uri="{BB962C8B-B14F-4D97-AF65-F5344CB8AC3E}">
        <p14:creationId xmlns:p14="http://schemas.microsoft.com/office/powerpoint/2010/main" val="300728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Operator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Question: I want to retrieve all records for employees with countries starting with CA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1007799"/>
              </p:ext>
            </p:extLst>
          </p:nvPr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CAM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LIKE ‘CA_’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FEB57-4714-47E3-AED1-4DCD9BCB2ADF}"/>
              </a:ext>
            </a:extLst>
          </p:cNvPr>
          <p:cNvSpPr txBox="1">
            <a:spLocks/>
          </p:cNvSpPr>
          <p:nvPr/>
        </p:nvSpPr>
        <p:spPr>
          <a:xfrm>
            <a:off x="677334" y="5345889"/>
            <a:ext cx="8596668" cy="57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Wait! I want to find last names that have ‘I’ as the second character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F41B0-5596-47E5-B239-95103D150CB9}"/>
              </a:ext>
            </a:extLst>
          </p:cNvPr>
          <p:cNvSpPr txBox="1"/>
          <p:nvPr/>
        </p:nvSpPr>
        <p:spPr>
          <a:xfrm>
            <a:off x="1004424" y="5941994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LOWER(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) LIKE ‘_i%’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E8A90E-DC69-4202-B56D-8DA96E0D6598}"/>
              </a:ext>
            </a:extLst>
          </p:cNvPr>
          <p:cNvCxnSpPr>
            <a:cxnSpLocks/>
          </p:cNvCxnSpPr>
          <p:nvPr/>
        </p:nvCxnSpPr>
        <p:spPr>
          <a:xfrm flipH="1">
            <a:off x="3530600" y="6004448"/>
            <a:ext cx="3945467" cy="30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E3AC16-6B38-42E9-AC1B-21F1C1E78FD7}"/>
              </a:ext>
            </a:extLst>
          </p:cNvPr>
          <p:cNvSpPr txBox="1"/>
          <p:nvPr/>
        </p:nvSpPr>
        <p:spPr>
          <a:xfrm>
            <a:off x="7476067" y="5711611"/>
            <a:ext cx="18711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Using functions to avoid case-sensitive issues</a:t>
            </a:r>
          </a:p>
        </p:txBody>
      </p:sp>
    </p:spTree>
    <p:extLst>
      <p:ext uri="{BB962C8B-B14F-4D97-AF65-F5344CB8AC3E}">
        <p14:creationId xmlns:p14="http://schemas.microsoft.com/office/powerpoint/2010/main" val="1348601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9846-2C79-4728-96C5-64CB9090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LIKE Operator – ESCAPE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45B9F-0944-40A1-8024-6CA10E199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945744"/>
          </a:xfrm>
        </p:spPr>
        <p:txBody>
          <a:bodyPr>
            <a:normAutofit/>
          </a:bodyPr>
          <a:lstStyle/>
          <a:p>
            <a:r>
              <a:rPr lang="en-CA" dirty="0"/>
              <a:t>There will be instances where you want to search for characters that have either or both </a:t>
            </a:r>
            <a:r>
              <a:rPr lang="en-CA" b="1" dirty="0"/>
              <a:t>% </a:t>
            </a:r>
            <a:r>
              <a:rPr lang="en-CA" dirty="0"/>
              <a:t>and </a:t>
            </a:r>
            <a:r>
              <a:rPr lang="en-CA" b="1" dirty="0"/>
              <a:t>_</a:t>
            </a:r>
            <a:r>
              <a:rPr lang="en-CA" dirty="0"/>
              <a:t>.</a:t>
            </a:r>
          </a:p>
          <a:p>
            <a:r>
              <a:rPr lang="en-CA" dirty="0"/>
              <a:t>In this case, you will need to use an escape character </a:t>
            </a:r>
            <a:r>
              <a:rPr lang="en-CA" b="1" dirty="0"/>
              <a:t>BEFORE</a:t>
            </a:r>
            <a:r>
              <a:rPr lang="en-CA" dirty="0"/>
              <a:t> the wildcard. This will instruct the database engine to ignore the wildcard functionality.</a:t>
            </a:r>
          </a:p>
          <a:p>
            <a:r>
              <a:rPr lang="en-CA" dirty="0"/>
              <a:t>Syntax: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ACAEA-5956-4712-A30F-F370D5AA68EF}"/>
              </a:ext>
            </a:extLst>
          </p:cNvPr>
          <p:cNvSpPr txBox="1"/>
          <p:nvPr/>
        </p:nvSpPr>
        <p:spPr>
          <a:xfrm>
            <a:off x="1004424" y="4106334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LIKE '%\_R%' ESCAPE '\';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FF2646-8B8D-41C7-91BA-BB579BF4FC3D}"/>
              </a:ext>
            </a:extLst>
          </p:cNvPr>
          <p:cNvCxnSpPr>
            <a:cxnSpLocks/>
          </p:cNvCxnSpPr>
          <p:nvPr/>
        </p:nvCxnSpPr>
        <p:spPr>
          <a:xfrm flipH="1" flipV="1">
            <a:off x="5037894" y="5000799"/>
            <a:ext cx="778706" cy="52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59F19D-199E-43F8-8E8C-5D49121DDE10}"/>
              </a:ext>
            </a:extLst>
          </p:cNvPr>
          <p:cNvSpPr txBox="1"/>
          <p:nvPr/>
        </p:nvSpPr>
        <p:spPr>
          <a:xfrm>
            <a:off x="5160433" y="5528732"/>
            <a:ext cx="278976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\ is the character selected for signifying the escape character. This is an example, you can select any character.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DE9787-C178-4121-A460-BE849AD92D83}"/>
              </a:ext>
            </a:extLst>
          </p:cNvPr>
          <p:cNvCxnSpPr>
            <a:cxnSpLocks/>
          </p:cNvCxnSpPr>
          <p:nvPr/>
        </p:nvCxnSpPr>
        <p:spPr>
          <a:xfrm flipH="1" flipV="1">
            <a:off x="3433575" y="5000799"/>
            <a:ext cx="2383025" cy="52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97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7ED-8BEA-416A-A366-CE6918D7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NULL, IS 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0309-C47E-4E56-A22B-C3119CDE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Recall that columns can be nullable – meaning there is no value, it’s unavailable, unassigned, unknown, etc. </a:t>
            </a:r>
          </a:p>
          <a:p>
            <a:r>
              <a:rPr lang="en-CA" sz="2000" dirty="0"/>
              <a:t>Being able to test for NULL is often desirable.</a:t>
            </a:r>
          </a:p>
          <a:p>
            <a:pPr lvl="1"/>
            <a:r>
              <a:rPr lang="en-CA" sz="1800" dirty="0"/>
              <a:t>You might want to know all the dates in June that, right now, do not have a concert scheduled.</a:t>
            </a:r>
          </a:p>
          <a:p>
            <a:pPr lvl="1"/>
            <a:r>
              <a:rPr lang="en-CA" sz="1800" dirty="0"/>
              <a:t>You may want to know all of the clients who do not have phone numbers recorded in your database.</a:t>
            </a:r>
          </a:p>
        </p:txBody>
      </p:sp>
    </p:spTree>
    <p:extLst>
      <p:ext uri="{BB962C8B-B14F-4D97-AF65-F5344CB8AC3E}">
        <p14:creationId xmlns:p14="http://schemas.microsoft.com/office/powerpoint/2010/main" val="101854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7ED-8BEA-416A-A366-CE6918D7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NULL, IS 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0309-C47E-4E56-A22B-C3119CDE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92678"/>
          </a:xfrm>
        </p:spPr>
        <p:txBody>
          <a:bodyPr>
            <a:normAutofit/>
          </a:bodyPr>
          <a:lstStyle/>
          <a:p>
            <a:r>
              <a:rPr lang="en-CA" sz="2000" dirty="0"/>
              <a:t>Question: Is the following acceptable?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F405-49D3-4FCF-B6D8-5AAA0447AD70}"/>
              </a:ext>
            </a:extLst>
          </p:cNvPr>
          <p:cNvSpPr txBox="1"/>
          <p:nvPr/>
        </p:nvSpPr>
        <p:spPr>
          <a:xfrm>
            <a:off x="1114491" y="2621793"/>
            <a:ext cx="6153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*  FROM EMPLOYEES WHERE F_NAME = NULL;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805CB2-FAEF-420A-9D55-0F3A255B41DE}"/>
              </a:ext>
            </a:extLst>
          </p:cNvPr>
          <p:cNvSpPr txBox="1">
            <a:spLocks/>
          </p:cNvSpPr>
          <p:nvPr/>
        </p:nvSpPr>
        <p:spPr>
          <a:xfrm>
            <a:off x="677334" y="3193522"/>
            <a:ext cx="8596668" cy="118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You cant compare columns with a NULL value, instead databases offer a NULL operator to do the comparison.</a:t>
            </a:r>
            <a:endParaRPr lang="en-CA" sz="1800" dirty="0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12EB0CCA-88FA-4E01-819C-08D32714CCDF}"/>
              </a:ext>
            </a:extLst>
          </p:cNvPr>
          <p:cNvSpPr/>
          <p:nvPr/>
        </p:nvSpPr>
        <p:spPr>
          <a:xfrm>
            <a:off x="7267738" y="2460120"/>
            <a:ext cx="807961" cy="69267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BD6EF-537A-48F7-9E4C-867362D5F180}"/>
              </a:ext>
            </a:extLst>
          </p:cNvPr>
          <p:cNvSpPr txBox="1"/>
          <p:nvPr/>
        </p:nvSpPr>
        <p:spPr>
          <a:xfrm>
            <a:off x="1114491" y="4128860"/>
            <a:ext cx="6153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*  FROM EMPLOYEES WHERE F_NAME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IS NULL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726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 NULL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/>
          </a:bodyPr>
          <a:lstStyle/>
          <a:p>
            <a:r>
              <a:rPr lang="en-CA" dirty="0"/>
              <a:t>Question: I want to retrieve all records for employees where Country empty.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53763"/>
              </p:ext>
            </p:extLst>
          </p:nvPr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IS NULL;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5FEB57-4714-47E3-AED1-4DCD9BCB2ADF}"/>
              </a:ext>
            </a:extLst>
          </p:cNvPr>
          <p:cNvSpPr txBox="1">
            <a:spLocks/>
          </p:cNvSpPr>
          <p:nvPr/>
        </p:nvSpPr>
        <p:spPr>
          <a:xfrm>
            <a:off x="677334" y="5345889"/>
            <a:ext cx="8596668" cy="572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Wait! I want the employees have countries assigned already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F41B0-5596-47E5-B239-95103D150CB9}"/>
              </a:ext>
            </a:extLst>
          </p:cNvPr>
          <p:cNvSpPr txBox="1"/>
          <p:nvPr/>
        </p:nvSpPr>
        <p:spPr>
          <a:xfrm>
            <a:off x="1004424" y="5941994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IS NOT NULL;</a:t>
            </a:r>
          </a:p>
        </p:txBody>
      </p:sp>
    </p:spTree>
    <p:extLst>
      <p:ext uri="{BB962C8B-B14F-4D97-AF65-F5344CB8AC3E}">
        <p14:creationId xmlns:p14="http://schemas.microsoft.com/office/powerpoint/2010/main" val="329544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10FC-2A0D-4936-8393-B2F34C62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E407F-90F1-4FCD-A297-1E0ED47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Comparison Operators</a:t>
            </a:r>
          </a:p>
          <a:p>
            <a:r>
              <a:rPr lang="en-CA" dirty="0"/>
              <a:t>Between … AND Operator</a:t>
            </a:r>
          </a:p>
          <a:p>
            <a:r>
              <a:rPr lang="en-CA" dirty="0"/>
              <a:t>IN Operator</a:t>
            </a:r>
          </a:p>
          <a:p>
            <a:r>
              <a:rPr lang="en-CA" dirty="0"/>
              <a:t>LIKE Operator with WHERE Clause</a:t>
            </a:r>
          </a:p>
          <a:p>
            <a:r>
              <a:rPr lang="en-CA" dirty="0"/>
              <a:t>IS NULL Operator</a:t>
            </a:r>
          </a:p>
          <a:p>
            <a:r>
              <a:rPr lang="en-CA" dirty="0"/>
              <a:t>Logical Operator</a:t>
            </a:r>
          </a:p>
          <a:p>
            <a:r>
              <a:rPr lang="en-CA" dirty="0"/>
              <a:t>Rules of Precedence </a:t>
            </a:r>
          </a:p>
          <a:p>
            <a:r>
              <a:rPr lang="en-CA" dirty="0"/>
              <a:t>ORDER BY</a:t>
            </a:r>
          </a:p>
          <a:p>
            <a:r>
              <a:rPr lang="en-CA" dirty="0"/>
              <a:t>Column Alias with ORDER BY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009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657-2594-47CD-865E-45422F19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1F9D-B426-4DFE-BB6D-5DD33A42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Logical conditions combine the result of two component conditions to produce a single result based on them</a:t>
            </a:r>
          </a:p>
          <a:p>
            <a:r>
              <a:rPr lang="en-CA" sz="1800" dirty="0"/>
              <a:t>I want to go to the </a:t>
            </a:r>
            <a:r>
              <a:rPr lang="en-CA" sz="1800" dirty="0" err="1"/>
              <a:t>Leafs</a:t>
            </a:r>
            <a:r>
              <a:rPr lang="en-CA" sz="1800" dirty="0"/>
              <a:t> game tonight, but if I go, I will need to buy tickets </a:t>
            </a:r>
            <a:r>
              <a:rPr lang="en-CA" sz="1800" b="1" dirty="0"/>
              <a:t>AND</a:t>
            </a:r>
            <a:r>
              <a:rPr lang="en-CA" sz="1800" dirty="0"/>
              <a:t> find transportation to Downtown Toronto.</a:t>
            </a:r>
          </a:p>
          <a:p>
            <a:pPr lvl="1"/>
            <a:r>
              <a:rPr lang="en-CA" sz="1800" dirty="0"/>
              <a:t>If both conditions are met, then you can go to the </a:t>
            </a:r>
            <a:r>
              <a:rPr lang="en-CA" sz="1800" dirty="0" err="1"/>
              <a:t>Leafs</a:t>
            </a:r>
            <a:r>
              <a:rPr lang="en-CA" sz="1800" dirty="0"/>
              <a:t> game!</a:t>
            </a:r>
          </a:p>
          <a:p>
            <a:pPr lvl="1"/>
            <a:r>
              <a:rPr lang="en-CA" sz="2000" dirty="0"/>
              <a:t>What happens if you can’t get transportation, can you go ?</a:t>
            </a:r>
          </a:p>
          <a:p>
            <a:r>
              <a:rPr lang="en-CA" dirty="0"/>
              <a:t>All employees will receive a raise either by having a perfect attendance record OR by meeting their monthly sales quota.</a:t>
            </a:r>
          </a:p>
          <a:p>
            <a:pPr lvl="1"/>
            <a:r>
              <a:rPr lang="en-CA" dirty="0"/>
              <a:t>If an employee meets either of these conditions, the employee will get a raise.</a:t>
            </a:r>
          </a:p>
        </p:txBody>
      </p:sp>
    </p:spTree>
    <p:extLst>
      <p:ext uri="{BB962C8B-B14F-4D97-AF65-F5344CB8AC3E}">
        <p14:creationId xmlns:p14="http://schemas.microsoft.com/office/powerpoint/2010/main" val="351955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657-2594-47CD-865E-45422F19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Logical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1F9D-B426-4DFE-BB6D-5DD33A42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As you might have already seen in the previous slides, there are three logical operators.</a:t>
            </a:r>
          </a:p>
          <a:p>
            <a:pPr lvl="1"/>
            <a:r>
              <a:rPr lang="en-CA" sz="1800" dirty="0"/>
              <a:t>AND – returns TRUE if both conditions are true – </a:t>
            </a:r>
            <a:r>
              <a:rPr lang="en-CA" sz="1800" b="1" dirty="0"/>
              <a:t>tickets and transportation</a:t>
            </a:r>
          </a:p>
          <a:p>
            <a:pPr lvl="1"/>
            <a:r>
              <a:rPr lang="en-CA" sz="1800" dirty="0"/>
              <a:t>OR – returns TRUE if one of the conditions are true – </a:t>
            </a:r>
            <a:r>
              <a:rPr lang="en-CA" sz="1800" b="1" dirty="0"/>
              <a:t>perfect attendance and sales quota</a:t>
            </a:r>
          </a:p>
          <a:p>
            <a:pPr lvl="1"/>
            <a:r>
              <a:rPr lang="en-CA" sz="1800" dirty="0"/>
              <a:t>NOT – returns TRUE if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1430316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/>
          </a:bodyPr>
          <a:lstStyle/>
          <a:p>
            <a:r>
              <a:rPr lang="en-CA" dirty="0"/>
              <a:t>Question: Select all records that have age less than 32 AND salary &gt; 30000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460299"/>
              </p:ext>
            </p:extLst>
          </p:nvPr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5" y="4145923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age &lt; 32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salary &gt; 30000;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9E50998-FB26-4231-A252-0C5F79FDC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765093"/>
              </p:ext>
            </p:extLst>
          </p:nvPr>
        </p:nvGraphicFramePr>
        <p:xfrm>
          <a:off x="1004425" y="4965230"/>
          <a:ext cx="7409653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14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/>
          </a:bodyPr>
          <a:lstStyle/>
          <a:p>
            <a:r>
              <a:rPr lang="en-CA" dirty="0"/>
              <a:t>Question: Select all records that have age less than 29 OR salary &gt;= 2100000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/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5" y="4145923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age &lt; 29 </a:t>
            </a:r>
            <a:r>
              <a:rPr lang="en-CA" b="1" dirty="0"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salary &gt;= 2100000;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A426382-1F6A-4D5F-8933-755DB39737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35514"/>
              </p:ext>
            </p:extLst>
          </p:nvPr>
        </p:nvGraphicFramePr>
        <p:xfrm>
          <a:off x="1004424" y="4922896"/>
          <a:ext cx="7409653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677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/>
          </a:bodyPr>
          <a:lstStyle/>
          <a:p>
            <a:r>
              <a:rPr lang="en-CA" dirty="0"/>
              <a:t>Question: Select records that are not in USA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/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5" y="4145923"/>
            <a:ext cx="61532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NOT IN (‘USA’)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A426382-1F6A-4D5F-8933-755DB39737F9}"/>
              </a:ext>
            </a:extLst>
          </p:cNvPr>
          <p:cNvGraphicFramePr>
            <a:graphicFrameLocks/>
          </p:cNvGraphicFramePr>
          <p:nvPr/>
        </p:nvGraphicFramePr>
        <p:xfrm>
          <a:off x="1004424" y="4922896"/>
          <a:ext cx="7409653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983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3993-0C1D-4020-8788-6D7817B4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of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7BF8-3298-4E21-A181-15AAA7BB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039811"/>
          </a:xfrm>
        </p:spPr>
        <p:txBody>
          <a:bodyPr/>
          <a:lstStyle/>
          <a:p>
            <a:r>
              <a:rPr lang="en-CA" dirty="0"/>
              <a:t>Consider the following SELECT statement.</a:t>
            </a:r>
          </a:p>
          <a:p>
            <a:r>
              <a:rPr lang="en-CA" dirty="0"/>
              <a:t>In what order are the expressions evaluated and calculated?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41A76-9204-46D2-BFEE-6387961AF20C}"/>
              </a:ext>
            </a:extLst>
          </p:cNvPr>
          <p:cNvSpPr txBox="1"/>
          <p:nvPr/>
        </p:nvSpPr>
        <p:spPr>
          <a:xfrm>
            <a:off x="1106025" y="3200400"/>
            <a:ext cx="60652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SELECT last_name||' '||salary*1.05 As "Employee Raise"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WHERE department_id IN(50,80) AND first_name LIKE 'C%'</a:t>
            </a:r>
          </a:p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OR last_name LIKE '%s%';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583444-6C4F-4A1C-A240-37B5964FBE35}"/>
              </a:ext>
            </a:extLst>
          </p:cNvPr>
          <p:cNvSpPr txBox="1">
            <a:spLocks/>
          </p:cNvSpPr>
          <p:nvPr/>
        </p:nvSpPr>
        <p:spPr>
          <a:xfrm>
            <a:off x="677334" y="4751389"/>
            <a:ext cx="8596668" cy="1039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Luckily, when things get this complicated, SQL has a few basic rules that are easy to follow.</a:t>
            </a:r>
          </a:p>
        </p:txBody>
      </p:sp>
    </p:spTree>
    <p:extLst>
      <p:ext uri="{BB962C8B-B14F-4D97-AF65-F5344CB8AC3E}">
        <p14:creationId xmlns:p14="http://schemas.microsoft.com/office/powerpoint/2010/main" val="241173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3993-0C1D-4020-8788-6D7817B4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 of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87BF8-3298-4E21-A181-15AAA7BB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587999" cy="3275011"/>
          </a:xfrm>
        </p:spPr>
        <p:txBody>
          <a:bodyPr>
            <a:normAutofit/>
          </a:bodyPr>
          <a:lstStyle/>
          <a:p>
            <a:r>
              <a:rPr lang="en-CA" dirty="0"/>
              <a:t>Notice that the AND operator is evaluated before the OR operator.</a:t>
            </a:r>
          </a:p>
          <a:p>
            <a:r>
              <a:rPr lang="en-CA" dirty="0"/>
              <a:t>This means from the previous slide example, if either of the conditions in the AND statement are not met, then the OR operator is used to select the rows.</a:t>
            </a:r>
          </a:p>
          <a:p>
            <a:pPr lvl="1"/>
            <a:r>
              <a:rPr lang="en-CA" dirty="0"/>
              <a:t>As the condition would be returning FALSE for that block of condition (the AND portion).</a:t>
            </a:r>
          </a:p>
          <a:p>
            <a:r>
              <a:rPr lang="en-CA" dirty="0"/>
              <a:t>This is an important concept to remember.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1ABA4D-B797-4FBC-AD86-C8A9F5331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962733"/>
              </p:ext>
            </p:extLst>
          </p:nvPr>
        </p:nvGraphicFramePr>
        <p:xfrm>
          <a:off x="6448493" y="2160589"/>
          <a:ext cx="2974908" cy="3718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89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99819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24248">
                <a:tc>
                  <a:txBody>
                    <a:bodyPr/>
                    <a:lstStyle/>
                    <a:p>
                      <a:r>
                        <a:rPr lang="en-CA" sz="14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Arithmetic + -* 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/>
                        <a:t>2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Concatenation ||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/>
                        <a:t>3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Comparison &lt;, &lt;=, &gt;, &gt;=, &lt;&gt;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/>
                        <a:t>4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 (NOT) NULL, LIKE, (NOT) IN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(NOT) BETWEEN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28816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7723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36072"/>
                  </a:ext>
                </a:extLst>
              </a:tr>
              <a:tr h="422422">
                <a:tc>
                  <a:txBody>
                    <a:bodyPr/>
                    <a:lstStyle/>
                    <a:p>
                      <a:r>
                        <a:rPr lang="en-CA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5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34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Information sorted in ascending order is familiar to most of us </a:t>
            </a:r>
          </a:p>
          <a:p>
            <a:r>
              <a:rPr lang="en-CA" sz="2000" dirty="0"/>
              <a:t>It’s what makes looking up a number in a phone book, finding a word in the dictionary, or locating a house by its street address relatively easy.</a:t>
            </a:r>
          </a:p>
          <a:p>
            <a:r>
              <a:rPr lang="en-CA" sz="2000" dirty="0"/>
              <a:t>SQL uses the ORDER BY clause to order data.</a:t>
            </a:r>
          </a:p>
          <a:p>
            <a:r>
              <a:rPr lang="en-CA" sz="2000" dirty="0"/>
              <a:t>The ORDER BY clause can specify several ways in which to order rows returned in a query.</a:t>
            </a:r>
          </a:p>
        </p:txBody>
      </p:sp>
    </p:spTree>
    <p:extLst>
      <p:ext uri="{BB962C8B-B14F-4D97-AF65-F5344CB8AC3E}">
        <p14:creationId xmlns:p14="http://schemas.microsoft.com/office/powerpoint/2010/main" val="2745332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000" dirty="0"/>
              <a:t>The </a:t>
            </a:r>
            <a:r>
              <a:rPr lang="en-CA" sz="2000" b="1" dirty="0"/>
              <a:t>default </a:t>
            </a:r>
            <a:r>
              <a:rPr lang="en-CA" sz="2000" dirty="0"/>
              <a:t>sort order is ascending – it will default to this if not specified.</a:t>
            </a:r>
          </a:p>
          <a:p>
            <a:r>
              <a:rPr lang="en-CA" sz="2000" dirty="0"/>
              <a:t>Numeric values are displayed lowest to highest.</a:t>
            </a:r>
          </a:p>
          <a:p>
            <a:r>
              <a:rPr lang="en-CA" sz="2000" dirty="0"/>
              <a:t>Date values are displayed with the earliest value first.</a:t>
            </a:r>
          </a:p>
          <a:p>
            <a:r>
              <a:rPr lang="en-CA" sz="2000" dirty="0"/>
              <a:t>Character values are displayed in alphabetical order.</a:t>
            </a:r>
          </a:p>
          <a:p>
            <a:r>
              <a:rPr lang="en-CA" sz="2000" dirty="0"/>
              <a:t>Null values are displayed last in ascending order and first in descending order.</a:t>
            </a:r>
          </a:p>
          <a:p>
            <a:r>
              <a:rPr lang="en-CA" sz="2000" b="1" dirty="0"/>
              <a:t>NULLS FIRST </a:t>
            </a:r>
            <a:r>
              <a:rPr lang="en-CA" sz="2000" dirty="0"/>
              <a:t>specifies that NULL values should be returned before non-NULL values.</a:t>
            </a:r>
          </a:p>
          <a:p>
            <a:r>
              <a:rPr lang="en-CA" sz="2000" b="1" dirty="0"/>
              <a:t>NULLS LAST </a:t>
            </a:r>
            <a:r>
              <a:rPr lang="en-CA" sz="2000" dirty="0"/>
              <a:t>specifies that NULL values should be returned after non-NULL values.</a:t>
            </a:r>
            <a:endParaRPr lang="en-CA" sz="2000" b="1" dirty="0"/>
          </a:p>
        </p:txBody>
      </p:sp>
    </p:spTree>
    <p:extLst>
      <p:ext uri="{BB962C8B-B14F-4D97-AF65-F5344CB8AC3E}">
        <p14:creationId xmlns:p14="http://schemas.microsoft.com/office/powerpoint/2010/main" val="2459782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Ascending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1678"/>
          </a:xfrm>
        </p:spPr>
        <p:txBody>
          <a:bodyPr>
            <a:normAutofit/>
          </a:bodyPr>
          <a:lstStyle/>
          <a:p>
            <a:r>
              <a:rPr lang="en-CA" sz="2000" dirty="0"/>
              <a:t>The following employee example uses the ORDER BY clause to order </a:t>
            </a:r>
            <a:r>
              <a:rPr lang="en-CA" sz="2000" dirty="0" err="1"/>
              <a:t>hire_date</a:t>
            </a:r>
            <a:r>
              <a:rPr lang="en-CA" sz="2000" dirty="0"/>
              <a:t> in ascending (default) order.</a:t>
            </a:r>
          </a:p>
          <a:p>
            <a:r>
              <a:rPr lang="en-CA" sz="2000" b="1" dirty="0"/>
              <a:t>Note: </a:t>
            </a:r>
            <a:r>
              <a:rPr lang="en-CA" sz="2000" dirty="0"/>
              <a:t>The </a:t>
            </a:r>
            <a:r>
              <a:rPr lang="en-CA" sz="2000" b="1" dirty="0"/>
              <a:t>ORDER BY</a:t>
            </a:r>
            <a:r>
              <a:rPr lang="en-CA" sz="2000" dirty="0"/>
              <a:t> clause must be the last clause of the SELECT statement.</a:t>
            </a:r>
            <a:endParaRPr lang="en-CA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114492" y="3742268"/>
            <a:ext cx="3779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0E20E63-88FC-41E9-8A0A-3A3CD9991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52438"/>
              </p:ext>
            </p:extLst>
          </p:nvPr>
        </p:nvGraphicFramePr>
        <p:xfrm>
          <a:off x="5063066" y="3742268"/>
          <a:ext cx="3877734" cy="282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28611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17-Sep-1987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21-Sep-1989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Ernst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03-Jan-1990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Rajs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21-May-1991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28816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13-Jan-1993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72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CD2-EE23-414C-AF04-45019B77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1135-C49F-41A0-B2D5-1A368969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Last lecture we explored simple comparison operators.</a:t>
            </a:r>
          </a:p>
          <a:p>
            <a:r>
              <a:rPr lang="en-CA" dirty="0"/>
              <a:t>Lets recap – what are they ?</a:t>
            </a:r>
          </a:p>
          <a:p>
            <a:pPr lvl="1"/>
            <a:r>
              <a:rPr lang="en-CA" dirty="0"/>
              <a:t>=</a:t>
            </a:r>
          </a:p>
          <a:p>
            <a:pPr lvl="1"/>
            <a:r>
              <a:rPr lang="en-CA" dirty="0"/>
              <a:t>&lt;=</a:t>
            </a:r>
          </a:p>
          <a:p>
            <a:pPr lvl="1"/>
            <a:r>
              <a:rPr lang="en-CA" dirty="0"/>
              <a:t>&gt;=</a:t>
            </a:r>
          </a:p>
          <a:p>
            <a:pPr lvl="1"/>
            <a:r>
              <a:rPr lang="en-CA" dirty="0"/>
              <a:t>&lt;</a:t>
            </a:r>
          </a:p>
          <a:p>
            <a:pPr lvl="1"/>
            <a:r>
              <a:rPr lang="en-CA" dirty="0"/>
              <a:t>&gt;</a:t>
            </a:r>
          </a:p>
          <a:p>
            <a:pPr lvl="1"/>
            <a:r>
              <a:rPr lang="en-CA" dirty="0"/>
              <a:t>&lt;&gt;</a:t>
            </a:r>
          </a:p>
        </p:txBody>
      </p:sp>
    </p:spTree>
    <p:extLst>
      <p:ext uri="{BB962C8B-B14F-4D97-AF65-F5344CB8AC3E}">
        <p14:creationId xmlns:p14="http://schemas.microsoft.com/office/powerpoint/2010/main" val="52629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Descending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1678"/>
          </a:xfrm>
        </p:spPr>
        <p:txBody>
          <a:bodyPr>
            <a:normAutofit/>
          </a:bodyPr>
          <a:lstStyle/>
          <a:p>
            <a:r>
              <a:rPr lang="en-CA" sz="2000" dirty="0"/>
              <a:t>You can reverse the default order in the ORDER BY clause to descending order by specifying the DESC keyword after the column name in the ORDER BY clause.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114492" y="3589862"/>
            <a:ext cx="3779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0E20E63-88FC-41E9-8A0A-3A3CD9991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128523"/>
              </p:ext>
            </p:extLst>
          </p:nvPr>
        </p:nvGraphicFramePr>
        <p:xfrm>
          <a:off x="5063066" y="3589862"/>
          <a:ext cx="3877734" cy="282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28611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13-Jan-1993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Rajs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21-May-1991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Ernst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03-Jan-1990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21-Sep-1989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17-Sep-1987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28816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772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9BE37A-D320-455E-B3FA-C05364F30D28}"/>
              </a:ext>
            </a:extLst>
          </p:cNvPr>
          <p:cNvCxnSpPr/>
          <p:nvPr/>
        </p:nvCxnSpPr>
        <p:spPr>
          <a:xfrm flipV="1">
            <a:off x="3004112" y="4469265"/>
            <a:ext cx="423333" cy="7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5BB00A-7E04-4902-8227-5019DB7DD01D}"/>
              </a:ext>
            </a:extLst>
          </p:cNvPr>
          <p:cNvSpPr txBox="1"/>
          <p:nvPr/>
        </p:nvSpPr>
        <p:spPr>
          <a:xfrm>
            <a:off x="1609228" y="5171540"/>
            <a:ext cx="278976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While it’s the default, you can also specifically denote ascending order by using </a:t>
            </a:r>
            <a:r>
              <a:rPr lang="en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</a:p>
        </p:txBody>
      </p:sp>
    </p:spTree>
    <p:extLst>
      <p:ext uri="{BB962C8B-B14F-4D97-AF65-F5344CB8AC3E}">
        <p14:creationId xmlns:p14="http://schemas.microsoft.com/office/powerpoint/2010/main" val="2943611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NULLS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1678"/>
          </a:xfrm>
        </p:spPr>
        <p:txBody>
          <a:bodyPr>
            <a:normAutofit fontScale="92500"/>
          </a:bodyPr>
          <a:lstStyle/>
          <a:p>
            <a:r>
              <a:rPr lang="en-CA" sz="2000" dirty="0"/>
              <a:t>There may be specific use cases where you want NULLS to appear first, this is where you can leverage the option </a:t>
            </a:r>
            <a:r>
              <a:rPr lang="en-CA" sz="2000" b="1" dirty="0"/>
              <a:t>NULLS FIRST </a:t>
            </a:r>
            <a:r>
              <a:rPr lang="en-CA" sz="2000" dirty="0"/>
              <a:t>in combination </a:t>
            </a:r>
          </a:p>
          <a:p>
            <a:r>
              <a:rPr lang="en-CA" sz="2000" dirty="0"/>
              <a:t>Recall that in Ascending order that NULLS appear last, but you can override that leveraging BOTH </a:t>
            </a:r>
            <a:r>
              <a:rPr lang="en-CA" sz="2000" dirty="0" err="1"/>
              <a:t>combation</a:t>
            </a:r>
            <a:r>
              <a:rPr lang="en-CA" sz="2000" dirty="0"/>
              <a:t> of ASC and NULLS FIRST.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148357" y="3589862"/>
            <a:ext cx="41348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ASC NULLS FIRST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90E20E63-88FC-41E9-8A0A-3A3CD9991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48220"/>
              </p:ext>
            </p:extLst>
          </p:nvPr>
        </p:nvGraphicFramePr>
        <p:xfrm>
          <a:off x="5452803" y="3589862"/>
          <a:ext cx="3877734" cy="3246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3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28611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17-Sep-1987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21-Sep-1989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Ernst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03-Jan-1990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 err="1"/>
                        <a:t>Rajs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21-May-1991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328816"/>
                  </a:ext>
                </a:extLst>
              </a:tr>
              <a:tr h="416866">
                <a:tc>
                  <a:txBody>
                    <a:bodyPr/>
                    <a:lstStyle/>
                    <a:p>
                      <a:r>
                        <a:rPr lang="en-CA" sz="1200" dirty="0"/>
                        <a:t>Higgins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13-Jan-1993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24772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9BE37A-D320-455E-B3FA-C05364F30D28}"/>
              </a:ext>
            </a:extLst>
          </p:cNvPr>
          <p:cNvCxnSpPr/>
          <p:nvPr/>
        </p:nvCxnSpPr>
        <p:spPr>
          <a:xfrm flipV="1">
            <a:off x="3004112" y="4469265"/>
            <a:ext cx="423333" cy="702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5BB00A-7E04-4902-8227-5019DB7DD01D}"/>
              </a:ext>
            </a:extLst>
          </p:cNvPr>
          <p:cNvSpPr txBox="1"/>
          <p:nvPr/>
        </p:nvSpPr>
        <p:spPr>
          <a:xfrm>
            <a:off x="1609228" y="5171540"/>
            <a:ext cx="278976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While it’s the default, you can also specifically denote ascending order by using </a:t>
            </a:r>
            <a:r>
              <a:rPr lang="en-CA" sz="1400" b="1" dirty="0">
                <a:latin typeface="Cambria" panose="02040503050406030204" pitchFamily="18" charset="0"/>
                <a:ea typeface="Cambria" panose="02040503050406030204" pitchFamily="18" charset="0"/>
              </a:rPr>
              <a:t>ASC</a:t>
            </a:r>
          </a:p>
        </p:txBody>
      </p:sp>
    </p:spTree>
    <p:extLst>
      <p:ext uri="{BB962C8B-B14F-4D97-AF65-F5344CB8AC3E}">
        <p14:creationId xmlns:p14="http://schemas.microsoft.com/office/powerpoint/2010/main" val="4144878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9AC-D36D-4B86-8BD2-2A0D0D60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Column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33564-D5F5-4964-A91F-268B1122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Querying data from a table, the database uses the column names of the table for displaying the column heading.</a:t>
            </a:r>
          </a:p>
          <a:p>
            <a:r>
              <a:rPr lang="en-CA" dirty="0"/>
              <a:t>In most cases, your column names are intuitive, but in scenarios where it is not, </a:t>
            </a:r>
            <a:r>
              <a:rPr lang="en-CA" b="1" dirty="0"/>
              <a:t>column alias</a:t>
            </a:r>
            <a:r>
              <a:rPr lang="en-CA" dirty="0"/>
              <a:t> come handy.. Think someone who doesn’t know anything about the table.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There, you can use column alias, as part of your SELECT statement to make your headings more meaningful. </a:t>
            </a:r>
          </a:p>
          <a:p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15191982-D733-49C4-BD1B-3E010D1B52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42076"/>
              </p:ext>
            </p:extLst>
          </p:nvPr>
        </p:nvGraphicFramePr>
        <p:xfrm>
          <a:off x="3429270" y="3611328"/>
          <a:ext cx="3521863" cy="944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897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329966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78234"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EMPHIRE_DT_WITH_PAY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r>
                        <a:rPr lang="en-CA" sz="12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0052"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9DEFDE4-9E3F-4827-9E2A-3A5EBCE0C672}"/>
              </a:ext>
            </a:extLst>
          </p:cNvPr>
          <p:cNvSpPr/>
          <p:nvPr/>
        </p:nvSpPr>
        <p:spPr>
          <a:xfrm>
            <a:off x="4546600" y="3429000"/>
            <a:ext cx="2404533" cy="635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69B00-2DA8-48FE-9E58-6F1EA81D2C3F}"/>
              </a:ext>
            </a:extLst>
          </p:cNvPr>
          <p:cNvSpPr txBox="1"/>
          <p:nvPr/>
        </p:nvSpPr>
        <p:spPr>
          <a:xfrm>
            <a:off x="1106026" y="5762025"/>
            <a:ext cx="67595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EMPHIRE_DT_WITH_PAY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“Hire Date”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4C8B2A-B034-45DD-A5C8-F5A0E3083D90}"/>
              </a:ext>
            </a:extLst>
          </p:cNvPr>
          <p:cNvCxnSpPr/>
          <p:nvPr/>
        </p:nvCxnSpPr>
        <p:spPr>
          <a:xfrm flipH="1" flipV="1">
            <a:off x="7044267" y="6041362"/>
            <a:ext cx="1100666" cy="4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ABEB52-2BC1-4DB0-AB38-27BF9AE811D9}"/>
              </a:ext>
            </a:extLst>
          </p:cNvPr>
          <p:cNvSpPr txBox="1"/>
          <p:nvPr/>
        </p:nvSpPr>
        <p:spPr>
          <a:xfrm>
            <a:off x="8144933" y="6314644"/>
            <a:ext cx="1946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Observe the “ “ here</a:t>
            </a:r>
            <a:endParaRPr lang="en-CA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81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Column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1678"/>
          </a:xfrm>
        </p:spPr>
        <p:txBody>
          <a:bodyPr>
            <a:normAutofit/>
          </a:bodyPr>
          <a:lstStyle/>
          <a:p>
            <a:r>
              <a:rPr lang="en-CA" sz="2000" dirty="0"/>
              <a:t>You can order data by using a column alias </a:t>
            </a:r>
          </a:p>
          <a:p>
            <a:r>
              <a:rPr lang="en-CA" sz="2000" dirty="0"/>
              <a:t>The alias used in the SELECT statement is referenced in the ORDER BY clause.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508568" y="3611267"/>
            <a:ext cx="6934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EMPHIRE_DT_WITH_PAY AS “Hire Date”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“Hire Date”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9BE37A-D320-455E-B3FA-C05364F30D28}"/>
              </a:ext>
            </a:extLst>
          </p:cNvPr>
          <p:cNvCxnSpPr>
            <a:cxnSpLocks/>
          </p:cNvCxnSpPr>
          <p:nvPr/>
        </p:nvCxnSpPr>
        <p:spPr>
          <a:xfrm flipV="1">
            <a:off x="5664200" y="3901999"/>
            <a:ext cx="972112" cy="121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5BB00A-7E04-4902-8227-5019DB7DD01D}"/>
              </a:ext>
            </a:extLst>
          </p:cNvPr>
          <p:cNvSpPr txBox="1"/>
          <p:nvPr/>
        </p:nvSpPr>
        <p:spPr>
          <a:xfrm>
            <a:off x="4911229" y="5112273"/>
            <a:ext cx="19467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These need to match</a:t>
            </a:r>
            <a:endParaRPr lang="en-CA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CFB434-725F-418B-AE64-2318409F4489}"/>
              </a:ext>
            </a:extLst>
          </p:cNvPr>
          <p:cNvCxnSpPr/>
          <p:nvPr/>
        </p:nvCxnSpPr>
        <p:spPr>
          <a:xfrm flipH="1" flipV="1">
            <a:off x="3615267" y="4445000"/>
            <a:ext cx="2048933" cy="66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47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Sorting by other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581678"/>
          </a:xfrm>
        </p:spPr>
        <p:txBody>
          <a:bodyPr>
            <a:normAutofit/>
          </a:bodyPr>
          <a:lstStyle/>
          <a:p>
            <a:r>
              <a:rPr lang="en-CA" sz="2000" dirty="0"/>
              <a:t>It is also possible to use the ORDER BY clause to order output by a column that is not listed in the SELECT clause.</a:t>
            </a:r>
          </a:p>
          <a:p>
            <a:r>
              <a:rPr lang="en-CA" sz="2000" dirty="0"/>
              <a:t>In the following example, the data is sorted by the </a:t>
            </a:r>
            <a:r>
              <a:rPr lang="en-CA" sz="2000" dirty="0" err="1"/>
              <a:t>last_name</a:t>
            </a:r>
            <a:r>
              <a:rPr lang="en-CA" sz="2000" dirty="0"/>
              <a:t> column even though this column is not listed in the SELECT statement.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021119" y="4288600"/>
            <a:ext cx="40878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&lt; 105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2E72DB4-B894-4185-BE9B-A4918236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690327"/>
              </p:ext>
            </p:extLst>
          </p:nvPr>
        </p:nvGraphicFramePr>
        <p:xfrm>
          <a:off x="5630603" y="4075720"/>
          <a:ext cx="3149330" cy="1626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06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710266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260389">
                <a:tc>
                  <a:txBody>
                    <a:bodyPr/>
                    <a:lstStyle/>
                    <a:p>
                      <a:r>
                        <a:rPr lang="en-CA" sz="1400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FIST_NAME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r>
                        <a:rPr lang="en-CA" sz="1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r>
                        <a:rPr lang="en-CA" sz="12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Bruce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r>
                        <a:rPr lang="en-CA" sz="1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30322">
                <a:tc>
                  <a:txBody>
                    <a:bodyPr/>
                    <a:lstStyle/>
                    <a:p>
                      <a:r>
                        <a:rPr lang="en-CA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Steve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088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53E-DE3D-405C-AF34-22162BB2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BY Clause – Sort by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0251-88E9-434A-B286-12D8ED02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30410"/>
          </a:xfrm>
        </p:spPr>
        <p:txBody>
          <a:bodyPr>
            <a:normAutofit/>
          </a:bodyPr>
          <a:lstStyle/>
          <a:p>
            <a:r>
              <a:rPr lang="en-CA" sz="2000" dirty="0"/>
              <a:t>It is possible to sort query results by more than one column.</a:t>
            </a:r>
          </a:p>
          <a:p>
            <a:r>
              <a:rPr lang="en-CA" sz="2000" dirty="0"/>
              <a:t>In fact there is no defined limit on how many columns you can add.</a:t>
            </a:r>
          </a:p>
          <a:p>
            <a:r>
              <a:rPr lang="en-CA" sz="2000" dirty="0"/>
              <a:t>The example below, Employees are first ordered by the department number (lowest to highest) then for each department, the last names are displayed in alphabetical order (A to Z)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F25F2-0449-4C87-9824-67D92A496CBE}"/>
              </a:ext>
            </a:extLst>
          </p:cNvPr>
          <p:cNvSpPr txBox="1"/>
          <p:nvPr/>
        </p:nvSpPr>
        <p:spPr>
          <a:xfrm>
            <a:off x="1021119" y="4678067"/>
            <a:ext cx="46176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&lt;= 50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A2E72DB4-B894-4185-BE9B-A4918236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8262"/>
              </p:ext>
            </p:extLst>
          </p:nvPr>
        </p:nvGraphicFramePr>
        <p:xfrm>
          <a:off x="5980738" y="4067254"/>
          <a:ext cx="3293264" cy="266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93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673333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</a:tblGrid>
              <a:tr h="310238">
                <a:tc>
                  <a:txBody>
                    <a:bodyPr/>
                    <a:lstStyle/>
                    <a:p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Whalen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2476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Bruce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Davies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Matos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755657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Mourgos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87462"/>
                  </a:ext>
                </a:extLst>
              </a:tr>
              <a:tr h="336215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/>
                        <a:t>Rajs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46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C0F731-41BD-4A30-9C95-698BD291C997}"/>
              </a:ext>
            </a:extLst>
          </p:cNvPr>
          <p:cNvSpPr txBox="1"/>
          <p:nvPr/>
        </p:nvSpPr>
        <p:spPr>
          <a:xfrm>
            <a:off x="2447428" y="6102982"/>
            <a:ext cx="25479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Recall, you can use ASC, DESC to sort for each column.</a:t>
            </a:r>
            <a:endParaRPr lang="en-CA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6E1F05-B839-429E-9C8C-10C672C0CCC1}"/>
              </a:ext>
            </a:extLst>
          </p:cNvPr>
          <p:cNvCxnSpPr>
            <a:cxnSpLocks/>
          </p:cNvCxnSpPr>
          <p:nvPr/>
        </p:nvCxnSpPr>
        <p:spPr>
          <a:xfrm flipV="1">
            <a:off x="3217333" y="5851512"/>
            <a:ext cx="296334" cy="25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8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16A7-514E-4EE6-BC5E-469DCD1A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EC48E-8D22-49A5-92D5-D126257D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order of execution of a SELECT statement is as follows:</a:t>
            </a:r>
          </a:p>
          <a:p>
            <a:pPr lvl="1"/>
            <a:r>
              <a:rPr lang="en-CA" dirty="0"/>
              <a:t>FROM clause – locates the table(s) that contain the data</a:t>
            </a:r>
          </a:p>
          <a:p>
            <a:pPr lvl="1"/>
            <a:r>
              <a:rPr lang="en-CA" dirty="0"/>
              <a:t>WHERE clause – restricts the rows to be returned</a:t>
            </a:r>
          </a:p>
          <a:p>
            <a:pPr lvl="1"/>
            <a:r>
              <a:rPr lang="en-CA" dirty="0"/>
              <a:t>SELECT clause – selects from the reduced data set the columns requested</a:t>
            </a:r>
          </a:p>
          <a:p>
            <a:pPr lvl="1"/>
            <a:r>
              <a:rPr lang="en-CA" dirty="0"/>
              <a:t>ORDER BY clause – orders the result set</a:t>
            </a:r>
          </a:p>
        </p:txBody>
      </p:sp>
      <p:pic>
        <p:nvPicPr>
          <p:cNvPr id="1026" name="Picture 2" descr="SQL Explain Plan">
            <a:extLst>
              <a:ext uri="{FF2B5EF4-FFF2-40B4-BE49-F238E27FC236}">
                <a16:creationId xmlns:a16="http://schemas.microsoft.com/office/drawing/2014/main" id="{E46959C9-7C54-4574-9D1B-C02E24C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3708193"/>
            <a:ext cx="3640666" cy="308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4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999B-7B51-4DFC-A32D-29259087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6CD96-0AD9-4E19-9DCF-C14726AB7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SQL has more complex operators for retrieving specific sets of data.</a:t>
            </a:r>
          </a:p>
          <a:p>
            <a:r>
              <a:rPr lang="en-CA" dirty="0"/>
              <a:t>Think about the following:</a:t>
            </a:r>
          </a:p>
          <a:p>
            <a:pPr lvl="1"/>
            <a:r>
              <a:rPr lang="en-CA" dirty="0"/>
              <a:t>I want all records that have a price </a:t>
            </a:r>
            <a:r>
              <a:rPr lang="en-CA" b="1" dirty="0"/>
              <a:t>between</a:t>
            </a:r>
            <a:r>
              <a:rPr lang="en-CA" dirty="0"/>
              <a:t> 1 and 5.</a:t>
            </a:r>
          </a:p>
          <a:p>
            <a:pPr lvl="1"/>
            <a:r>
              <a:rPr lang="en-CA" dirty="0"/>
              <a:t>I want all records that are </a:t>
            </a:r>
            <a:r>
              <a:rPr lang="en-CA" b="1" dirty="0"/>
              <a:t>in</a:t>
            </a:r>
            <a:r>
              <a:rPr lang="en-CA" dirty="0"/>
              <a:t> a certain province</a:t>
            </a:r>
          </a:p>
          <a:p>
            <a:pPr lvl="1"/>
            <a:r>
              <a:rPr lang="en-CA" dirty="0"/>
              <a:t>I want all records that are </a:t>
            </a:r>
            <a:r>
              <a:rPr lang="en-CA" b="1" dirty="0"/>
              <a:t>like</a:t>
            </a:r>
            <a:r>
              <a:rPr lang="en-CA" dirty="0"/>
              <a:t> ‘Sa’</a:t>
            </a:r>
          </a:p>
          <a:p>
            <a:pPr lvl="1"/>
            <a:r>
              <a:rPr lang="en-CA" dirty="0"/>
              <a:t>I want all records that have manager identification that are </a:t>
            </a:r>
            <a:r>
              <a:rPr lang="en-CA" b="1" dirty="0"/>
              <a:t>NULL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Based on the comparison that we’ve shown before, can this be done?</a:t>
            </a:r>
          </a:p>
        </p:txBody>
      </p:sp>
    </p:spTree>
    <p:extLst>
      <p:ext uri="{BB962C8B-B14F-4D97-AF65-F5344CB8AC3E}">
        <p14:creationId xmlns:p14="http://schemas.microsoft.com/office/powerpoint/2010/main" val="31490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6185-CBF5-4A4C-9B69-61805DE4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Between …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8BAA-1529-49AC-984C-252510F5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will be situations when you want to select and display rows based on a range of values.</a:t>
            </a:r>
          </a:p>
          <a:p>
            <a:pPr lvl="1"/>
            <a:r>
              <a:rPr lang="en-CA" dirty="0"/>
              <a:t>Display rows that have a date between ‘2021-01-01’ and ‘2021-04-01’</a:t>
            </a:r>
          </a:p>
          <a:p>
            <a:pPr lvl="1"/>
            <a:r>
              <a:rPr lang="en-CA" dirty="0"/>
              <a:t>Display rows that have price between 50 and 100</a:t>
            </a:r>
          </a:p>
          <a:p>
            <a:r>
              <a:rPr lang="en-CA" dirty="0"/>
              <a:t>The </a:t>
            </a:r>
            <a:r>
              <a:rPr lang="en-CA" b="1" dirty="0"/>
              <a:t>BETWEEN … AND </a:t>
            </a:r>
            <a:r>
              <a:rPr lang="en-CA" dirty="0"/>
              <a:t>condition is used to satisfy this requirement</a:t>
            </a:r>
          </a:p>
          <a:p>
            <a:r>
              <a:rPr lang="en-CA" dirty="0"/>
              <a:t>This operator is leveraged with the WHERE clause to return a range of values between and inclusive of the specified lower and upper limits.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80A9B-E0E9-4ED7-B438-8E78C95E31BF}"/>
              </a:ext>
            </a:extLst>
          </p:cNvPr>
          <p:cNvSpPr txBox="1"/>
          <p:nvPr/>
        </p:nvSpPr>
        <p:spPr>
          <a:xfrm>
            <a:off x="1089090" y="4899656"/>
            <a:ext cx="74096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table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column BETWEEN  value AND value/string;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salary BETWEEN 10000 and 50000;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17C7EF-456F-454C-824E-B9DC9EC5978F}"/>
              </a:ext>
            </a:extLst>
          </p:cNvPr>
          <p:cNvCxnSpPr>
            <a:cxnSpLocks/>
          </p:cNvCxnSpPr>
          <p:nvPr/>
        </p:nvCxnSpPr>
        <p:spPr>
          <a:xfrm flipH="1" flipV="1">
            <a:off x="7941733" y="3022600"/>
            <a:ext cx="1253067" cy="299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DED287-C5CA-460A-A0E1-E462CD28BB7E}"/>
              </a:ext>
            </a:extLst>
          </p:cNvPr>
          <p:cNvSpPr txBox="1"/>
          <p:nvPr/>
        </p:nvSpPr>
        <p:spPr>
          <a:xfrm>
            <a:off x="9194800" y="2737337"/>
            <a:ext cx="209445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These are dates, they are different data types but still expressed as a String with a specific format.</a:t>
            </a:r>
          </a:p>
        </p:txBody>
      </p:sp>
    </p:spTree>
    <p:extLst>
      <p:ext uri="{BB962C8B-B14F-4D97-AF65-F5344CB8AC3E}">
        <p14:creationId xmlns:p14="http://schemas.microsoft.com/office/powerpoint/2010/main" val="190299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Between … 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 fontScale="92500"/>
          </a:bodyPr>
          <a:lstStyle/>
          <a:p>
            <a:r>
              <a:rPr lang="en-CA" dirty="0"/>
              <a:t>Question: Select ID, First and Last name that have a bonus between 400 and 4999?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829119"/>
              </p:ext>
            </p:extLst>
          </p:nvPr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421 121 454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DD7E6B-CFF8-46C1-8788-B1CD458D1176}"/>
              </a:ext>
            </a:extLst>
          </p:cNvPr>
          <p:cNvCxnSpPr/>
          <p:nvPr/>
        </p:nvCxnSpPr>
        <p:spPr>
          <a:xfrm flipH="1" flipV="1">
            <a:off x="7968364" y="2755430"/>
            <a:ext cx="1205269" cy="56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E155-4EFF-45C1-B490-9245F847EBD1}"/>
              </a:ext>
            </a:extLst>
          </p:cNvPr>
          <p:cNvCxnSpPr/>
          <p:nvPr/>
        </p:nvCxnSpPr>
        <p:spPr>
          <a:xfrm flipH="1" flipV="1">
            <a:off x="6697134" y="2885609"/>
            <a:ext cx="2497666" cy="4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37F09D-5A27-4B01-AC3F-76587DC0C68D}"/>
              </a:ext>
            </a:extLst>
          </p:cNvPr>
          <p:cNvSpPr txBox="1"/>
          <p:nvPr/>
        </p:nvSpPr>
        <p:spPr>
          <a:xfrm>
            <a:off x="9194800" y="2206005"/>
            <a:ext cx="209445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Illustration and formatted purposes . These would be numerical values (5000, 89000)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740965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id,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f_name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bonus BETWEEN 400 AND 4999;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FA418F51-FE2B-4B25-942E-B21606BDD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04036"/>
              </p:ext>
            </p:extLst>
          </p:nvPr>
        </p:nvGraphicFramePr>
        <p:xfrm>
          <a:off x="2260828" y="5423370"/>
          <a:ext cx="4896843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76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160786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632281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Doug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85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Between … AND Example – 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 fontScale="92500"/>
          </a:bodyPr>
          <a:lstStyle/>
          <a:p>
            <a:r>
              <a:rPr lang="en-CA" dirty="0"/>
              <a:t>Question: Select ID, First and Last name that have a bonus between 400 and 4999?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/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421 121 454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id,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f_name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bonus &gt;= 400 AND bonus &lt;= 4999;</a:t>
            </a: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FA418F51-FE2B-4B25-942E-B21606BDD366}"/>
              </a:ext>
            </a:extLst>
          </p:cNvPr>
          <p:cNvGraphicFramePr>
            <a:graphicFrameLocks/>
          </p:cNvGraphicFramePr>
          <p:nvPr/>
        </p:nvGraphicFramePr>
        <p:xfrm>
          <a:off x="2260828" y="5423370"/>
          <a:ext cx="4896843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776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160786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632281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Doug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2B02AA-3454-4009-8B9C-909D4994DB95}"/>
              </a:ext>
            </a:extLst>
          </p:cNvPr>
          <p:cNvCxnSpPr/>
          <p:nvPr/>
        </p:nvCxnSpPr>
        <p:spPr>
          <a:xfrm flipH="1">
            <a:off x="4529667" y="4428067"/>
            <a:ext cx="3378200" cy="3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210C17-BC5E-4B36-8742-892F1473A456}"/>
              </a:ext>
            </a:extLst>
          </p:cNvPr>
          <p:cNvSpPr txBox="1"/>
          <p:nvPr/>
        </p:nvSpPr>
        <p:spPr>
          <a:xfrm>
            <a:off x="7907867" y="4124612"/>
            <a:ext cx="20944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This is also acceptable!</a:t>
            </a:r>
          </a:p>
        </p:txBody>
      </p:sp>
    </p:spTree>
    <p:extLst>
      <p:ext uri="{BB962C8B-B14F-4D97-AF65-F5344CB8AC3E}">
        <p14:creationId xmlns:p14="http://schemas.microsoft.com/office/powerpoint/2010/main" val="279773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900C-A2BB-4004-9637-E369318F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2416-AF7C-41BF-8D68-B1DCA61D8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IN condition is also known as the “membership condition”</a:t>
            </a:r>
          </a:p>
          <a:p>
            <a:r>
              <a:rPr lang="en-CA" dirty="0"/>
              <a:t>It is used to filter whether a value is IN a specified set of values.</a:t>
            </a:r>
          </a:p>
          <a:p>
            <a:r>
              <a:rPr lang="en-CA" dirty="0"/>
              <a:t>The values could be a list of values or a subquery itself (another select statement)</a:t>
            </a:r>
          </a:p>
          <a:p>
            <a:r>
              <a:rPr lang="en-CA" dirty="0"/>
              <a:t>The usage of the IN operator is again with the WHERE Clause – it allows for filtering rows based on the condition that you specify.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FBBF4-2A3F-4694-A398-8C10EEB31EE6}"/>
              </a:ext>
            </a:extLst>
          </p:cNvPr>
          <p:cNvSpPr txBox="1"/>
          <p:nvPr/>
        </p:nvSpPr>
        <p:spPr>
          <a:xfrm>
            <a:off x="1122957" y="4374722"/>
            <a:ext cx="74096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in (‘Canada’, ‘USA’);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* FROM EMPLOYEE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in (select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country_name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 from COUNTRY)</a:t>
            </a:r>
          </a:p>
          <a:p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A196A-DE07-45FF-B79F-FE5A8085E91F}"/>
              </a:ext>
            </a:extLst>
          </p:cNvPr>
          <p:cNvCxnSpPr/>
          <p:nvPr/>
        </p:nvCxnSpPr>
        <p:spPr>
          <a:xfrm flipH="1" flipV="1">
            <a:off x="6874933" y="5672667"/>
            <a:ext cx="20066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D07580-ECBA-4984-BFB1-1B944D58E8FF}"/>
              </a:ext>
            </a:extLst>
          </p:cNvPr>
          <p:cNvSpPr txBox="1"/>
          <p:nvPr/>
        </p:nvSpPr>
        <p:spPr>
          <a:xfrm>
            <a:off x="8881533" y="5240291"/>
            <a:ext cx="209445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Subquery from country table – this will create a list of country names that we want to select from.</a:t>
            </a:r>
          </a:p>
        </p:txBody>
      </p:sp>
    </p:spTree>
    <p:extLst>
      <p:ext uri="{BB962C8B-B14F-4D97-AF65-F5344CB8AC3E}">
        <p14:creationId xmlns:p14="http://schemas.microsoft.com/office/powerpoint/2010/main" val="34141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9777-DD7F-4C81-8F6A-B97195DF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Between … AND Example – Another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5F58-2D7D-428D-98EB-52DB8125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49839"/>
            <a:ext cx="8596668" cy="572716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Question: Select people (first name) from the table where their country is CAN or USA? 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81F0641-B934-4E3C-97C6-2E38F7B9E9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879782"/>
              </p:ext>
            </p:extLst>
          </p:nvPr>
        </p:nvGraphicFramePr>
        <p:xfrm>
          <a:off x="1004425" y="143463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Country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CAN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MEX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$56,000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$400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EF09C0-235B-48E4-B179-7B6775418A18}"/>
              </a:ext>
            </a:extLst>
          </p:cNvPr>
          <p:cNvSpPr txBox="1"/>
          <p:nvPr/>
        </p:nvSpPr>
        <p:spPr>
          <a:xfrm>
            <a:off x="918930" y="1225753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8D5B90-C998-4C89-85E4-80C391FD0B32}"/>
              </a:ext>
            </a:extLst>
          </p:cNvPr>
          <p:cNvSpPr txBox="1"/>
          <p:nvPr/>
        </p:nvSpPr>
        <p:spPr>
          <a:xfrm>
            <a:off x="1004424" y="4247723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f_name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in (‘CAN’, ‘USA’);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D87D8-E494-410A-B565-E16BC15919A4}"/>
              </a:ext>
            </a:extLst>
          </p:cNvPr>
          <p:cNvSpPr txBox="1"/>
          <p:nvPr/>
        </p:nvSpPr>
        <p:spPr>
          <a:xfrm>
            <a:off x="1004424" y="5480329"/>
            <a:ext cx="615324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f_name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WHERE country = ‘CAN’ OR country = ‘USA’;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8B88FD-F525-4202-9723-AA15409F3B3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76133" y="5348986"/>
            <a:ext cx="3530600" cy="6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284B5D-24CB-44A2-8C77-83F33CA44680}"/>
              </a:ext>
            </a:extLst>
          </p:cNvPr>
          <p:cNvSpPr txBox="1"/>
          <p:nvPr/>
        </p:nvSpPr>
        <p:spPr>
          <a:xfrm>
            <a:off x="7306733" y="5087376"/>
            <a:ext cx="209445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This is also acceptable but less readable.</a:t>
            </a:r>
          </a:p>
        </p:txBody>
      </p:sp>
    </p:spTree>
    <p:extLst>
      <p:ext uri="{BB962C8B-B14F-4D97-AF65-F5344CB8AC3E}">
        <p14:creationId xmlns:p14="http://schemas.microsoft.com/office/powerpoint/2010/main" val="18670996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3057</TotalTime>
  <Words>3293</Words>
  <Application>Microsoft Office PowerPoint</Application>
  <PresentationFormat>Widescreen</PresentationFormat>
  <Paragraphs>751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Cambria</vt:lpstr>
      <vt:lpstr>Trebuchet MS</vt:lpstr>
      <vt:lpstr>Wingdings 3</vt:lpstr>
      <vt:lpstr>Facet</vt:lpstr>
      <vt:lpstr>Operators and Rules</vt:lpstr>
      <vt:lpstr>Lecture Outline</vt:lpstr>
      <vt:lpstr>Comparison Operators</vt:lpstr>
      <vt:lpstr>Complex Comparisons</vt:lpstr>
      <vt:lpstr>Between … AND</vt:lpstr>
      <vt:lpstr>Between … AND Example</vt:lpstr>
      <vt:lpstr>Between … AND Example – Another Way</vt:lpstr>
      <vt:lpstr>IN Operator</vt:lpstr>
      <vt:lpstr>Between … AND Example – Another Way</vt:lpstr>
      <vt:lpstr>IN Operator – more detail</vt:lpstr>
      <vt:lpstr>IN Operator - Subquery</vt:lpstr>
      <vt:lpstr>LIKE Operator</vt:lpstr>
      <vt:lpstr>LIKE Operator</vt:lpstr>
      <vt:lpstr>Like Operator Example</vt:lpstr>
      <vt:lpstr>Like Operator Example</vt:lpstr>
      <vt:lpstr>LIKE Operator – ESCAPE option</vt:lpstr>
      <vt:lpstr>IS NULL, IS NOT NULL</vt:lpstr>
      <vt:lpstr>IS NULL, IS NOT NULL</vt:lpstr>
      <vt:lpstr>IS NULL Example</vt:lpstr>
      <vt:lpstr>Logical Conditions</vt:lpstr>
      <vt:lpstr>Logical Conditions</vt:lpstr>
      <vt:lpstr>AND Example</vt:lpstr>
      <vt:lpstr>OR Example</vt:lpstr>
      <vt:lpstr>NOT Example</vt:lpstr>
      <vt:lpstr>Rules of Precedence</vt:lpstr>
      <vt:lpstr>Rules of Precedence</vt:lpstr>
      <vt:lpstr>ORDER BY Clause</vt:lpstr>
      <vt:lpstr>ORDER BY Clause</vt:lpstr>
      <vt:lpstr>ORDER BY Clause – Ascending Order</vt:lpstr>
      <vt:lpstr>ORDER BY Clause – Descending Order</vt:lpstr>
      <vt:lpstr>ORDER BY Clause – NULLS FIRST</vt:lpstr>
      <vt:lpstr>Column Alias</vt:lpstr>
      <vt:lpstr>ORDER BY Clause – Column Alias</vt:lpstr>
      <vt:lpstr>ORDER BY Clause – Sorting by other columns</vt:lpstr>
      <vt:lpstr>ORDER BY Clause – Sort by Multiple Columns</vt:lpstr>
      <vt:lpstr>Order of Execution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12</cp:revision>
  <dcterms:created xsi:type="dcterms:W3CDTF">2021-11-22T19:01:02Z</dcterms:created>
  <dcterms:modified xsi:type="dcterms:W3CDTF">2022-01-10T03:28:47Z</dcterms:modified>
</cp:coreProperties>
</file>