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31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52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64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596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296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005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198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0142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94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24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90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01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264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72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77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07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37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2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E669-64E5-4C6C-AC4F-59613CA96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Single Row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651CD-885F-4041-8A74-B64E24D14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19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9DA4-8096-44C6-B699-E20E341F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Case Manipulation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654F3-FDB0-4C66-B553-4A26651C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Case manipulation is helpful when you need to search for data but don’t know whether the data itself is lower or uppercase. </a:t>
            </a:r>
          </a:p>
          <a:p>
            <a:r>
              <a:rPr lang="en-CA" sz="2000" dirty="0"/>
              <a:t>From the database point of view, ‘V’ and ‘v’ are NOT the same character and as such, you need to search using the correct case.</a:t>
            </a:r>
          </a:p>
          <a:p>
            <a:r>
              <a:rPr lang="en-CA" sz="2000" dirty="0"/>
              <a:t>LOWER</a:t>
            </a:r>
          </a:p>
          <a:p>
            <a:endParaRPr lang="en-CA" sz="2000" dirty="0"/>
          </a:p>
          <a:p>
            <a:r>
              <a:rPr lang="en-CA" sz="2000" dirty="0"/>
              <a:t>UPPER</a:t>
            </a:r>
          </a:p>
          <a:p>
            <a:endParaRPr lang="en-CA" sz="2000" dirty="0"/>
          </a:p>
          <a:p>
            <a:r>
              <a:rPr lang="en-CA" sz="2000" dirty="0"/>
              <a:t>INITCAP</a:t>
            </a:r>
          </a:p>
          <a:p>
            <a:pPr marL="457200" lvl="1" indent="0">
              <a:buNone/>
            </a:pPr>
            <a:endParaRPr lang="en-CA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F222C-D24C-4FC4-89BC-39778B84E740}"/>
              </a:ext>
            </a:extLst>
          </p:cNvPr>
          <p:cNvSpPr txBox="1"/>
          <p:nvPr/>
        </p:nvSpPr>
        <p:spPr>
          <a:xfrm>
            <a:off x="1105786" y="4100975"/>
            <a:ext cx="662428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FROM employees WHERE LOWER(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) = '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abel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';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0F0FA-CA0E-482D-BD65-9D466687BEF0}"/>
              </a:ext>
            </a:extLst>
          </p:cNvPr>
          <p:cNvSpPr txBox="1"/>
          <p:nvPr/>
        </p:nvSpPr>
        <p:spPr>
          <a:xfrm>
            <a:off x="1105786" y="4981509"/>
            <a:ext cx="662428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FROM employees WHERE UPPER(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) = 'ABEL';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03DD3-C835-4108-9BCE-3F595B274034}"/>
              </a:ext>
            </a:extLst>
          </p:cNvPr>
          <p:cNvSpPr txBox="1"/>
          <p:nvPr/>
        </p:nvSpPr>
        <p:spPr>
          <a:xfrm>
            <a:off x="1105785" y="5804521"/>
            <a:ext cx="662428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FROM employees WHERE INITCAP(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) = 'Abel';</a:t>
            </a:r>
          </a:p>
        </p:txBody>
      </p:sp>
    </p:spTree>
    <p:extLst>
      <p:ext uri="{BB962C8B-B14F-4D97-AF65-F5344CB8AC3E}">
        <p14:creationId xmlns:p14="http://schemas.microsoft.com/office/powerpoint/2010/main" val="7861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B021-BCA0-4438-AE0F-C8CBC5BD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Character Manipulation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2EA3-EC86-46C1-AD9C-B2F7CD9A8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Are used to extract, change, format or alter in some way a character string.</a:t>
            </a:r>
          </a:p>
          <a:p>
            <a:r>
              <a:rPr lang="en-CA" sz="2000" dirty="0"/>
              <a:t>One or more characters or words are passed into the function </a:t>
            </a:r>
            <a:r>
              <a:rPr lang="en-US" sz="2000" dirty="0"/>
              <a:t>and the function will then perform its functionality on the input character strings and return the changed, extracted, counted, or altered value.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27660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665E-9C0E-4D57-A58C-15D07FB8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9AE4-37B3-48D9-8A04-E5BCE11A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Recall earlier we spoke about the following: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CONCAT function can be leveraged when you need to </a:t>
            </a:r>
            <a:r>
              <a:rPr lang="en-CA" dirty="0" err="1"/>
              <a:t>concat</a:t>
            </a:r>
            <a:r>
              <a:rPr lang="en-CA" dirty="0"/>
              <a:t> two strings.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7EC51-7E2D-453C-B420-81F8C39828F3}"/>
              </a:ext>
            </a:extLst>
          </p:cNvPr>
          <p:cNvSpPr txBox="1"/>
          <p:nvPr/>
        </p:nvSpPr>
        <p:spPr>
          <a:xfrm>
            <a:off x="1109134" y="2723403"/>
            <a:ext cx="662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||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department_name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FROM departments;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F8E1418-A4D4-470D-8742-0CCC33A45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555002"/>
              </p:ext>
            </p:extLst>
          </p:nvPr>
        </p:nvGraphicFramePr>
        <p:xfrm>
          <a:off x="1109133" y="3957185"/>
          <a:ext cx="7577667" cy="152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562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4115105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343882">
                <a:tc>
                  <a:txBody>
                    <a:bodyPr/>
                    <a:lstStyle/>
                    <a:p>
                      <a:r>
                        <a:rPr lang="en-CA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SELECT CONCAT('Hello', 'World')</a:t>
                      </a:r>
                    </a:p>
                    <a:p>
                      <a:r>
                        <a:rPr lang="en-US" sz="1200" dirty="0"/>
                        <a:t>FROM DUAL;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HelloWorld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SELECT CONCAT(</a:t>
                      </a:r>
                      <a:r>
                        <a:rPr lang="en-US" sz="1200" dirty="0" err="1"/>
                        <a:t>first_name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last_name</a:t>
                      </a:r>
                      <a:r>
                        <a:rPr lang="en-US" sz="1200" dirty="0"/>
                        <a:t>)</a:t>
                      </a:r>
                    </a:p>
                    <a:p>
                      <a:r>
                        <a:rPr lang="en-US" sz="1200" dirty="0"/>
                        <a:t>FROM employees;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PaulSmith</a:t>
                      </a:r>
                      <a:endParaRPr lang="en-CA" sz="1200" dirty="0"/>
                    </a:p>
                    <a:p>
                      <a:r>
                        <a:rPr lang="en-CA" sz="1200" dirty="0" err="1"/>
                        <a:t>JohnDoe</a:t>
                      </a:r>
                      <a:endParaRPr lang="en-CA" sz="1200" dirty="0"/>
                    </a:p>
                    <a:p>
                      <a:r>
                        <a:rPr lang="en-CA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5EAF21-C714-4D5F-9DC4-485C1154C1CB}"/>
              </a:ext>
            </a:extLst>
          </p:cNvPr>
          <p:cNvSpPr txBox="1"/>
          <p:nvPr/>
        </p:nvSpPr>
        <p:spPr>
          <a:xfrm>
            <a:off x="440829" y="5594874"/>
            <a:ext cx="26410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DUAL is an Oracle table used for testing purposes. </a:t>
            </a:r>
            <a:endParaRPr lang="en-CA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DEF94E-2622-400C-AAF4-C7826E8E1098}"/>
              </a:ext>
            </a:extLst>
          </p:cNvPr>
          <p:cNvCxnSpPr>
            <a:cxnSpLocks/>
          </p:cNvCxnSpPr>
          <p:nvPr/>
        </p:nvCxnSpPr>
        <p:spPr>
          <a:xfrm flipV="1">
            <a:off x="762000" y="4725826"/>
            <a:ext cx="844609" cy="86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33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665E-9C0E-4D57-A58C-15D07FB8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SUBSTR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9AE4-37B3-48D9-8A04-E5BCE11A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Extracts a String of a determined length.</a:t>
            </a:r>
          </a:p>
          <a:p>
            <a:r>
              <a:rPr lang="en-US" dirty="0"/>
              <a:t>The arguments are (character String, starting position, length).</a:t>
            </a:r>
          </a:p>
          <a:p>
            <a:r>
              <a:rPr lang="en-US" dirty="0"/>
              <a:t>The length argument is optional, and if omitted, returns all characters to the end of the string.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F8E1418-A4D4-470D-8742-0CCC33A45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000784"/>
              </p:ext>
            </p:extLst>
          </p:nvPr>
        </p:nvGraphicFramePr>
        <p:xfrm>
          <a:off x="1109133" y="3957185"/>
          <a:ext cx="7577667" cy="1974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562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4115105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343882">
                <a:tc>
                  <a:txBody>
                    <a:bodyPr/>
                    <a:lstStyle/>
                    <a:p>
                      <a:r>
                        <a:rPr lang="en-CA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SELECT SUBSTR('HelloWorld', 1, 5) FROM DUAL;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Hello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SELECT SUBSTR('HelloWorld’, 6) FROM DUAL;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SELECT SUBSTR(</a:t>
                      </a:r>
                      <a:r>
                        <a:rPr lang="en-US" sz="1200" dirty="0" err="1"/>
                        <a:t>last_name</a:t>
                      </a:r>
                      <a:r>
                        <a:rPr lang="en-US" sz="1200" dirty="0"/>
                        <a:t>, 1, 3) FROM DUAL;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Abe</a:t>
                      </a:r>
                    </a:p>
                    <a:p>
                      <a:r>
                        <a:rPr lang="en-CA" sz="1200" dirty="0" err="1"/>
                        <a:t>Dav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10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53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665E-9C0E-4D57-A58C-15D07FB8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9AE4-37B3-48D9-8A04-E5BCE11A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Shows the length of a string as a number value</a:t>
            </a:r>
          </a:p>
          <a:p>
            <a:r>
              <a:rPr lang="en-CA" dirty="0"/>
              <a:t>The function takes a character string as the argument, and returns the number of characters in that character string.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F8E1418-A4D4-470D-8742-0CCC33A45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150276"/>
              </p:ext>
            </p:extLst>
          </p:nvPr>
        </p:nvGraphicFramePr>
        <p:xfrm>
          <a:off x="1109133" y="3762450"/>
          <a:ext cx="7577667" cy="152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562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4115105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343882">
                <a:tc>
                  <a:txBody>
                    <a:bodyPr/>
                    <a:lstStyle/>
                    <a:p>
                      <a:r>
                        <a:rPr lang="en-CA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SELECT LENGTH('HelloWorld’) FROM DUAL;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SELECT LENGTH(</a:t>
                      </a:r>
                      <a:r>
                        <a:rPr lang="en-US" sz="1200" dirty="0" err="1"/>
                        <a:t>last_name</a:t>
                      </a:r>
                      <a:r>
                        <a:rPr lang="en-US" sz="1200" dirty="0"/>
                        <a:t>) FROM DUAL;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4</a:t>
                      </a:r>
                    </a:p>
                    <a:p>
                      <a:r>
                        <a:rPr lang="en-CA" sz="1200" dirty="0"/>
                        <a:t>6</a:t>
                      </a:r>
                    </a:p>
                    <a:p>
                      <a:r>
                        <a:rPr lang="en-CA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40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665E-9C0E-4D57-A58C-15D07FB8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9AE4-37B3-48D9-8A04-E5BCE11A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Finds the numeric position of the specified character(s).</a:t>
            </a:r>
          </a:p>
          <a:p>
            <a:r>
              <a:rPr lang="en-CA" dirty="0"/>
              <a:t>INSTR searches for the first occurrence of a substring within a character string and returns the position as a number.</a:t>
            </a:r>
          </a:p>
          <a:p>
            <a:r>
              <a:rPr lang="en-CA" dirty="0"/>
              <a:t>If the substring is not found, the number zero is returned.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F8E1418-A4D4-470D-8742-0CCC33A45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725538"/>
              </p:ext>
            </p:extLst>
          </p:nvPr>
        </p:nvGraphicFramePr>
        <p:xfrm>
          <a:off x="1109133" y="3762450"/>
          <a:ext cx="7577667" cy="152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562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4115105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343882">
                <a:tc>
                  <a:txBody>
                    <a:bodyPr/>
                    <a:lstStyle/>
                    <a:p>
                      <a:r>
                        <a:rPr lang="en-CA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SELECT INSTR('HelloWorld', 'W’) FROM DUAL;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SELECT </a:t>
                      </a:r>
                      <a:r>
                        <a:rPr lang="en-US" sz="1200" dirty="0" err="1"/>
                        <a:t>last_name</a:t>
                      </a:r>
                      <a:r>
                        <a:rPr lang="en-US" sz="1200" dirty="0"/>
                        <a:t>, INSTR(</a:t>
                      </a:r>
                      <a:r>
                        <a:rPr lang="en-US" sz="1200" dirty="0" err="1"/>
                        <a:t>last_name</a:t>
                      </a:r>
                      <a:r>
                        <a:rPr lang="en-US" sz="1200" dirty="0"/>
                        <a:t>, 'a')</a:t>
                      </a:r>
                    </a:p>
                    <a:p>
                      <a:r>
                        <a:rPr lang="en-US" sz="1200" dirty="0"/>
                        <a:t>FROM employees;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Abel 0</a:t>
                      </a:r>
                    </a:p>
                    <a:p>
                      <a:r>
                        <a:rPr lang="en-CA" sz="1200" dirty="0"/>
                        <a:t>Davies 2</a:t>
                      </a:r>
                    </a:p>
                    <a:p>
                      <a:r>
                        <a:rPr lang="en-CA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61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665E-9C0E-4D57-A58C-15D07FB8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LPAD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9AE4-37B3-48D9-8A04-E5BCE11A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LPAD: Pads the left side of a character string, resulting in a right-justified value.</a:t>
            </a:r>
          </a:p>
          <a:p>
            <a:r>
              <a:rPr lang="en-US" dirty="0"/>
              <a:t>LPAD requires 3 arguments: a character string, the total number of characters in the padded string, and the character to pad with.</a:t>
            </a:r>
            <a:endParaRPr lang="en-CA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F8E1418-A4D4-470D-8742-0CCC33A45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214374"/>
              </p:ext>
            </p:extLst>
          </p:nvPr>
        </p:nvGraphicFramePr>
        <p:xfrm>
          <a:off x="1109133" y="3762450"/>
          <a:ext cx="7577667" cy="152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562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4115105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343882">
                <a:tc>
                  <a:txBody>
                    <a:bodyPr/>
                    <a:lstStyle/>
                    <a:p>
                      <a:r>
                        <a:rPr lang="en-CA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SELECT LPAD('HelloWorld', 15, '-')</a:t>
                      </a:r>
                    </a:p>
                    <a:p>
                      <a:r>
                        <a:rPr lang="en-US" sz="1200" dirty="0"/>
                        <a:t>FROM DUAL;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-----HelloWorld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SELECT LPAD(</a:t>
                      </a:r>
                      <a:r>
                        <a:rPr lang="en-US" sz="1200" dirty="0" err="1"/>
                        <a:t>last_name</a:t>
                      </a:r>
                      <a:r>
                        <a:rPr lang="en-US" sz="1200" dirty="0"/>
                        <a:t>, 10, '*')</a:t>
                      </a:r>
                    </a:p>
                    <a:p>
                      <a:r>
                        <a:rPr lang="en-US" sz="1200" dirty="0"/>
                        <a:t>FROM employees;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******Abel</a:t>
                      </a:r>
                    </a:p>
                    <a:p>
                      <a:r>
                        <a:rPr lang="en-CA" sz="1200" dirty="0"/>
                        <a:t>****Davies</a:t>
                      </a:r>
                    </a:p>
                    <a:p>
                      <a:r>
                        <a:rPr lang="en-CA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942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665E-9C0E-4D57-A58C-15D07FB8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9AE4-37B3-48D9-8A04-E5BCE11A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a sequence of characters in a string with another set of characters.</a:t>
            </a:r>
          </a:p>
          <a:p>
            <a:r>
              <a:rPr lang="en-US" dirty="0"/>
              <a:t>The syntax for the REPLACE function is:</a:t>
            </a:r>
          </a:p>
          <a:p>
            <a:endParaRPr lang="en-US" dirty="0"/>
          </a:p>
          <a:p>
            <a:pPr lvl="1"/>
            <a:r>
              <a:rPr lang="en-US" dirty="0"/>
              <a:t>string1 is the string that will have characters replaced in it</a:t>
            </a:r>
          </a:p>
          <a:p>
            <a:pPr lvl="1"/>
            <a:r>
              <a:rPr lang="en-US" dirty="0" err="1"/>
              <a:t>string_to_replace</a:t>
            </a:r>
            <a:r>
              <a:rPr lang="en-US" dirty="0"/>
              <a:t> is the string that will be searched for and taken out of string1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replacement_string</a:t>
            </a:r>
            <a:r>
              <a:rPr lang="en-US" dirty="0"/>
              <a:t>] is the new string to be inserted in string1</a:t>
            </a:r>
            <a:endParaRPr lang="en-CA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F8E1418-A4D4-470D-8742-0CCC33A45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830734"/>
              </p:ext>
            </p:extLst>
          </p:nvPr>
        </p:nvGraphicFramePr>
        <p:xfrm>
          <a:off x="1109133" y="4736119"/>
          <a:ext cx="7577667" cy="152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562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4115105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343882">
                <a:tc>
                  <a:txBody>
                    <a:bodyPr/>
                    <a:lstStyle/>
                    <a:p>
                      <a:r>
                        <a:rPr lang="en-CA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SELECT REPLACE('JACK and JUE', 'J', 'BL')</a:t>
                      </a:r>
                    </a:p>
                    <a:p>
                      <a:r>
                        <a:rPr lang="en-US" sz="1200" dirty="0"/>
                        <a:t>FROM DUAL;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BLACK and 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SELECT REPLACE(</a:t>
                      </a:r>
                      <a:r>
                        <a:rPr lang="en-US" sz="1200" dirty="0" err="1"/>
                        <a:t>last_name</a:t>
                      </a:r>
                      <a:r>
                        <a:rPr lang="en-US" sz="1200" dirty="0"/>
                        <a:t>, 'a', '*')</a:t>
                      </a:r>
                    </a:p>
                    <a:p>
                      <a:r>
                        <a:rPr lang="en-US" sz="1200" dirty="0"/>
                        <a:t>FROM employees;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Abel</a:t>
                      </a:r>
                    </a:p>
                    <a:p>
                      <a:r>
                        <a:rPr lang="pt-BR" sz="1200" dirty="0"/>
                        <a:t>D*vies</a:t>
                      </a:r>
                    </a:p>
                    <a:p>
                      <a:r>
                        <a:rPr lang="pt-BR" sz="1200" dirty="0"/>
                        <a:t>De H**n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57C07F-D3EC-4426-95A3-FAE544E437AB}"/>
              </a:ext>
            </a:extLst>
          </p:cNvPr>
          <p:cNvSpPr txBox="1"/>
          <p:nvPr/>
        </p:nvSpPr>
        <p:spPr>
          <a:xfrm>
            <a:off x="1109133" y="2968936"/>
            <a:ext cx="662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REPLACE (string1,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string_to_replace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[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replacement_string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 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3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25C8-E9E2-40C4-B3BF-0C89C12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Column Alias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D4C9-F55B-413E-863F-900A154DE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Often when you use functions, the displayed name will show the entire expression which is not visually appealing.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512A9-1C8D-4B6D-94DF-6886DD91BD79}"/>
              </a:ext>
            </a:extLst>
          </p:cNvPr>
          <p:cNvSpPr txBox="1"/>
          <p:nvPr/>
        </p:nvSpPr>
        <p:spPr>
          <a:xfrm>
            <a:off x="1109132" y="2968936"/>
            <a:ext cx="568960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SELECT LOWER(last_name)|| LOWER(SUBSTR(first_name,1,1))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AS "User Name"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FROM employees;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2D61FE7-3A4F-4C4C-9E92-B7DB552078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318284"/>
              </p:ext>
            </p:extLst>
          </p:nvPr>
        </p:nvGraphicFramePr>
        <p:xfrm>
          <a:off x="7112270" y="2968936"/>
          <a:ext cx="1938598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598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</a:tblGrid>
              <a:tr h="224994">
                <a:tc>
                  <a:txBody>
                    <a:bodyPr/>
                    <a:lstStyle/>
                    <a:p>
                      <a:r>
                        <a:rPr lang="en-CA" sz="1400" dirty="0"/>
                        <a:t>User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243834">
                <a:tc>
                  <a:txBody>
                    <a:bodyPr/>
                    <a:lstStyle/>
                    <a:p>
                      <a:r>
                        <a:rPr lang="en-CA" sz="1200" dirty="0"/>
                        <a:t>Abele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243834">
                <a:tc>
                  <a:txBody>
                    <a:bodyPr/>
                    <a:lstStyle/>
                    <a:p>
                      <a:r>
                        <a:rPr lang="en-CA" sz="1200" dirty="0" err="1"/>
                        <a:t>Daviesc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243834">
                <a:tc>
                  <a:txBody>
                    <a:bodyPr/>
                    <a:lstStyle/>
                    <a:p>
                      <a:r>
                        <a:rPr lang="en-CA" sz="1200" dirty="0"/>
                        <a:t>De </a:t>
                      </a:r>
                      <a:r>
                        <a:rPr lang="en-CA" sz="1200" dirty="0" err="1"/>
                        <a:t>haanl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243834">
                <a:tc>
                  <a:txBody>
                    <a:bodyPr/>
                    <a:lstStyle/>
                    <a:p>
                      <a:r>
                        <a:rPr lang="en-CA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F669F4-F28A-4AEE-90E4-EA348D6A590C}"/>
              </a:ext>
            </a:extLst>
          </p:cNvPr>
          <p:cNvSpPr txBox="1"/>
          <p:nvPr/>
        </p:nvSpPr>
        <p:spPr>
          <a:xfrm>
            <a:off x="1109132" y="4751680"/>
            <a:ext cx="373380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LOWER(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)|| LOWER(SUBSTR(first_name,1,1))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5B02E2-90D6-4F37-9BEE-6B52D85874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869366"/>
              </p:ext>
            </p:extLst>
          </p:nvPr>
        </p:nvGraphicFramePr>
        <p:xfrm>
          <a:off x="5054600" y="4751680"/>
          <a:ext cx="520700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0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</a:tblGrid>
              <a:tr h="224994">
                <a:tc>
                  <a:txBody>
                    <a:bodyPr/>
                    <a:lstStyle/>
                    <a:p>
                      <a:r>
                        <a:rPr lang="en-US" sz="1400" dirty="0"/>
                        <a:t>LOWER(</a:t>
                      </a:r>
                      <a:r>
                        <a:rPr lang="en-US" sz="1400" dirty="0" err="1"/>
                        <a:t>last_name</a:t>
                      </a:r>
                      <a:r>
                        <a:rPr lang="en-US" sz="1400" dirty="0"/>
                        <a:t>)|| LOWER(SUBSTR(first_name,1,1))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243834">
                <a:tc>
                  <a:txBody>
                    <a:bodyPr/>
                    <a:lstStyle/>
                    <a:p>
                      <a:r>
                        <a:rPr lang="en-CA" sz="1200" dirty="0"/>
                        <a:t>Abele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243834">
                <a:tc>
                  <a:txBody>
                    <a:bodyPr/>
                    <a:lstStyle/>
                    <a:p>
                      <a:r>
                        <a:rPr lang="en-CA" sz="1200" dirty="0" err="1"/>
                        <a:t>Daviesc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243834">
                <a:tc>
                  <a:txBody>
                    <a:bodyPr/>
                    <a:lstStyle/>
                    <a:p>
                      <a:r>
                        <a:rPr lang="en-CA" sz="1200" dirty="0"/>
                        <a:t>De </a:t>
                      </a:r>
                      <a:r>
                        <a:rPr lang="en-CA" sz="1200" dirty="0" err="1"/>
                        <a:t>haanl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243834">
                <a:tc>
                  <a:txBody>
                    <a:bodyPr/>
                    <a:lstStyle/>
                    <a:p>
                      <a:r>
                        <a:rPr lang="en-CA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780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665E-9C0E-4D57-A58C-15D07FB8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9AE4-37B3-48D9-8A04-E5BCE11A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Shifting gears, we will now examine number functions.</a:t>
            </a:r>
          </a:p>
          <a:p>
            <a:r>
              <a:rPr lang="en-US" dirty="0"/>
              <a:t>Imagine you are storing financial data, and the bank wanted to round the percentage rate 3.5%</a:t>
            </a:r>
          </a:p>
          <a:p>
            <a:r>
              <a:rPr lang="en-US" dirty="0"/>
              <a:t>If you dropped the decimal value, I’m sure people would be upset with that lost 0.5%</a:t>
            </a:r>
          </a:p>
          <a:p>
            <a:r>
              <a:rPr lang="en-US" dirty="0"/>
              <a:t>Rounding and truncating numbers play an important part in business and in turn with the databases that support these business as they store and access numeric data.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437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6303-5671-44C0-8EED-B490E4E5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581C-8548-4879-8499-A32F6AC5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Functions </a:t>
            </a:r>
          </a:p>
          <a:p>
            <a:r>
              <a:rPr lang="en-CA" dirty="0"/>
              <a:t>Single vs Multi-Row Functions</a:t>
            </a:r>
          </a:p>
          <a:p>
            <a:r>
              <a:rPr lang="en-CA" dirty="0"/>
              <a:t>Case vs Character Manipulation Functions</a:t>
            </a:r>
          </a:p>
          <a:p>
            <a:r>
              <a:rPr lang="en-CA" dirty="0"/>
              <a:t>In Depth Character Manipulation Functions</a:t>
            </a:r>
          </a:p>
          <a:p>
            <a:r>
              <a:rPr lang="en-CA" dirty="0"/>
              <a:t>Number Functions</a:t>
            </a:r>
          </a:p>
          <a:p>
            <a:r>
              <a:rPr lang="en-CA" dirty="0"/>
              <a:t>Using Dates with Functions</a:t>
            </a:r>
          </a:p>
          <a:p>
            <a:r>
              <a:rPr lang="en-CA" dirty="0"/>
              <a:t>NULL Functions (NVL, NVL2,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r>
              <a:rPr lang="en-CA"/>
              <a:t>Conditions Expressions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889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4037-6CD5-41D6-85C0-13F0E6AC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F5E6-CAEA-4C10-8295-771509743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There are three number functions:</a:t>
            </a:r>
          </a:p>
          <a:p>
            <a:pPr lvl="1"/>
            <a:r>
              <a:rPr lang="en-CA" sz="1800" dirty="0"/>
              <a:t>ROUND</a:t>
            </a:r>
          </a:p>
          <a:p>
            <a:pPr lvl="1"/>
            <a:r>
              <a:rPr lang="en-CA" sz="1800" dirty="0"/>
              <a:t>TRUNC</a:t>
            </a:r>
          </a:p>
          <a:p>
            <a:pPr lvl="1"/>
            <a:r>
              <a:rPr lang="en-CA" sz="1800" dirty="0"/>
              <a:t>MOD</a:t>
            </a:r>
          </a:p>
        </p:txBody>
      </p:sp>
    </p:spTree>
    <p:extLst>
      <p:ext uri="{BB962C8B-B14F-4D97-AF65-F5344CB8AC3E}">
        <p14:creationId xmlns:p14="http://schemas.microsoft.com/office/powerpoint/2010/main" val="3060944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665E-9C0E-4D57-A58C-15D07FB8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9AE4-37B3-48D9-8A04-E5BCE11A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can be used with both numbers and dates.</a:t>
            </a:r>
          </a:p>
          <a:p>
            <a:r>
              <a:rPr lang="en-US" dirty="0"/>
              <a:t>It is mainly used to round numbers to a specified number of decimal places, but it can also be used to round numbers to the left of the decimal point.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r>
              <a:rPr lang="en-US" dirty="0"/>
              <a:t>Note that if the number of decimal places is not specified or is zero, the number will round to no decimal places.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F8E1418-A4D4-470D-8742-0CCC33A45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190311"/>
              </p:ext>
            </p:extLst>
          </p:nvPr>
        </p:nvGraphicFramePr>
        <p:xfrm>
          <a:off x="2539999" y="4817536"/>
          <a:ext cx="2540001" cy="143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1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384076095"/>
                    </a:ext>
                  </a:extLst>
                </a:gridCol>
              </a:tblGrid>
              <a:tr h="343882">
                <a:tc>
                  <a:txBody>
                    <a:bodyPr/>
                    <a:lstStyle/>
                    <a:p>
                      <a:r>
                        <a:rPr lang="en-CA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ROUND(45.926)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ROUND(45.926, 0)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57C07F-D3EC-4426-95A3-FAE544E437AB}"/>
              </a:ext>
            </a:extLst>
          </p:cNvPr>
          <p:cNvSpPr txBox="1"/>
          <p:nvPr/>
        </p:nvSpPr>
        <p:spPr>
          <a:xfrm>
            <a:off x="1109133" y="3646976"/>
            <a:ext cx="662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ROUND(column|expression, decimal places)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9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665E-9C0E-4D57-A58C-15D07FB8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9AE4-37B3-48D9-8A04-E5BCE11A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number of decimal places is a positive number, the number is rounded to that number of decimal places to the right of the decimal point.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number of decimal places is a negative number, the number is rounded to that number of decimal places to the left of the decimal point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F8E1418-A4D4-470D-8742-0CCC33A45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907042"/>
              </p:ext>
            </p:extLst>
          </p:nvPr>
        </p:nvGraphicFramePr>
        <p:xfrm>
          <a:off x="2590800" y="2985314"/>
          <a:ext cx="3750733" cy="85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87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1837859">
                  <a:extLst>
                    <a:ext uri="{9D8B030D-6E8A-4147-A177-3AD203B41FA5}">
                      <a16:colId xmlns:a16="http://schemas.microsoft.com/office/drawing/2014/main" val="2384076095"/>
                    </a:ext>
                  </a:extLst>
                </a:gridCol>
              </a:tblGrid>
              <a:tr h="332714">
                <a:tc>
                  <a:txBody>
                    <a:bodyPr/>
                    <a:lstStyle/>
                    <a:p>
                      <a:r>
                        <a:rPr lang="en-CA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525840">
                <a:tc>
                  <a:txBody>
                    <a:bodyPr/>
                    <a:lstStyle/>
                    <a:p>
                      <a:r>
                        <a:rPr lang="en-US" sz="1200" dirty="0"/>
                        <a:t>ROUND(45.926, 2)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45.93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9AC01F-237A-45D5-9CCA-FF98189596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459011"/>
              </p:ext>
            </p:extLst>
          </p:nvPr>
        </p:nvGraphicFramePr>
        <p:xfrm>
          <a:off x="2590800" y="4890314"/>
          <a:ext cx="3750733" cy="85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87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1837859">
                  <a:extLst>
                    <a:ext uri="{9D8B030D-6E8A-4147-A177-3AD203B41FA5}">
                      <a16:colId xmlns:a16="http://schemas.microsoft.com/office/drawing/2014/main" val="2384076095"/>
                    </a:ext>
                  </a:extLst>
                </a:gridCol>
              </a:tblGrid>
              <a:tr h="332714">
                <a:tc>
                  <a:txBody>
                    <a:bodyPr/>
                    <a:lstStyle/>
                    <a:p>
                      <a:r>
                        <a:rPr lang="en-CA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525840">
                <a:tc>
                  <a:txBody>
                    <a:bodyPr/>
                    <a:lstStyle/>
                    <a:p>
                      <a:r>
                        <a:rPr lang="en-US" sz="1200" dirty="0"/>
                        <a:t>ROUND(45.926, -1)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147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665E-9C0E-4D57-A58C-15D07FB8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9AE4-37B3-48D9-8A04-E5BCE11A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TRUNC function can be used with both numbers and dates. It is mainly used to terminate the column, expression, or value to a specified number of decimal places.</a:t>
            </a:r>
          </a:p>
          <a:p>
            <a:r>
              <a:rPr lang="en-US" dirty="0"/>
              <a:t>When TRUNC is used, if the number of decimal places is not specified, then like ROUND, the specified number defaults to zero.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F8E1418-A4D4-470D-8742-0CCC33A45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9756634"/>
              </p:ext>
            </p:extLst>
          </p:nvPr>
        </p:nvGraphicFramePr>
        <p:xfrm>
          <a:off x="2539999" y="4817536"/>
          <a:ext cx="4157134" cy="88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139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2036995">
                  <a:extLst>
                    <a:ext uri="{9D8B030D-6E8A-4147-A177-3AD203B41FA5}">
                      <a16:colId xmlns:a16="http://schemas.microsoft.com/office/drawing/2014/main" val="2384076095"/>
                    </a:ext>
                  </a:extLst>
                </a:gridCol>
              </a:tblGrid>
              <a:tr h="343882">
                <a:tc>
                  <a:txBody>
                    <a:bodyPr/>
                    <a:lstStyle/>
                    <a:p>
                      <a:r>
                        <a:rPr lang="en-CA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TRUNC (45.926, 2)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45.92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57C07F-D3EC-4426-95A3-FAE544E437AB}"/>
              </a:ext>
            </a:extLst>
          </p:cNvPr>
          <p:cNvSpPr txBox="1"/>
          <p:nvPr/>
        </p:nvSpPr>
        <p:spPr>
          <a:xfrm>
            <a:off x="1117600" y="4176952"/>
            <a:ext cx="6620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TRUNC(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column|expression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, decimal places)</a:t>
            </a:r>
          </a:p>
        </p:txBody>
      </p:sp>
    </p:spTree>
    <p:extLst>
      <p:ext uri="{BB962C8B-B14F-4D97-AF65-F5344CB8AC3E}">
        <p14:creationId xmlns:p14="http://schemas.microsoft.com/office/powerpoint/2010/main" val="349891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665E-9C0E-4D57-A58C-15D07FB8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9AE4-37B3-48D9-8A04-E5BCE11A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 function finds the remainder after one value is divided by another value.</a:t>
            </a:r>
          </a:p>
          <a:p>
            <a:r>
              <a:rPr lang="en-US" dirty="0"/>
              <a:t>For example, the MOD of 5 divided by 2 is 1.</a:t>
            </a:r>
          </a:p>
          <a:p>
            <a:r>
              <a:rPr lang="en-US" dirty="0"/>
              <a:t>MOD can be used to determine whether a value is odd or even. If you divide a value by 2 and there is no remainder, the number must be an even number.</a:t>
            </a:r>
          </a:p>
          <a:p>
            <a:r>
              <a:rPr lang="en-US" dirty="0"/>
              <a:t>For example, if the MOD of x divided by 2 is 0, then x must be an even number.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F8E1418-A4D4-470D-8742-0CCC33A45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040418"/>
              </p:ext>
            </p:extLst>
          </p:nvPr>
        </p:nvGraphicFramePr>
        <p:xfrm>
          <a:off x="5393266" y="4472237"/>
          <a:ext cx="4157134" cy="143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1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2125133">
                  <a:extLst>
                    <a:ext uri="{9D8B030D-6E8A-4147-A177-3AD203B41FA5}">
                      <a16:colId xmlns:a16="http://schemas.microsoft.com/office/drawing/2014/main" val="2384076095"/>
                    </a:ext>
                  </a:extLst>
                </a:gridCol>
              </a:tblGrid>
              <a:tr h="343882">
                <a:tc>
                  <a:txBody>
                    <a:bodyPr/>
                    <a:lstStyle/>
                    <a:p>
                      <a:r>
                        <a:rPr lang="en-CA" sz="1400" dirty="0"/>
                        <a:t>COUNTRY_NAME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Mod Demo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Canada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Greenland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970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8C93A77-0A70-435C-BE2B-F9FCA461A898}"/>
              </a:ext>
            </a:extLst>
          </p:cNvPr>
          <p:cNvSpPr txBox="1"/>
          <p:nvPr/>
        </p:nvSpPr>
        <p:spPr>
          <a:xfrm>
            <a:off x="812801" y="4726004"/>
            <a:ext cx="41571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country_name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MOD(airports,2)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 "Mod Demo"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wf_countries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04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0155-1D2C-4E3E-B4DB-5CFA27E8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Displaying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3587-6E9C-4445-973B-961211AB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default display and input format for dates is:</a:t>
            </a:r>
          </a:p>
          <a:p>
            <a:pPr lvl="1"/>
            <a:r>
              <a:rPr lang="en-CA" dirty="0"/>
              <a:t>DD-Mon-YYYY for example, 02-Dec-2014</a:t>
            </a:r>
          </a:p>
          <a:p>
            <a:r>
              <a:rPr lang="en-CA" dirty="0"/>
              <a:t>However, databases stores dates internally with a numeric format representing the century, year, month, day, hour, minute and second.</a:t>
            </a:r>
          </a:p>
          <a:p>
            <a:r>
              <a:rPr lang="en-CA" dirty="0"/>
              <a:t>In Oracle, </a:t>
            </a:r>
            <a:r>
              <a:rPr lang="en-US" dirty="0"/>
              <a:t>dates are between January 1, 4712 B.C., and December 31, 9999 A.D.</a:t>
            </a:r>
          </a:p>
          <a:p>
            <a:r>
              <a:rPr lang="en-US" dirty="0"/>
              <a:t>This represents the range of dates that you can store successfully in an Oracle database.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4670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2A5F-2AFF-4B0A-AF30-A0096ED1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3799-F4E2-4169-9380-7E644CB6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SYSDATE is a date function that returns the current database server date and time.</a:t>
            </a:r>
          </a:p>
          <a:p>
            <a:r>
              <a:rPr lang="en-US" dirty="0"/>
              <a:t>Use SYSDATE to display the current date, use the DUAL table.</a:t>
            </a:r>
            <a:endParaRPr lang="en-CA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0CAA12E-52E9-474A-B4EB-02BB59FB42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172423"/>
              </p:ext>
            </p:extLst>
          </p:nvPr>
        </p:nvGraphicFramePr>
        <p:xfrm>
          <a:off x="5613400" y="3583237"/>
          <a:ext cx="2032001" cy="88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1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</a:tblGrid>
              <a:tr h="343882">
                <a:tc>
                  <a:txBody>
                    <a:bodyPr/>
                    <a:lstStyle/>
                    <a:p>
                      <a:r>
                        <a:rPr lang="en-CA" sz="1400" dirty="0"/>
                        <a:t>SYSDATE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01-Jan-2022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464283-458E-412B-80F9-5A0112E58DEE}"/>
              </a:ext>
            </a:extLst>
          </p:cNvPr>
          <p:cNvSpPr txBox="1"/>
          <p:nvPr/>
        </p:nvSpPr>
        <p:spPr>
          <a:xfrm>
            <a:off x="1254299" y="3842257"/>
            <a:ext cx="3327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SYSDATE FROM dual;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517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7691-0AF8-4F35-839A-E0F39494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1362-2EA2-435A-9730-03FF6F30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DATE data type always stores year information as a four-digit number internally: two digits for the century and two digits for the year.</a:t>
            </a:r>
          </a:p>
          <a:p>
            <a:r>
              <a:rPr lang="en-US" dirty="0"/>
              <a:t>For example, the Oracle database stores the year as 1996 or 2004, not just as 96 or 04.</a:t>
            </a:r>
          </a:p>
          <a:p>
            <a:r>
              <a:rPr lang="en-US" dirty="0"/>
              <a:t>In previous versions, the century component was not displayed by default.</a:t>
            </a:r>
          </a:p>
          <a:p>
            <a:r>
              <a:rPr lang="en-US" dirty="0"/>
              <a:t>However, due to changing business requirements around the world, the 4-digit year is now the default display.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4479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C4F6-9AFB-4ECF-9C4D-98AC1D4D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Dates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DF978C8-E4CF-4231-A2D5-9F9E2EF73B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622905"/>
              </p:ext>
            </p:extLst>
          </p:nvPr>
        </p:nvGraphicFramePr>
        <p:xfrm>
          <a:off x="677332" y="1745971"/>
          <a:ext cx="8923867" cy="4096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76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3403191">
                  <a:extLst>
                    <a:ext uri="{9D8B030D-6E8A-4147-A177-3AD203B41FA5}">
                      <a16:colId xmlns:a16="http://schemas.microsoft.com/office/drawing/2014/main" val="2384076095"/>
                    </a:ext>
                  </a:extLst>
                </a:gridCol>
              </a:tblGrid>
              <a:tr h="337113">
                <a:tc>
                  <a:txBody>
                    <a:bodyPr/>
                    <a:lstStyle/>
                    <a:p>
                      <a:r>
                        <a:rPr lang="en-CA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125297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SELECT 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last_name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hire_date</a:t>
                      </a:r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+ 60</a:t>
                      </a:r>
                    </a:p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FROM employees;</a:t>
                      </a:r>
                      <a:endParaRPr lang="en-CA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Adds 60 days to </a:t>
                      </a:r>
                      <a:r>
                        <a:rPr lang="en-CA" sz="1600" dirty="0" err="1"/>
                        <a:t>hire_date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12529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SELECT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last_name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(SYSDATE -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hire_date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)/7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FROM employees;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Displays the number of weeks since the employee was hired.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97032"/>
                  </a:ext>
                </a:extLst>
              </a:tr>
              <a:tr h="12529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SELECT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employee_id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end_date-start_date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)/365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AS "Tenure in last job"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FROM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job_history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;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Finds the number of days an employee held a job, then divides by 365 to display in years.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1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031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FC86-5B7A-4D64-95B6-CFBC6BEF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1870-A963-4C8B-83BA-DAD0AEB00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date functions shown in the table operate on Oracle dates.</a:t>
            </a:r>
          </a:p>
          <a:p>
            <a:r>
              <a:rPr lang="en-US" dirty="0"/>
              <a:t>All of the date functions return a value with a DATE data type except the MONTHS_BETWEEN function, which returns a numeric data type value.</a:t>
            </a:r>
            <a:endParaRPr lang="en-CA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F9B7DC7-4095-4F8A-9F4C-090E3376D1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241159"/>
              </p:ext>
            </p:extLst>
          </p:nvPr>
        </p:nvGraphicFramePr>
        <p:xfrm>
          <a:off x="1117602" y="3361267"/>
          <a:ext cx="7044266" cy="302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595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5033671">
                  <a:extLst>
                    <a:ext uri="{9D8B030D-6E8A-4147-A177-3AD203B41FA5}">
                      <a16:colId xmlns:a16="http://schemas.microsoft.com/office/drawing/2014/main" val="2384076095"/>
                    </a:ext>
                  </a:extLst>
                </a:gridCol>
              </a:tblGrid>
              <a:tr h="272065">
                <a:tc>
                  <a:txBody>
                    <a:bodyPr/>
                    <a:lstStyle/>
                    <a:p>
                      <a:r>
                        <a:rPr lang="en-CA" sz="14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440338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MONTHS_BETWEEN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Number of months between two 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4403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ADD_MONTHS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Add calendar months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97032"/>
                  </a:ext>
                </a:extLst>
              </a:tr>
              <a:tr h="52119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NEXT_DAY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Date of next occurrence of day of the week specified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16657"/>
                  </a:ext>
                </a:extLst>
              </a:tr>
              <a:tr h="4403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LAST_DAY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Last day of the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38215"/>
                  </a:ext>
                </a:extLst>
              </a:tr>
              <a:tr h="4403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Round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292206"/>
                  </a:ext>
                </a:extLst>
              </a:tr>
              <a:tr h="44033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TRUNC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Truncate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06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67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48EB-DFE9-4B0D-A4BC-5DEA0E91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48F4-752E-4B44-8146-DAEAFB87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Let’s examine a simple scenario…</a:t>
            </a:r>
          </a:p>
          <a:p>
            <a:pPr lvl="1"/>
            <a:r>
              <a:rPr lang="en-CA" dirty="0"/>
              <a:t>You have a dollar coin in your hand, you want a Coke, perhaps the new cool looking Coke Zero!! Let’s imagine a world where Coke in a vending machine costs $1.</a:t>
            </a:r>
          </a:p>
          <a:p>
            <a:pPr lvl="1"/>
            <a:r>
              <a:rPr lang="en-CA" dirty="0"/>
              <a:t>When you put money in a drink machine, something happens between the time the money is deposited and your Coke is dispensed.</a:t>
            </a:r>
          </a:p>
          <a:p>
            <a:pPr lvl="1"/>
            <a:r>
              <a:rPr lang="en-CA" dirty="0"/>
              <a:t>The transaction is processed internally by the machine.</a:t>
            </a:r>
          </a:p>
          <a:p>
            <a:pPr lvl="1"/>
            <a:r>
              <a:rPr lang="en-CA" dirty="0"/>
              <a:t>Your money is the </a:t>
            </a:r>
            <a:r>
              <a:rPr lang="en-CA" b="1" dirty="0"/>
              <a:t>input </a:t>
            </a:r>
            <a:r>
              <a:rPr lang="en-CA" dirty="0"/>
              <a:t>and the drink is the </a:t>
            </a:r>
            <a:r>
              <a:rPr lang="en-CA" b="1" dirty="0"/>
              <a:t>output.</a:t>
            </a:r>
          </a:p>
          <a:p>
            <a:pPr lvl="1"/>
            <a:r>
              <a:rPr lang="en-CA" dirty="0"/>
              <a:t>The machine performs a function.</a:t>
            </a:r>
          </a:p>
          <a:p>
            <a:pPr lvl="1"/>
            <a:r>
              <a:rPr lang="en-CA" dirty="0"/>
              <a:t>The machine:</a:t>
            </a:r>
          </a:p>
          <a:p>
            <a:pPr lvl="2"/>
            <a:r>
              <a:rPr lang="en-CA" dirty="0"/>
              <a:t>Counts your money</a:t>
            </a:r>
          </a:p>
          <a:p>
            <a:pPr lvl="2"/>
            <a:r>
              <a:rPr lang="en-CA" dirty="0"/>
              <a:t>Makes sure your selection is chosen</a:t>
            </a:r>
          </a:p>
          <a:p>
            <a:pPr lvl="2"/>
            <a:r>
              <a:rPr lang="en-CA" dirty="0"/>
              <a:t>Returns change, if necessary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7472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0EFB-483D-4B35-9B24-46AF6A4A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375D-AB10-4979-98D9-A77E1196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table is created for a database, the SQL programmer must define what kind of data will be stored in each field of the table.</a:t>
            </a:r>
          </a:p>
          <a:p>
            <a:r>
              <a:rPr lang="en-US" dirty="0"/>
              <a:t>In SQL, there are several different data types. These data types define the domain of values that each column can contain.</a:t>
            </a:r>
          </a:p>
          <a:p>
            <a:r>
              <a:rPr lang="en-US" dirty="0"/>
              <a:t>Emphasis over the next few slides will be on the following:</a:t>
            </a:r>
          </a:p>
          <a:p>
            <a:pPr lvl="1"/>
            <a:r>
              <a:rPr lang="en-US" dirty="0"/>
              <a:t>VARCHAR2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88386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6855-8449-4F7A-9768-A67C245B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Dates Types Described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2A28-F4DE-4544-A58C-E06838F9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VARCHAR2</a:t>
            </a:r>
            <a:r>
              <a:rPr lang="en-US" dirty="0"/>
              <a:t>: Used for character data of variable length, including numbers, dashes, and special characters.</a:t>
            </a:r>
          </a:p>
          <a:p>
            <a:r>
              <a:rPr lang="en-US" b="1" dirty="0"/>
              <a:t>CHAR</a:t>
            </a:r>
            <a:r>
              <a:rPr lang="en-US" dirty="0"/>
              <a:t>: Used for text and character data of fixed length, including numbers, dashes, and special characters.</a:t>
            </a:r>
          </a:p>
          <a:p>
            <a:r>
              <a:rPr lang="en-US" b="1" dirty="0"/>
              <a:t>NUMBER</a:t>
            </a:r>
            <a:r>
              <a:rPr lang="en-US" dirty="0"/>
              <a:t>: Used to store variable-length numeric data. No dashes, text, or other nonnumeric data are allowed. Currency is stored as a number data type.</a:t>
            </a:r>
          </a:p>
          <a:p>
            <a:r>
              <a:rPr lang="en-US" b="1" dirty="0"/>
              <a:t>DATE</a:t>
            </a:r>
            <a:r>
              <a:rPr lang="en-US" dirty="0"/>
              <a:t>: Used for date and time values. Internally, Oracle stores dates as numbers and, by default, DATE information is displayed as DD-Mon-YYYY (for example, 23-Oct-2013).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0375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8B9F-0594-4BB6-BAAD-D9BF6992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8C5E-86A4-4125-8E7E-AE67F2AA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can automatically convert VARCHAR2 and CHAR data to NUMBER and DATE data types.</a:t>
            </a:r>
          </a:p>
          <a:p>
            <a:r>
              <a:rPr lang="en-US" dirty="0"/>
              <a:t>It can convert NUMBER and DATE data back to CHARACTER data type.</a:t>
            </a:r>
          </a:p>
          <a:p>
            <a:r>
              <a:rPr lang="en-US" dirty="0"/>
              <a:t>This is known as </a:t>
            </a:r>
            <a:r>
              <a:rPr lang="en-US" b="1" dirty="0"/>
              <a:t>implicit data conversion</a:t>
            </a:r>
            <a:endParaRPr lang="en-CA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FBCF90-03AE-4C71-8DFB-80997F3E2163}"/>
              </a:ext>
            </a:extLst>
          </p:cNvPr>
          <p:cNvSpPr/>
          <p:nvPr/>
        </p:nvSpPr>
        <p:spPr>
          <a:xfrm>
            <a:off x="2114549" y="4424231"/>
            <a:ext cx="2057400" cy="6519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Type Conversions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59F4D5-D2B1-4ACE-8848-E3B7368F97FB}"/>
              </a:ext>
            </a:extLst>
          </p:cNvPr>
          <p:cNvSpPr/>
          <p:nvPr/>
        </p:nvSpPr>
        <p:spPr>
          <a:xfrm>
            <a:off x="5448299" y="3923109"/>
            <a:ext cx="1706034" cy="5969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Implicit Data Type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EE2DB4-6175-4909-811B-A27C7BB6B2E4}"/>
              </a:ext>
            </a:extLst>
          </p:cNvPr>
          <p:cNvSpPr/>
          <p:nvPr/>
        </p:nvSpPr>
        <p:spPr>
          <a:xfrm>
            <a:off x="5448298" y="5145484"/>
            <a:ext cx="1706035" cy="57196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Explicit Data Type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A24D876-7BF4-4C12-95D8-37F7BE0B84A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171949" y="4221559"/>
            <a:ext cx="1276350" cy="52863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E44D67C-3256-43A6-B18E-848C9DF7270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171949" y="4750198"/>
            <a:ext cx="1276349" cy="6812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646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8B9F-0594-4BB6-BAAD-D9BF6992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8C5E-86A4-4125-8E7E-AE67F2AA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this is a convenient feature, it is always best to explicitly make data type conversions to ensure reliability in SQL statements.</a:t>
            </a:r>
            <a:endParaRPr lang="en-CA" b="1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0977388-0804-424A-A2FE-E556F5126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620849"/>
              </p:ext>
            </p:extLst>
          </p:nvPr>
        </p:nvGraphicFramePr>
        <p:xfrm>
          <a:off x="2091268" y="3216878"/>
          <a:ext cx="5579532" cy="2320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465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3031067">
                  <a:extLst>
                    <a:ext uri="{9D8B030D-6E8A-4147-A177-3AD203B41FA5}">
                      <a16:colId xmlns:a16="http://schemas.microsoft.com/office/drawing/2014/main" val="2384076095"/>
                    </a:ext>
                  </a:extLst>
                </a:gridCol>
              </a:tblGrid>
              <a:tr h="307139">
                <a:tc>
                  <a:txBody>
                    <a:bodyPr/>
                    <a:lstStyle/>
                    <a:p>
                      <a:r>
                        <a:rPr lang="en-CA" sz="14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52213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VARCHAR2 TO CHAR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5221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VARCHAR2 TO CHAR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97032"/>
                  </a:ext>
                </a:extLst>
              </a:tr>
              <a:tr h="52519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NUMBER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16657"/>
                  </a:ext>
                </a:extLst>
              </a:tr>
              <a:tr h="4437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VARCHAR2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3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19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9DA2-9FD5-496E-A865-833FB6DE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Date Conversion to Character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2279-A906-4DC3-B875-69C3D3F4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often desirable to convert a date from its default DD-Mon-YYYY format to another format specified by you.</a:t>
            </a:r>
          </a:p>
          <a:p>
            <a:r>
              <a:rPr lang="en-US" dirty="0"/>
              <a:t>The function to accomplish this task 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'format model' must be enclosed in single quotation marks and is case-sensitive.</a:t>
            </a:r>
          </a:p>
          <a:p>
            <a:r>
              <a:rPr lang="en-US" dirty="0"/>
              <a:t>Separate the date value from the format model with a comma.</a:t>
            </a:r>
          </a:p>
          <a:p>
            <a:r>
              <a:rPr lang="en-US" dirty="0"/>
              <a:t>Any valid date format element can be included.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99E28-D599-4A24-BCD5-FDAD6A6BE6EF}"/>
              </a:ext>
            </a:extLst>
          </p:cNvPr>
          <p:cNvSpPr txBox="1"/>
          <p:nvPr/>
        </p:nvSpPr>
        <p:spPr>
          <a:xfrm>
            <a:off x="1152698" y="3342723"/>
            <a:ext cx="62302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TO_CHAR (date column name, 'format model you specify')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38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9DA2-9FD5-496E-A865-833FB6DE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Date Conversion to Character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2279-A906-4DC3-B875-69C3D3F40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90065" cy="3880773"/>
          </a:xfrm>
        </p:spPr>
        <p:txBody>
          <a:bodyPr>
            <a:normAutofit/>
          </a:bodyPr>
          <a:lstStyle/>
          <a:p>
            <a:r>
              <a:rPr lang="en-US" dirty="0"/>
              <a:t>The tables show the different format models that can be used.</a:t>
            </a:r>
          </a:p>
          <a:p>
            <a:r>
              <a:rPr lang="en-US" dirty="0"/>
              <a:t>When specifying time elements, note that hours (HH), minutes (MI), seconds (SS), and AM or PM can also be formatted.</a:t>
            </a:r>
            <a:endParaRPr lang="en-CA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89D554B-EBF6-438C-A583-5FC41D990C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252031"/>
              </p:ext>
            </p:extLst>
          </p:nvPr>
        </p:nvGraphicFramePr>
        <p:xfrm>
          <a:off x="5867399" y="2048934"/>
          <a:ext cx="5054598" cy="467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698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3611900">
                  <a:extLst>
                    <a:ext uri="{9D8B030D-6E8A-4147-A177-3AD203B41FA5}">
                      <a16:colId xmlns:a16="http://schemas.microsoft.com/office/drawing/2014/main" val="2384076095"/>
                    </a:ext>
                  </a:extLst>
                </a:gridCol>
              </a:tblGrid>
              <a:tr h="298673">
                <a:tc>
                  <a:txBody>
                    <a:bodyPr/>
                    <a:lstStyle/>
                    <a:p>
                      <a:r>
                        <a:rPr lang="en-CA" sz="14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0844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YYYY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Full year in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3084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YEAR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Year spelled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97032"/>
                  </a:ext>
                </a:extLst>
              </a:tr>
              <a:tr h="3650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MM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Two-Digit value for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16657"/>
                  </a:ext>
                </a:extLst>
              </a:tr>
              <a:tr h="3084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Full name of the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38215"/>
                  </a:ext>
                </a:extLst>
              </a:tr>
              <a:tr h="3084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Three-letter abbreviation of the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292206"/>
                  </a:ext>
                </a:extLst>
              </a:tr>
              <a:tr h="3084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Three-letter abbreviation of the day of the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06657"/>
                  </a:ext>
                </a:extLst>
              </a:tr>
              <a:tr h="3084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Full name of the day of the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30657"/>
                  </a:ext>
                </a:extLst>
              </a:tr>
              <a:tr h="3084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Numeric day of the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886744"/>
                  </a:ext>
                </a:extLst>
              </a:tr>
              <a:tr h="3084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DDspth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FOURTEENTH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073298"/>
                  </a:ext>
                </a:extLst>
              </a:tr>
              <a:tr h="3084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Ddspth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Fourteenth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63760"/>
                  </a:ext>
                </a:extLst>
              </a:tr>
              <a:tr h="3084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Ddspth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fourteenth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87854"/>
                  </a:ext>
                </a:extLst>
              </a:tr>
              <a:tr h="3084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DD or DD or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Day of year, month or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891431"/>
                  </a:ext>
                </a:extLst>
              </a:tr>
              <a:tr h="3084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HH24:MI:SS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15:45:32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234258"/>
                  </a:ext>
                </a:extLst>
              </a:tr>
              <a:tr h="30844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DD "of" 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12 of October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82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473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9DA2-9FD5-496E-A865-833FB6DE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Date Conversion to Character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2279-A906-4DC3-B875-69C3D3F40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21799" cy="3880773"/>
          </a:xfrm>
        </p:spPr>
        <p:txBody>
          <a:bodyPr>
            <a:normAutofit/>
          </a:bodyPr>
          <a:lstStyle/>
          <a:p>
            <a:r>
              <a:rPr lang="en-US" dirty="0"/>
              <a:t>Examples of output using different format models: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7EAF4B-3393-4295-A700-C959355DE9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048224"/>
              </p:ext>
            </p:extLst>
          </p:nvPr>
        </p:nvGraphicFramePr>
        <p:xfrm>
          <a:off x="787399" y="2780317"/>
          <a:ext cx="7577667" cy="2807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562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4115105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343882">
                <a:tc>
                  <a:txBody>
                    <a:bodyPr/>
                    <a:lstStyle/>
                    <a:p>
                      <a:r>
                        <a:rPr lang="en-CA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SELECT TO_CHAR(</a:t>
                      </a:r>
                      <a:r>
                        <a:rPr lang="en-US" sz="1200" dirty="0" err="1"/>
                        <a:t>hire_date</a:t>
                      </a:r>
                      <a:r>
                        <a:rPr lang="en-US" sz="1200" dirty="0"/>
                        <a:t>, 'Month dd, YYYY')</a:t>
                      </a:r>
                    </a:p>
                    <a:p>
                      <a:r>
                        <a:rPr lang="en-US" sz="1200" dirty="0"/>
                        <a:t>FROM employees;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…</a:t>
                      </a:r>
                    </a:p>
                    <a:p>
                      <a:r>
                        <a:rPr lang="en-CA" sz="1200" dirty="0"/>
                        <a:t>June 07, 1994</a:t>
                      </a:r>
                    </a:p>
                    <a:p>
                      <a:r>
                        <a:rPr lang="en-CA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SELECT TO_CHAR(</a:t>
                      </a:r>
                      <a:r>
                        <a:rPr lang="en-US" sz="1200" dirty="0" err="1"/>
                        <a:t>hire_date</a:t>
                      </a:r>
                      <a:r>
                        <a:rPr lang="en-US" sz="1200" dirty="0"/>
                        <a:t>, '</a:t>
                      </a:r>
                      <a:r>
                        <a:rPr lang="en-US" sz="1200" dirty="0" err="1"/>
                        <a:t>fmMonthddth</a:t>
                      </a:r>
                      <a:r>
                        <a:rPr lang="en-US" sz="1200" dirty="0"/>
                        <a:t>, YYYY')</a:t>
                      </a:r>
                    </a:p>
                    <a:p>
                      <a:r>
                        <a:rPr lang="en-US" sz="1200" dirty="0"/>
                        <a:t>FROM employees;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June 7th, 1994</a:t>
                      </a:r>
                    </a:p>
                    <a:p>
                      <a:r>
                        <a:rPr lang="en-US" sz="1200" dirty="0"/>
                        <a:t>January 3rd, 1990</a:t>
                      </a:r>
                    </a:p>
                    <a:p>
                      <a:r>
                        <a:rPr lang="en-US" sz="1200" dirty="0"/>
                        <a:t>…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 dirty="0"/>
                        <a:t>SELECT TO_CHAR(</a:t>
                      </a:r>
                      <a:r>
                        <a:rPr lang="en-US" sz="1200" dirty="0" err="1"/>
                        <a:t>hire_date</a:t>
                      </a:r>
                      <a:r>
                        <a:rPr lang="en-US" sz="1200" dirty="0"/>
                        <a:t>, '</a:t>
                      </a:r>
                      <a:r>
                        <a:rPr lang="en-US" sz="1200" dirty="0" err="1"/>
                        <a:t>fmDayddthsp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Mon, YYYY')</a:t>
                      </a:r>
                    </a:p>
                    <a:p>
                      <a:r>
                        <a:rPr lang="en-US" sz="1200" dirty="0"/>
                        <a:t>FROM employees;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Tuesday, seventh Jun, 1994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025735"/>
                  </a:ext>
                </a:extLst>
              </a:tr>
              <a:tr h="543491">
                <a:tc>
                  <a:txBody>
                    <a:bodyPr/>
                    <a:lstStyle/>
                    <a:p>
                      <a:r>
                        <a:rPr lang="en-US" sz="1200"/>
                        <a:t>SELECT TO_CHAR(SYSDATE, 'hh:mm:sspm')</a:t>
                      </a:r>
                    </a:p>
                    <a:p>
                      <a:r>
                        <a:rPr lang="en-US" sz="1200"/>
                        <a:t>FROM dual;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02:07:23 am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171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808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5D80-6AAB-402A-AF33-E36936FB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Conversion to Character Data (VARCHAR2)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066D2-8C7A-41F2-84D3-282793580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stored in the database have no formatting.</a:t>
            </a:r>
          </a:p>
          <a:p>
            <a:r>
              <a:rPr lang="en-US" dirty="0"/>
              <a:t>This means that they have no currency signs/symbols, commas, decimals, or other formatting.</a:t>
            </a:r>
          </a:p>
          <a:p>
            <a:r>
              <a:rPr lang="en-US" dirty="0"/>
              <a:t>To add formatting, you first need to convert the number to a character format.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A4E9A-88F6-440D-A1F2-A6329E3B4CCB}"/>
              </a:ext>
            </a:extLst>
          </p:cNvPr>
          <p:cNvSpPr txBox="1"/>
          <p:nvPr/>
        </p:nvSpPr>
        <p:spPr>
          <a:xfrm>
            <a:off x="1110364" y="4003123"/>
            <a:ext cx="62302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TO_CHAR(number, 'format model')</a:t>
            </a:r>
          </a:p>
        </p:txBody>
      </p:sp>
    </p:spTree>
    <p:extLst>
      <p:ext uri="{BB962C8B-B14F-4D97-AF65-F5344CB8AC3E}">
        <p14:creationId xmlns:p14="http://schemas.microsoft.com/office/powerpoint/2010/main" val="177904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5D80-6AAB-402A-AF33-E36936FB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Conversion to Character Data (VARCHAR2)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066D2-8C7A-41F2-84D3-282793580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3552834" cy="3880773"/>
          </a:xfrm>
        </p:spPr>
        <p:txBody>
          <a:bodyPr/>
          <a:lstStyle/>
          <a:p>
            <a:r>
              <a:rPr lang="en-US" dirty="0"/>
              <a:t>The table illustrates some of the format elements available to use with TO_CHAR functions.</a:t>
            </a:r>
            <a:endParaRPr lang="en-CA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EC262D9-3288-4F46-9F4D-6F094019DC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417141"/>
              </p:ext>
            </p:extLst>
          </p:nvPr>
        </p:nvGraphicFramePr>
        <p:xfrm>
          <a:off x="4975668" y="1576929"/>
          <a:ext cx="5499852" cy="5048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80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1519524">
                  <a:extLst>
                    <a:ext uri="{9D8B030D-6E8A-4147-A177-3AD203B41FA5}">
                      <a16:colId xmlns:a16="http://schemas.microsoft.com/office/drawing/2014/main" val="2384076095"/>
                    </a:ext>
                  </a:extLst>
                </a:gridCol>
                <a:gridCol w="1519524">
                  <a:extLst>
                    <a:ext uri="{9D8B030D-6E8A-4147-A177-3AD203B41FA5}">
                      <a16:colId xmlns:a16="http://schemas.microsoft.com/office/drawing/2014/main" val="138422470"/>
                    </a:ext>
                  </a:extLst>
                </a:gridCol>
                <a:gridCol w="1519524">
                  <a:extLst>
                    <a:ext uri="{9D8B030D-6E8A-4147-A177-3AD203B41FA5}">
                      <a16:colId xmlns:a16="http://schemas.microsoft.com/office/drawing/2014/main" val="1581936037"/>
                    </a:ext>
                  </a:extLst>
                </a:gridCol>
              </a:tblGrid>
              <a:tr h="273438">
                <a:tc>
                  <a:txBody>
                    <a:bodyPr/>
                    <a:lstStyle/>
                    <a:p>
                      <a:r>
                        <a:rPr lang="en-CA" sz="1400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Numeric position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4101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Display leading zeros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099999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001234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97032"/>
                  </a:ext>
                </a:extLst>
              </a:tr>
              <a:tr h="3275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$</a:t>
                      </a:r>
                      <a:endParaRPr lang="en-CA" sz="12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Floating dollar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$999999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$1234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16657"/>
                  </a:ext>
                </a:extLst>
              </a:tr>
              <a:tr h="4101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Floating local currency 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L999999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FF1234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38215"/>
                  </a:ext>
                </a:extLst>
              </a:tr>
              <a:tr h="4101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Decimal point in position specified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999999.99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1234.00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292206"/>
                  </a:ext>
                </a:extLst>
              </a:tr>
              <a:tr h="4101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Comma in position specified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999,999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1,234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06657"/>
                  </a:ext>
                </a:extLst>
              </a:tr>
              <a:tr h="5742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Minus signs to right (negative values)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999999MI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1234-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30657"/>
                  </a:ext>
                </a:extLst>
              </a:tr>
              <a:tr h="4101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Parenthesize negative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999999PR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&lt;1234&gt;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886744"/>
                  </a:ext>
                </a:extLst>
              </a:tr>
              <a:tr h="5742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Scientific notation (must have four EEEE)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99.999EEEE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1,23E+03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073298"/>
                  </a:ext>
                </a:extLst>
              </a:tr>
              <a:tr h="4101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Multiply by 10n times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9999V99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9999V99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63760"/>
                  </a:ext>
                </a:extLst>
              </a:tr>
              <a:tr h="4101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Display zero values as blank, not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B9999.99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100" dirty="0"/>
                        <a:t>1234.00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878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4033D4-3A54-42F4-BCEB-F05606954170}"/>
              </a:ext>
            </a:extLst>
          </p:cNvPr>
          <p:cNvSpPr txBox="1"/>
          <p:nvPr/>
        </p:nvSpPr>
        <p:spPr>
          <a:xfrm>
            <a:off x="763232" y="3639056"/>
            <a:ext cx="31907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SELECT TO_CHAR(salary,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'$99,999') AS "Salary"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FROM employees;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DD9FAE-884B-44FC-9B61-DA994C7ECA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512743"/>
              </p:ext>
            </p:extLst>
          </p:nvPr>
        </p:nvGraphicFramePr>
        <p:xfrm>
          <a:off x="1088582" y="4927603"/>
          <a:ext cx="1807018" cy="1230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018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</a:tblGrid>
              <a:tr h="293012"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463093">
                <a:tc>
                  <a:txBody>
                    <a:bodyPr/>
                    <a:lstStyle/>
                    <a:p>
                      <a:r>
                        <a:rPr lang="en-US" sz="1200" dirty="0"/>
                        <a:t>$24,000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463093">
                <a:tc>
                  <a:txBody>
                    <a:bodyPr/>
                    <a:lstStyle/>
                    <a:p>
                      <a:r>
                        <a:rPr lang="en-US" sz="1200" dirty="0"/>
                        <a:t>$17,000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209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3BE7-0310-4AB1-BF69-A21AF69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Character Conversion to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330A-FCEB-4917-8444-4FB6B419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desirable to convert a character string to a number. The function for this conversion is: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The format model is optional, but should be included if the character string being converted contains any characters other than numbers.</a:t>
            </a:r>
          </a:p>
          <a:p>
            <a:r>
              <a:rPr lang="en-US" dirty="0"/>
              <a:t>You cannot reliably perform calculations with character data.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EB18C-0334-40DB-BB5D-16E2678BC7CD}"/>
              </a:ext>
            </a:extLst>
          </p:cNvPr>
          <p:cNvSpPr txBox="1"/>
          <p:nvPr/>
        </p:nvSpPr>
        <p:spPr>
          <a:xfrm>
            <a:off x="1118831" y="2953256"/>
            <a:ext cx="62302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TO_NUMBER(character string, 'format model')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E0884-2A01-438C-9226-9F40BA90375E}"/>
              </a:ext>
            </a:extLst>
          </p:cNvPr>
          <p:cNvSpPr txBox="1"/>
          <p:nvPr/>
        </p:nvSpPr>
        <p:spPr>
          <a:xfrm>
            <a:off x="1118831" y="4875190"/>
            <a:ext cx="43421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TO_NUMBER('5,320', '9,999')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 "Number"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dual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66A1C-DF1B-4D38-8358-33CDBBFB0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792854"/>
              </p:ext>
            </p:extLst>
          </p:nvPr>
        </p:nvGraphicFramePr>
        <p:xfrm>
          <a:off x="6007715" y="4875190"/>
          <a:ext cx="1807018" cy="767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018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</a:tblGrid>
              <a:tr h="293012">
                <a:tc>
                  <a:txBody>
                    <a:bodyPr/>
                    <a:lstStyle/>
                    <a:p>
                      <a:r>
                        <a:rPr lang="en-CA" sz="140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463093">
                <a:tc>
                  <a:txBody>
                    <a:bodyPr/>
                    <a:lstStyle/>
                    <a:p>
                      <a:r>
                        <a:rPr lang="en-CA" sz="1200" dirty="0"/>
                        <a:t>5320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8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5E1F-CC94-459C-BB8A-D0457689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2815-7A2C-4FA6-8BDF-EB7249B8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Functions have both input and output. Input into a function is referred to as an argument.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In the drink machine example, the input is money and the output is a drink.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2C2B43-3069-41E2-A532-478A521F67FB}"/>
              </a:ext>
            </a:extLst>
          </p:cNvPr>
          <p:cNvSpPr/>
          <p:nvPr/>
        </p:nvSpPr>
        <p:spPr>
          <a:xfrm>
            <a:off x="3293533" y="3081867"/>
            <a:ext cx="2523067" cy="4910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D66A606-DD94-4AB3-BD3C-61AB7BF91E69}"/>
              </a:ext>
            </a:extLst>
          </p:cNvPr>
          <p:cNvSpPr/>
          <p:nvPr/>
        </p:nvSpPr>
        <p:spPr>
          <a:xfrm>
            <a:off x="2438400" y="3234267"/>
            <a:ext cx="753533" cy="1947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554CE3D-6C71-4B26-BE9B-4FC6B9C1F1D1}"/>
              </a:ext>
            </a:extLst>
          </p:cNvPr>
          <p:cNvSpPr/>
          <p:nvPr/>
        </p:nvSpPr>
        <p:spPr>
          <a:xfrm>
            <a:off x="5932401" y="3234267"/>
            <a:ext cx="753533" cy="1947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59E02-AB54-436F-906F-7AA4FACACA0C}"/>
              </a:ext>
            </a:extLst>
          </p:cNvPr>
          <p:cNvSpPr txBox="1"/>
          <p:nvPr/>
        </p:nvSpPr>
        <p:spPr>
          <a:xfrm>
            <a:off x="1249719" y="3081867"/>
            <a:ext cx="10870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Input </a:t>
            </a:r>
          </a:p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(Argument)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58E1C-2E07-48F5-A425-F935B770D050}"/>
              </a:ext>
            </a:extLst>
          </p:cNvPr>
          <p:cNvSpPr txBox="1"/>
          <p:nvPr/>
        </p:nvSpPr>
        <p:spPr>
          <a:xfrm>
            <a:off x="6773333" y="3173511"/>
            <a:ext cx="10870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692821-FCF9-4147-B0B0-90EA85FA577E}"/>
              </a:ext>
            </a:extLst>
          </p:cNvPr>
          <p:cNvSpPr/>
          <p:nvPr/>
        </p:nvSpPr>
        <p:spPr>
          <a:xfrm>
            <a:off x="3293533" y="4834467"/>
            <a:ext cx="2523067" cy="4910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Drink Machine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6766BAF-1668-4067-AD26-F6D3C8CE6337}"/>
              </a:ext>
            </a:extLst>
          </p:cNvPr>
          <p:cNvSpPr/>
          <p:nvPr/>
        </p:nvSpPr>
        <p:spPr>
          <a:xfrm>
            <a:off x="2438400" y="4986867"/>
            <a:ext cx="753533" cy="1947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D433C3F-A842-4CB2-80CB-26A25844256E}"/>
              </a:ext>
            </a:extLst>
          </p:cNvPr>
          <p:cNvSpPr/>
          <p:nvPr/>
        </p:nvSpPr>
        <p:spPr>
          <a:xfrm>
            <a:off x="5932401" y="4986867"/>
            <a:ext cx="753533" cy="1947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30DE3-5620-4132-8BF5-97A1EA50D502}"/>
              </a:ext>
            </a:extLst>
          </p:cNvPr>
          <p:cNvSpPr txBox="1"/>
          <p:nvPr/>
        </p:nvSpPr>
        <p:spPr>
          <a:xfrm>
            <a:off x="1235518" y="4926110"/>
            <a:ext cx="10870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Money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A77AF-0E86-4A2D-B1BC-DAFA6FE8D49A}"/>
              </a:ext>
            </a:extLst>
          </p:cNvPr>
          <p:cNvSpPr txBox="1"/>
          <p:nvPr/>
        </p:nvSpPr>
        <p:spPr>
          <a:xfrm>
            <a:off x="6773333" y="4926111"/>
            <a:ext cx="10870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Coke</a:t>
            </a:r>
          </a:p>
        </p:txBody>
      </p:sp>
    </p:spTree>
    <p:extLst>
      <p:ext uri="{BB962C8B-B14F-4D97-AF65-F5344CB8AC3E}">
        <p14:creationId xmlns:p14="http://schemas.microsoft.com/office/powerpoint/2010/main" val="4124877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DAAB-D106-4F08-961E-C91DCAD2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Character Conversion to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4344-3704-4386-A508-9F96A19C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bonus column includes data which contains 4 characters, the format model specifies 3 characters, so an error is returned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1CA6C-7E35-4FBC-BB87-41BDB0855C92}"/>
              </a:ext>
            </a:extLst>
          </p:cNvPr>
          <p:cNvSpPr txBox="1"/>
          <p:nvPr/>
        </p:nvSpPr>
        <p:spPr>
          <a:xfrm>
            <a:off x="1118831" y="4875190"/>
            <a:ext cx="49771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TO_NUMBER(bonus, '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9999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 "Bonus"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 80;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8D5AA0-26F5-4EB3-A717-618E108A5E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169652"/>
              </p:ext>
            </p:extLst>
          </p:nvPr>
        </p:nvGraphicFramePr>
        <p:xfrm>
          <a:off x="6651182" y="4874218"/>
          <a:ext cx="2696018" cy="1381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009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1348009">
                  <a:extLst>
                    <a:ext uri="{9D8B030D-6E8A-4147-A177-3AD203B41FA5}">
                      <a16:colId xmlns:a16="http://schemas.microsoft.com/office/drawing/2014/main" val="1100287527"/>
                    </a:ext>
                  </a:extLst>
                </a:gridCol>
              </a:tblGrid>
              <a:tr h="369391">
                <a:tc>
                  <a:txBody>
                    <a:bodyPr/>
                    <a:lstStyle/>
                    <a:p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Bonus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37216">
                <a:tc>
                  <a:txBody>
                    <a:bodyPr/>
                    <a:lstStyle/>
                    <a:p>
                      <a:r>
                        <a:rPr lang="en-CA" sz="1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337216">
                <a:tc>
                  <a:txBody>
                    <a:bodyPr/>
                    <a:lstStyle/>
                    <a:p>
                      <a:r>
                        <a:rPr lang="en-CA" sz="1200" dirty="0"/>
                        <a:t>Drake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84878"/>
                  </a:ext>
                </a:extLst>
              </a:tr>
              <a:tr h="337216">
                <a:tc>
                  <a:txBody>
                    <a:bodyPr/>
                    <a:lstStyle/>
                    <a:p>
                      <a:r>
                        <a:rPr lang="en-CA" sz="1200" dirty="0"/>
                        <a:t>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912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63B6CC-0D7C-41ED-9129-752B6C3F933F}"/>
              </a:ext>
            </a:extLst>
          </p:cNvPr>
          <p:cNvSpPr txBox="1"/>
          <p:nvPr/>
        </p:nvSpPr>
        <p:spPr>
          <a:xfrm>
            <a:off x="1118831" y="3274990"/>
            <a:ext cx="49771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TO_NUMBER(bonus, '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999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')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80;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040815-CB96-440A-B771-6BA14DEF5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82" y="3479480"/>
            <a:ext cx="24003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58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AABD-AD9C-426E-8D10-D163A81B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Character Conversion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915B1-69AE-4D7F-91FB-30AFDC93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convert a character string to a date format, use: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This conversion takes a non-date value character string such as "November 3, 2001" and converts it to a date value.</a:t>
            </a:r>
          </a:p>
          <a:p>
            <a:r>
              <a:rPr lang="en-US" dirty="0"/>
              <a:t>The format model tells the server what the character string "looks like":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will return 03-Nov-2001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79919-577B-49AE-BE75-304A8108148E}"/>
              </a:ext>
            </a:extLst>
          </p:cNvPr>
          <p:cNvSpPr txBox="1"/>
          <p:nvPr/>
        </p:nvSpPr>
        <p:spPr>
          <a:xfrm>
            <a:off x="1144231" y="2690790"/>
            <a:ext cx="62302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TO_DATE('character string', 'format model')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C06A3-CA31-41DA-A672-37A88F12C6B1}"/>
              </a:ext>
            </a:extLst>
          </p:cNvPr>
          <p:cNvSpPr txBox="1"/>
          <p:nvPr/>
        </p:nvSpPr>
        <p:spPr>
          <a:xfrm>
            <a:off x="1144230" y="4444363"/>
            <a:ext cx="62302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TO_DATE('November 3, 2001', 'Month dd, yyyy')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50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EF82-2EAD-42BD-9C2C-B1E7C83C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 Pertaining to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7DDC-A61F-436A-A0DF-EFA55865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this question: Is it true that X = Y?</a:t>
            </a:r>
          </a:p>
          <a:p>
            <a:r>
              <a:rPr lang="en-US" dirty="0"/>
              <a:t>In order to answer you have to know the values of X and Y.</a:t>
            </a:r>
          </a:p>
          <a:p>
            <a:r>
              <a:rPr lang="en-US" dirty="0"/>
              <a:t>Oracle has four general functions that pertain to the use of null values.</a:t>
            </a:r>
          </a:p>
          <a:p>
            <a:r>
              <a:rPr lang="en-US" dirty="0"/>
              <a:t>The four functions are:</a:t>
            </a:r>
          </a:p>
          <a:p>
            <a:pPr lvl="1"/>
            <a:r>
              <a:rPr lang="en-US" dirty="0"/>
              <a:t>NVL</a:t>
            </a:r>
          </a:p>
          <a:p>
            <a:pPr lvl="1"/>
            <a:r>
              <a:rPr lang="en-US" dirty="0"/>
              <a:t>NVL2</a:t>
            </a:r>
          </a:p>
          <a:p>
            <a:pPr lvl="1"/>
            <a:r>
              <a:rPr lang="en-US" dirty="0"/>
              <a:t>NULLIF</a:t>
            </a:r>
          </a:p>
          <a:p>
            <a:pPr lvl="1"/>
            <a:r>
              <a:rPr lang="en-US" dirty="0"/>
              <a:t>COALESCE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0353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C707-4A81-420A-923C-8ABCE260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NVL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1843-B3CA-4EA3-8AB0-2CFF317D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NVL function converts a null value to a known value of a fixed data type, either date, character, or number.</a:t>
            </a:r>
          </a:p>
          <a:p>
            <a:r>
              <a:rPr lang="en-US" dirty="0"/>
              <a:t>The data types of the null value column and the new value must be the same.</a:t>
            </a:r>
          </a:p>
          <a:p>
            <a:r>
              <a:rPr lang="en-US" dirty="0"/>
              <a:t>The NVL function is: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E93DB-DA93-429E-A4A0-238C67FEBCBF}"/>
              </a:ext>
            </a:extLst>
          </p:cNvPr>
          <p:cNvSpPr txBox="1"/>
          <p:nvPr/>
        </p:nvSpPr>
        <p:spPr>
          <a:xfrm>
            <a:off x="1135763" y="3673896"/>
            <a:ext cx="73224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NVL (expression 1 value that may contain a null, expression 2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value to substitute for null)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42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C707-4A81-420A-923C-8ABCE260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NVL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1843-B3CA-4EA3-8AB0-2CFF317D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query uses the NVL function with character data types: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R="0" algn="l"/>
            <a:r>
              <a:rPr lang="en-US" sz="1800" b="0" i="0" u="none" strike="noStrike" baseline="0" dirty="0">
                <a:solidFill>
                  <a:srgbClr val="56575A"/>
                </a:solidFill>
                <a:latin typeface="Calibri" panose="020F0502020204030204" pitchFamily="34" charset="0"/>
              </a:rPr>
              <a:t>Null values are replaced with the text 'None'.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E93DB-DA93-429E-A4A0-238C67FEBCBF}"/>
              </a:ext>
            </a:extLst>
          </p:cNvPr>
          <p:cNvSpPr txBox="1"/>
          <p:nvPr/>
        </p:nvSpPr>
        <p:spPr>
          <a:xfrm>
            <a:off x="1127296" y="2782669"/>
            <a:ext cx="578997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country_name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NVL(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internet_extension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'None')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 "Internet extn"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wf_countries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location = 'Southern Africa'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ORDER BY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internet_extension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DESC;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2C96C0D-9253-45AC-8AB0-7438346F69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436649"/>
              </p:ext>
            </p:extLst>
          </p:nvPr>
        </p:nvGraphicFramePr>
        <p:xfrm>
          <a:off x="5435599" y="4514641"/>
          <a:ext cx="3920068" cy="2148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138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2033930">
                  <a:extLst>
                    <a:ext uri="{9D8B030D-6E8A-4147-A177-3AD203B41FA5}">
                      <a16:colId xmlns:a16="http://schemas.microsoft.com/office/drawing/2014/main" val="2384076095"/>
                    </a:ext>
                  </a:extLst>
                </a:gridCol>
              </a:tblGrid>
              <a:tr h="352225">
                <a:tc>
                  <a:txBody>
                    <a:bodyPr/>
                    <a:lstStyle/>
                    <a:p>
                      <a:r>
                        <a:rPr lang="en-CA" sz="1400" dirty="0"/>
                        <a:t>COUNTRY_NAME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Internet extn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49725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Juan de Nova Island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3522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Europa Island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97032"/>
                  </a:ext>
                </a:extLst>
              </a:tr>
              <a:tr h="6422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Republic of Zimbabwe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.</a:t>
                      </a:r>
                      <a:r>
                        <a:rPr lang="en-CA" sz="1200" dirty="0" err="1"/>
                        <a:t>zw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16657"/>
                  </a:ext>
                </a:extLst>
              </a:tr>
              <a:tr h="24726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.ca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3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09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C707-4A81-420A-923C-8ABCE260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NVL2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1843-B3CA-4EA3-8AB0-2CFF317D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NVL2 function evaluates an expression with three values.</a:t>
            </a:r>
          </a:p>
          <a:p>
            <a:r>
              <a:rPr lang="en-US" dirty="0"/>
              <a:t>If the first value is not null, then the NVL2 function returns the second expression.</a:t>
            </a:r>
          </a:p>
          <a:p>
            <a:r>
              <a:rPr lang="en-US" dirty="0"/>
              <a:t>If the first value is null, then the third expression is returned.</a:t>
            </a:r>
          </a:p>
          <a:p>
            <a:r>
              <a:rPr lang="en-US" dirty="0"/>
              <a:t>The values in expression 1 can have any data type.</a:t>
            </a:r>
          </a:p>
          <a:p>
            <a:r>
              <a:rPr lang="en-US" dirty="0"/>
              <a:t>Expression 2 and expression 3 can have any data type except LONG.</a:t>
            </a:r>
          </a:p>
          <a:p>
            <a:r>
              <a:rPr lang="en-US" dirty="0"/>
              <a:t>The data type of the returned value is always the same as the data type of expression 2, unless expression 2 is character data, in which case the returned type is VARCHAR2.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29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C707-4A81-420A-923C-8ABCE260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NVL2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1843-B3CA-4EA3-8AB0-2CFF317D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NVL2 function shown uses number data types for expressions 1, 2 and 3.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E93DB-DA93-429E-A4A0-238C67FEBCBF}"/>
              </a:ext>
            </a:extLst>
          </p:cNvPr>
          <p:cNvSpPr txBox="1"/>
          <p:nvPr/>
        </p:nvSpPr>
        <p:spPr>
          <a:xfrm>
            <a:off x="1127296" y="2782669"/>
            <a:ext cx="814670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salary,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NVL2(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commission_pct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salary + (salary *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commission_pct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), salary) AS income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IN(80,90);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2C96C0D-9253-45AC-8AB0-7438346F69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295782"/>
              </p:ext>
            </p:extLst>
          </p:nvPr>
        </p:nvGraphicFramePr>
        <p:xfrm>
          <a:off x="2844799" y="4100975"/>
          <a:ext cx="3920067" cy="2159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19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1339124">
                  <a:extLst>
                    <a:ext uri="{9D8B030D-6E8A-4147-A177-3AD203B41FA5}">
                      <a16:colId xmlns:a16="http://schemas.microsoft.com/office/drawing/2014/main" val="2384076095"/>
                    </a:ext>
                  </a:extLst>
                </a:gridCol>
                <a:gridCol w="1339124">
                  <a:extLst>
                    <a:ext uri="{9D8B030D-6E8A-4147-A177-3AD203B41FA5}">
                      <a16:colId xmlns:a16="http://schemas.microsoft.com/office/drawing/2014/main" val="846833626"/>
                    </a:ext>
                  </a:extLst>
                </a:gridCol>
              </a:tblGrid>
              <a:tr h="352225">
                <a:tc>
                  <a:txBody>
                    <a:bodyPr/>
                    <a:lstStyle/>
                    <a:p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50826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King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10500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12600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3522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Smith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14300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97032"/>
                  </a:ext>
                </a:extLst>
              </a:tr>
              <a:tr h="6422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Singh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24000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24000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16657"/>
                  </a:ext>
                </a:extLst>
              </a:tr>
              <a:tr h="24726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Taylor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3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135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C707-4A81-420A-923C-8ABCE260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NULLIF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1843-B3CA-4EA3-8AB0-2CFF317D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NULLIF function compares two expressions.</a:t>
            </a:r>
          </a:p>
          <a:p>
            <a:r>
              <a:rPr lang="en-US" dirty="0"/>
              <a:t>If they are equal, the function returns null, If they are not equal, the function returns the first expression.</a:t>
            </a:r>
          </a:p>
          <a:p>
            <a:r>
              <a:rPr lang="en-US" dirty="0"/>
              <a:t>The NULLIF function is:</a:t>
            </a:r>
          </a:p>
          <a:p>
            <a:r>
              <a:rPr lang="en-US" dirty="0"/>
              <a:t>Example, NULLIF compares length of employee first and last names.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E93DB-DA93-429E-A4A0-238C67FEBCBF}"/>
              </a:ext>
            </a:extLst>
          </p:cNvPr>
          <p:cNvSpPr txBox="1"/>
          <p:nvPr/>
        </p:nvSpPr>
        <p:spPr>
          <a:xfrm>
            <a:off x="3599563" y="3244333"/>
            <a:ext cx="4020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NULLIF(expression 1, expression 2)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76601-5B96-4022-96B9-AEF904A5DC3B}"/>
              </a:ext>
            </a:extLst>
          </p:cNvPr>
          <p:cNvSpPr txBox="1"/>
          <p:nvPr/>
        </p:nvSpPr>
        <p:spPr>
          <a:xfrm>
            <a:off x="1110363" y="4074803"/>
            <a:ext cx="73732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first_name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LENGTH(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first_name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AS "Length FN",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LENGTH(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AS "Length LN", NULLIF(LENGTH(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first_name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LENGTH(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)) AS "Compare Them"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FC1601-C414-4CE9-9E0A-0FA1DDB57E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807522"/>
              </p:ext>
            </p:extLst>
          </p:nvPr>
        </p:nvGraphicFramePr>
        <p:xfrm>
          <a:off x="1110363" y="5373046"/>
          <a:ext cx="7373237" cy="1336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661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1496394">
                  <a:extLst>
                    <a:ext uri="{9D8B030D-6E8A-4147-A177-3AD203B41FA5}">
                      <a16:colId xmlns:a16="http://schemas.microsoft.com/office/drawing/2014/main" val="2384076095"/>
                    </a:ext>
                  </a:extLst>
                </a:gridCol>
                <a:gridCol w="1496394">
                  <a:extLst>
                    <a:ext uri="{9D8B030D-6E8A-4147-A177-3AD203B41FA5}">
                      <a16:colId xmlns:a16="http://schemas.microsoft.com/office/drawing/2014/main" val="846833626"/>
                    </a:ext>
                  </a:extLst>
                </a:gridCol>
                <a:gridCol w="1496394">
                  <a:extLst>
                    <a:ext uri="{9D8B030D-6E8A-4147-A177-3AD203B41FA5}">
                      <a16:colId xmlns:a16="http://schemas.microsoft.com/office/drawing/2014/main" val="2545691048"/>
                    </a:ext>
                  </a:extLst>
                </a:gridCol>
                <a:gridCol w="1496394">
                  <a:extLst>
                    <a:ext uri="{9D8B030D-6E8A-4147-A177-3AD203B41FA5}">
                      <a16:colId xmlns:a16="http://schemas.microsoft.com/office/drawing/2014/main" val="10839023"/>
                    </a:ext>
                  </a:extLst>
                </a:gridCol>
              </a:tblGrid>
              <a:tr h="502367">
                <a:tc>
                  <a:txBody>
                    <a:bodyPr/>
                    <a:lstStyle/>
                    <a:p>
                      <a:r>
                        <a:rPr lang="en-CA" sz="1400" dirty="0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Length 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Length 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Compare Them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492775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Curtis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Davies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34148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Lex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De </a:t>
                      </a:r>
                      <a:r>
                        <a:rPr lang="en-CA" sz="1200" dirty="0" err="1"/>
                        <a:t>Haan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97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7652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C700-733B-4197-B2DB-1E8C8F6A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COALESCE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BE89-93B8-4AFF-8116-ED3EF0CB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COALESCE function is an extension of the NVL function, except COALESCE can take multiple values.</a:t>
            </a:r>
          </a:p>
          <a:p>
            <a:r>
              <a:rPr lang="en-US" dirty="0"/>
              <a:t>The word "coalesce" literally means "to come together" and that is what happens.</a:t>
            </a:r>
          </a:p>
          <a:p>
            <a:r>
              <a:rPr lang="en-US" dirty="0"/>
              <a:t>If the first expression is null, the function continues down the line until a not null expression is found.</a:t>
            </a:r>
          </a:p>
          <a:p>
            <a:r>
              <a:rPr lang="en-US" dirty="0"/>
              <a:t>Of course, if the first expression has a value, the function returns the first expression and the function stops.</a:t>
            </a:r>
          </a:p>
          <a:p>
            <a:r>
              <a:rPr lang="en-US" dirty="0"/>
              <a:t>The COALESCE function is: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A8D82-5A4C-4315-98B0-305CF48D504B}"/>
              </a:ext>
            </a:extLst>
          </p:cNvPr>
          <p:cNvSpPr txBox="1"/>
          <p:nvPr/>
        </p:nvSpPr>
        <p:spPr>
          <a:xfrm>
            <a:off x="1144229" y="5441203"/>
            <a:ext cx="57815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ambria" panose="02040503050406030204" pitchFamily="18" charset="0"/>
                <a:ea typeface="Cambria" panose="02040503050406030204" pitchFamily="18" charset="0"/>
              </a:rPr>
              <a:t>COALESCE (expression 1, expression 2, ...expression n)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25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C707-4A81-420A-923C-8ABCE260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Coalesce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1843-B3CA-4EA3-8AB0-2CFF317D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the SELECT statement from the employees table shown at right.</a:t>
            </a:r>
          </a:p>
          <a:p>
            <a:r>
              <a:rPr lang="en-US" dirty="0"/>
              <a:t>If an employee has a value ( not NULL) for </a:t>
            </a:r>
            <a:r>
              <a:rPr lang="en-US" dirty="0" err="1"/>
              <a:t>commission_pct</a:t>
            </a:r>
            <a:r>
              <a:rPr lang="en-US" dirty="0"/>
              <a:t>, this is returned, otherwise if salary has a value, return salary.</a:t>
            </a:r>
          </a:p>
          <a:p>
            <a:r>
              <a:rPr lang="en-US" dirty="0"/>
              <a:t>If an employees </a:t>
            </a:r>
            <a:r>
              <a:rPr lang="en-US" dirty="0" err="1"/>
              <a:t>commission_pct</a:t>
            </a:r>
            <a:r>
              <a:rPr lang="en-US" dirty="0"/>
              <a:t> and salary are NULL, return the number 10.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76601-5B96-4022-96B9-AEF904A5DC3B}"/>
              </a:ext>
            </a:extLst>
          </p:cNvPr>
          <p:cNvSpPr txBox="1"/>
          <p:nvPr/>
        </p:nvSpPr>
        <p:spPr>
          <a:xfrm>
            <a:off x="1110363" y="4074803"/>
            <a:ext cx="40458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COALESCE(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commission_pct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salary, 10)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 "Comm"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ORDER BY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commission_pct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6FC1601-C414-4CE9-9E0A-0FA1DDB57E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091402"/>
              </p:ext>
            </p:extLst>
          </p:nvPr>
        </p:nvGraphicFramePr>
        <p:xfrm>
          <a:off x="5843230" y="4074803"/>
          <a:ext cx="2884055" cy="2361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661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1496394">
                  <a:extLst>
                    <a:ext uri="{9D8B030D-6E8A-4147-A177-3AD203B41FA5}">
                      <a16:colId xmlns:a16="http://schemas.microsoft.com/office/drawing/2014/main" val="2384076095"/>
                    </a:ext>
                  </a:extLst>
                </a:gridCol>
              </a:tblGrid>
              <a:tr h="502367">
                <a:tc>
                  <a:txBody>
                    <a:bodyPr/>
                    <a:lstStyle/>
                    <a:p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492775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Grant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34148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Taylor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97032"/>
                  </a:ext>
                </a:extLst>
              </a:tr>
              <a:tr h="34148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93135"/>
                  </a:ext>
                </a:extLst>
              </a:tr>
              <a:tr h="34148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Higgins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52392"/>
                  </a:ext>
                </a:extLst>
              </a:tr>
              <a:tr h="34148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Gietz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8300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55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32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5E1F-CC94-459C-BB8A-D0457689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2815-7A2C-4FA6-8BDF-EB7249B8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Single-row functions operate on single rows only and return one result per row.</a:t>
            </a:r>
          </a:p>
          <a:p>
            <a:r>
              <a:rPr lang="en-CA" dirty="0"/>
              <a:t>There are different types of single-row functions including character, number, date and conversion functions.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Multiple-row functions can manipulate groups of rows to give one result per group of rows – also known as group functions.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C8FFFF-B794-4D25-A9FD-93DB6095D488}"/>
              </a:ext>
            </a:extLst>
          </p:cNvPr>
          <p:cNvSpPr/>
          <p:nvPr/>
        </p:nvSpPr>
        <p:spPr>
          <a:xfrm>
            <a:off x="3148099" y="3615266"/>
            <a:ext cx="2523067" cy="67733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Single Row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A48E49-A556-4CD0-855A-EBD5C0A4EC6A}"/>
              </a:ext>
            </a:extLst>
          </p:cNvPr>
          <p:cNvSpPr/>
          <p:nvPr/>
        </p:nvSpPr>
        <p:spPr>
          <a:xfrm>
            <a:off x="3175001" y="5408610"/>
            <a:ext cx="2523067" cy="67733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Multiple Row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5C781F7-149C-42C3-AC01-0B4763CC2492}"/>
              </a:ext>
            </a:extLst>
          </p:cNvPr>
          <p:cNvSpPr/>
          <p:nvPr/>
        </p:nvSpPr>
        <p:spPr>
          <a:xfrm>
            <a:off x="2736235" y="3875616"/>
            <a:ext cx="411864" cy="1566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FEADBF5-B31C-4979-8EB6-0D5E6885A003}"/>
              </a:ext>
            </a:extLst>
          </p:cNvPr>
          <p:cNvSpPr/>
          <p:nvPr/>
        </p:nvSpPr>
        <p:spPr>
          <a:xfrm>
            <a:off x="5684136" y="3875616"/>
            <a:ext cx="411864" cy="1566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259A570-DE11-455D-901B-FFE82235C978}"/>
              </a:ext>
            </a:extLst>
          </p:cNvPr>
          <p:cNvSpPr/>
          <p:nvPr/>
        </p:nvSpPr>
        <p:spPr>
          <a:xfrm>
            <a:off x="2736235" y="5482166"/>
            <a:ext cx="411864" cy="1566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4077078-6AB8-4AD6-84F5-5CD55BA9E6DC}"/>
              </a:ext>
            </a:extLst>
          </p:cNvPr>
          <p:cNvSpPr/>
          <p:nvPr/>
        </p:nvSpPr>
        <p:spPr>
          <a:xfrm>
            <a:off x="2736235" y="5676829"/>
            <a:ext cx="411864" cy="1566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93D99CE-62F5-4352-9AD7-4B4C27648B72}"/>
              </a:ext>
            </a:extLst>
          </p:cNvPr>
          <p:cNvSpPr/>
          <p:nvPr/>
        </p:nvSpPr>
        <p:spPr>
          <a:xfrm>
            <a:off x="2736235" y="5880028"/>
            <a:ext cx="411864" cy="1566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E1E9295-EF2A-4BA5-84AD-F86401E339D9}"/>
              </a:ext>
            </a:extLst>
          </p:cNvPr>
          <p:cNvSpPr/>
          <p:nvPr/>
        </p:nvSpPr>
        <p:spPr>
          <a:xfrm>
            <a:off x="5724970" y="5668960"/>
            <a:ext cx="411864" cy="15663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360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557E-84BF-47EA-A8BC-1DCB826C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C9CC-6704-4BC7-BC06-4F9D2552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decision-making process in programming is not much different from the process that we use in everyday life.</a:t>
            </a:r>
          </a:p>
          <a:p>
            <a:r>
              <a:rPr lang="en-US" dirty="0"/>
              <a:t>Think of the last time you had to make an if-then-else kind of decision.</a:t>
            </a:r>
          </a:p>
          <a:p>
            <a:r>
              <a:rPr lang="en-US" dirty="0"/>
              <a:t>IF I get my homework done before 9:00 p.m., I can watch television, ELSE I can't watch television.</a:t>
            </a:r>
          </a:p>
          <a:p>
            <a:r>
              <a:rPr lang="en-US" dirty="0"/>
              <a:t>In SQL, these kinds of choices involve conditional-processing methods.</a:t>
            </a:r>
          </a:p>
          <a:p>
            <a:r>
              <a:rPr lang="en-US" dirty="0"/>
              <a:t>The two conditional expressions that we will focus on is CASE and DECODE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45124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017E-2340-4A33-A7FB-00CC1E9C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5C00-F074-4D99-861C-9BF17985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CASE expression basically does the work of an IF-THEN-ELSE statement.</a:t>
            </a:r>
          </a:p>
          <a:p>
            <a:r>
              <a:rPr lang="en-US" dirty="0"/>
              <a:t>Data types of the CASE, WHEN, and ELSE expressions must be the same.</a:t>
            </a:r>
          </a:p>
          <a:p>
            <a:r>
              <a:rPr lang="en-US" dirty="0"/>
              <a:t>The syntax for a CASE expression is: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968F5-DCBD-476E-9212-88A130333622}"/>
              </a:ext>
            </a:extLst>
          </p:cNvPr>
          <p:cNvSpPr txBox="1"/>
          <p:nvPr/>
        </p:nvSpPr>
        <p:spPr>
          <a:xfrm>
            <a:off x="1110363" y="3566803"/>
            <a:ext cx="63149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CASE expr WHEN comparison_expr1 THEN return_expr1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[WHEN comparison_expr2 THEN return_expr2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comparison_exprn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THEN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return_exprn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ELSE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else_expr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END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7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017E-2340-4A33-A7FB-00CC1E9C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5C00-F074-4D99-861C-9BF17985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query checks the </a:t>
            </a:r>
            <a:r>
              <a:rPr lang="en-US" dirty="0" err="1"/>
              <a:t>department_id</a:t>
            </a:r>
            <a:r>
              <a:rPr lang="en-US" dirty="0"/>
              <a:t>.</a:t>
            </a:r>
          </a:p>
          <a:p>
            <a:r>
              <a:rPr lang="en-US" dirty="0"/>
              <a:t>IF it is 90, then return 'Management'</a:t>
            </a:r>
          </a:p>
          <a:p>
            <a:r>
              <a:rPr lang="en-US" dirty="0"/>
              <a:t>IF it is 80, then return 'Sales'</a:t>
            </a:r>
          </a:p>
          <a:p>
            <a:r>
              <a:rPr lang="en-US" dirty="0"/>
              <a:t>IF it is 60, then return 'It'</a:t>
            </a:r>
          </a:p>
          <a:p>
            <a:r>
              <a:rPr lang="en-US" dirty="0"/>
              <a:t>ELSE return 'Other dept.'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9BD45-6334-4819-ADE0-F0A065A10ECF}"/>
              </a:ext>
            </a:extLst>
          </p:cNvPr>
          <p:cNvSpPr txBox="1"/>
          <p:nvPr/>
        </p:nvSpPr>
        <p:spPr>
          <a:xfrm>
            <a:off x="780162" y="4227203"/>
            <a:ext cx="402043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CASE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WHEN 90 THEN 'Management’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WHEN 80 THEN 'Sales’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WHEN 60 THEN 'It’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ELSE 'Other dept.'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END AS "Department"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BE3C071-0484-420B-B409-459015C33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596840"/>
              </p:ext>
            </p:extLst>
          </p:nvPr>
        </p:nvGraphicFramePr>
        <p:xfrm>
          <a:off x="5586807" y="2248451"/>
          <a:ext cx="2718994" cy="3880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242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1410752">
                  <a:extLst>
                    <a:ext uri="{9D8B030D-6E8A-4147-A177-3AD203B41FA5}">
                      <a16:colId xmlns:a16="http://schemas.microsoft.com/office/drawing/2014/main" val="2384076095"/>
                    </a:ext>
                  </a:extLst>
                </a:gridCol>
              </a:tblGrid>
              <a:tr h="825705">
                <a:tc>
                  <a:txBody>
                    <a:bodyPr/>
                    <a:lstStyle/>
                    <a:p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8099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King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5612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Taylor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97032"/>
                  </a:ext>
                </a:extLst>
              </a:tr>
              <a:tr h="5612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93135"/>
                  </a:ext>
                </a:extLst>
              </a:tr>
              <a:tr h="5612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Higgins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Other dept.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52392"/>
                  </a:ext>
                </a:extLst>
              </a:tr>
              <a:tr h="5612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Gietz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55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6384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017E-2340-4A33-A7FB-00CC1E9C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DECODE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5C00-F074-4D99-861C-9BF17985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DECODE function evaluates an expression in a similar way to the IF-THEN-ELSE logic.</a:t>
            </a:r>
          </a:p>
          <a:p>
            <a:r>
              <a:rPr lang="en-US" dirty="0"/>
              <a:t>DECODE compares an expression to each of the search values.</a:t>
            </a:r>
          </a:p>
          <a:p>
            <a:r>
              <a:rPr lang="en-US" dirty="0"/>
              <a:t>The syntax for DECODE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default value is omitted, a null value is returned where a search value does not match any of the values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968F5-DCBD-476E-9212-88A130333622}"/>
              </a:ext>
            </a:extLst>
          </p:cNvPr>
          <p:cNvSpPr txBox="1"/>
          <p:nvPr/>
        </p:nvSpPr>
        <p:spPr>
          <a:xfrm>
            <a:off x="1084963" y="3854669"/>
            <a:ext cx="63149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DECODE(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columnl|expression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search1, result1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[, search2, result2,...,]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[, default])</a:t>
            </a:r>
          </a:p>
        </p:txBody>
      </p:sp>
    </p:spTree>
    <p:extLst>
      <p:ext uri="{BB962C8B-B14F-4D97-AF65-F5344CB8AC3E}">
        <p14:creationId xmlns:p14="http://schemas.microsoft.com/office/powerpoint/2010/main" val="34962878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017E-2340-4A33-A7FB-00CC1E9C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DECODE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5C00-F074-4D99-861C-9BF17985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07466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Examine the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This query returns exactly the same results as the previous CASE example, but using different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9BD45-6334-4819-ADE0-F0A065A10ECF}"/>
              </a:ext>
            </a:extLst>
          </p:cNvPr>
          <p:cNvSpPr txBox="1"/>
          <p:nvPr/>
        </p:nvSpPr>
        <p:spPr>
          <a:xfrm>
            <a:off x="771695" y="2576203"/>
            <a:ext cx="402043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DECODE(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90, 'Management’,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80, 'Sales’,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60, 'It’,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'Other dept.')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 "Department"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BE3C071-0484-420B-B409-459015C33433}"/>
              </a:ext>
            </a:extLst>
          </p:cNvPr>
          <p:cNvGraphicFramePr>
            <a:graphicFrameLocks/>
          </p:cNvGraphicFramePr>
          <p:nvPr/>
        </p:nvGraphicFramePr>
        <p:xfrm>
          <a:off x="5586807" y="2248451"/>
          <a:ext cx="2718994" cy="3880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242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1410752">
                  <a:extLst>
                    <a:ext uri="{9D8B030D-6E8A-4147-A177-3AD203B41FA5}">
                      <a16:colId xmlns:a16="http://schemas.microsoft.com/office/drawing/2014/main" val="2384076095"/>
                    </a:ext>
                  </a:extLst>
                </a:gridCol>
              </a:tblGrid>
              <a:tr h="825705">
                <a:tc>
                  <a:txBody>
                    <a:bodyPr/>
                    <a:lstStyle/>
                    <a:p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8099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King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5612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Taylor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97032"/>
                  </a:ext>
                </a:extLst>
              </a:tr>
              <a:tr h="5612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93135"/>
                  </a:ext>
                </a:extLst>
              </a:tr>
              <a:tr h="5612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Higgins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Other dept.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52392"/>
                  </a:ext>
                </a:extLst>
              </a:tr>
              <a:tr h="5612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Gietz</a:t>
                      </a:r>
                      <a:endParaRPr lang="en-CA" sz="1400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55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13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DF91-A48E-4AD2-B7F7-12EB7528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Single-Row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B0A01-C7C6-486B-B1A0-198B6679B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893734" cy="3880773"/>
          </a:xfrm>
        </p:spPr>
        <p:txBody>
          <a:bodyPr/>
          <a:lstStyle/>
          <a:p>
            <a:r>
              <a:rPr lang="en-CA" dirty="0"/>
              <a:t>In SQL, Single-row functions can be used to:</a:t>
            </a:r>
          </a:p>
          <a:p>
            <a:pPr lvl="1"/>
            <a:r>
              <a:rPr lang="en-CA" dirty="0"/>
              <a:t>Perform calculations such as rounding numbers to a specified decimal place.</a:t>
            </a:r>
          </a:p>
          <a:p>
            <a:pPr lvl="1"/>
            <a:r>
              <a:rPr lang="en-CA" dirty="0"/>
              <a:t>Modify individual data items such as converting character values from uppercase to lowercase.</a:t>
            </a:r>
          </a:p>
          <a:p>
            <a:pPr lvl="1"/>
            <a:r>
              <a:rPr lang="en-CA" dirty="0"/>
              <a:t>Format dates and numbers</a:t>
            </a:r>
          </a:p>
          <a:p>
            <a:pPr lvl="1"/>
            <a:r>
              <a:rPr lang="en-CA" dirty="0"/>
              <a:t>Convert column data types such as converting a character String to number or date.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87CEDE-8658-410E-A754-B960B5365A5D}"/>
              </a:ext>
            </a:extLst>
          </p:cNvPr>
          <p:cNvSpPr/>
          <p:nvPr/>
        </p:nvSpPr>
        <p:spPr>
          <a:xfrm>
            <a:off x="5171015" y="3601180"/>
            <a:ext cx="2057400" cy="6519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Single-Row Functions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60D4F7-5FED-4C9A-BF3A-EBB0CE0D8965}"/>
              </a:ext>
            </a:extLst>
          </p:cNvPr>
          <p:cNvSpPr/>
          <p:nvPr/>
        </p:nvSpPr>
        <p:spPr>
          <a:xfrm>
            <a:off x="8513233" y="3125458"/>
            <a:ext cx="1346200" cy="380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General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63EF6C-1644-4754-9C76-4BE06DCFB33C}"/>
              </a:ext>
            </a:extLst>
          </p:cNvPr>
          <p:cNvSpPr/>
          <p:nvPr/>
        </p:nvSpPr>
        <p:spPr>
          <a:xfrm>
            <a:off x="8513231" y="4959022"/>
            <a:ext cx="1346199" cy="380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Character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CAB38F-4585-409D-AE90-BEBF627BADED}"/>
              </a:ext>
            </a:extLst>
          </p:cNvPr>
          <p:cNvSpPr/>
          <p:nvPr/>
        </p:nvSpPr>
        <p:spPr>
          <a:xfrm>
            <a:off x="8513231" y="4347834"/>
            <a:ext cx="1346199" cy="380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Number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0D7B21-75D2-4043-8BA6-1D7665635EC9}"/>
              </a:ext>
            </a:extLst>
          </p:cNvPr>
          <p:cNvSpPr/>
          <p:nvPr/>
        </p:nvSpPr>
        <p:spPr>
          <a:xfrm>
            <a:off x="8513233" y="2419549"/>
            <a:ext cx="1346200" cy="380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Conversion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A098F4-508B-4EAC-8597-A5E3020AACE3}"/>
              </a:ext>
            </a:extLst>
          </p:cNvPr>
          <p:cNvSpPr/>
          <p:nvPr/>
        </p:nvSpPr>
        <p:spPr>
          <a:xfrm>
            <a:off x="8513232" y="3736646"/>
            <a:ext cx="1346199" cy="38099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7B099F9-5439-4D32-A007-149CC6C358EA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7228415" y="2610049"/>
            <a:ext cx="1284818" cy="13170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4FCA21A-AAE3-484F-A7E6-C178C65176D6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7228415" y="3315958"/>
            <a:ext cx="1284818" cy="6111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CC14714-3AA8-4728-8968-6EF998B7C54A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228415" y="3927146"/>
            <a:ext cx="1284817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066CFD6-88CD-44AA-8257-D9A821CE8CB2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228415" y="3927147"/>
            <a:ext cx="1284816" cy="6111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1697466-6E33-4C63-9353-D20C293425A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7228415" y="3927147"/>
            <a:ext cx="1284816" cy="12223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54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9DA4-8096-44C6-B699-E20E341F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Single-Row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654F3-FDB0-4C66-B553-4A26651C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b="1" dirty="0"/>
              <a:t>Single- Row Function</a:t>
            </a:r>
            <a:r>
              <a:rPr lang="en-CA" dirty="0"/>
              <a:t> - Accept one or more arguments and will return a single result per row.</a:t>
            </a:r>
          </a:p>
          <a:p>
            <a:pPr lvl="1"/>
            <a:r>
              <a:rPr lang="en-CA" dirty="0"/>
              <a:t>So, if you apply the single row function to 12 rows, you will get 12 results out of the single row function. </a:t>
            </a:r>
          </a:p>
          <a:p>
            <a:pPr lvl="1"/>
            <a:r>
              <a:rPr lang="en-CA" dirty="0"/>
              <a:t>For example, using UPPER, or LOWER on a column name.</a:t>
            </a:r>
          </a:p>
          <a:p>
            <a:r>
              <a:rPr lang="en-CA" b="1" dirty="0"/>
              <a:t>Multiple-Row Function – </a:t>
            </a:r>
            <a:r>
              <a:rPr lang="en-CA" dirty="0"/>
              <a:t>Take many rows as input and return a single value as output.</a:t>
            </a:r>
          </a:p>
          <a:p>
            <a:r>
              <a:rPr lang="en-CA" dirty="0"/>
              <a:t>The rows input may be the whole table or the table split into smaller groups.</a:t>
            </a:r>
          </a:p>
          <a:p>
            <a:r>
              <a:rPr lang="en-CA" dirty="0"/>
              <a:t>Examples of Multiple-Row Group functions include:</a:t>
            </a:r>
          </a:p>
          <a:p>
            <a:pPr lvl="1"/>
            <a:r>
              <a:rPr lang="en-CA" dirty="0"/>
              <a:t>MAX – finds the highest value in a group of rows.</a:t>
            </a:r>
          </a:p>
          <a:p>
            <a:pPr lvl="1"/>
            <a:r>
              <a:rPr lang="en-CA" dirty="0"/>
              <a:t>MIN – finds the lowest value in a group of rows.</a:t>
            </a:r>
          </a:p>
          <a:p>
            <a:pPr lvl="1"/>
            <a:r>
              <a:rPr lang="en-CA" dirty="0"/>
              <a:t>AVG – finds the average value in a group of rows.</a:t>
            </a:r>
          </a:p>
        </p:txBody>
      </p:sp>
    </p:spTree>
    <p:extLst>
      <p:ext uri="{BB962C8B-B14F-4D97-AF65-F5344CB8AC3E}">
        <p14:creationId xmlns:p14="http://schemas.microsoft.com/office/powerpoint/2010/main" val="251850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9DA4-8096-44C6-B699-E20E341F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Single-Row Character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654F3-FDB0-4C66-B553-4A26651C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Single-row Character functions are divided into two categories:</a:t>
            </a:r>
          </a:p>
          <a:p>
            <a:pPr lvl="1"/>
            <a:r>
              <a:rPr lang="en-CA" sz="1800" dirty="0"/>
              <a:t>Functions that convert the case of Character Strings</a:t>
            </a:r>
          </a:p>
          <a:p>
            <a:pPr lvl="1"/>
            <a:r>
              <a:rPr lang="en-CA" sz="1800" dirty="0"/>
              <a:t>Functions that can join, extract, show, find, pad and trim character strings</a:t>
            </a:r>
          </a:p>
          <a:p>
            <a:r>
              <a:rPr lang="en-CA" sz="2000" dirty="0"/>
              <a:t>Single-Row functions can be used in the SELECT, WHERE, and ORDER BY Clause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A8CF58-8124-4FD3-BE0B-E5F64E3D7923}"/>
              </a:ext>
            </a:extLst>
          </p:cNvPr>
          <p:cNvSpPr/>
          <p:nvPr/>
        </p:nvSpPr>
        <p:spPr>
          <a:xfrm>
            <a:off x="1682749" y="5169298"/>
            <a:ext cx="2057400" cy="6519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Character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757CC-A5A0-46E0-9F8E-EF8085EE1673}"/>
              </a:ext>
            </a:extLst>
          </p:cNvPr>
          <p:cNvSpPr/>
          <p:nvPr/>
        </p:nvSpPr>
        <p:spPr>
          <a:xfrm>
            <a:off x="5016499" y="4668176"/>
            <a:ext cx="1604433" cy="51024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Case-Manipulation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C2108F-1F62-4170-9E67-B85E9A0FE6A6}"/>
              </a:ext>
            </a:extLst>
          </p:cNvPr>
          <p:cNvSpPr/>
          <p:nvPr/>
        </p:nvSpPr>
        <p:spPr>
          <a:xfrm>
            <a:off x="5016498" y="5890552"/>
            <a:ext cx="1604435" cy="51024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Character Manipulation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0AC7701-42AB-4F26-8D30-7BFB7F9C399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740149" y="4923300"/>
            <a:ext cx="1276350" cy="57196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D57BEA4-F0BB-47CF-BC3D-1CB5772713E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740149" y="5495265"/>
            <a:ext cx="1276349" cy="6504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6E22F0-FC1D-4A3D-B710-4E5F1A5BC0C9}"/>
              </a:ext>
            </a:extLst>
          </p:cNvPr>
          <p:cNvSpPr txBox="1"/>
          <p:nvPr/>
        </p:nvSpPr>
        <p:spPr>
          <a:xfrm>
            <a:off x="6819898" y="4738634"/>
            <a:ext cx="29083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LOWER, UPPER. INITCAP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09789-7C90-4DF5-911F-99AE604F8A09}"/>
              </a:ext>
            </a:extLst>
          </p:cNvPr>
          <p:cNvSpPr txBox="1"/>
          <p:nvPr/>
        </p:nvSpPr>
        <p:spPr>
          <a:xfrm>
            <a:off x="6819899" y="5822510"/>
            <a:ext cx="29083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CONCAT, SUBSTR, LENGTH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INSTR, LPAD | RPAD, TRIM</a:t>
            </a:r>
          </a:p>
        </p:txBody>
      </p:sp>
    </p:spTree>
    <p:extLst>
      <p:ext uri="{BB962C8B-B14F-4D97-AF65-F5344CB8AC3E}">
        <p14:creationId xmlns:p14="http://schemas.microsoft.com/office/powerpoint/2010/main" val="148399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9DA4-8096-44C6-B699-E20E341F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Case Manipulation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654F3-FDB0-4C66-B553-4A26651C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Used to convert data from the state it is stored in a table to lower, upper or mixed case.</a:t>
            </a:r>
          </a:p>
          <a:p>
            <a:r>
              <a:rPr lang="en-CA" sz="2000" dirty="0"/>
              <a:t>These conversions can be used to format the output and can also be used to search for Strings.</a:t>
            </a:r>
          </a:p>
          <a:p>
            <a:r>
              <a:rPr lang="en-CA" sz="2000" dirty="0"/>
              <a:t>Case-manipulation functions can be used in most parts of SQL statement (SELECT, WHERE, ORDER BY)</a:t>
            </a:r>
          </a:p>
          <a:p>
            <a:pPr marL="457200" lvl="1" indent="0">
              <a:buNone/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202802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</TotalTime>
  <Words>4352</Words>
  <Application>Microsoft Office PowerPoint</Application>
  <PresentationFormat>Widescreen</PresentationFormat>
  <Paragraphs>687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Cambria</vt:lpstr>
      <vt:lpstr>Trebuchet MS</vt:lpstr>
      <vt:lpstr>Wingdings 3</vt:lpstr>
      <vt:lpstr>Facet</vt:lpstr>
      <vt:lpstr>Single Row Functions</vt:lpstr>
      <vt:lpstr>Lecture Outline</vt:lpstr>
      <vt:lpstr>Functions</vt:lpstr>
      <vt:lpstr>Functions</vt:lpstr>
      <vt:lpstr>Functions</vt:lpstr>
      <vt:lpstr>Single-Row Functions</vt:lpstr>
      <vt:lpstr>Single-Row Functions</vt:lpstr>
      <vt:lpstr>Single-Row Character Functions</vt:lpstr>
      <vt:lpstr>Case Manipulation Functions</vt:lpstr>
      <vt:lpstr>Case Manipulation Functions</vt:lpstr>
      <vt:lpstr>Character Manipulation Functions</vt:lpstr>
      <vt:lpstr>CONCAT</vt:lpstr>
      <vt:lpstr>SUBSTR</vt:lpstr>
      <vt:lpstr>LENGTH</vt:lpstr>
      <vt:lpstr>INSTR</vt:lpstr>
      <vt:lpstr>LPAD</vt:lpstr>
      <vt:lpstr>REPLACE</vt:lpstr>
      <vt:lpstr>Using Column Alias with Functions</vt:lpstr>
      <vt:lpstr>Number Functions</vt:lpstr>
      <vt:lpstr>Number Functions</vt:lpstr>
      <vt:lpstr>ROUND</vt:lpstr>
      <vt:lpstr>ROUND</vt:lpstr>
      <vt:lpstr>TRUNC</vt:lpstr>
      <vt:lpstr>MOD</vt:lpstr>
      <vt:lpstr>Displaying Dates</vt:lpstr>
      <vt:lpstr>SYSDATE</vt:lpstr>
      <vt:lpstr>DATE Data Type</vt:lpstr>
      <vt:lpstr>Working with Dates</vt:lpstr>
      <vt:lpstr>Date Functions</vt:lpstr>
      <vt:lpstr>Data Types</vt:lpstr>
      <vt:lpstr>Dates Types Described</vt:lpstr>
      <vt:lpstr>Type Conversion</vt:lpstr>
      <vt:lpstr>Type Conversion</vt:lpstr>
      <vt:lpstr>Date Conversion to Character Data</vt:lpstr>
      <vt:lpstr>Date Conversion to Character Data</vt:lpstr>
      <vt:lpstr>Date Conversion to Character Data</vt:lpstr>
      <vt:lpstr>Number Conversion to Character Data (VARCHAR2)</vt:lpstr>
      <vt:lpstr>Number Conversion to Character Data (VARCHAR2)</vt:lpstr>
      <vt:lpstr>Character Conversion to Number</vt:lpstr>
      <vt:lpstr>Character Conversion to Number</vt:lpstr>
      <vt:lpstr>Character Conversion to Date</vt:lpstr>
      <vt:lpstr>Functions Pertaining to NULL values</vt:lpstr>
      <vt:lpstr>NVL Function</vt:lpstr>
      <vt:lpstr>NVL Function</vt:lpstr>
      <vt:lpstr>NVL2 Function</vt:lpstr>
      <vt:lpstr>NVL2 Function</vt:lpstr>
      <vt:lpstr>NULLIF Function</vt:lpstr>
      <vt:lpstr>COALESCE Function</vt:lpstr>
      <vt:lpstr>Coalesce Function</vt:lpstr>
      <vt:lpstr>Conditional Expressions</vt:lpstr>
      <vt:lpstr>CASE Expression</vt:lpstr>
      <vt:lpstr>CASE Expression</vt:lpstr>
      <vt:lpstr>DECODE Expression</vt:lpstr>
      <vt:lpstr>DECODE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</dc:title>
  <dc:creator>Satpal Sohal</dc:creator>
  <cp:lastModifiedBy>Satpal Sohal</cp:lastModifiedBy>
  <cp:revision>9</cp:revision>
  <dcterms:created xsi:type="dcterms:W3CDTF">2021-11-22T19:01:02Z</dcterms:created>
  <dcterms:modified xsi:type="dcterms:W3CDTF">2022-01-10T03:29:56Z</dcterms:modified>
</cp:coreProperties>
</file>