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30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9" d="100"/>
          <a:sy n="99" d="100"/>
        </p:scale>
        <p:origin x="9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88525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95971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4891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960880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4461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3478311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06156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57214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19281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7194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679843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A9DC3-C10D-441F-9A83-A828C36EF897}" type="datetimeFigureOut">
              <a:rPr lang="en-CA" smtClean="0"/>
              <a:t>2022-01-09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28209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A9DC3-C10D-441F-9A83-A828C36EF897}" type="datetimeFigureOut">
              <a:rPr lang="en-CA" smtClean="0"/>
              <a:t>2022-01-09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04603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9DC3-C10D-441F-9A83-A828C36EF897}" type="datetimeFigureOut">
              <a:rPr lang="en-CA" smtClean="0"/>
              <a:t>2022-01-09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5349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17674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Tree>
    <p:extLst>
      <p:ext uri="{BB962C8B-B14F-4D97-AF65-F5344CB8AC3E}">
        <p14:creationId xmlns:p14="http://schemas.microsoft.com/office/powerpoint/2010/main" val="2147508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5A9DC3-C10D-441F-9A83-A828C36EF897}" type="datetimeFigureOut">
              <a:rPr lang="en-CA" smtClean="0"/>
              <a:t>2022-01-09</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5019C3-18CA-4F36-92A2-CA66EEBD6DEC}" type="slidenum">
              <a:rPr lang="en-CA" smtClean="0"/>
              <a:t>‹#›</a:t>
            </a:fld>
            <a:endParaRPr lang="en-CA"/>
          </a:p>
        </p:txBody>
      </p:sp>
    </p:spTree>
    <p:extLst>
      <p:ext uri="{BB962C8B-B14F-4D97-AF65-F5344CB8AC3E}">
        <p14:creationId xmlns:p14="http://schemas.microsoft.com/office/powerpoint/2010/main" val="43209948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E669-64E5-4C6C-AC4F-59613CA969A1}"/>
              </a:ext>
            </a:extLst>
          </p:cNvPr>
          <p:cNvSpPr>
            <a:spLocks noGrp="1"/>
          </p:cNvSpPr>
          <p:nvPr>
            <p:ph type="ctrTitle"/>
          </p:nvPr>
        </p:nvSpPr>
        <p:spPr/>
        <p:txBody>
          <a:bodyPr/>
          <a:lstStyle/>
          <a:p>
            <a:r>
              <a:rPr lang="en-CA" dirty="0"/>
              <a:t>Joining Tables</a:t>
            </a:r>
          </a:p>
        </p:txBody>
      </p:sp>
      <p:sp>
        <p:nvSpPr>
          <p:cNvPr id="3" name="Subtitle 2">
            <a:extLst>
              <a:ext uri="{FF2B5EF4-FFF2-40B4-BE49-F238E27FC236}">
                <a16:creationId xmlns:a16="http://schemas.microsoft.com/office/drawing/2014/main" id="{23B651CD-885F-4041-8A74-B64E24D1425A}"/>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21119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USING Clause Example</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p:txBody>
          <a:bodyPr/>
          <a:lstStyle/>
          <a:p>
            <a:r>
              <a:rPr lang="en-US" dirty="0"/>
              <a:t>The query shown is an example of the USING clause.</a:t>
            </a:r>
          </a:p>
          <a:p>
            <a:r>
              <a:rPr lang="en-US" dirty="0"/>
              <a:t>The columns referenced in the USING clause should not have a qualifier (table name or alias) anywhere in the SQL statement.</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046519" y="3429000"/>
            <a:ext cx="6968066"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first_name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JOIN departments USING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3101306937"/>
              </p:ext>
            </p:extLst>
          </p:nvPr>
        </p:nvGraphicFramePr>
        <p:xfrm>
          <a:off x="1046519" y="4414377"/>
          <a:ext cx="6968065" cy="2121889"/>
        </p:xfrm>
        <a:graphic>
          <a:graphicData uri="http://schemas.openxmlformats.org/drawingml/2006/table">
            <a:tbl>
              <a:tblPr firstRow="1" bandRow="1">
                <a:tableStyleId>{5C22544A-7EE6-4342-B048-85BDC9FD1C3A}</a:tableStyleId>
              </a:tblPr>
              <a:tblGrid>
                <a:gridCol w="1526287">
                  <a:extLst>
                    <a:ext uri="{9D8B030D-6E8A-4147-A177-3AD203B41FA5}">
                      <a16:colId xmlns:a16="http://schemas.microsoft.com/office/drawing/2014/main" val="3945450560"/>
                    </a:ext>
                  </a:extLst>
                </a:gridCol>
                <a:gridCol w="1711327">
                  <a:extLst>
                    <a:ext uri="{9D8B030D-6E8A-4147-A177-3AD203B41FA5}">
                      <a16:colId xmlns:a16="http://schemas.microsoft.com/office/drawing/2014/main" val="2746880674"/>
                    </a:ext>
                  </a:extLst>
                </a:gridCol>
                <a:gridCol w="1744134">
                  <a:extLst>
                    <a:ext uri="{9D8B030D-6E8A-4147-A177-3AD203B41FA5}">
                      <a16:colId xmlns:a16="http://schemas.microsoft.com/office/drawing/2014/main" val="4159012588"/>
                    </a:ext>
                  </a:extLst>
                </a:gridCol>
                <a:gridCol w="1986317">
                  <a:extLst>
                    <a:ext uri="{9D8B030D-6E8A-4147-A177-3AD203B41FA5}">
                      <a16:colId xmlns:a16="http://schemas.microsoft.com/office/drawing/2014/main" val="3081081656"/>
                    </a:ext>
                  </a:extLst>
                </a:gridCol>
              </a:tblGrid>
              <a:tr h="468469">
                <a:tc>
                  <a:txBody>
                    <a:bodyPr/>
                    <a:lstStyle/>
                    <a:p>
                      <a:r>
                        <a:rPr lang="en-CA" sz="1400" dirty="0"/>
                        <a:t>FIRST_NAME</a:t>
                      </a:r>
                    </a:p>
                  </a:txBody>
                  <a:tcPr/>
                </a:tc>
                <a:tc>
                  <a:txBody>
                    <a:bodyPr/>
                    <a:lstStyle/>
                    <a:p>
                      <a:r>
                        <a:rPr lang="en-CA" sz="1400" dirty="0"/>
                        <a:t>LAST_NAME</a:t>
                      </a:r>
                    </a:p>
                  </a:txBody>
                  <a:tcPr/>
                </a:tc>
                <a:tc>
                  <a:txBody>
                    <a:bodyPr/>
                    <a:lstStyle/>
                    <a:p>
                      <a:r>
                        <a:rPr lang="en-CA" sz="1400" dirty="0"/>
                        <a:t>DEPARTMENT_ID</a:t>
                      </a:r>
                    </a:p>
                  </a:txBody>
                  <a:tcPr/>
                </a:tc>
                <a:tc>
                  <a:txBody>
                    <a:bodyPr/>
                    <a:lstStyle/>
                    <a:p>
                      <a:r>
                        <a:rPr lang="en-CA" sz="1400" dirty="0"/>
                        <a:t>DEPARTMENT_NAME</a:t>
                      </a:r>
                    </a:p>
                  </a:txBody>
                  <a:tcPr/>
                </a:tc>
                <a:extLst>
                  <a:ext uri="{0D108BD9-81ED-4DB2-BD59-A6C34878D82A}">
                    <a16:rowId xmlns:a16="http://schemas.microsoft.com/office/drawing/2014/main" val="3999973422"/>
                  </a:ext>
                </a:extLst>
              </a:tr>
              <a:tr h="413355">
                <a:tc>
                  <a:txBody>
                    <a:bodyPr/>
                    <a:lstStyle/>
                    <a:p>
                      <a:r>
                        <a:rPr lang="en-CA" sz="1200" dirty="0"/>
                        <a:t>Jennifer</a:t>
                      </a:r>
                    </a:p>
                  </a:txBody>
                  <a:tcPr/>
                </a:tc>
                <a:tc>
                  <a:txBody>
                    <a:bodyPr/>
                    <a:lstStyle/>
                    <a:p>
                      <a:r>
                        <a:rPr lang="en-CA" sz="1200" dirty="0"/>
                        <a:t>Whalen</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413355">
                <a:tc>
                  <a:txBody>
                    <a:bodyPr/>
                    <a:lstStyle/>
                    <a:p>
                      <a:r>
                        <a:rPr lang="en-CA" sz="1200" dirty="0"/>
                        <a:t>Michael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Smith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Marketing</a:t>
                      </a:r>
                    </a:p>
                  </a:txBody>
                  <a:tcPr/>
                </a:tc>
                <a:extLst>
                  <a:ext uri="{0D108BD9-81ED-4DB2-BD59-A6C34878D82A}">
                    <a16:rowId xmlns:a16="http://schemas.microsoft.com/office/drawing/2014/main" val="2251850137"/>
                  </a:ext>
                </a:extLst>
              </a:tr>
              <a:tr h="413355">
                <a:tc>
                  <a:txBody>
                    <a:bodyPr/>
                    <a:lstStyle/>
                    <a:p>
                      <a:r>
                        <a:rPr lang="en-CA" sz="1200" dirty="0"/>
                        <a:t>Paul</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Singh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Marketing</a:t>
                      </a:r>
                    </a:p>
                  </a:txBody>
                  <a:tcPr/>
                </a:tc>
                <a:extLst>
                  <a:ext uri="{0D108BD9-81ED-4DB2-BD59-A6C34878D82A}">
                    <a16:rowId xmlns:a16="http://schemas.microsoft.com/office/drawing/2014/main" val="1363999258"/>
                  </a:ext>
                </a:extLst>
              </a:tr>
              <a:tr h="413355">
                <a:tc>
                  <a:txBody>
                    <a:bodyPr/>
                    <a:lstStyle/>
                    <a:p>
                      <a:r>
                        <a:rPr lang="en-CA"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t>
                      </a:r>
                    </a:p>
                  </a:txBody>
                  <a:tcPr/>
                </a:tc>
                <a:extLst>
                  <a:ext uri="{0D108BD9-81ED-4DB2-BD59-A6C34878D82A}">
                    <a16:rowId xmlns:a16="http://schemas.microsoft.com/office/drawing/2014/main" val="4212660821"/>
                  </a:ext>
                </a:extLst>
              </a:tr>
            </a:tbl>
          </a:graphicData>
        </a:graphic>
      </p:graphicFrame>
    </p:spTree>
    <p:extLst>
      <p:ext uri="{BB962C8B-B14F-4D97-AF65-F5344CB8AC3E}">
        <p14:creationId xmlns:p14="http://schemas.microsoft.com/office/powerpoint/2010/main" val="99570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USING Clause Another Example</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p:txBody>
          <a:bodyPr/>
          <a:lstStyle/>
          <a:p>
            <a:r>
              <a:rPr lang="en-US" dirty="0"/>
              <a:t>The USING clause allows us to use WHERE to restrict rows from one or both tables:</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046518" y="2964318"/>
            <a:ext cx="6968066"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first_name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JOIN departments USING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 ‘Higgins’;</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3548018272"/>
              </p:ext>
            </p:extLst>
          </p:nvPr>
        </p:nvGraphicFramePr>
        <p:xfrm>
          <a:off x="1046519" y="4414377"/>
          <a:ext cx="6968065" cy="881824"/>
        </p:xfrm>
        <a:graphic>
          <a:graphicData uri="http://schemas.openxmlformats.org/drawingml/2006/table">
            <a:tbl>
              <a:tblPr firstRow="1" bandRow="1">
                <a:tableStyleId>{5C22544A-7EE6-4342-B048-85BDC9FD1C3A}</a:tableStyleId>
              </a:tblPr>
              <a:tblGrid>
                <a:gridCol w="1526287">
                  <a:extLst>
                    <a:ext uri="{9D8B030D-6E8A-4147-A177-3AD203B41FA5}">
                      <a16:colId xmlns:a16="http://schemas.microsoft.com/office/drawing/2014/main" val="3945450560"/>
                    </a:ext>
                  </a:extLst>
                </a:gridCol>
                <a:gridCol w="1711327">
                  <a:extLst>
                    <a:ext uri="{9D8B030D-6E8A-4147-A177-3AD203B41FA5}">
                      <a16:colId xmlns:a16="http://schemas.microsoft.com/office/drawing/2014/main" val="2746880674"/>
                    </a:ext>
                  </a:extLst>
                </a:gridCol>
                <a:gridCol w="1744134">
                  <a:extLst>
                    <a:ext uri="{9D8B030D-6E8A-4147-A177-3AD203B41FA5}">
                      <a16:colId xmlns:a16="http://schemas.microsoft.com/office/drawing/2014/main" val="4159012588"/>
                    </a:ext>
                  </a:extLst>
                </a:gridCol>
                <a:gridCol w="1986317">
                  <a:extLst>
                    <a:ext uri="{9D8B030D-6E8A-4147-A177-3AD203B41FA5}">
                      <a16:colId xmlns:a16="http://schemas.microsoft.com/office/drawing/2014/main" val="3081081656"/>
                    </a:ext>
                  </a:extLst>
                </a:gridCol>
              </a:tblGrid>
              <a:tr h="468469">
                <a:tc>
                  <a:txBody>
                    <a:bodyPr/>
                    <a:lstStyle/>
                    <a:p>
                      <a:r>
                        <a:rPr lang="en-CA" sz="1400" dirty="0"/>
                        <a:t>FIRST_NAME</a:t>
                      </a:r>
                    </a:p>
                  </a:txBody>
                  <a:tcPr/>
                </a:tc>
                <a:tc>
                  <a:txBody>
                    <a:bodyPr/>
                    <a:lstStyle/>
                    <a:p>
                      <a:r>
                        <a:rPr lang="en-CA" sz="1400" dirty="0"/>
                        <a:t>LAST_NAME</a:t>
                      </a:r>
                    </a:p>
                  </a:txBody>
                  <a:tcPr/>
                </a:tc>
                <a:tc>
                  <a:txBody>
                    <a:bodyPr/>
                    <a:lstStyle/>
                    <a:p>
                      <a:r>
                        <a:rPr lang="en-CA" sz="1400" dirty="0"/>
                        <a:t>DEPARTMENT_ID</a:t>
                      </a:r>
                    </a:p>
                  </a:txBody>
                  <a:tcPr/>
                </a:tc>
                <a:tc>
                  <a:txBody>
                    <a:bodyPr/>
                    <a:lstStyle/>
                    <a:p>
                      <a:r>
                        <a:rPr lang="en-CA" sz="1400" dirty="0"/>
                        <a:t>DEPARTMENT_NAME</a:t>
                      </a:r>
                    </a:p>
                  </a:txBody>
                  <a:tcPr/>
                </a:tc>
                <a:extLst>
                  <a:ext uri="{0D108BD9-81ED-4DB2-BD59-A6C34878D82A}">
                    <a16:rowId xmlns:a16="http://schemas.microsoft.com/office/drawing/2014/main" val="3999973422"/>
                  </a:ext>
                </a:extLst>
              </a:tr>
              <a:tr h="413355">
                <a:tc>
                  <a:txBody>
                    <a:bodyPr/>
                    <a:lstStyle/>
                    <a:p>
                      <a:r>
                        <a:rPr lang="en-CA" sz="1200" dirty="0"/>
                        <a:t>Jenn</a:t>
                      </a:r>
                    </a:p>
                  </a:txBody>
                  <a:tcPr/>
                </a:tc>
                <a:tc>
                  <a:txBody>
                    <a:bodyPr/>
                    <a:lstStyle/>
                    <a:p>
                      <a:r>
                        <a:rPr lang="en-CA" sz="1200" dirty="0"/>
                        <a:t>Higgins</a:t>
                      </a:r>
                    </a:p>
                  </a:txBody>
                  <a:tcPr/>
                </a:tc>
                <a:tc>
                  <a:txBody>
                    <a:bodyPr/>
                    <a:lstStyle/>
                    <a:p>
                      <a:r>
                        <a:rPr lang="en-CA" sz="1200" dirty="0"/>
                        <a:t>110</a:t>
                      </a:r>
                    </a:p>
                  </a:txBody>
                  <a:tcPr/>
                </a:tc>
                <a:tc>
                  <a:txBody>
                    <a:bodyPr/>
                    <a:lstStyle/>
                    <a:p>
                      <a:r>
                        <a:rPr lang="en-CA" sz="1200" dirty="0"/>
                        <a:t>Accounting</a:t>
                      </a:r>
                    </a:p>
                  </a:txBody>
                  <a:tcPr/>
                </a:tc>
                <a:extLst>
                  <a:ext uri="{0D108BD9-81ED-4DB2-BD59-A6C34878D82A}">
                    <a16:rowId xmlns:a16="http://schemas.microsoft.com/office/drawing/2014/main" val="248382476"/>
                  </a:ext>
                </a:extLst>
              </a:tr>
            </a:tbl>
          </a:graphicData>
        </a:graphic>
      </p:graphicFrame>
    </p:spTree>
    <p:extLst>
      <p:ext uri="{BB962C8B-B14F-4D97-AF65-F5344CB8AC3E}">
        <p14:creationId xmlns:p14="http://schemas.microsoft.com/office/powerpoint/2010/main" val="2227796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F6984-AC94-42EB-A770-40D9758B9D5F}"/>
              </a:ext>
            </a:extLst>
          </p:cNvPr>
          <p:cNvSpPr>
            <a:spLocks noGrp="1"/>
          </p:cNvSpPr>
          <p:nvPr>
            <p:ph type="title"/>
          </p:nvPr>
        </p:nvSpPr>
        <p:spPr/>
        <p:txBody>
          <a:bodyPr/>
          <a:lstStyle/>
          <a:p>
            <a:r>
              <a:rPr lang="en-CA" dirty="0"/>
              <a:t>Aliases</a:t>
            </a:r>
          </a:p>
        </p:txBody>
      </p:sp>
      <p:sp>
        <p:nvSpPr>
          <p:cNvPr id="3" name="Content Placeholder 2">
            <a:extLst>
              <a:ext uri="{FF2B5EF4-FFF2-40B4-BE49-F238E27FC236}">
                <a16:creationId xmlns:a16="http://schemas.microsoft.com/office/drawing/2014/main" id="{8C2BCAD6-A235-4AE2-8DD4-5101257FF196}"/>
              </a:ext>
            </a:extLst>
          </p:cNvPr>
          <p:cNvSpPr>
            <a:spLocks noGrp="1"/>
          </p:cNvSpPr>
          <p:nvPr>
            <p:ph idx="1"/>
          </p:nvPr>
        </p:nvSpPr>
        <p:spPr/>
        <p:txBody>
          <a:bodyPr>
            <a:normAutofit/>
          </a:bodyPr>
          <a:lstStyle/>
          <a:p>
            <a:r>
              <a:rPr lang="en-US" dirty="0"/>
              <a:t>Working with lengthy column and table names can be cumbersome.</a:t>
            </a:r>
          </a:p>
          <a:p>
            <a:r>
              <a:rPr lang="en-US" dirty="0"/>
              <a:t>Fortunately, there is a way to shorten the syntax using aliases.</a:t>
            </a:r>
          </a:p>
          <a:p>
            <a:r>
              <a:rPr lang="en-US" dirty="0"/>
              <a:t>To distinguish columns that have identical names but reside in different tables, use table aliases.</a:t>
            </a:r>
          </a:p>
          <a:p>
            <a:r>
              <a:rPr lang="en-US" dirty="0"/>
              <a:t>A table alias is similar to a column alias; it renames an object within a statement.</a:t>
            </a:r>
          </a:p>
          <a:p>
            <a:r>
              <a:rPr lang="en-US" dirty="0"/>
              <a:t>It is created by entering the new name for the table just after the table name in the from-clause.</a:t>
            </a:r>
            <a:endParaRPr lang="en-CA" dirty="0"/>
          </a:p>
        </p:txBody>
      </p:sp>
    </p:spTree>
    <p:extLst>
      <p:ext uri="{BB962C8B-B14F-4D97-AF65-F5344CB8AC3E}">
        <p14:creationId xmlns:p14="http://schemas.microsoft.com/office/powerpoint/2010/main" val="144409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Table Aliases Example</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a:xfrm>
            <a:off x="677334" y="2160589"/>
            <a:ext cx="8596668" cy="4375678"/>
          </a:xfrm>
        </p:spPr>
        <p:txBody>
          <a:bodyPr>
            <a:normAutofit/>
          </a:bodyPr>
          <a:lstStyle/>
          <a:p>
            <a:r>
              <a:rPr lang="en-US" dirty="0"/>
              <a:t>Table aliases are used in the query below:</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When column names are not duplicated between two tables, you do not need to add the table name or alias to the column name</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114250" y="2625651"/>
            <a:ext cx="725081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e.job_id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jobs j</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e.job_id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j.job_id</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 = 80;</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2827297295"/>
              </p:ext>
            </p:extLst>
          </p:nvPr>
        </p:nvGraphicFramePr>
        <p:xfrm>
          <a:off x="1114250" y="3751160"/>
          <a:ext cx="6988348" cy="1749355"/>
        </p:xfrm>
        <a:graphic>
          <a:graphicData uri="http://schemas.openxmlformats.org/drawingml/2006/table">
            <a:tbl>
              <a:tblPr firstRow="1" bandRow="1">
                <a:tableStyleId>{5C22544A-7EE6-4342-B048-85BDC9FD1C3A}</a:tableStyleId>
              </a:tblPr>
              <a:tblGrid>
                <a:gridCol w="2141061">
                  <a:extLst>
                    <a:ext uri="{9D8B030D-6E8A-4147-A177-3AD203B41FA5}">
                      <a16:colId xmlns:a16="http://schemas.microsoft.com/office/drawing/2014/main" val="3945450560"/>
                    </a:ext>
                  </a:extLst>
                </a:gridCol>
                <a:gridCol w="2400633">
                  <a:extLst>
                    <a:ext uri="{9D8B030D-6E8A-4147-A177-3AD203B41FA5}">
                      <a16:colId xmlns:a16="http://schemas.microsoft.com/office/drawing/2014/main" val="2746880674"/>
                    </a:ext>
                  </a:extLst>
                </a:gridCol>
                <a:gridCol w="2446654">
                  <a:extLst>
                    <a:ext uri="{9D8B030D-6E8A-4147-A177-3AD203B41FA5}">
                      <a16:colId xmlns:a16="http://schemas.microsoft.com/office/drawing/2014/main" val="4159012588"/>
                    </a:ext>
                  </a:extLst>
                </a:gridCol>
              </a:tblGrid>
              <a:tr h="479662">
                <a:tc>
                  <a:txBody>
                    <a:bodyPr/>
                    <a:lstStyle/>
                    <a:p>
                      <a:r>
                        <a:rPr lang="en-CA" sz="1400" dirty="0"/>
                        <a:t>LAST_NAME</a:t>
                      </a:r>
                    </a:p>
                  </a:txBody>
                  <a:tcPr/>
                </a:tc>
                <a:tc>
                  <a:txBody>
                    <a:bodyPr/>
                    <a:lstStyle/>
                    <a:p>
                      <a:r>
                        <a:rPr lang="en-CA" sz="1400" dirty="0"/>
                        <a:t>JOB_ID</a:t>
                      </a:r>
                    </a:p>
                  </a:txBody>
                  <a:tcPr/>
                </a:tc>
                <a:tc>
                  <a:txBody>
                    <a:bodyPr/>
                    <a:lstStyle/>
                    <a:p>
                      <a:r>
                        <a:rPr lang="en-CA" sz="1400" dirty="0"/>
                        <a:t>JOB_TITLE</a:t>
                      </a:r>
                    </a:p>
                  </a:txBody>
                  <a:tcPr/>
                </a:tc>
                <a:extLst>
                  <a:ext uri="{0D108BD9-81ED-4DB2-BD59-A6C34878D82A}">
                    <a16:rowId xmlns:a16="http://schemas.microsoft.com/office/drawing/2014/main" val="3999973422"/>
                  </a:ext>
                </a:extLst>
              </a:tr>
              <a:tr h="423231">
                <a:tc>
                  <a:txBody>
                    <a:bodyPr/>
                    <a:lstStyle/>
                    <a:p>
                      <a:r>
                        <a:rPr lang="en-CA" sz="1200" dirty="0"/>
                        <a:t>Jenn</a:t>
                      </a:r>
                    </a:p>
                  </a:txBody>
                  <a:tcPr/>
                </a:tc>
                <a:tc>
                  <a:txBody>
                    <a:bodyPr/>
                    <a:lstStyle/>
                    <a:p>
                      <a:r>
                        <a:rPr lang="en-CA" sz="1200" dirty="0"/>
                        <a:t>SA_MAN</a:t>
                      </a:r>
                    </a:p>
                  </a:txBody>
                  <a:tcPr/>
                </a:tc>
                <a:tc>
                  <a:txBody>
                    <a:bodyPr/>
                    <a:lstStyle/>
                    <a:p>
                      <a:r>
                        <a:rPr lang="en-CA" sz="1200" dirty="0"/>
                        <a:t>Sales Manager</a:t>
                      </a:r>
                    </a:p>
                  </a:txBody>
                  <a:tcPr/>
                </a:tc>
                <a:extLst>
                  <a:ext uri="{0D108BD9-81ED-4DB2-BD59-A6C34878D82A}">
                    <a16:rowId xmlns:a16="http://schemas.microsoft.com/office/drawing/2014/main" val="248382476"/>
                  </a:ext>
                </a:extLst>
              </a:tr>
              <a:tr h="423231">
                <a:tc>
                  <a:txBody>
                    <a:bodyPr/>
                    <a:lstStyle/>
                    <a:p>
                      <a:r>
                        <a:rPr lang="en-CA" sz="1200" dirty="0"/>
                        <a:t>Abel</a:t>
                      </a:r>
                    </a:p>
                  </a:txBody>
                  <a:tcPr/>
                </a:tc>
                <a:tc>
                  <a:txBody>
                    <a:bodyPr/>
                    <a:lstStyle/>
                    <a:p>
                      <a:r>
                        <a:rPr lang="en-CA" sz="1200" dirty="0"/>
                        <a:t>SA_REP</a:t>
                      </a:r>
                    </a:p>
                  </a:txBody>
                  <a:tcPr/>
                </a:tc>
                <a:tc>
                  <a:txBody>
                    <a:bodyPr/>
                    <a:lstStyle/>
                    <a:p>
                      <a:r>
                        <a:rPr lang="en-CA" sz="1200" dirty="0"/>
                        <a:t>Sales Representative</a:t>
                      </a:r>
                    </a:p>
                  </a:txBody>
                  <a:tcPr/>
                </a:tc>
                <a:extLst>
                  <a:ext uri="{0D108BD9-81ED-4DB2-BD59-A6C34878D82A}">
                    <a16:rowId xmlns:a16="http://schemas.microsoft.com/office/drawing/2014/main" val="1147055327"/>
                  </a:ext>
                </a:extLst>
              </a:tr>
              <a:tr h="423231">
                <a:tc>
                  <a:txBody>
                    <a:bodyPr/>
                    <a:lstStyle/>
                    <a:p>
                      <a:r>
                        <a:rPr lang="en-CA" sz="1200" dirty="0"/>
                        <a:t>Tayler</a:t>
                      </a:r>
                    </a:p>
                  </a:txBody>
                  <a:tcPr/>
                </a:tc>
                <a:tc>
                  <a:txBody>
                    <a:bodyPr/>
                    <a:lstStyle/>
                    <a:p>
                      <a:r>
                        <a:rPr lang="en-CA" sz="1200" dirty="0"/>
                        <a:t>SA_REP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Sales Representative</a:t>
                      </a:r>
                    </a:p>
                  </a:txBody>
                  <a:tcPr/>
                </a:tc>
                <a:extLst>
                  <a:ext uri="{0D108BD9-81ED-4DB2-BD59-A6C34878D82A}">
                    <a16:rowId xmlns:a16="http://schemas.microsoft.com/office/drawing/2014/main" val="2959834898"/>
                  </a:ext>
                </a:extLst>
              </a:tr>
            </a:tbl>
          </a:graphicData>
        </a:graphic>
      </p:graphicFrame>
    </p:spTree>
    <p:extLst>
      <p:ext uri="{BB962C8B-B14F-4D97-AF65-F5344CB8AC3E}">
        <p14:creationId xmlns:p14="http://schemas.microsoft.com/office/powerpoint/2010/main" val="2891921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CF5E8-59AA-46D5-9E11-50AE468904BF}"/>
              </a:ext>
            </a:extLst>
          </p:cNvPr>
          <p:cNvSpPr>
            <a:spLocks noGrp="1"/>
          </p:cNvSpPr>
          <p:nvPr>
            <p:ph type="title"/>
          </p:nvPr>
        </p:nvSpPr>
        <p:spPr/>
        <p:txBody>
          <a:bodyPr/>
          <a:lstStyle/>
          <a:p>
            <a:r>
              <a:rPr lang="en-CA" dirty="0"/>
              <a:t>Joins with ON Clause</a:t>
            </a:r>
          </a:p>
        </p:txBody>
      </p:sp>
      <p:sp>
        <p:nvSpPr>
          <p:cNvPr id="3" name="Content Placeholder 2">
            <a:extLst>
              <a:ext uri="{FF2B5EF4-FFF2-40B4-BE49-F238E27FC236}">
                <a16:creationId xmlns:a16="http://schemas.microsoft.com/office/drawing/2014/main" id="{B3D91E07-5DC7-4C9A-970E-4F6E355F1DA7}"/>
              </a:ext>
            </a:extLst>
          </p:cNvPr>
          <p:cNvSpPr>
            <a:spLocks noGrp="1"/>
          </p:cNvSpPr>
          <p:nvPr>
            <p:ph idx="1"/>
          </p:nvPr>
        </p:nvSpPr>
        <p:spPr/>
        <p:txBody>
          <a:bodyPr/>
          <a:lstStyle/>
          <a:p>
            <a:r>
              <a:rPr lang="en-US" dirty="0"/>
              <a:t>What if the columns to be joined have different names, or if the join uses non-equality comparison operators such as &lt;, &gt;, or BETWEEN ?</a:t>
            </a:r>
          </a:p>
          <a:p>
            <a:r>
              <a:rPr lang="en-US" dirty="0"/>
              <a:t>We can't use USING, so instead we use an ON clause.</a:t>
            </a:r>
          </a:p>
          <a:p>
            <a:r>
              <a:rPr lang="en-US" dirty="0"/>
              <a:t>This allows a greater variety of join conditions to be specified.</a:t>
            </a:r>
          </a:p>
          <a:p>
            <a:r>
              <a:rPr lang="en-US" dirty="0"/>
              <a:t>The ON clause also allows us to use WHERE to restrict rows from one or both tables.</a:t>
            </a:r>
            <a:endParaRPr lang="en-CA" dirty="0"/>
          </a:p>
        </p:txBody>
      </p:sp>
    </p:spTree>
    <p:extLst>
      <p:ext uri="{BB962C8B-B14F-4D97-AF65-F5344CB8AC3E}">
        <p14:creationId xmlns:p14="http://schemas.microsoft.com/office/powerpoint/2010/main" val="158457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Joins with ON Clause Example</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a:xfrm>
            <a:off x="677334" y="2160589"/>
            <a:ext cx="8596668" cy="4375678"/>
          </a:xfrm>
        </p:spPr>
        <p:txBody>
          <a:bodyPr>
            <a:normAutofit/>
          </a:bodyPr>
          <a:lstStyle/>
          <a:p>
            <a:r>
              <a:rPr lang="en-US" dirty="0"/>
              <a:t>In this example, the ON clause is used to join the employees table with the jobs table.</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p>
            <a:r>
              <a:rPr lang="en-US" dirty="0"/>
              <a:t>A join ON clause is required when the common columns have different names in the two tables.</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196014" y="3420522"/>
            <a:ext cx="3658047"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JOIN jobs j</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e.job_id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j.job_id</a:t>
            </a:r>
            <a:r>
              <a:rPr lang="en-US" dirty="0">
                <a:latin typeface="Cambria" panose="02040503050406030204" pitchFamily="18" charset="0"/>
                <a:ea typeface="Cambria" panose="02040503050406030204" pitchFamily="18" charset="0"/>
              </a:rPr>
              <a:t>);</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3275254378"/>
              </p:ext>
            </p:extLst>
          </p:nvPr>
        </p:nvGraphicFramePr>
        <p:xfrm>
          <a:off x="5372741" y="2837319"/>
          <a:ext cx="3048447" cy="2815998"/>
        </p:xfrm>
        <a:graphic>
          <a:graphicData uri="http://schemas.openxmlformats.org/drawingml/2006/table">
            <a:tbl>
              <a:tblPr firstRow="1" bandRow="1">
                <a:tableStyleId>{5C22544A-7EE6-4342-B048-85BDC9FD1C3A}</a:tableStyleId>
              </a:tblPr>
              <a:tblGrid>
                <a:gridCol w="1437109">
                  <a:extLst>
                    <a:ext uri="{9D8B030D-6E8A-4147-A177-3AD203B41FA5}">
                      <a16:colId xmlns:a16="http://schemas.microsoft.com/office/drawing/2014/main" val="3945450560"/>
                    </a:ext>
                  </a:extLst>
                </a:gridCol>
                <a:gridCol w="1611338">
                  <a:extLst>
                    <a:ext uri="{9D8B030D-6E8A-4147-A177-3AD203B41FA5}">
                      <a16:colId xmlns:a16="http://schemas.microsoft.com/office/drawing/2014/main" val="2746880674"/>
                    </a:ext>
                  </a:extLst>
                </a:gridCol>
              </a:tblGrid>
              <a:tr h="520348">
                <a:tc>
                  <a:txBody>
                    <a:bodyPr/>
                    <a:lstStyle/>
                    <a:p>
                      <a:r>
                        <a:rPr lang="en-CA" sz="1400" dirty="0"/>
                        <a:t>LAST_NAME</a:t>
                      </a:r>
                    </a:p>
                  </a:txBody>
                  <a:tcPr/>
                </a:tc>
                <a:tc>
                  <a:txBody>
                    <a:bodyPr/>
                    <a:lstStyle/>
                    <a:p>
                      <a:r>
                        <a:rPr lang="en-CA" sz="1400" dirty="0"/>
                        <a:t>JOB_TITLE</a:t>
                      </a:r>
                    </a:p>
                  </a:txBody>
                  <a:tcPr/>
                </a:tc>
                <a:extLst>
                  <a:ext uri="{0D108BD9-81ED-4DB2-BD59-A6C34878D82A}">
                    <a16:rowId xmlns:a16="http://schemas.microsoft.com/office/drawing/2014/main" val="3999973422"/>
                  </a:ext>
                </a:extLst>
              </a:tr>
              <a:tr h="459130">
                <a:tc>
                  <a:txBody>
                    <a:bodyPr/>
                    <a:lstStyle/>
                    <a:p>
                      <a:r>
                        <a:rPr lang="en-CA" sz="1200" dirty="0"/>
                        <a:t>King</a:t>
                      </a:r>
                    </a:p>
                  </a:txBody>
                  <a:tcPr/>
                </a:tc>
                <a:tc>
                  <a:txBody>
                    <a:bodyPr/>
                    <a:lstStyle/>
                    <a:p>
                      <a:r>
                        <a:rPr lang="en-CA" sz="1200" dirty="0"/>
                        <a:t>President</a:t>
                      </a:r>
                    </a:p>
                  </a:txBody>
                  <a:tcPr/>
                </a:tc>
                <a:extLst>
                  <a:ext uri="{0D108BD9-81ED-4DB2-BD59-A6C34878D82A}">
                    <a16:rowId xmlns:a16="http://schemas.microsoft.com/office/drawing/2014/main" val="248382476"/>
                  </a:ext>
                </a:extLst>
              </a:tr>
              <a:tr h="459130">
                <a:tc>
                  <a:txBody>
                    <a:bodyPr/>
                    <a:lstStyle/>
                    <a:p>
                      <a:r>
                        <a:rPr lang="en-CA" sz="1200" dirty="0"/>
                        <a:t>Kochhar</a:t>
                      </a:r>
                    </a:p>
                  </a:txBody>
                  <a:tcPr/>
                </a:tc>
                <a:tc>
                  <a:txBody>
                    <a:bodyPr/>
                    <a:lstStyle/>
                    <a:p>
                      <a:r>
                        <a:rPr lang="en-CA" sz="1200" dirty="0"/>
                        <a:t>EVP</a:t>
                      </a:r>
                    </a:p>
                  </a:txBody>
                  <a:tcPr/>
                </a:tc>
                <a:extLst>
                  <a:ext uri="{0D108BD9-81ED-4DB2-BD59-A6C34878D82A}">
                    <a16:rowId xmlns:a16="http://schemas.microsoft.com/office/drawing/2014/main" val="1147055327"/>
                  </a:ext>
                </a:extLst>
              </a:tr>
              <a:tr h="459130">
                <a:tc>
                  <a:txBody>
                    <a:bodyPr/>
                    <a:lstStyle/>
                    <a:p>
                      <a:r>
                        <a:rPr lang="en-CA" sz="1200" dirty="0"/>
                        <a:t>De </a:t>
                      </a:r>
                      <a:r>
                        <a:rPr lang="en-CA" sz="1200" dirty="0" err="1"/>
                        <a:t>Haan</a:t>
                      </a:r>
                      <a:endParaRPr lang="en-CA" sz="1200" dirty="0"/>
                    </a:p>
                  </a:txBody>
                  <a:tcPr/>
                </a:tc>
                <a:tc>
                  <a:txBody>
                    <a:bodyPr/>
                    <a:lstStyle/>
                    <a:p>
                      <a:r>
                        <a:rPr lang="en-CA" sz="1200" dirty="0"/>
                        <a:t>SVP</a:t>
                      </a:r>
                    </a:p>
                  </a:txBody>
                  <a:tcPr/>
                </a:tc>
                <a:extLst>
                  <a:ext uri="{0D108BD9-81ED-4DB2-BD59-A6C34878D82A}">
                    <a16:rowId xmlns:a16="http://schemas.microsoft.com/office/drawing/2014/main" val="2959834898"/>
                  </a:ext>
                </a:extLst>
              </a:tr>
              <a:tr h="459130">
                <a:tc>
                  <a:txBody>
                    <a:bodyPr/>
                    <a:lstStyle/>
                    <a:p>
                      <a:r>
                        <a:rPr lang="en-CA" sz="1200" dirty="0"/>
                        <a:t>Whalen</a:t>
                      </a:r>
                    </a:p>
                  </a:txBody>
                  <a:tcPr/>
                </a:tc>
                <a:tc>
                  <a:txBody>
                    <a:bodyPr/>
                    <a:lstStyle/>
                    <a:p>
                      <a:r>
                        <a:rPr lang="en-CA" sz="1200" dirty="0"/>
                        <a:t>Sales Manager</a:t>
                      </a:r>
                    </a:p>
                  </a:txBody>
                  <a:tcPr/>
                </a:tc>
                <a:extLst>
                  <a:ext uri="{0D108BD9-81ED-4DB2-BD59-A6C34878D82A}">
                    <a16:rowId xmlns:a16="http://schemas.microsoft.com/office/drawing/2014/main" val="2319059920"/>
                  </a:ext>
                </a:extLst>
              </a:tr>
              <a:tr h="459130">
                <a:tc>
                  <a:txBody>
                    <a:bodyPr/>
                    <a:lstStyle/>
                    <a:p>
                      <a:r>
                        <a:rPr lang="en-CA" sz="1200" dirty="0"/>
                        <a:t>Higgins</a:t>
                      </a:r>
                    </a:p>
                  </a:txBody>
                  <a:tcPr/>
                </a:tc>
                <a:tc>
                  <a:txBody>
                    <a:bodyPr/>
                    <a:lstStyle/>
                    <a:p>
                      <a:r>
                        <a:rPr lang="en-CA" sz="1200" dirty="0"/>
                        <a:t>Sales Representative</a:t>
                      </a:r>
                    </a:p>
                  </a:txBody>
                  <a:tcPr/>
                </a:tc>
                <a:extLst>
                  <a:ext uri="{0D108BD9-81ED-4DB2-BD59-A6C34878D82A}">
                    <a16:rowId xmlns:a16="http://schemas.microsoft.com/office/drawing/2014/main" val="1619478278"/>
                  </a:ext>
                </a:extLst>
              </a:tr>
            </a:tbl>
          </a:graphicData>
        </a:graphic>
      </p:graphicFrame>
      <p:cxnSp>
        <p:nvCxnSpPr>
          <p:cNvPr id="6" name="Straight Arrow Connector 5">
            <a:extLst>
              <a:ext uri="{FF2B5EF4-FFF2-40B4-BE49-F238E27FC236}">
                <a16:creationId xmlns:a16="http://schemas.microsoft.com/office/drawing/2014/main" id="{5098253D-368F-45E5-9EB6-2B08C60852C6}"/>
              </a:ext>
            </a:extLst>
          </p:cNvPr>
          <p:cNvCxnSpPr>
            <a:cxnSpLocks/>
          </p:cNvCxnSpPr>
          <p:nvPr/>
        </p:nvCxnSpPr>
        <p:spPr>
          <a:xfrm flipV="1">
            <a:off x="3821027" y="4093029"/>
            <a:ext cx="318989" cy="1010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6C2BF23-82A7-4873-A8B7-BA99A635C2D9}"/>
              </a:ext>
            </a:extLst>
          </p:cNvPr>
          <p:cNvSpPr txBox="1"/>
          <p:nvPr/>
        </p:nvSpPr>
        <p:spPr>
          <a:xfrm>
            <a:off x="1724298" y="5103564"/>
            <a:ext cx="3290530" cy="523220"/>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If columns have the same, you need a qualifier either on the table or alias </a:t>
            </a:r>
            <a:endParaRPr lang="en-CA" sz="1400" b="1" dirty="0">
              <a:latin typeface="Cambria" panose="02040503050406030204" pitchFamily="18" charset="0"/>
              <a:ea typeface="Cambria" panose="02040503050406030204" pitchFamily="18" charset="0"/>
            </a:endParaRPr>
          </a:p>
        </p:txBody>
      </p:sp>
      <p:cxnSp>
        <p:nvCxnSpPr>
          <p:cNvPr id="9" name="Straight Arrow Connector 8">
            <a:extLst>
              <a:ext uri="{FF2B5EF4-FFF2-40B4-BE49-F238E27FC236}">
                <a16:creationId xmlns:a16="http://schemas.microsoft.com/office/drawing/2014/main" id="{1B3FFBDE-D615-43EE-8F21-5CAA6C47E5B9}"/>
              </a:ext>
            </a:extLst>
          </p:cNvPr>
          <p:cNvCxnSpPr>
            <a:cxnSpLocks/>
          </p:cNvCxnSpPr>
          <p:nvPr/>
        </p:nvCxnSpPr>
        <p:spPr>
          <a:xfrm flipH="1" flipV="1">
            <a:off x="2590552" y="4279057"/>
            <a:ext cx="711795" cy="824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62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Joins with ON Clause Example</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a:xfrm>
            <a:off x="677334" y="2160589"/>
            <a:ext cx="8596668" cy="4375678"/>
          </a:xfrm>
        </p:spPr>
        <p:txBody>
          <a:bodyPr>
            <a:normAutofit/>
          </a:bodyPr>
          <a:lstStyle/>
          <a:p>
            <a:r>
              <a:rPr lang="en-US" dirty="0"/>
              <a:t>Here is the same query with a WHERE clause to restrict the rows selected.</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196014" y="3420522"/>
            <a:ext cx="3658047" cy="1200329"/>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JOIN jobs j</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e.job_id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j.job_id</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LIKE 'H%';</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2813427672"/>
              </p:ext>
            </p:extLst>
          </p:nvPr>
        </p:nvGraphicFramePr>
        <p:xfrm>
          <a:off x="5372741" y="3429000"/>
          <a:ext cx="3048447" cy="979478"/>
        </p:xfrm>
        <a:graphic>
          <a:graphicData uri="http://schemas.openxmlformats.org/drawingml/2006/table">
            <a:tbl>
              <a:tblPr firstRow="1" bandRow="1">
                <a:tableStyleId>{5C22544A-7EE6-4342-B048-85BDC9FD1C3A}</a:tableStyleId>
              </a:tblPr>
              <a:tblGrid>
                <a:gridCol w="1437109">
                  <a:extLst>
                    <a:ext uri="{9D8B030D-6E8A-4147-A177-3AD203B41FA5}">
                      <a16:colId xmlns:a16="http://schemas.microsoft.com/office/drawing/2014/main" val="3945450560"/>
                    </a:ext>
                  </a:extLst>
                </a:gridCol>
                <a:gridCol w="1611338">
                  <a:extLst>
                    <a:ext uri="{9D8B030D-6E8A-4147-A177-3AD203B41FA5}">
                      <a16:colId xmlns:a16="http://schemas.microsoft.com/office/drawing/2014/main" val="2746880674"/>
                    </a:ext>
                  </a:extLst>
                </a:gridCol>
              </a:tblGrid>
              <a:tr h="520348">
                <a:tc>
                  <a:txBody>
                    <a:bodyPr/>
                    <a:lstStyle/>
                    <a:p>
                      <a:r>
                        <a:rPr lang="en-CA" sz="1400" dirty="0"/>
                        <a:t>LAST_NAME</a:t>
                      </a:r>
                    </a:p>
                  </a:txBody>
                  <a:tcPr/>
                </a:tc>
                <a:tc>
                  <a:txBody>
                    <a:bodyPr/>
                    <a:lstStyle/>
                    <a:p>
                      <a:r>
                        <a:rPr lang="en-CA" sz="1400" dirty="0"/>
                        <a:t>JOB_TITLE</a:t>
                      </a:r>
                    </a:p>
                  </a:txBody>
                  <a:tcPr/>
                </a:tc>
                <a:extLst>
                  <a:ext uri="{0D108BD9-81ED-4DB2-BD59-A6C34878D82A}">
                    <a16:rowId xmlns:a16="http://schemas.microsoft.com/office/drawing/2014/main" val="3999973422"/>
                  </a:ext>
                </a:extLst>
              </a:tr>
              <a:tr h="459130">
                <a:tc>
                  <a:txBody>
                    <a:bodyPr/>
                    <a:lstStyle/>
                    <a:p>
                      <a:r>
                        <a:rPr lang="en-CA" sz="1200" dirty="0"/>
                        <a:t>Higgins</a:t>
                      </a:r>
                    </a:p>
                  </a:txBody>
                  <a:tcPr/>
                </a:tc>
                <a:tc>
                  <a:txBody>
                    <a:bodyPr/>
                    <a:lstStyle/>
                    <a:p>
                      <a:r>
                        <a:rPr lang="en-CA" sz="1200" dirty="0"/>
                        <a:t>Sales Representative</a:t>
                      </a:r>
                    </a:p>
                  </a:txBody>
                  <a:tcPr/>
                </a:tc>
                <a:extLst>
                  <a:ext uri="{0D108BD9-81ED-4DB2-BD59-A6C34878D82A}">
                    <a16:rowId xmlns:a16="http://schemas.microsoft.com/office/drawing/2014/main" val="1619478278"/>
                  </a:ext>
                </a:extLst>
              </a:tr>
            </a:tbl>
          </a:graphicData>
        </a:graphic>
      </p:graphicFrame>
    </p:spTree>
    <p:extLst>
      <p:ext uri="{BB962C8B-B14F-4D97-AF65-F5344CB8AC3E}">
        <p14:creationId xmlns:p14="http://schemas.microsoft.com/office/powerpoint/2010/main" val="1965922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7552-6998-40D2-8237-1131CE6B2920}"/>
              </a:ext>
            </a:extLst>
          </p:cNvPr>
          <p:cNvSpPr>
            <a:spLocks noGrp="1"/>
          </p:cNvSpPr>
          <p:nvPr>
            <p:ph type="title"/>
          </p:nvPr>
        </p:nvSpPr>
        <p:spPr/>
        <p:txBody>
          <a:bodyPr/>
          <a:lstStyle/>
          <a:p>
            <a:r>
              <a:rPr lang="en-CA" dirty="0"/>
              <a:t>ON Clause with non-equality operator</a:t>
            </a:r>
          </a:p>
        </p:txBody>
      </p:sp>
      <p:sp>
        <p:nvSpPr>
          <p:cNvPr id="3" name="Content Placeholder 2">
            <a:extLst>
              <a:ext uri="{FF2B5EF4-FFF2-40B4-BE49-F238E27FC236}">
                <a16:creationId xmlns:a16="http://schemas.microsoft.com/office/drawing/2014/main" id="{C872E6E3-D0D1-44D7-8308-30A31528912B}"/>
              </a:ext>
            </a:extLst>
          </p:cNvPr>
          <p:cNvSpPr>
            <a:spLocks noGrp="1"/>
          </p:cNvSpPr>
          <p:nvPr>
            <p:ph idx="1"/>
          </p:nvPr>
        </p:nvSpPr>
        <p:spPr/>
        <p:txBody>
          <a:bodyPr/>
          <a:lstStyle/>
          <a:p>
            <a:r>
              <a:rPr lang="en-US" dirty="0"/>
              <a:t>Sometimes you may need to retrieve data from a table that has no corresponding column in another table.</a:t>
            </a:r>
          </a:p>
          <a:p>
            <a:r>
              <a:rPr lang="en-US" dirty="0"/>
              <a:t>Suppose we want to know the </a:t>
            </a:r>
            <a:r>
              <a:rPr lang="en-US" dirty="0" err="1"/>
              <a:t>grade_level</a:t>
            </a:r>
            <a:r>
              <a:rPr lang="en-US" dirty="0"/>
              <a:t> for each employees salary.</a:t>
            </a:r>
          </a:p>
          <a:p>
            <a:r>
              <a:rPr lang="en-US" dirty="0"/>
              <a:t>The </a:t>
            </a:r>
            <a:r>
              <a:rPr lang="en-US" dirty="0" err="1"/>
              <a:t>job_grades</a:t>
            </a:r>
            <a:r>
              <a:rPr lang="en-US" dirty="0"/>
              <a:t> table doesn’t have a common column with the employees table.</a:t>
            </a:r>
          </a:p>
          <a:p>
            <a:r>
              <a:rPr lang="en-US" dirty="0"/>
              <a:t>Using an ON clause allows us to join the two tables</a:t>
            </a:r>
            <a:endParaRPr lang="en-CA" dirty="0"/>
          </a:p>
        </p:txBody>
      </p:sp>
      <p:graphicFrame>
        <p:nvGraphicFramePr>
          <p:cNvPr id="4" name="Table 6">
            <a:extLst>
              <a:ext uri="{FF2B5EF4-FFF2-40B4-BE49-F238E27FC236}">
                <a16:creationId xmlns:a16="http://schemas.microsoft.com/office/drawing/2014/main" id="{8AF00C6D-78F4-4EF3-ADEA-5B3972A82094}"/>
              </a:ext>
            </a:extLst>
          </p:cNvPr>
          <p:cNvGraphicFramePr>
            <a:graphicFrameLocks/>
          </p:cNvGraphicFramePr>
          <p:nvPr>
            <p:extLst>
              <p:ext uri="{D42A27DB-BD31-4B8C-83A1-F6EECF244321}">
                <p14:modId xmlns:p14="http://schemas.microsoft.com/office/powerpoint/2010/main" val="3334062448"/>
              </p:ext>
            </p:extLst>
          </p:nvPr>
        </p:nvGraphicFramePr>
        <p:xfrm>
          <a:off x="6498805" y="3757331"/>
          <a:ext cx="4135328" cy="2736602"/>
        </p:xfrm>
        <a:graphic>
          <a:graphicData uri="http://schemas.openxmlformats.org/drawingml/2006/table">
            <a:tbl>
              <a:tblPr firstRow="1" bandRow="1">
                <a:tableStyleId>{5C22544A-7EE6-4342-B048-85BDC9FD1C3A}</a:tableStyleId>
              </a:tblPr>
              <a:tblGrid>
                <a:gridCol w="1457023">
                  <a:extLst>
                    <a:ext uri="{9D8B030D-6E8A-4147-A177-3AD203B41FA5}">
                      <a16:colId xmlns:a16="http://schemas.microsoft.com/office/drawing/2014/main" val="3945450560"/>
                    </a:ext>
                  </a:extLst>
                </a:gridCol>
                <a:gridCol w="1371625">
                  <a:extLst>
                    <a:ext uri="{9D8B030D-6E8A-4147-A177-3AD203B41FA5}">
                      <a16:colId xmlns:a16="http://schemas.microsoft.com/office/drawing/2014/main" val="2746880674"/>
                    </a:ext>
                  </a:extLst>
                </a:gridCol>
                <a:gridCol w="1306680">
                  <a:extLst>
                    <a:ext uri="{9D8B030D-6E8A-4147-A177-3AD203B41FA5}">
                      <a16:colId xmlns:a16="http://schemas.microsoft.com/office/drawing/2014/main" val="1806374492"/>
                    </a:ext>
                  </a:extLst>
                </a:gridCol>
              </a:tblGrid>
              <a:tr h="495832">
                <a:tc>
                  <a:txBody>
                    <a:bodyPr/>
                    <a:lstStyle/>
                    <a:p>
                      <a:r>
                        <a:rPr lang="en-CA" sz="1400" dirty="0"/>
                        <a:t>GRADE_LEVEL</a:t>
                      </a:r>
                    </a:p>
                  </a:txBody>
                  <a:tcPr/>
                </a:tc>
                <a:tc>
                  <a:txBody>
                    <a:bodyPr/>
                    <a:lstStyle/>
                    <a:p>
                      <a:r>
                        <a:rPr lang="en-CA" sz="1400" dirty="0"/>
                        <a:t>LOWEST_SAL</a:t>
                      </a:r>
                    </a:p>
                  </a:txBody>
                  <a:tcPr/>
                </a:tc>
                <a:tc>
                  <a:txBody>
                    <a:bodyPr/>
                    <a:lstStyle/>
                    <a:p>
                      <a:r>
                        <a:rPr lang="en-CA" sz="1400" dirty="0"/>
                        <a:t>HIGHEST_SAL</a:t>
                      </a:r>
                    </a:p>
                  </a:txBody>
                  <a:tcPr/>
                </a:tc>
                <a:extLst>
                  <a:ext uri="{0D108BD9-81ED-4DB2-BD59-A6C34878D82A}">
                    <a16:rowId xmlns:a16="http://schemas.microsoft.com/office/drawing/2014/main" val="3999973422"/>
                  </a:ext>
                </a:extLst>
              </a:tr>
              <a:tr h="330096">
                <a:tc>
                  <a:txBody>
                    <a:bodyPr/>
                    <a:lstStyle/>
                    <a:p>
                      <a:r>
                        <a:rPr lang="en-CA" sz="1200" dirty="0"/>
                        <a:t>A</a:t>
                      </a:r>
                    </a:p>
                  </a:txBody>
                  <a:tcPr/>
                </a:tc>
                <a:tc>
                  <a:txBody>
                    <a:bodyPr/>
                    <a:lstStyle/>
                    <a:p>
                      <a:r>
                        <a:rPr lang="en-CA" sz="1200" dirty="0"/>
                        <a:t>1000</a:t>
                      </a:r>
                    </a:p>
                  </a:txBody>
                  <a:tcPr/>
                </a:tc>
                <a:tc>
                  <a:txBody>
                    <a:bodyPr/>
                    <a:lstStyle/>
                    <a:p>
                      <a:r>
                        <a:rPr lang="en-CA" sz="1200" dirty="0"/>
                        <a:t>2999</a:t>
                      </a:r>
                    </a:p>
                  </a:txBody>
                  <a:tcPr/>
                </a:tc>
                <a:extLst>
                  <a:ext uri="{0D108BD9-81ED-4DB2-BD59-A6C34878D82A}">
                    <a16:rowId xmlns:a16="http://schemas.microsoft.com/office/drawing/2014/main" val="248382476"/>
                  </a:ext>
                </a:extLst>
              </a:tr>
              <a:tr h="330096">
                <a:tc>
                  <a:txBody>
                    <a:bodyPr/>
                    <a:lstStyle/>
                    <a:p>
                      <a:r>
                        <a:rPr lang="en-CA" sz="1200" dirty="0"/>
                        <a:t>B</a:t>
                      </a:r>
                    </a:p>
                  </a:txBody>
                  <a:tcPr/>
                </a:tc>
                <a:tc>
                  <a:txBody>
                    <a:bodyPr/>
                    <a:lstStyle/>
                    <a:p>
                      <a:r>
                        <a:rPr lang="en-CA" sz="1200" dirty="0"/>
                        <a:t>3000</a:t>
                      </a:r>
                    </a:p>
                  </a:txBody>
                  <a:tcPr/>
                </a:tc>
                <a:tc>
                  <a:txBody>
                    <a:bodyPr/>
                    <a:lstStyle/>
                    <a:p>
                      <a:r>
                        <a:rPr lang="en-CA" sz="1200" dirty="0"/>
                        <a:t>5999</a:t>
                      </a:r>
                    </a:p>
                  </a:txBody>
                  <a:tcPr/>
                </a:tc>
                <a:extLst>
                  <a:ext uri="{0D108BD9-81ED-4DB2-BD59-A6C34878D82A}">
                    <a16:rowId xmlns:a16="http://schemas.microsoft.com/office/drawing/2014/main" val="1147055327"/>
                  </a:ext>
                </a:extLst>
              </a:tr>
              <a:tr h="330096">
                <a:tc>
                  <a:txBody>
                    <a:bodyPr/>
                    <a:lstStyle/>
                    <a:p>
                      <a:r>
                        <a:rPr lang="en-CA" sz="1200" dirty="0"/>
                        <a:t>C</a:t>
                      </a:r>
                    </a:p>
                  </a:txBody>
                  <a:tcPr/>
                </a:tc>
                <a:tc>
                  <a:txBody>
                    <a:bodyPr/>
                    <a:lstStyle/>
                    <a:p>
                      <a:r>
                        <a:rPr lang="en-CA" sz="1200" dirty="0"/>
                        <a:t>6000</a:t>
                      </a:r>
                    </a:p>
                  </a:txBody>
                  <a:tcPr/>
                </a:tc>
                <a:tc>
                  <a:txBody>
                    <a:bodyPr/>
                    <a:lstStyle/>
                    <a:p>
                      <a:r>
                        <a:rPr lang="en-CA" sz="1200" dirty="0"/>
                        <a:t>9999</a:t>
                      </a:r>
                    </a:p>
                  </a:txBody>
                  <a:tcPr/>
                </a:tc>
                <a:extLst>
                  <a:ext uri="{0D108BD9-81ED-4DB2-BD59-A6C34878D82A}">
                    <a16:rowId xmlns:a16="http://schemas.microsoft.com/office/drawing/2014/main" val="2959834898"/>
                  </a:ext>
                </a:extLst>
              </a:tr>
              <a:tr h="330096">
                <a:tc>
                  <a:txBody>
                    <a:bodyPr/>
                    <a:lstStyle/>
                    <a:p>
                      <a:r>
                        <a:rPr lang="en-CA" sz="1200" dirty="0"/>
                        <a:t>D</a:t>
                      </a:r>
                    </a:p>
                  </a:txBody>
                  <a:tcPr/>
                </a:tc>
                <a:tc>
                  <a:txBody>
                    <a:bodyPr/>
                    <a:lstStyle/>
                    <a:p>
                      <a:r>
                        <a:rPr lang="en-CA" sz="1200" dirty="0"/>
                        <a:t>10000</a:t>
                      </a:r>
                    </a:p>
                  </a:txBody>
                  <a:tcPr/>
                </a:tc>
                <a:tc>
                  <a:txBody>
                    <a:bodyPr/>
                    <a:lstStyle/>
                    <a:p>
                      <a:r>
                        <a:rPr lang="en-CA" sz="1200" dirty="0"/>
                        <a:t>14999</a:t>
                      </a:r>
                    </a:p>
                  </a:txBody>
                  <a:tcPr/>
                </a:tc>
                <a:extLst>
                  <a:ext uri="{0D108BD9-81ED-4DB2-BD59-A6C34878D82A}">
                    <a16:rowId xmlns:a16="http://schemas.microsoft.com/office/drawing/2014/main" val="2319059920"/>
                  </a:ext>
                </a:extLst>
              </a:tr>
              <a:tr h="460193">
                <a:tc>
                  <a:txBody>
                    <a:bodyPr/>
                    <a:lstStyle/>
                    <a:p>
                      <a:r>
                        <a:rPr lang="en-CA" sz="1200" dirty="0"/>
                        <a:t>E</a:t>
                      </a:r>
                    </a:p>
                  </a:txBody>
                  <a:tcPr/>
                </a:tc>
                <a:tc>
                  <a:txBody>
                    <a:bodyPr/>
                    <a:lstStyle/>
                    <a:p>
                      <a:r>
                        <a:rPr lang="en-CA" sz="1200" dirty="0"/>
                        <a:t>15000</a:t>
                      </a:r>
                    </a:p>
                  </a:txBody>
                  <a:tcPr/>
                </a:tc>
                <a:tc>
                  <a:txBody>
                    <a:bodyPr/>
                    <a:lstStyle/>
                    <a:p>
                      <a:r>
                        <a:rPr lang="en-CA" sz="1200" dirty="0"/>
                        <a:t>24999</a:t>
                      </a:r>
                    </a:p>
                  </a:txBody>
                  <a:tcPr/>
                </a:tc>
                <a:extLst>
                  <a:ext uri="{0D108BD9-81ED-4DB2-BD59-A6C34878D82A}">
                    <a16:rowId xmlns:a16="http://schemas.microsoft.com/office/drawing/2014/main" val="1619478278"/>
                  </a:ext>
                </a:extLst>
              </a:tr>
              <a:tr h="460193">
                <a:tc>
                  <a:txBody>
                    <a:bodyPr/>
                    <a:lstStyle/>
                    <a:p>
                      <a:r>
                        <a:rPr lang="en-CA" sz="1200" dirty="0"/>
                        <a:t>F</a:t>
                      </a:r>
                    </a:p>
                  </a:txBody>
                  <a:tcPr/>
                </a:tc>
                <a:tc>
                  <a:txBody>
                    <a:bodyPr/>
                    <a:lstStyle/>
                    <a:p>
                      <a:r>
                        <a:rPr lang="en-CA" sz="1200" dirty="0"/>
                        <a:t>25000</a:t>
                      </a:r>
                    </a:p>
                  </a:txBody>
                  <a:tcPr/>
                </a:tc>
                <a:tc>
                  <a:txBody>
                    <a:bodyPr/>
                    <a:lstStyle/>
                    <a:p>
                      <a:r>
                        <a:rPr lang="en-CA" sz="1200" dirty="0"/>
                        <a:t>40000</a:t>
                      </a:r>
                    </a:p>
                  </a:txBody>
                  <a:tcPr/>
                </a:tc>
                <a:extLst>
                  <a:ext uri="{0D108BD9-81ED-4DB2-BD59-A6C34878D82A}">
                    <a16:rowId xmlns:a16="http://schemas.microsoft.com/office/drawing/2014/main" val="2712630881"/>
                  </a:ext>
                </a:extLst>
              </a:tr>
            </a:tbl>
          </a:graphicData>
        </a:graphic>
      </p:graphicFrame>
    </p:spTree>
    <p:extLst>
      <p:ext uri="{BB962C8B-B14F-4D97-AF65-F5344CB8AC3E}">
        <p14:creationId xmlns:p14="http://schemas.microsoft.com/office/powerpoint/2010/main" val="2286134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ON Clause with non-equality operator</a:t>
            </a:r>
          </a:p>
        </p:txBody>
      </p:sp>
      <p:sp>
        <p:nvSpPr>
          <p:cNvPr id="4" name="TextBox 3">
            <a:extLst>
              <a:ext uri="{FF2B5EF4-FFF2-40B4-BE49-F238E27FC236}">
                <a16:creationId xmlns:a16="http://schemas.microsoft.com/office/drawing/2014/main" id="{625F70B7-5B42-4163-BB98-D75A1DC665A6}"/>
              </a:ext>
            </a:extLst>
          </p:cNvPr>
          <p:cNvSpPr txBox="1"/>
          <p:nvPr/>
        </p:nvSpPr>
        <p:spPr>
          <a:xfrm>
            <a:off x="781148" y="1756370"/>
            <a:ext cx="685578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salary, </a:t>
            </a:r>
            <a:r>
              <a:rPr lang="en-US" dirty="0" err="1">
                <a:latin typeface="Cambria" panose="02040503050406030204" pitchFamily="18" charset="0"/>
                <a:ea typeface="Cambria" panose="02040503050406030204" pitchFamily="18" charset="0"/>
              </a:rPr>
              <a:t>grade_level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lowest_sal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highest_sal</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JOIN </a:t>
            </a:r>
            <a:r>
              <a:rPr lang="en-US" dirty="0" err="1">
                <a:latin typeface="Cambria" panose="02040503050406030204" pitchFamily="18" charset="0"/>
                <a:ea typeface="Cambria" panose="02040503050406030204" pitchFamily="18" charset="0"/>
              </a:rPr>
              <a:t>job_grades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ON(salary BETWEEN </a:t>
            </a:r>
            <a:r>
              <a:rPr lang="en-US" dirty="0" err="1">
                <a:latin typeface="Cambria" panose="02040503050406030204" pitchFamily="18" charset="0"/>
                <a:ea typeface="Cambria" panose="02040503050406030204" pitchFamily="18" charset="0"/>
              </a:rPr>
              <a:t>lowest_sal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highest_sal</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86782190"/>
              </p:ext>
            </p:extLst>
          </p:nvPr>
        </p:nvGraphicFramePr>
        <p:xfrm>
          <a:off x="781148" y="3077170"/>
          <a:ext cx="6855783" cy="2663228"/>
        </p:xfrm>
        <a:graphic>
          <a:graphicData uri="http://schemas.openxmlformats.org/drawingml/2006/table">
            <a:tbl>
              <a:tblPr firstRow="1" bandRow="1">
                <a:tableStyleId>{5C22544A-7EE6-4342-B048-85BDC9FD1C3A}</a:tableStyleId>
              </a:tblPr>
              <a:tblGrid>
                <a:gridCol w="1417010">
                  <a:extLst>
                    <a:ext uri="{9D8B030D-6E8A-4147-A177-3AD203B41FA5}">
                      <a16:colId xmlns:a16="http://schemas.microsoft.com/office/drawing/2014/main" val="3814517489"/>
                    </a:ext>
                  </a:extLst>
                </a:gridCol>
                <a:gridCol w="1417010">
                  <a:extLst>
                    <a:ext uri="{9D8B030D-6E8A-4147-A177-3AD203B41FA5}">
                      <a16:colId xmlns:a16="http://schemas.microsoft.com/office/drawing/2014/main" val="4020353059"/>
                    </a:ext>
                  </a:extLst>
                </a:gridCol>
                <a:gridCol w="1417010">
                  <a:extLst>
                    <a:ext uri="{9D8B030D-6E8A-4147-A177-3AD203B41FA5}">
                      <a16:colId xmlns:a16="http://schemas.microsoft.com/office/drawing/2014/main" val="3945450560"/>
                    </a:ext>
                  </a:extLst>
                </a:gridCol>
                <a:gridCol w="1333957">
                  <a:extLst>
                    <a:ext uri="{9D8B030D-6E8A-4147-A177-3AD203B41FA5}">
                      <a16:colId xmlns:a16="http://schemas.microsoft.com/office/drawing/2014/main" val="2746880674"/>
                    </a:ext>
                  </a:extLst>
                </a:gridCol>
                <a:gridCol w="1270796">
                  <a:extLst>
                    <a:ext uri="{9D8B030D-6E8A-4147-A177-3AD203B41FA5}">
                      <a16:colId xmlns:a16="http://schemas.microsoft.com/office/drawing/2014/main" val="1806374492"/>
                    </a:ext>
                  </a:extLst>
                </a:gridCol>
              </a:tblGrid>
              <a:tr h="655456">
                <a:tc>
                  <a:txBody>
                    <a:bodyPr/>
                    <a:lstStyle/>
                    <a:p>
                      <a:r>
                        <a:rPr lang="en-CA" sz="1400" dirty="0"/>
                        <a:t>LAST_NAME</a:t>
                      </a:r>
                    </a:p>
                  </a:txBody>
                  <a:tcPr/>
                </a:tc>
                <a:tc>
                  <a:txBody>
                    <a:bodyPr/>
                    <a:lstStyle/>
                    <a:p>
                      <a:r>
                        <a:rPr lang="en-CA" sz="1400" dirty="0"/>
                        <a:t>SALARY</a:t>
                      </a:r>
                    </a:p>
                  </a:txBody>
                  <a:tcPr/>
                </a:tc>
                <a:tc>
                  <a:txBody>
                    <a:bodyPr/>
                    <a:lstStyle/>
                    <a:p>
                      <a:r>
                        <a:rPr lang="en-CA" sz="1400" dirty="0"/>
                        <a:t>GRADE_LEVEL</a:t>
                      </a:r>
                    </a:p>
                  </a:txBody>
                  <a:tcPr/>
                </a:tc>
                <a:tc>
                  <a:txBody>
                    <a:bodyPr/>
                    <a:lstStyle/>
                    <a:p>
                      <a:r>
                        <a:rPr lang="en-CA" sz="1400" dirty="0"/>
                        <a:t>LOWEST_SAL</a:t>
                      </a:r>
                    </a:p>
                  </a:txBody>
                  <a:tcPr/>
                </a:tc>
                <a:tc>
                  <a:txBody>
                    <a:bodyPr/>
                    <a:lstStyle/>
                    <a:p>
                      <a:r>
                        <a:rPr lang="en-CA" sz="1400" dirty="0"/>
                        <a:t>HIGHEST_SAL</a:t>
                      </a:r>
                    </a:p>
                  </a:txBody>
                  <a:tcPr/>
                </a:tc>
                <a:extLst>
                  <a:ext uri="{0D108BD9-81ED-4DB2-BD59-A6C34878D82A}">
                    <a16:rowId xmlns:a16="http://schemas.microsoft.com/office/drawing/2014/main" val="3999973422"/>
                  </a:ext>
                </a:extLst>
              </a:tr>
              <a:tr h="295772">
                <a:tc>
                  <a:txBody>
                    <a:bodyPr/>
                    <a:lstStyle/>
                    <a:p>
                      <a:r>
                        <a:rPr lang="en-CA" sz="1200" dirty="0"/>
                        <a:t>Vargas</a:t>
                      </a:r>
                    </a:p>
                  </a:txBody>
                  <a:tcPr/>
                </a:tc>
                <a:tc>
                  <a:txBody>
                    <a:bodyPr/>
                    <a:lstStyle/>
                    <a:p>
                      <a:r>
                        <a:rPr lang="en-CA" sz="1200" dirty="0"/>
                        <a:t>2500</a:t>
                      </a:r>
                    </a:p>
                  </a:txBody>
                  <a:tcPr/>
                </a:tc>
                <a:tc>
                  <a:txBody>
                    <a:bodyPr/>
                    <a:lstStyle/>
                    <a:p>
                      <a:r>
                        <a:rPr lang="en-CA" sz="1200" dirty="0"/>
                        <a:t>A</a:t>
                      </a:r>
                    </a:p>
                  </a:txBody>
                  <a:tcPr/>
                </a:tc>
                <a:tc>
                  <a:txBody>
                    <a:bodyPr/>
                    <a:lstStyle/>
                    <a:p>
                      <a:r>
                        <a:rPr lang="en-CA" sz="1200" dirty="0"/>
                        <a:t>1000</a:t>
                      </a:r>
                    </a:p>
                  </a:txBody>
                  <a:tcPr/>
                </a:tc>
                <a:tc>
                  <a:txBody>
                    <a:bodyPr/>
                    <a:lstStyle/>
                    <a:p>
                      <a:r>
                        <a:rPr lang="en-CA" sz="1200" dirty="0"/>
                        <a:t>2999</a:t>
                      </a:r>
                    </a:p>
                  </a:txBody>
                  <a:tcPr/>
                </a:tc>
                <a:extLst>
                  <a:ext uri="{0D108BD9-81ED-4DB2-BD59-A6C34878D82A}">
                    <a16:rowId xmlns:a16="http://schemas.microsoft.com/office/drawing/2014/main" val="248382476"/>
                  </a:ext>
                </a:extLst>
              </a:tr>
              <a:tr h="295772">
                <a:tc>
                  <a:txBody>
                    <a:bodyPr/>
                    <a:lstStyle/>
                    <a:p>
                      <a:r>
                        <a:rPr lang="en-CA" sz="1200" dirty="0"/>
                        <a:t>Matos</a:t>
                      </a:r>
                    </a:p>
                  </a:txBody>
                  <a:tcPr/>
                </a:tc>
                <a:tc>
                  <a:txBody>
                    <a:bodyPr/>
                    <a:lstStyle/>
                    <a:p>
                      <a:r>
                        <a:rPr lang="en-CA" sz="1200" dirty="0"/>
                        <a:t>3100</a:t>
                      </a:r>
                    </a:p>
                  </a:txBody>
                  <a:tcPr/>
                </a:tc>
                <a:tc>
                  <a:txBody>
                    <a:bodyPr/>
                    <a:lstStyle/>
                    <a:p>
                      <a:r>
                        <a:rPr lang="en-CA" sz="1200" dirty="0"/>
                        <a:t>B</a:t>
                      </a:r>
                    </a:p>
                  </a:txBody>
                  <a:tcPr/>
                </a:tc>
                <a:tc>
                  <a:txBody>
                    <a:bodyPr/>
                    <a:lstStyle/>
                    <a:p>
                      <a:r>
                        <a:rPr lang="en-CA" sz="1200" dirty="0"/>
                        <a:t>3000</a:t>
                      </a:r>
                    </a:p>
                  </a:txBody>
                  <a:tcPr/>
                </a:tc>
                <a:tc>
                  <a:txBody>
                    <a:bodyPr/>
                    <a:lstStyle/>
                    <a:p>
                      <a:r>
                        <a:rPr lang="en-CA" sz="1200" dirty="0"/>
                        <a:t>5999</a:t>
                      </a:r>
                    </a:p>
                  </a:txBody>
                  <a:tcPr/>
                </a:tc>
                <a:extLst>
                  <a:ext uri="{0D108BD9-81ED-4DB2-BD59-A6C34878D82A}">
                    <a16:rowId xmlns:a16="http://schemas.microsoft.com/office/drawing/2014/main" val="1147055327"/>
                  </a:ext>
                </a:extLst>
              </a:tr>
              <a:tr h="295772">
                <a:tc>
                  <a:txBody>
                    <a:bodyPr/>
                    <a:lstStyle/>
                    <a:p>
                      <a:r>
                        <a:rPr lang="en-CA" sz="1200" dirty="0"/>
                        <a:t>Davies</a:t>
                      </a:r>
                    </a:p>
                  </a:txBody>
                  <a:tcPr/>
                </a:tc>
                <a:tc>
                  <a:txBody>
                    <a:bodyPr/>
                    <a:lstStyle/>
                    <a:p>
                      <a:r>
                        <a:rPr lang="en-CA" sz="1200" dirty="0"/>
                        <a:t>3500</a:t>
                      </a:r>
                    </a:p>
                  </a:txBody>
                  <a:tcPr/>
                </a:tc>
                <a:tc>
                  <a:txBody>
                    <a:bodyPr/>
                    <a:lstStyle/>
                    <a:p>
                      <a:r>
                        <a:rPr lang="en-CA" sz="1200" dirty="0"/>
                        <a:t>B</a:t>
                      </a:r>
                    </a:p>
                  </a:txBody>
                  <a:tcPr/>
                </a:tc>
                <a:tc>
                  <a:txBody>
                    <a:bodyPr/>
                    <a:lstStyle/>
                    <a:p>
                      <a:r>
                        <a:rPr lang="en-CA" sz="1200" dirty="0"/>
                        <a:t>3000</a:t>
                      </a:r>
                    </a:p>
                  </a:txBody>
                  <a:tcPr/>
                </a:tc>
                <a:tc>
                  <a:txBody>
                    <a:bodyPr/>
                    <a:lstStyle/>
                    <a:p>
                      <a:r>
                        <a:rPr lang="en-CA" sz="1200" dirty="0"/>
                        <a:t>5999</a:t>
                      </a:r>
                    </a:p>
                  </a:txBody>
                  <a:tcPr/>
                </a:tc>
                <a:extLst>
                  <a:ext uri="{0D108BD9-81ED-4DB2-BD59-A6C34878D82A}">
                    <a16:rowId xmlns:a16="http://schemas.microsoft.com/office/drawing/2014/main" val="2959834898"/>
                  </a:ext>
                </a:extLst>
              </a:tr>
              <a:tr h="295772">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4200</a:t>
                      </a:r>
                    </a:p>
                  </a:txBody>
                  <a:tcPr/>
                </a:tc>
                <a:tc>
                  <a:txBody>
                    <a:bodyPr/>
                    <a:lstStyle/>
                    <a:p>
                      <a:r>
                        <a:rPr lang="en-CA" sz="1200" dirty="0"/>
                        <a:t>B</a:t>
                      </a:r>
                    </a:p>
                  </a:txBody>
                  <a:tcPr/>
                </a:tc>
                <a:tc>
                  <a:txBody>
                    <a:bodyPr/>
                    <a:lstStyle/>
                    <a:p>
                      <a:r>
                        <a:rPr lang="en-CA" sz="1200" dirty="0"/>
                        <a:t>3000</a:t>
                      </a:r>
                    </a:p>
                  </a:txBody>
                  <a:tcPr/>
                </a:tc>
                <a:tc>
                  <a:txBody>
                    <a:bodyPr/>
                    <a:lstStyle/>
                    <a:p>
                      <a:r>
                        <a:rPr lang="en-CA" sz="1200" dirty="0"/>
                        <a:t>5999</a:t>
                      </a:r>
                    </a:p>
                  </a:txBody>
                  <a:tcPr/>
                </a:tc>
                <a:extLst>
                  <a:ext uri="{0D108BD9-81ED-4DB2-BD59-A6C34878D82A}">
                    <a16:rowId xmlns:a16="http://schemas.microsoft.com/office/drawing/2014/main" val="2319059920"/>
                  </a:ext>
                </a:extLst>
              </a:tr>
              <a:tr h="412342">
                <a:tc>
                  <a:txBody>
                    <a:bodyPr/>
                    <a:lstStyle/>
                    <a:p>
                      <a:r>
                        <a:rPr lang="en-CA" sz="1200" dirty="0"/>
                        <a:t>Fay</a:t>
                      </a:r>
                    </a:p>
                  </a:txBody>
                  <a:tcPr/>
                </a:tc>
                <a:tc>
                  <a:txBody>
                    <a:bodyPr/>
                    <a:lstStyle/>
                    <a:p>
                      <a:r>
                        <a:rPr lang="en-CA" sz="1200" dirty="0"/>
                        <a:t>5800</a:t>
                      </a:r>
                    </a:p>
                  </a:txBody>
                  <a:tcPr/>
                </a:tc>
                <a:tc>
                  <a:txBody>
                    <a:bodyPr/>
                    <a:lstStyle/>
                    <a:p>
                      <a:r>
                        <a:rPr lang="en-CA" sz="1200" dirty="0"/>
                        <a:t>B</a:t>
                      </a:r>
                    </a:p>
                  </a:txBody>
                  <a:tcPr/>
                </a:tc>
                <a:tc>
                  <a:txBody>
                    <a:bodyPr/>
                    <a:lstStyle/>
                    <a:p>
                      <a:r>
                        <a:rPr lang="en-CA" sz="1200" dirty="0"/>
                        <a:t>3000</a:t>
                      </a:r>
                    </a:p>
                  </a:txBody>
                  <a:tcPr/>
                </a:tc>
                <a:tc>
                  <a:txBody>
                    <a:bodyPr/>
                    <a:lstStyle/>
                    <a:p>
                      <a:r>
                        <a:rPr lang="en-CA" sz="1200" dirty="0"/>
                        <a:t>5999</a:t>
                      </a:r>
                    </a:p>
                  </a:txBody>
                  <a:tcPr/>
                </a:tc>
                <a:extLst>
                  <a:ext uri="{0D108BD9-81ED-4DB2-BD59-A6C34878D82A}">
                    <a16:rowId xmlns:a16="http://schemas.microsoft.com/office/drawing/2014/main" val="1619478278"/>
                  </a:ext>
                </a:extLst>
              </a:tr>
              <a:tr h="412342">
                <a:tc>
                  <a:txBody>
                    <a:bodyPr/>
                    <a:lstStyle/>
                    <a:p>
                      <a:r>
                        <a:rPr lang="en-CA" sz="1200" dirty="0"/>
                        <a:t>Smith</a:t>
                      </a:r>
                    </a:p>
                  </a:txBody>
                  <a:tcPr/>
                </a:tc>
                <a:tc>
                  <a:txBody>
                    <a:bodyPr/>
                    <a:lstStyle/>
                    <a:p>
                      <a:r>
                        <a:rPr lang="en-CA" sz="1200" dirty="0"/>
                        <a:t>6000</a:t>
                      </a:r>
                    </a:p>
                  </a:txBody>
                  <a:tcPr/>
                </a:tc>
                <a:tc>
                  <a:txBody>
                    <a:bodyPr/>
                    <a:lstStyle/>
                    <a:p>
                      <a:r>
                        <a:rPr lang="en-CA" sz="1200" dirty="0"/>
                        <a:t>C</a:t>
                      </a:r>
                    </a:p>
                  </a:txBody>
                  <a:tcPr/>
                </a:tc>
                <a:tc>
                  <a:txBody>
                    <a:bodyPr/>
                    <a:lstStyle/>
                    <a:p>
                      <a:r>
                        <a:rPr lang="en-CA" sz="1200" dirty="0"/>
                        <a:t>6000</a:t>
                      </a:r>
                    </a:p>
                  </a:txBody>
                  <a:tcPr/>
                </a:tc>
                <a:tc>
                  <a:txBody>
                    <a:bodyPr/>
                    <a:lstStyle/>
                    <a:p>
                      <a:r>
                        <a:rPr lang="en-CA" sz="1200" dirty="0"/>
                        <a:t>9999</a:t>
                      </a:r>
                    </a:p>
                  </a:txBody>
                  <a:tcPr/>
                </a:tc>
                <a:extLst>
                  <a:ext uri="{0D108BD9-81ED-4DB2-BD59-A6C34878D82A}">
                    <a16:rowId xmlns:a16="http://schemas.microsoft.com/office/drawing/2014/main" val="2712630881"/>
                  </a:ext>
                </a:extLst>
              </a:tr>
            </a:tbl>
          </a:graphicData>
        </a:graphic>
      </p:graphicFrame>
    </p:spTree>
    <p:extLst>
      <p:ext uri="{BB962C8B-B14F-4D97-AF65-F5344CB8AC3E}">
        <p14:creationId xmlns:p14="http://schemas.microsoft.com/office/powerpoint/2010/main" val="2581762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263C-F1D5-4148-8856-3D01F4504485}"/>
              </a:ext>
            </a:extLst>
          </p:cNvPr>
          <p:cNvSpPr>
            <a:spLocks noGrp="1"/>
          </p:cNvSpPr>
          <p:nvPr>
            <p:ph type="title"/>
          </p:nvPr>
        </p:nvSpPr>
        <p:spPr/>
        <p:txBody>
          <a:bodyPr/>
          <a:lstStyle/>
          <a:p>
            <a:r>
              <a:rPr lang="en-CA" dirty="0"/>
              <a:t>Joining Three Tables</a:t>
            </a:r>
          </a:p>
        </p:txBody>
      </p:sp>
      <p:sp>
        <p:nvSpPr>
          <p:cNvPr id="3" name="Content Placeholder 2">
            <a:extLst>
              <a:ext uri="{FF2B5EF4-FFF2-40B4-BE49-F238E27FC236}">
                <a16:creationId xmlns:a16="http://schemas.microsoft.com/office/drawing/2014/main" id="{EB3B367F-3556-4322-BC3B-4EED75616E72}"/>
              </a:ext>
            </a:extLst>
          </p:cNvPr>
          <p:cNvSpPr>
            <a:spLocks noGrp="1"/>
          </p:cNvSpPr>
          <p:nvPr>
            <p:ph idx="1"/>
          </p:nvPr>
        </p:nvSpPr>
        <p:spPr/>
        <p:txBody>
          <a:bodyPr/>
          <a:lstStyle/>
          <a:p>
            <a:r>
              <a:rPr lang="en-US" dirty="0"/>
              <a:t>Both USING and ON can be used to join three or more tables.</a:t>
            </a:r>
          </a:p>
          <a:p>
            <a:r>
              <a:rPr lang="en-US" dirty="0"/>
              <a:t>Suppose we need a report of our employees, their department, and the city where the department is located?</a:t>
            </a:r>
          </a:p>
          <a:p>
            <a:r>
              <a:rPr lang="en-US" dirty="0"/>
              <a:t>We need to join three tables: employees, departments and locations.</a:t>
            </a:r>
            <a:endParaRPr lang="en-CA" dirty="0"/>
          </a:p>
        </p:txBody>
      </p:sp>
    </p:spTree>
    <p:extLst>
      <p:ext uri="{BB962C8B-B14F-4D97-AF65-F5344CB8AC3E}">
        <p14:creationId xmlns:p14="http://schemas.microsoft.com/office/powerpoint/2010/main" val="168013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5C79-6EFB-4D91-8884-41B44CDB5CE6}"/>
              </a:ext>
            </a:extLst>
          </p:cNvPr>
          <p:cNvSpPr>
            <a:spLocks noGrp="1"/>
          </p:cNvSpPr>
          <p:nvPr>
            <p:ph type="title"/>
          </p:nvPr>
        </p:nvSpPr>
        <p:spPr/>
        <p:txBody>
          <a:bodyPr/>
          <a:lstStyle/>
          <a:p>
            <a:r>
              <a:rPr lang="en-CA" dirty="0"/>
              <a:t>Lecture Outline</a:t>
            </a:r>
          </a:p>
        </p:txBody>
      </p:sp>
      <p:sp>
        <p:nvSpPr>
          <p:cNvPr id="3" name="Content Placeholder 2">
            <a:extLst>
              <a:ext uri="{FF2B5EF4-FFF2-40B4-BE49-F238E27FC236}">
                <a16:creationId xmlns:a16="http://schemas.microsoft.com/office/drawing/2014/main" id="{C2A5159A-565C-4963-8425-EC6D6713361B}"/>
              </a:ext>
            </a:extLst>
          </p:cNvPr>
          <p:cNvSpPr>
            <a:spLocks noGrp="1"/>
          </p:cNvSpPr>
          <p:nvPr>
            <p:ph idx="1"/>
          </p:nvPr>
        </p:nvSpPr>
        <p:spPr/>
        <p:txBody>
          <a:bodyPr/>
          <a:lstStyle/>
          <a:p>
            <a:r>
              <a:rPr lang="en-CA" dirty="0"/>
              <a:t>Joining Tables Background</a:t>
            </a:r>
          </a:p>
          <a:p>
            <a:r>
              <a:rPr lang="en-CA" dirty="0"/>
              <a:t>Different types of JOINs</a:t>
            </a:r>
          </a:p>
          <a:p>
            <a:r>
              <a:rPr lang="en-CA" dirty="0"/>
              <a:t>OUTER Joins</a:t>
            </a:r>
          </a:p>
          <a:p>
            <a:r>
              <a:rPr lang="en-CA" dirty="0"/>
              <a:t>Hierarchical Joins</a:t>
            </a:r>
          </a:p>
          <a:p>
            <a:r>
              <a:rPr lang="en-CA" dirty="0"/>
              <a:t>Oracle Specific Joins</a:t>
            </a:r>
          </a:p>
        </p:txBody>
      </p:sp>
    </p:spTree>
    <p:extLst>
      <p:ext uri="{BB962C8B-B14F-4D97-AF65-F5344CB8AC3E}">
        <p14:creationId xmlns:p14="http://schemas.microsoft.com/office/powerpoint/2010/main" val="3974234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Joining Three Tables Example</a:t>
            </a:r>
          </a:p>
        </p:txBody>
      </p:sp>
      <p:sp>
        <p:nvSpPr>
          <p:cNvPr id="4" name="TextBox 3">
            <a:extLst>
              <a:ext uri="{FF2B5EF4-FFF2-40B4-BE49-F238E27FC236}">
                <a16:creationId xmlns:a16="http://schemas.microsoft.com/office/drawing/2014/main" id="{625F70B7-5B42-4163-BB98-D75A1DC665A6}"/>
              </a:ext>
            </a:extLst>
          </p:cNvPr>
          <p:cNvSpPr txBox="1"/>
          <p:nvPr/>
        </p:nvSpPr>
        <p:spPr>
          <a:xfrm>
            <a:off x="781148" y="1756370"/>
            <a:ext cx="685578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department_name</a:t>
            </a:r>
            <a:r>
              <a:rPr lang="en-US" dirty="0">
                <a:latin typeface="Cambria" panose="02040503050406030204" pitchFamily="18" charset="0"/>
                <a:ea typeface="Cambria" panose="02040503050406030204" pitchFamily="18" charset="0"/>
              </a:rPr>
              <a:t> AS "Department", city</a:t>
            </a:r>
          </a:p>
          <a:p>
            <a:r>
              <a:rPr lang="en-US" dirty="0">
                <a:latin typeface="Cambria" panose="02040503050406030204" pitchFamily="18" charset="0"/>
                <a:ea typeface="Cambria" panose="02040503050406030204" pitchFamily="18" charset="0"/>
              </a:rPr>
              <a:t>FROM employees JOIN departments USING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JOIN locations USING (</a:t>
            </a:r>
            <a:r>
              <a:rPr lang="en-US" dirty="0" err="1">
                <a:latin typeface="Cambria" panose="02040503050406030204" pitchFamily="18" charset="0"/>
                <a:ea typeface="Cambria" panose="02040503050406030204" pitchFamily="18" charset="0"/>
              </a:rPr>
              <a:t>location_id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1513596912"/>
              </p:ext>
            </p:extLst>
          </p:nvPr>
        </p:nvGraphicFramePr>
        <p:xfrm>
          <a:off x="2203549" y="3216869"/>
          <a:ext cx="5433384" cy="2671698"/>
        </p:xfrm>
        <a:graphic>
          <a:graphicData uri="http://schemas.openxmlformats.org/drawingml/2006/table">
            <a:tbl>
              <a:tblPr firstRow="1" bandRow="1">
                <a:tableStyleId>{5C22544A-7EE6-4342-B048-85BDC9FD1C3A}</a:tableStyleId>
              </a:tblPr>
              <a:tblGrid>
                <a:gridCol w="1811128">
                  <a:extLst>
                    <a:ext uri="{9D8B030D-6E8A-4147-A177-3AD203B41FA5}">
                      <a16:colId xmlns:a16="http://schemas.microsoft.com/office/drawing/2014/main" val="3814517489"/>
                    </a:ext>
                  </a:extLst>
                </a:gridCol>
                <a:gridCol w="1811128">
                  <a:extLst>
                    <a:ext uri="{9D8B030D-6E8A-4147-A177-3AD203B41FA5}">
                      <a16:colId xmlns:a16="http://schemas.microsoft.com/office/drawing/2014/main" val="4020353059"/>
                    </a:ext>
                  </a:extLst>
                </a:gridCol>
                <a:gridCol w="1811128">
                  <a:extLst>
                    <a:ext uri="{9D8B030D-6E8A-4147-A177-3AD203B41FA5}">
                      <a16:colId xmlns:a16="http://schemas.microsoft.com/office/drawing/2014/main" val="3945450560"/>
                    </a:ext>
                  </a:extLst>
                </a:gridCol>
              </a:tblGrid>
              <a:tr h="657540">
                <a:tc>
                  <a:txBody>
                    <a:bodyPr/>
                    <a:lstStyle/>
                    <a:p>
                      <a:r>
                        <a:rPr lang="en-CA" sz="1400" dirty="0"/>
                        <a:t>LAST_NAME</a:t>
                      </a:r>
                    </a:p>
                  </a:txBody>
                  <a:tcPr/>
                </a:tc>
                <a:tc>
                  <a:txBody>
                    <a:bodyPr/>
                    <a:lstStyle/>
                    <a:p>
                      <a:r>
                        <a:rPr lang="en-CA" sz="1400" dirty="0"/>
                        <a:t>Department</a:t>
                      </a:r>
                    </a:p>
                  </a:txBody>
                  <a:tcPr/>
                </a:tc>
                <a:tc>
                  <a:txBody>
                    <a:bodyPr/>
                    <a:lstStyle/>
                    <a:p>
                      <a:r>
                        <a:rPr lang="en-CA" sz="1400" dirty="0"/>
                        <a:t>CITY</a:t>
                      </a:r>
                    </a:p>
                  </a:txBody>
                  <a:tcPr/>
                </a:tc>
                <a:extLst>
                  <a:ext uri="{0D108BD9-81ED-4DB2-BD59-A6C34878D82A}">
                    <a16:rowId xmlns:a16="http://schemas.microsoft.com/office/drawing/2014/main" val="3999973422"/>
                  </a:ext>
                </a:extLst>
              </a:tr>
              <a:tr h="296713">
                <a:tc>
                  <a:txBody>
                    <a:bodyPr/>
                    <a:lstStyle/>
                    <a:p>
                      <a:r>
                        <a:rPr lang="en-CA" sz="1200" dirty="0"/>
                        <a:t>Vargas</a:t>
                      </a:r>
                    </a:p>
                  </a:txBody>
                  <a:tcPr/>
                </a:tc>
                <a:tc>
                  <a:txBody>
                    <a:bodyPr/>
                    <a:lstStyle/>
                    <a:p>
                      <a:r>
                        <a:rPr lang="en-CA" sz="1200" dirty="0"/>
                        <a:t>Marketing</a:t>
                      </a:r>
                    </a:p>
                  </a:txBody>
                  <a:tcPr/>
                </a:tc>
                <a:tc>
                  <a:txBody>
                    <a:bodyPr/>
                    <a:lstStyle/>
                    <a:p>
                      <a:r>
                        <a:rPr lang="en-CA" sz="1200" dirty="0"/>
                        <a:t>Toronto</a:t>
                      </a:r>
                    </a:p>
                  </a:txBody>
                  <a:tcPr/>
                </a:tc>
                <a:extLst>
                  <a:ext uri="{0D108BD9-81ED-4DB2-BD59-A6C34878D82A}">
                    <a16:rowId xmlns:a16="http://schemas.microsoft.com/office/drawing/2014/main" val="248382476"/>
                  </a:ext>
                </a:extLst>
              </a:tr>
              <a:tr h="296713">
                <a:tc>
                  <a:txBody>
                    <a:bodyPr/>
                    <a:lstStyle/>
                    <a:p>
                      <a:r>
                        <a:rPr lang="en-CA" sz="1200" dirty="0"/>
                        <a:t>Matos</a:t>
                      </a:r>
                    </a:p>
                  </a:txBody>
                  <a:tcPr/>
                </a:tc>
                <a:tc>
                  <a:txBody>
                    <a:bodyPr/>
                    <a:lstStyle/>
                    <a:p>
                      <a:r>
                        <a:rPr lang="en-CA" sz="1200" dirty="0"/>
                        <a:t>Sales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Toronto</a:t>
                      </a:r>
                    </a:p>
                  </a:txBody>
                  <a:tcPr/>
                </a:tc>
                <a:extLst>
                  <a:ext uri="{0D108BD9-81ED-4DB2-BD59-A6C34878D82A}">
                    <a16:rowId xmlns:a16="http://schemas.microsoft.com/office/drawing/2014/main" val="1147055327"/>
                  </a:ext>
                </a:extLst>
              </a:tr>
              <a:tr h="296713">
                <a:tc>
                  <a:txBody>
                    <a:bodyPr/>
                    <a:lstStyle/>
                    <a:p>
                      <a:r>
                        <a:rPr lang="en-CA" sz="1200" dirty="0"/>
                        <a:t>Davies</a:t>
                      </a:r>
                    </a:p>
                  </a:txBody>
                  <a:tcPr/>
                </a:tc>
                <a:tc>
                  <a:txBody>
                    <a:bodyPr/>
                    <a:lstStyle/>
                    <a:p>
                      <a:r>
                        <a:rPr lang="en-CA" sz="1200" dirty="0"/>
                        <a:t>Sales</a:t>
                      </a:r>
                    </a:p>
                  </a:txBody>
                  <a:tcPr/>
                </a:tc>
                <a:tc>
                  <a:txBody>
                    <a:bodyPr/>
                    <a:lstStyle/>
                    <a:p>
                      <a:r>
                        <a:rPr lang="en-CA" sz="1200" dirty="0"/>
                        <a:t>Oxford</a:t>
                      </a:r>
                    </a:p>
                  </a:txBody>
                  <a:tcPr/>
                </a:tc>
                <a:extLst>
                  <a:ext uri="{0D108BD9-81ED-4DB2-BD59-A6C34878D82A}">
                    <a16:rowId xmlns:a16="http://schemas.microsoft.com/office/drawing/2014/main" val="2959834898"/>
                  </a:ext>
                </a:extLst>
              </a:tr>
              <a:tr h="296713">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IT</a:t>
                      </a:r>
                    </a:p>
                  </a:txBody>
                  <a:tcPr/>
                </a:tc>
                <a:tc>
                  <a:txBody>
                    <a:bodyPr/>
                    <a:lstStyle/>
                    <a:p>
                      <a:r>
                        <a:rPr lang="en-CA" sz="1200" dirty="0"/>
                        <a:t>Oxford</a:t>
                      </a:r>
                    </a:p>
                  </a:txBody>
                  <a:tcPr/>
                </a:tc>
                <a:extLst>
                  <a:ext uri="{0D108BD9-81ED-4DB2-BD59-A6C34878D82A}">
                    <a16:rowId xmlns:a16="http://schemas.microsoft.com/office/drawing/2014/main" val="2319059920"/>
                  </a:ext>
                </a:extLst>
              </a:tr>
              <a:tr h="413653">
                <a:tc>
                  <a:txBody>
                    <a:bodyPr/>
                    <a:lstStyle/>
                    <a:p>
                      <a:r>
                        <a:rPr lang="en-CA" sz="1200" dirty="0"/>
                        <a:t>Fay</a:t>
                      </a:r>
                    </a:p>
                  </a:txBody>
                  <a:tcPr/>
                </a:tc>
                <a:tc>
                  <a:txBody>
                    <a:bodyPr/>
                    <a:lstStyle/>
                    <a:p>
                      <a:r>
                        <a:rPr lang="en-CA" sz="1200" dirty="0"/>
                        <a:t>IT</a:t>
                      </a:r>
                    </a:p>
                  </a:txBody>
                  <a:tcPr/>
                </a:tc>
                <a:tc>
                  <a:txBody>
                    <a:bodyPr/>
                    <a:lstStyle/>
                    <a:p>
                      <a:r>
                        <a:rPr lang="en-CA" sz="1200" dirty="0"/>
                        <a:t>Southlake</a:t>
                      </a:r>
                    </a:p>
                  </a:txBody>
                  <a:tcPr/>
                </a:tc>
                <a:extLst>
                  <a:ext uri="{0D108BD9-81ED-4DB2-BD59-A6C34878D82A}">
                    <a16:rowId xmlns:a16="http://schemas.microsoft.com/office/drawing/2014/main" val="1619478278"/>
                  </a:ext>
                </a:extLst>
              </a:tr>
              <a:tr h="413653">
                <a:tc>
                  <a:txBody>
                    <a:bodyPr/>
                    <a:lstStyle/>
                    <a:p>
                      <a:r>
                        <a:rPr lang="en-CA" sz="1200" dirty="0"/>
                        <a:t>Smith</a:t>
                      </a:r>
                    </a:p>
                  </a:txBody>
                  <a:tcPr/>
                </a:tc>
                <a:tc>
                  <a:txBody>
                    <a:bodyPr/>
                    <a:lstStyle/>
                    <a:p>
                      <a:r>
                        <a:rPr lang="en-CA" sz="1200" dirty="0"/>
                        <a:t>Shipping</a:t>
                      </a:r>
                    </a:p>
                  </a:txBody>
                  <a:tcPr/>
                </a:tc>
                <a:tc>
                  <a:txBody>
                    <a:bodyPr/>
                    <a:lstStyle/>
                    <a:p>
                      <a:r>
                        <a:rPr lang="en-CA" sz="1200" dirty="0"/>
                        <a:t>South San Francisco</a:t>
                      </a:r>
                    </a:p>
                  </a:txBody>
                  <a:tcPr/>
                </a:tc>
                <a:extLst>
                  <a:ext uri="{0D108BD9-81ED-4DB2-BD59-A6C34878D82A}">
                    <a16:rowId xmlns:a16="http://schemas.microsoft.com/office/drawing/2014/main" val="2712630881"/>
                  </a:ext>
                </a:extLst>
              </a:tr>
            </a:tbl>
          </a:graphicData>
        </a:graphic>
      </p:graphicFrame>
    </p:spTree>
    <p:extLst>
      <p:ext uri="{BB962C8B-B14F-4D97-AF65-F5344CB8AC3E}">
        <p14:creationId xmlns:p14="http://schemas.microsoft.com/office/powerpoint/2010/main" val="606305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6CD6-CB66-4D54-8402-0B1086D516C7}"/>
              </a:ext>
            </a:extLst>
          </p:cNvPr>
          <p:cNvSpPr>
            <a:spLocks noGrp="1"/>
          </p:cNvSpPr>
          <p:nvPr>
            <p:ph type="title"/>
          </p:nvPr>
        </p:nvSpPr>
        <p:spPr/>
        <p:txBody>
          <a:bodyPr/>
          <a:lstStyle/>
          <a:p>
            <a:r>
              <a:rPr lang="en-CA" dirty="0"/>
              <a:t>INNER and OUTER Joins</a:t>
            </a:r>
          </a:p>
        </p:txBody>
      </p:sp>
      <p:sp>
        <p:nvSpPr>
          <p:cNvPr id="3" name="Content Placeholder 2">
            <a:extLst>
              <a:ext uri="{FF2B5EF4-FFF2-40B4-BE49-F238E27FC236}">
                <a16:creationId xmlns:a16="http://schemas.microsoft.com/office/drawing/2014/main" id="{A3A9DC7A-2061-4C7C-B384-3ADA040F8D0C}"/>
              </a:ext>
            </a:extLst>
          </p:cNvPr>
          <p:cNvSpPr>
            <a:spLocks noGrp="1"/>
          </p:cNvSpPr>
          <p:nvPr>
            <p:ph idx="1"/>
          </p:nvPr>
        </p:nvSpPr>
        <p:spPr/>
        <p:txBody>
          <a:bodyPr/>
          <a:lstStyle/>
          <a:p>
            <a:r>
              <a:rPr lang="en-US" dirty="0"/>
              <a:t>In ANSI-99 SQL, a join of two or more tables that returns only the matched rows is called an inner join.</a:t>
            </a:r>
          </a:p>
          <a:p>
            <a:r>
              <a:rPr lang="en-US" dirty="0"/>
              <a:t>When a join returns the unmatched rows as well as the matched rows, it is called an outer join.</a:t>
            </a:r>
          </a:p>
          <a:p>
            <a:r>
              <a:rPr lang="en-US" dirty="0"/>
              <a:t>Outer join syntax uses the terms "left, full, and right".</a:t>
            </a:r>
          </a:p>
          <a:p>
            <a:r>
              <a:rPr lang="en-US" dirty="0"/>
              <a:t>These names are associated with the order of the table names in the FROM clause of the SELECT statement.</a:t>
            </a:r>
            <a:endParaRPr lang="en-CA" dirty="0"/>
          </a:p>
        </p:txBody>
      </p:sp>
    </p:spTree>
    <p:extLst>
      <p:ext uri="{BB962C8B-B14F-4D97-AF65-F5344CB8AC3E}">
        <p14:creationId xmlns:p14="http://schemas.microsoft.com/office/powerpoint/2010/main" val="1364454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DBBB-D360-4123-B9FE-7EA8B59F3999}"/>
              </a:ext>
            </a:extLst>
          </p:cNvPr>
          <p:cNvSpPr>
            <a:spLocks noGrp="1"/>
          </p:cNvSpPr>
          <p:nvPr>
            <p:ph type="title"/>
          </p:nvPr>
        </p:nvSpPr>
        <p:spPr/>
        <p:txBody>
          <a:bodyPr/>
          <a:lstStyle/>
          <a:p>
            <a:r>
              <a:rPr lang="en-CA" dirty="0"/>
              <a:t>LEFT and RIGHT OUTER Joins</a:t>
            </a:r>
          </a:p>
        </p:txBody>
      </p:sp>
      <p:pic>
        <p:nvPicPr>
          <p:cNvPr id="2050" name="Picture 2" descr="Quantity diagrams: INNER JOIN vs. OUTER JOIN">
            <a:extLst>
              <a:ext uri="{FF2B5EF4-FFF2-40B4-BE49-F238E27FC236}">
                <a16:creationId xmlns:a16="http://schemas.microsoft.com/office/drawing/2014/main" id="{B04F3831-E03C-48A3-AFAF-3B75B3BCE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63275"/>
            <a:ext cx="8012824" cy="451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E40E596-EB58-4638-810D-0E15E01B3D86}"/>
              </a:ext>
            </a:extLst>
          </p:cNvPr>
          <p:cNvSpPr txBox="1"/>
          <p:nvPr/>
        </p:nvSpPr>
        <p:spPr>
          <a:xfrm>
            <a:off x="7172598" y="1451673"/>
            <a:ext cx="3290530" cy="523220"/>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Table A would be the first table in your SELECT statement</a:t>
            </a:r>
            <a:endParaRPr lang="en-CA" sz="1400" b="1" dirty="0">
              <a:latin typeface="Cambria" panose="02040503050406030204" pitchFamily="18" charset="0"/>
              <a:ea typeface="Cambria" panose="02040503050406030204" pitchFamily="18" charset="0"/>
            </a:endParaRPr>
          </a:p>
        </p:txBody>
      </p:sp>
      <p:cxnSp>
        <p:nvCxnSpPr>
          <p:cNvPr id="8" name="Straight Arrow Connector 7">
            <a:extLst>
              <a:ext uri="{FF2B5EF4-FFF2-40B4-BE49-F238E27FC236}">
                <a16:creationId xmlns:a16="http://schemas.microsoft.com/office/drawing/2014/main" id="{4FE43812-844E-4FF0-8834-4D47686E9816}"/>
              </a:ext>
            </a:extLst>
          </p:cNvPr>
          <p:cNvCxnSpPr>
            <a:cxnSpLocks/>
          </p:cNvCxnSpPr>
          <p:nvPr/>
        </p:nvCxnSpPr>
        <p:spPr>
          <a:xfrm flipH="1">
            <a:off x="7172599" y="1974893"/>
            <a:ext cx="1057001" cy="606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56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LEFT and RIGHT OUTER Joins</a:t>
            </a:r>
          </a:p>
        </p:txBody>
      </p:sp>
      <p:sp>
        <p:nvSpPr>
          <p:cNvPr id="4" name="TextBox 3">
            <a:extLst>
              <a:ext uri="{FF2B5EF4-FFF2-40B4-BE49-F238E27FC236}">
                <a16:creationId xmlns:a16="http://schemas.microsoft.com/office/drawing/2014/main" id="{625F70B7-5B42-4163-BB98-D75A1DC665A6}"/>
              </a:ext>
            </a:extLst>
          </p:cNvPr>
          <p:cNvSpPr txBox="1"/>
          <p:nvPr/>
        </p:nvSpPr>
        <p:spPr>
          <a:xfrm>
            <a:off x="1114523" y="2833273"/>
            <a:ext cx="685578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LEFT OUTER JOIN departments d</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534757743"/>
              </p:ext>
            </p:extLst>
          </p:nvPr>
        </p:nvGraphicFramePr>
        <p:xfrm>
          <a:off x="1771747" y="3985847"/>
          <a:ext cx="5762526" cy="2386395"/>
        </p:xfrm>
        <a:graphic>
          <a:graphicData uri="http://schemas.openxmlformats.org/drawingml/2006/table">
            <a:tbl>
              <a:tblPr firstRow="1" bandRow="1">
                <a:tableStyleId>{5C22544A-7EE6-4342-B048-85BDC9FD1C3A}</a:tableStyleId>
              </a:tblPr>
              <a:tblGrid>
                <a:gridCol w="1920842">
                  <a:extLst>
                    <a:ext uri="{9D8B030D-6E8A-4147-A177-3AD203B41FA5}">
                      <a16:colId xmlns:a16="http://schemas.microsoft.com/office/drawing/2014/main" val="3814517489"/>
                    </a:ext>
                  </a:extLst>
                </a:gridCol>
                <a:gridCol w="1920842">
                  <a:extLst>
                    <a:ext uri="{9D8B030D-6E8A-4147-A177-3AD203B41FA5}">
                      <a16:colId xmlns:a16="http://schemas.microsoft.com/office/drawing/2014/main" val="4020353059"/>
                    </a:ext>
                  </a:extLst>
                </a:gridCol>
                <a:gridCol w="1920842">
                  <a:extLst>
                    <a:ext uri="{9D8B030D-6E8A-4147-A177-3AD203B41FA5}">
                      <a16:colId xmlns:a16="http://schemas.microsoft.com/office/drawing/2014/main" val="3945450560"/>
                    </a:ext>
                  </a:extLst>
                </a:gridCol>
              </a:tblGrid>
              <a:tr h="357553">
                <a:tc>
                  <a:txBody>
                    <a:bodyPr/>
                    <a:lstStyle/>
                    <a:p>
                      <a:r>
                        <a:rPr lang="en-CA" sz="1400" dirty="0"/>
                        <a:t>LAST_NAME</a:t>
                      </a:r>
                    </a:p>
                  </a:txBody>
                  <a:tcPr/>
                </a:tc>
                <a:tc>
                  <a:txBody>
                    <a:bodyPr/>
                    <a:lstStyle/>
                    <a:p>
                      <a:r>
                        <a:rPr lang="en-CA" sz="1400" dirty="0"/>
                        <a:t>DEPT_ID</a:t>
                      </a:r>
                    </a:p>
                  </a:txBody>
                  <a:tcPr/>
                </a:tc>
                <a:tc>
                  <a:txBody>
                    <a:bodyPr/>
                    <a:lstStyle/>
                    <a:p>
                      <a:r>
                        <a:rPr lang="en-CA" sz="1400" dirty="0"/>
                        <a:t>DEPT_NAME</a:t>
                      </a:r>
                    </a:p>
                  </a:txBody>
                  <a:tcPr/>
                </a:tc>
                <a:extLst>
                  <a:ext uri="{0D108BD9-81ED-4DB2-BD59-A6C34878D82A}">
                    <a16:rowId xmlns:a16="http://schemas.microsoft.com/office/drawing/2014/main" val="3999973422"/>
                  </a:ext>
                </a:extLst>
              </a:tr>
              <a:tr h="298876">
                <a:tc>
                  <a:txBody>
                    <a:bodyPr/>
                    <a:lstStyle/>
                    <a:p>
                      <a:r>
                        <a:rPr lang="en-CA" sz="1200" dirty="0"/>
                        <a:t>Vargas</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298876">
                <a:tc>
                  <a:txBody>
                    <a:bodyPr/>
                    <a:lstStyle/>
                    <a:p>
                      <a:r>
                        <a:rPr lang="en-CA" sz="1200" dirty="0"/>
                        <a:t>Matos</a:t>
                      </a:r>
                    </a:p>
                  </a:txBody>
                  <a:tcPr/>
                </a:tc>
                <a:tc>
                  <a:txBody>
                    <a:bodyPr/>
                    <a:lstStyle/>
                    <a:p>
                      <a:r>
                        <a:rPr lang="en-CA" sz="1200" dirty="0"/>
                        <a:t>20</a:t>
                      </a:r>
                    </a:p>
                  </a:txBody>
                  <a:tcPr/>
                </a:tc>
                <a:tc>
                  <a:txBody>
                    <a:bodyPr/>
                    <a:lstStyle/>
                    <a:p>
                      <a:r>
                        <a:rPr lang="en-CA" sz="1200" dirty="0"/>
                        <a:t>Marketing</a:t>
                      </a:r>
                    </a:p>
                  </a:txBody>
                  <a:tcPr/>
                </a:tc>
                <a:extLst>
                  <a:ext uri="{0D108BD9-81ED-4DB2-BD59-A6C34878D82A}">
                    <a16:rowId xmlns:a16="http://schemas.microsoft.com/office/drawing/2014/main" val="1147055327"/>
                  </a:ext>
                </a:extLst>
              </a:tr>
              <a:tr h="298876">
                <a:tc>
                  <a:txBody>
                    <a:bodyPr/>
                    <a:lstStyle/>
                    <a:p>
                      <a:r>
                        <a:rPr lang="en-CA" sz="1200" dirty="0"/>
                        <a:t>…</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959834898"/>
                  </a:ext>
                </a:extLst>
              </a:tr>
              <a:tr h="298876">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80</a:t>
                      </a:r>
                    </a:p>
                  </a:txBody>
                  <a:tcPr/>
                </a:tc>
                <a:tc>
                  <a:txBody>
                    <a:bodyPr/>
                    <a:lstStyle/>
                    <a:p>
                      <a:r>
                        <a:rPr lang="en-CA" sz="1200" dirty="0"/>
                        <a:t>Sales</a:t>
                      </a:r>
                    </a:p>
                  </a:txBody>
                  <a:tcPr/>
                </a:tc>
                <a:extLst>
                  <a:ext uri="{0D108BD9-81ED-4DB2-BD59-A6C34878D82A}">
                    <a16:rowId xmlns:a16="http://schemas.microsoft.com/office/drawing/2014/main" val="2319059920"/>
                  </a:ext>
                </a:extLst>
              </a:tr>
              <a:tr h="416669">
                <a:tc>
                  <a:txBody>
                    <a:bodyPr/>
                    <a:lstStyle/>
                    <a:p>
                      <a:r>
                        <a:rPr lang="en-CA" sz="1200" dirty="0"/>
                        <a:t>Fay</a:t>
                      </a:r>
                    </a:p>
                  </a:txBody>
                  <a:tcPr/>
                </a:tc>
                <a:tc>
                  <a:txBody>
                    <a:bodyPr/>
                    <a:lstStyle/>
                    <a:p>
                      <a:r>
                        <a:rPr lang="en-CA" sz="1200" dirty="0"/>
                        <a:t>90</a:t>
                      </a:r>
                    </a:p>
                  </a:txBody>
                  <a:tcPr/>
                </a:tc>
                <a:tc>
                  <a:txBody>
                    <a:bodyPr/>
                    <a:lstStyle/>
                    <a:p>
                      <a:r>
                        <a:rPr lang="en-CA" sz="1200" dirty="0"/>
                        <a:t>Executive</a:t>
                      </a:r>
                    </a:p>
                  </a:txBody>
                  <a:tcPr/>
                </a:tc>
                <a:extLst>
                  <a:ext uri="{0D108BD9-81ED-4DB2-BD59-A6C34878D82A}">
                    <a16:rowId xmlns:a16="http://schemas.microsoft.com/office/drawing/2014/main" val="1619478278"/>
                  </a:ext>
                </a:extLst>
              </a:tr>
              <a:tr h="416669">
                <a:tc>
                  <a:txBody>
                    <a:bodyPr/>
                    <a:lstStyle/>
                    <a:p>
                      <a:r>
                        <a:rPr lang="en-CA" sz="1200" dirty="0"/>
                        <a:t>Smith</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642868"/>
          </a:xfrm>
        </p:spPr>
        <p:txBody>
          <a:bodyPr/>
          <a:lstStyle/>
          <a:p>
            <a:r>
              <a:rPr lang="en-US" dirty="0"/>
              <a:t>In the example shown of a left outer join, note that the table name listed to the left of the words "left outer join" is referred to as the "left table."</a:t>
            </a:r>
            <a:endParaRPr lang="en-CA" dirty="0"/>
          </a:p>
        </p:txBody>
      </p:sp>
      <p:sp>
        <p:nvSpPr>
          <p:cNvPr id="3" name="Rectangle 2">
            <a:extLst>
              <a:ext uri="{FF2B5EF4-FFF2-40B4-BE49-F238E27FC236}">
                <a16:creationId xmlns:a16="http://schemas.microsoft.com/office/drawing/2014/main" id="{DF08D0C4-0C3C-4A61-B186-F67EC0BC886D}"/>
              </a:ext>
            </a:extLst>
          </p:cNvPr>
          <p:cNvSpPr/>
          <p:nvPr/>
        </p:nvSpPr>
        <p:spPr>
          <a:xfrm>
            <a:off x="1771747" y="5934075"/>
            <a:ext cx="5762526"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EF48A3-68B2-4DEE-B3DF-BA76C73E3003}"/>
              </a:ext>
            </a:extLst>
          </p:cNvPr>
          <p:cNvSpPr/>
          <p:nvPr/>
        </p:nvSpPr>
        <p:spPr>
          <a:xfrm>
            <a:off x="1771747" y="3075854"/>
            <a:ext cx="1333403"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852015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LEFT and RIGHT OUTER Joins</a:t>
            </a:r>
          </a:p>
        </p:txBody>
      </p:sp>
      <p:sp>
        <p:nvSpPr>
          <p:cNvPr id="4" name="TextBox 3">
            <a:extLst>
              <a:ext uri="{FF2B5EF4-FFF2-40B4-BE49-F238E27FC236}">
                <a16:creationId xmlns:a16="http://schemas.microsoft.com/office/drawing/2014/main" id="{625F70B7-5B42-4163-BB98-D75A1DC665A6}"/>
              </a:ext>
            </a:extLst>
          </p:cNvPr>
          <p:cNvSpPr txBox="1"/>
          <p:nvPr/>
        </p:nvSpPr>
        <p:spPr>
          <a:xfrm>
            <a:off x="1114523" y="2833273"/>
            <a:ext cx="685578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RIGHT OUTER JOIN departments d</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3621615300"/>
              </p:ext>
            </p:extLst>
          </p:nvPr>
        </p:nvGraphicFramePr>
        <p:xfrm>
          <a:off x="1771747" y="3985847"/>
          <a:ext cx="5762526" cy="2386395"/>
        </p:xfrm>
        <a:graphic>
          <a:graphicData uri="http://schemas.openxmlformats.org/drawingml/2006/table">
            <a:tbl>
              <a:tblPr firstRow="1" bandRow="1">
                <a:tableStyleId>{5C22544A-7EE6-4342-B048-85BDC9FD1C3A}</a:tableStyleId>
              </a:tblPr>
              <a:tblGrid>
                <a:gridCol w="1920842">
                  <a:extLst>
                    <a:ext uri="{9D8B030D-6E8A-4147-A177-3AD203B41FA5}">
                      <a16:colId xmlns:a16="http://schemas.microsoft.com/office/drawing/2014/main" val="3814517489"/>
                    </a:ext>
                  </a:extLst>
                </a:gridCol>
                <a:gridCol w="1920842">
                  <a:extLst>
                    <a:ext uri="{9D8B030D-6E8A-4147-A177-3AD203B41FA5}">
                      <a16:colId xmlns:a16="http://schemas.microsoft.com/office/drawing/2014/main" val="4020353059"/>
                    </a:ext>
                  </a:extLst>
                </a:gridCol>
                <a:gridCol w="1920842">
                  <a:extLst>
                    <a:ext uri="{9D8B030D-6E8A-4147-A177-3AD203B41FA5}">
                      <a16:colId xmlns:a16="http://schemas.microsoft.com/office/drawing/2014/main" val="3945450560"/>
                    </a:ext>
                  </a:extLst>
                </a:gridCol>
              </a:tblGrid>
              <a:tr h="357553">
                <a:tc>
                  <a:txBody>
                    <a:bodyPr/>
                    <a:lstStyle/>
                    <a:p>
                      <a:r>
                        <a:rPr lang="en-CA" sz="1400" dirty="0"/>
                        <a:t>LAST_NAME</a:t>
                      </a:r>
                    </a:p>
                  </a:txBody>
                  <a:tcPr/>
                </a:tc>
                <a:tc>
                  <a:txBody>
                    <a:bodyPr/>
                    <a:lstStyle/>
                    <a:p>
                      <a:r>
                        <a:rPr lang="en-CA" sz="1400" dirty="0"/>
                        <a:t>DEPT_ID</a:t>
                      </a:r>
                    </a:p>
                  </a:txBody>
                  <a:tcPr/>
                </a:tc>
                <a:tc>
                  <a:txBody>
                    <a:bodyPr/>
                    <a:lstStyle/>
                    <a:p>
                      <a:r>
                        <a:rPr lang="en-CA" sz="1400" dirty="0"/>
                        <a:t>DEPT_NAME</a:t>
                      </a:r>
                    </a:p>
                  </a:txBody>
                  <a:tcPr/>
                </a:tc>
                <a:extLst>
                  <a:ext uri="{0D108BD9-81ED-4DB2-BD59-A6C34878D82A}">
                    <a16:rowId xmlns:a16="http://schemas.microsoft.com/office/drawing/2014/main" val="3999973422"/>
                  </a:ext>
                </a:extLst>
              </a:tr>
              <a:tr h="298876">
                <a:tc>
                  <a:txBody>
                    <a:bodyPr/>
                    <a:lstStyle/>
                    <a:p>
                      <a:r>
                        <a:rPr lang="en-CA" sz="1200" dirty="0"/>
                        <a:t>Vargas</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298876">
                <a:tc>
                  <a:txBody>
                    <a:bodyPr/>
                    <a:lstStyle/>
                    <a:p>
                      <a:r>
                        <a:rPr lang="en-CA" sz="1200" dirty="0"/>
                        <a:t>Matos</a:t>
                      </a:r>
                    </a:p>
                  </a:txBody>
                  <a:tcPr/>
                </a:tc>
                <a:tc>
                  <a:txBody>
                    <a:bodyPr/>
                    <a:lstStyle/>
                    <a:p>
                      <a:r>
                        <a:rPr lang="en-CA" sz="1200" dirty="0"/>
                        <a:t>20</a:t>
                      </a:r>
                    </a:p>
                  </a:txBody>
                  <a:tcPr/>
                </a:tc>
                <a:tc>
                  <a:txBody>
                    <a:bodyPr/>
                    <a:lstStyle/>
                    <a:p>
                      <a:r>
                        <a:rPr lang="en-CA" sz="1200" dirty="0"/>
                        <a:t>Marketing</a:t>
                      </a:r>
                    </a:p>
                  </a:txBody>
                  <a:tcPr/>
                </a:tc>
                <a:extLst>
                  <a:ext uri="{0D108BD9-81ED-4DB2-BD59-A6C34878D82A}">
                    <a16:rowId xmlns:a16="http://schemas.microsoft.com/office/drawing/2014/main" val="1147055327"/>
                  </a:ext>
                </a:extLst>
              </a:tr>
              <a:tr h="298876">
                <a:tc>
                  <a:txBody>
                    <a:bodyPr/>
                    <a:lstStyle/>
                    <a:p>
                      <a:r>
                        <a:rPr lang="en-CA" sz="1200" dirty="0"/>
                        <a:t>…</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959834898"/>
                  </a:ext>
                </a:extLst>
              </a:tr>
              <a:tr h="298876">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80</a:t>
                      </a:r>
                    </a:p>
                  </a:txBody>
                  <a:tcPr/>
                </a:tc>
                <a:tc>
                  <a:txBody>
                    <a:bodyPr/>
                    <a:lstStyle/>
                    <a:p>
                      <a:r>
                        <a:rPr lang="en-CA" sz="1200" dirty="0"/>
                        <a:t>Sales</a:t>
                      </a:r>
                    </a:p>
                  </a:txBody>
                  <a:tcPr/>
                </a:tc>
                <a:extLst>
                  <a:ext uri="{0D108BD9-81ED-4DB2-BD59-A6C34878D82A}">
                    <a16:rowId xmlns:a16="http://schemas.microsoft.com/office/drawing/2014/main" val="2319059920"/>
                  </a:ext>
                </a:extLst>
              </a:tr>
              <a:tr h="416669">
                <a:tc>
                  <a:txBody>
                    <a:bodyPr/>
                    <a:lstStyle/>
                    <a:p>
                      <a:r>
                        <a:rPr lang="en-CA" sz="1200" dirty="0"/>
                        <a:t>Fay</a:t>
                      </a:r>
                    </a:p>
                  </a:txBody>
                  <a:tcPr/>
                </a:tc>
                <a:tc>
                  <a:txBody>
                    <a:bodyPr/>
                    <a:lstStyle/>
                    <a:p>
                      <a:r>
                        <a:rPr lang="en-CA" sz="1200" dirty="0"/>
                        <a:t>90</a:t>
                      </a:r>
                    </a:p>
                  </a:txBody>
                  <a:tcPr/>
                </a:tc>
                <a:tc>
                  <a:txBody>
                    <a:bodyPr/>
                    <a:lstStyle/>
                    <a:p>
                      <a:r>
                        <a:rPr lang="en-CA" sz="1200" dirty="0"/>
                        <a:t>Executive</a:t>
                      </a:r>
                    </a:p>
                  </a:txBody>
                  <a:tcPr/>
                </a:tc>
                <a:extLst>
                  <a:ext uri="{0D108BD9-81ED-4DB2-BD59-A6C34878D82A}">
                    <a16:rowId xmlns:a16="http://schemas.microsoft.com/office/drawing/2014/main" val="1619478278"/>
                  </a:ext>
                </a:extLst>
              </a:tr>
              <a:tr h="416669">
                <a:tc>
                  <a:txBody>
                    <a:bodyPr/>
                    <a:lstStyle/>
                    <a:p>
                      <a:r>
                        <a:rPr lang="en-CA" sz="1200" dirty="0"/>
                        <a:t>-</a:t>
                      </a:r>
                    </a:p>
                  </a:txBody>
                  <a:tcPr/>
                </a:tc>
                <a:tc>
                  <a:txBody>
                    <a:bodyPr/>
                    <a:lstStyle/>
                    <a:p>
                      <a:r>
                        <a:rPr lang="en-CA" sz="1200" dirty="0"/>
                        <a:t>190</a:t>
                      </a:r>
                    </a:p>
                  </a:txBody>
                  <a:tcPr/>
                </a:tc>
                <a:tc>
                  <a:txBody>
                    <a:bodyPr/>
                    <a:lstStyle/>
                    <a:p>
                      <a:r>
                        <a:rPr lang="en-CA" sz="1200" dirty="0"/>
                        <a:t>Contracting</a:t>
                      </a:r>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642868"/>
          </a:xfrm>
        </p:spPr>
        <p:txBody>
          <a:bodyPr/>
          <a:lstStyle/>
          <a:p>
            <a:r>
              <a:rPr lang="en-US" dirty="0"/>
              <a:t>This right outer join would return all department IDs and department names, both those that have employees assigned to them and those that do not.</a:t>
            </a:r>
            <a:endParaRPr lang="en-CA" dirty="0"/>
          </a:p>
        </p:txBody>
      </p:sp>
      <p:sp>
        <p:nvSpPr>
          <p:cNvPr id="3" name="Rectangle 2">
            <a:extLst>
              <a:ext uri="{FF2B5EF4-FFF2-40B4-BE49-F238E27FC236}">
                <a16:creationId xmlns:a16="http://schemas.microsoft.com/office/drawing/2014/main" id="{DF08D0C4-0C3C-4A61-B186-F67EC0BC886D}"/>
              </a:ext>
            </a:extLst>
          </p:cNvPr>
          <p:cNvSpPr/>
          <p:nvPr/>
        </p:nvSpPr>
        <p:spPr>
          <a:xfrm>
            <a:off x="1771747" y="5934075"/>
            <a:ext cx="5762526"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EF48A3-68B2-4DEE-B3DF-BA76C73E3003}"/>
              </a:ext>
            </a:extLst>
          </p:cNvPr>
          <p:cNvSpPr/>
          <p:nvPr/>
        </p:nvSpPr>
        <p:spPr>
          <a:xfrm>
            <a:off x="5048250" y="3075854"/>
            <a:ext cx="1533525"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25735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4A8EA-F393-4072-BB28-2C5CBD445CEC}"/>
              </a:ext>
            </a:extLst>
          </p:cNvPr>
          <p:cNvSpPr>
            <a:spLocks noGrp="1"/>
          </p:cNvSpPr>
          <p:nvPr>
            <p:ph type="title"/>
          </p:nvPr>
        </p:nvSpPr>
        <p:spPr/>
        <p:txBody>
          <a:bodyPr/>
          <a:lstStyle/>
          <a:p>
            <a:r>
              <a:rPr lang="en-CA" dirty="0"/>
              <a:t>FULL OUTER Join</a:t>
            </a:r>
          </a:p>
        </p:txBody>
      </p:sp>
      <p:sp>
        <p:nvSpPr>
          <p:cNvPr id="3" name="Content Placeholder 2">
            <a:extLst>
              <a:ext uri="{FF2B5EF4-FFF2-40B4-BE49-F238E27FC236}">
                <a16:creationId xmlns:a16="http://schemas.microsoft.com/office/drawing/2014/main" id="{B7B4C8A7-AA34-496B-931A-C6C92D27B337}"/>
              </a:ext>
            </a:extLst>
          </p:cNvPr>
          <p:cNvSpPr>
            <a:spLocks noGrp="1"/>
          </p:cNvSpPr>
          <p:nvPr>
            <p:ph idx="1"/>
          </p:nvPr>
        </p:nvSpPr>
        <p:spPr/>
        <p:txBody>
          <a:bodyPr/>
          <a:lstStyle/>
          <a:p>
            <a:r>
              <a:rPr lang="en-US" dirty="0"/>
              <a:t>It is possible to create a join condition to retrieve all matching rows and all unmatched rows from both tables.</a:t>
            </a:r>
          </a:p>
          <a:p>
            <a:r>
              <a:rPr lang="en-US" dirty="0"/>
              <a:t>Using a full outer join solves this problem.</a:t>
            </a:r>
          </a:p>
          <a:p>
            <a:r>
              <a:rPr lang="en-US" dirty="0"/>
              <a:t>The result set of a full outer join includes all rows from a left outer join and all rows from a right outer join combined together without duplication.</a:t>
            </a:r>
            <a:endParaRPr lang="en-CA" dirty="0"/>
          </a:p>
        </p:txBody>
      </p:sp>
    </p:spTree>
    <p:extLst>
      <p:ext uri="{BB962C8B-B14F-4D97-AF65-F5344CB8AC3E}">
        <p14:creationId xmlns:p14="http://schemas.microsoft.com/office/powerpoint/2010/main" val="1589320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FULL OUTER Joins</a:t>
            </a:r>
          </a:p>
        </p:txBody>
      </p:sp>
      <p:sp>
        <p:nvSpPr>
          <p:cNvPr id="4" name="TextBox 3">
            <a:extLst>
              <a:ext uri="{FF2B5EF4-FFF2-40B4-BE49-F238E27FC236}">
                <a16:creationId xmlns:a16="http://schemas.microsoft.com/office/drawing/2014/main" id="{625F70B7-5B42-4163-BB98-D75A1DC665A6}"/>
              </a:ext>
            </a:extLst>
          </p:cNvPr>
          <p:cNvSpPr txBox="1"/>
          <p:nvPr/>
        </p:nvSpPr>
        <p:spPr>
          <a:xfrm>
            <a:off x="1114523" y="2723202"/>
            <a:ext cx="6855785"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FULL OUTER JOIN departments d</a:t>
            </a:r>
          </a:p>
          <a:p>
            <a:r>
              <a:rPr lang="en-US" dirty="0">
                <a:latin typeface="Cambria" panose="02040503050406030204" pitchFamily="18" charset="0"/>
                <a:ea typeface="Cambria" panose="02040503050406030204" pitchFamily="18" charset="0"/>
              </a:rPr>
              <a:t>ON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209961716"/>
              </p:ext>
            </p:extLst>
          </p:nvPr>
        </p:nvGraphicFramePr>
        <p:xfrm>
          <a:off x="1771747" y="3875776"/>
          <a:ext cx="5762526" cy="2803064"/>
        </p:xfrm>
        <a:graphic>
          <a:graphicData uri="http://schemas.openxmlformats.org/drawingml/2006/table">
            <a:tbl>
              <a:tblPr firstRow="1" bandRow="1">
                <a:tableStyleId>{5C22544A-7EE6-4342-B048-85BDC9FD1C3A}</a:tableStyleId>
              </a:tblPr>
              <a:tblGrid>
                <a:gridCol w="1920842">
                  <a:extLst>
                    <a:ext uri="{9D8B030D-6E8A-4147-A177-3AD203B41FA5}">
                      <a16:colId xmlns:a16="http://schemas.microsoft.com/office/drawing/2014/main" val="3814517489"/>
                    </a:ext>
                  </a:extLst>
                </a:gridCol>
                <a:gridCol w="1920842">
                  <a:extLst>
                    <a:ext uri="{9D8B030D-6E8A-4147-A177-3AD203B41FA5}">
                      <a16:colId xmlns:a16="http://schemas.microsoft.com/office/drawing/2014/main" val="4020353059"/>
                    </a:ext>
                  </a:extLst>
                </a:gridCol>
                <a:gridCol w="1920842">
                  <a:extLst>
                    <a:ext uri="{9D8B030D-6E8A-4147-A177-3AD203B41FA5}">
                      <a16:colId xmlns:a16="http://schemas.microsoft.com/office/drawing/2014/main" val="3945450560"/>
                    </a:ext>
                  </a:extLst>
                </a:gridCol>
              </a:tblGrid>
              <a:tr h="357553">
                <a:tc>
                  <a:txBody>
                    <a:bodyPr/>
                    <a:lstStyle/>
                    <a:p>
                      <a:r>
                        <a:rPr lang="en-CA" sz="1400" dirty="0"/>
                        <a:t>LAST_NAME</a:t>
                      </a:r>
                    </a:p>
                  </a:txBody>
                  <a:tcPr/>
                </a:tc>
                <a:tc>
                  <a:txBody>
                    <a:bodyPr/>
                    <a:lstStyle/>
                    <a:p>
                      <a:r>
                        <a:rPr lang="en-CA" sz="1400" dirty="0"/>
                        <a:t>DEPT_ID</a:t>
                      </a:r>
                    </a:p>
                  </a:txBody>
                  <a:tcPr/>
                </a:tc>
                <a:tc>
                  <a:txBody>
                    <a:bodyPr/>
                    <a:lstStyle/>
                    <a:p>
                      <a:r>
                        <a:rPr lang="en-CA" sz="1400" dirty="0"/>
                        <a:t>DEPT_NAME</a:t>
                      </a:r>
                    </a:p>
                  </a:txBody>
                  <a:tcPr/>
                </a:tc>
                <a:extLst>
                  <a:ext uri="{0D108BD9-81ED-4DB2-BD59-A6C34878D82A}">
                    <a16:rowId xmlns:a16="http://schemas.microsoft.com/office/drawing/2014/main" val="3999973422"/>
                  </a:ext>
                </a:extLst>
              </a:tr>
              <a:tr h="298876">
                <a:tc>
                  <a:txBody>
                    <a:bodyPr/>
                    <a:lstStyle/>
                    <a:p>
                      <a:r>
                        <a:rPr lang="en-CA" sz="1200" dirty="0"/>
                        <a:t>Vargas</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298876">
                <a:tc>
                  <a:txBody>
                    <a:bodyPr/>
                    <a:lstStyle/>
                    <a:p>
                      <a:r>
                        <a:rPr lang="en-CA" sz="1200" dirty="0"/>
                        <a:t>Matos</a:t>
                      </a:r>
                    </a:p>
                  </a:txBody>
                  <a:tcPr/>
                </a:tc>
                <a:tc>
                  <a:txBody>
                    <a:bodyPr/>
                    <a:lstStyle/>
                    <a:p>
                      <a:r>
                        <a:rPr lang="en-CA" sz="1200" dirty="0"/>
                        <a:t>20</a:t>
                      </a:r>
                    </a:p>
                  </a:txBody>
                  <a:tcPr/>
                </a:tc>
                <a:tc>
                  <a:txBody>
                    <a:bodyPr/>
                    <a:lstStyle/>
                    <a:p>
                      <a:r>
                        <a:rPr lang="en-CA" sz="1200" dirty="0"/>
                        <a:t>Marketing</a:t>
                      </a:r>
                    </a:p>
                  </a:txBody>
                  <a:tcPr/>
                </a:tc>
                <a:extLst>
                  <a:ext uri="{0D108BD9-81ED-4DB2-BD59-A6C34878D82A}">
                    <a16:rowId xmlns:a16="http://schemas.microsoft.com/office/drawing/2014/main" val="1147055327"/>
                  </a:ext>
                </a:extLst>
              </a:tr>
              <a:tr h="298876">
                <a:tc>
                  <a:txBody>
                    <a:bodyPr/>
                    <a:lstStyle/>
                    <a:p>
                      <a:r>
                        <a:rPr lang="en-CA" sz="1200" dirty="0"/>
                        <a:t>…</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959834898"/>
                  </a:ext>
                </a:extLst>
              </a:tr>
              <a:tr h="298876">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80</a:t>
                      </a:r>
                    </a:p>
                  </a:txBody>
                  <a:tcPr/>
                </a:tc>
                <a:tc>
                  <a:txBody>
                    <a:bodyPr/>
                    <a:lstStyle/>
                    <a:p>
                      <a:r>
                        <a:rPr lang="en-CA" sz="1200" dirty="0"/>
                        <a:t>Sales</a:t>
                      </a:r>
                    </a:p>
                  </a:txBody>
                  <a:tcPr/>
                </a:tc>
                <a:extLst>
                  <a:ext uri="{0D108BD9-81ED-4DB2-BD59-A6C34878D82A}">
                    <a16:rowId xmlns:a16="http://schemas.microsoft.com/office/drawing/2014/main" val="2319059920"/>
                  </a:ext>
                </a:extLst>
              </a:tr>
              <a:tr h="416669">
                <a:tc>
                  <a:txBody>
                    <a:bodyPr/>
                    <a:lstStyle/>
                    <a:p>
                      <a:r>
                        <a:rPr lang="en-CA" sz="1200" dirty="0"/>
                        <a:t>Fay</a:t>
                      </a:r>
                    </a:p>
                  </a:txBody>
                  <a:tcPr/>
                </a:tc>
                <a:tc>
                  <a:txBody>
                    <a:bodyPr/>
                    <a:lstStyle/>
                    <a:p>
                      <a:r>
                        <a:rPr lang="en-CA" sz="1200" dirty="0"/>
                        <a:t>90</a:t>
                      </a:r>
                    </a:p>
                  </a:txBody>
                  <a:tcPr/>
                </a:tc>
                <a:tc>
                  <a:txBody>
                    <a:bodyPr/>
                    <a:lstStyle/>
                    <a:p>
                      <a:r>
                        <a:rPr lang="en-CA" sz="1200" dirty="0"/>
                        <a:t>Executive</a:t>
                      </a:r>
                    </a:p>
                  </a:txBody>
                  <a:tcPr/>
                </a:tc>
                <a:extLst>
                  <a:ext uri="{0D108BD9-81ED-4DB2-BD59-A6C34878D82A}">
                    <a16:rowId xmlns:a16="http://schemas.microsoft.com/office/drawing/2014/main" val="1619478278"/>
                  </a:ext>
                </a:extLst>
              </a:tr>
              <a:tr h="416669">
                <a:tc>
                  <a:txBody>
                    <a:bodyPr/>
                    <a:lstStyle/>
                    <a:p>
                      <a:r>
                        <a:rPr lang="en-CA" sz="1200" dirty="0"/>
                        <a:t>Smith</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515193408"/>
                  </a:ext>
                </a:extLst>
              </a:tr>
              <a:tr h="416669">
                <a:tc>
                  <a:txBody>
                    <a:bodyPr/>
                    <a:lstStyle/>
                    <a:p>
                      <a:r>
                        <a:rPr lang="en-CA" sz="1200" dirty="0"/>
                        <a:t>-</a:t>
                      </a:r>
                    </a:p>
                  </a:txBody>
                  <a:tcPr/>
                </a:tc>
                <a:tc>
                  <a:txBody>
                    <a:bodyPr/>
                    <a:lstStyle/>
                    <a:p>
                      <a:r>
                        <a:rPr lang="en-CA" sz="1200" dirty="0"/>
                        <a:t>190</a:t>
                      </a:r>
                    </a:p>
                  </a:txBody>
                  <a:tcPr/>
                </a:tc>
                <a:tc>
                  <a:txBody>
                    <a:bodyPr/>
                    <a:lstStyle/>
                    <a:p>
                      <a:r>
                        <a:rPr lang="en-CA" sz="1200" dirty="0"/>
                        <a:t>Contracting</a:t>
                      </a:r>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642868"/>
          </a:xfrm>
        </p:spPr>
        <p:txBody>
          <a:bodyPr/>
          <a:lstStyle/>
          <a:p>
            <a:r>
              <a:rPr lang="en-US" dirty="0"/>
              <a:t>The example shown is a full outer join.</a:t>
            </a:r>
            <a:endParaRPr lang="en-CA" dirty="0"/>
          </a:p>
        </p:txBody>
      </p:sp>
      <p:sp>
        <p:nvSpPr>
          <p:cNvPr id="3" name="Rectangle 2">
            <a:extLst>
              <a:ext uri="{FF2B5EF4-FFF2-40B4-BE49-F238E27FC236}">
                <a16:creationId xmlns:a16="http://schemas.microsoft.com/office/drawing/2014/main" id="{DF08D0C4-0C3C-4A61-B186-F67EC0BC886D}"/>
              </a:ext>
            </a:extLst>
          </p:cNvPr>
          <p:cNvSpPr/>
          <p:nvPr/>
        </p:nvSpPr>
        <p:spPr>
          <a:xfrm>
            <a:off x="1771747" y="5824004"/>
            <a:ext cx="5762526"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CAE884B4-8D27-4C99-94CB-036DEF4E74EF}"/>
              </a:ext>
            </a:extLst>
          </p:cNvPr>
          <p:cNvSpPr/>
          <p:nvPr/>
        </p:nvSpPr>
        <p:spPr>
          <a:xfrm>
            <a:off x="1771747" y="6262171"/>
            <a:ext cx="5762526"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51650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B5C9-F7ED-494B-9972-D6007399B772}"/>
              </a:ext>
            </a:extLst>
          </p:cNvPr>
          <p:cNvSpPr>
            <a:spLocks noGrp="1"/>
          </p:cNvSpPr>
          <p:nvPr>
            <p:ph type="title"/>
          </p:nvPr>
        </p:nvSpPr>
        <p:spPr/>
        <p:txBody>
          <a:bodyPr/>
          <a:lstStyle/>
          <a:p>
            <a:r>
              <a:rPr lang="en-CA" dirty="0"/>
              <a:t>SELF Join</a:t>
            </a:r>
          </a:p>
        </p:txBody>
      </p:sp>
      <p:sp>
        <p:nvSpPr>
          <p:cNvPr id="3" name="Content Placeholder 2">
            <a:extLst>
              <a:ext uri="{FF2B5EF4-FFF2-40B4-BE49-F238E27FC236}">
                <a16:creationId xmlns:a16="http://schemas.microsoft.com/office/drawing/2014/main" id="{91FF313B-396E-4A0F-9491-AD80AC52D92C}"/>
              </a:ext>
            </a:extLst>
          </p:cNvPr>
          <p:cNvSpPr>
            <a:spLocks noGrp="1"/>
          </p:cNvSpPr>
          <p:nvPr>
            <p:ph idx="1"/>
          </p:nvPr>
        </p:nvSpPr>
        <p:spPr/>
        <p:txBody>
          <a:bodyPr/>
          <a:lstStyle/>
          <a:p>
            <a:r>
              <a:rPr lang="en-US" dirty="0"/>
              <a:t>In data modeling, it was sometimes necessary to show an entity with a relationship to itself.</a:t>
            </a:r>
          </a:p>
          <a:p>
            <a:r>
              <a:rPr lang="en-US" dirty="0"/>
              <a:t>For example, an employee can also be a manager.</a:t>
            </a:r>
          </a:p>
          <a:p>
            <a:r>
              <a:rPr lang="en-US" dirty="0"/>
              <a:t>We showed this using the recursive or "pig's ear" relationship.</a:t>
            </a:r>
            <a:endParaRPr lang="en-CA" dirty="0"/>
          </a:p>
        </p:txBody>
      </p:sp>
      <p:pic>
        <p:nvPicPr>
          <p:cNvPr id="5" name="Picture 4">
            <a:extLst>
              <a:ext uri="{FF2B5EF4-FFF2-40B4-BE49-F238E27FC236}">
                <a16:creationId xmlns:a16="http://schemas.microsoft.com/office/drawing/2014/main" id="{27B82745-C5D2-49B5-B335-EEB7B1B9B252}"/>
              </a:ext>
            </a:extLst>
          </p:cNvPr>
          <p:cNvPicPr>
            <a:picLocks noChangeAspect="1"/>
          </p:cNvPicPr>
          <p:nvPr/>
        </p:nvPicPr>
        <p:blipFill>
          <a:blip r:embed="rId2"/>
          <a:stretch>
            <a:fillRect/>
          </a:stretch>
        </p:blipFill>
        <p:spPr>
          <a:xfrm>
            <a:off x="4487333" y="3783549"/>
            <a:ext cx="2794000" cy="2660636"/>
          </a:xfrm>
          <a:prstGeom prst="rect">
            <a:avLst/>
          </a:prstGeom>
        </p:spPr>
      </p:pic>
    </p:spTree>
    <p:extLst>
      <p:ext uri="{BB962C8B-B14F-4D97-AF65-F5344CB8AC3E}">
        <p14:creationId xmlns:p14="http://schemas.microsoft.com/office/powerpoint/2010/main" val="218003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B5C9-F7ED-494B-9972-D6007399B772}"/>
              </a:ext>
            </a:extLst>
          </p:cNvPr>
          <p:cNvSpPr>
            <a:spLocks noGrp="1"/>
          </p:cNvSpPr>
          <p:nvPr>
            <p:ph type="title"/>
          </p:nvPr>
        </p:nvSpPr>
        <p:spPr/>
        <p:txBody>
          <a:bodyPr/>
          <a:lstStyle/>
          <a:p>
            <a:r>
              <a:rPr lang="en-CA" dirty="0"/>
              <a:t>SELF Join</a:t>
            </a:r>
          </a:p>
        </p:txBody>
      </p:sp>
      <p:sp>
        <p:nvSpPr>
          <p:cNvPr id="3" name="Content Placeholder 2">
            <a:extLst>
              <a:ext uri="{FF2B5EF4-FFF2-40B4-BE49-F238E27FC236}">
                <a16:creationId xmlns:a16="http://schemas.microsoft.com/office/drawing/2014/main" id="{91FF313B-396E-4A0F-9491-AD80AC52D92C}"/>
              </a:ext>
            </a:extLst>
          </p:cNvPr>
          <p:cNvSpPr>
            <a:spLocks noGrp="1"/>
          </p:cNvSpPr>
          <p:nvPr>
            <p:ph idx="1"/>
          </p:nvPr>
        </p:nvSpPr>
        <p:spPr/>
        <p:txBody>
          <a:bodyPr/>
          <a:lstStyle/>
          <a:p>
            <a:r>
              <a:rPr lang="en-US" dirty="0"/>
              <a:t>A self-join is use to join a table to itself as if it was two tables.</a:t>
            </a:r>
          </a:p>
          <a:p>
            <a:r>
              <a:rPr lang="en-US" dirty="0"/>
              <a:t>To join a table to itself, the table is given two names or aliases. This will make the database "think" that there are two tables.</a:t>
            </a:r>
          </a:p>
          <a:p>
            <a:endParaRPr lang="en-US" dirty="0"/>
          </a:p>
          <a:p>
            <a:endParaRPr lang="en-US" dirty="0"/>
          </a:p>
          <a:p>
            <a:endParaRPr lang="en-US" dirty="0"/>
          </a:p>
          <a:p>
            <a:endParaRPr lang="en-US" dirty="0"/>
          </a:p>
          <a:p>
            <a:endParaRPr lang="en-US" dirty="0"/>
          </a:p>
          <a:p>
            <a:endParaRPr lang="en-US" dirty="0"/>
          </a:p>
          <a:p>
            <a:r>
              <a:rPr lang="en-US" dirty="0" err="1"/>
              <a:t>Manager_id</a:t>
            </a:r>
            <a:r>
              <a:rPr lang="en-US" dirty="0"/>
              <a:t> in the worker table is equal to </a:t>
            </a:r>
            <a:r>
              <a:rPr lang="en-US" dirty="0" err="1"/>
              <a:t>employee_id</a:t>
            </a:r>
            <a:r>
              <a:rPr lang="en-US" dirty="0"/>
              <a:t> in the manager table.</a:t>
            </a:r>
          </a:p>
        </p:txBody>
      </p:sp>
      <p:graphicFrame>
        <p:nvGraphicFramePr>
          <p:cNvPr id="6" name="Table 6">
            <a:extLst>
              <a:ext uri="{FF2B5EF4-FFF2-40B4-BE49-F238E27FC236}">
                <a16:creationId xmlns:a16="http://schemas.microsoft.com/office/drawing/2014/main" id="{50163FD6-9506-407C-A7AE-5E41AF49F357}"/>
              </a:ext>
            </a:extLst>
          </p:cNvPr>
          <p:cNvGraphicFramePr>
            <a:graphicFrameLocks/>
          </p:cNvGraphicFramePr>
          <p:nvPr>
            <p:extLst>
              <p:ext uri="{D42A27DB-BD31-4B8C-83A1-F6EECF244321}">
                <p14:modId xmlns:p14="http://schemas.microsoft.com/office/powerpoint/2010/main" val="2662486308"/>
              </p:ext>
            </p:extLst>
          </p:nvPr>
        </p:nvGraphicFramePr>
        <p:xfrm>
          <a:off x="899680" y="3373439"/>
          <a:ext cx="4171854" cy="1950720"/>
        </p:xfrm>
        <a:graphic>
          <a:graphicData uri="http://schemas.openxmlformats.org/drawingml/2006/table">
            <a:tbl>
              <a:tblPr firstRow="1" bandRow="1">
                <a:tableStyleId>{5C22544A-7EE6-4342-B048-85BDC9FD1C3A}</a:tableStyleId>
              </a:tblPr>
              <a:tblGrid>
                <a:gridCol w="1390618">
                  <a:extLst>
                    <a:ext uri="{9D8B030D-6E8A-4147-A177-3AD203B41FA5}">
                      <a16:colId xmlns:a16="http://schemas.microsoft.com/office/drawing/2014/main" val="3814517489"/>
                    </a:ext>
                  </a:extLst>
                </a:gridCol>
                <a:gridCol w="1390618">
                  <a:extLst>
                    <a:ext uri="{9D8B030D-6E8A-4147-A177-3AD203B41FA5}">
                      <a16:colId xmlns:a16="http://schemas.microsoft.com/office/drawing/2014/main" val="4020353059"/>
                    </a:ext>
                  </a:extLst>
                </a:gridCol>
                <a:gridCol w="1390618">
                  <a:extLst>
                    <a:ext uri="{9D8B030D-6E8A-4147-A177-3AD203B41FA5}">
                      <a16:colId xmlns:a16="http://schemas.microsoft.com/office/drawing/2014/main" val="3945450560"/>
                    </a:ext>
                  </a:extLst>
                </a:gridCol>
              </a:tblGrid>
              <a:tr h="206651">
                <a:tc>
                  <a:txBody>
                    <a:bodyPr/>
                    <a:lstStyle/>
                    <a:p>
                      <a:r>
                        <a:rPr lang="en-CA" sz="1400" dirty="0" err="1"/>
                        <a:t>employee_id</a:t>
                      </a:r>
                      <a:endParaRPr lang="en-CA" sz="1400" dirty="0"/>
                    </a:p>
                  </a:txBody>
                  <a:tcPr/>
                </a:tc>
                <a:tc>
                  <a:txBody>
                    <a:bodyPr/>
                    <a:lstStyle/>
                    <a:p>
                      <a:r>
                        <a:rPr lang="en-CA" sz="1400" dirty="0" err="1"/>
                        <a:t>last_name</a:t>
                      </a:r>
                      <a:endParaRPr lang="en-CA" sz="1400" dirty="0"/>
                    </a:p>
                  </a:txBody>
                  <a:tcPr/>
                </a:tc>
                <a:tc>
                  <a:txBody>
                    <a:bodyPr/>
                    <a:lstStyle/>
                    <a:p>
                      <a:r>
                        <a:rPr lang="en-CA" sz="1400" dirty="0" err="1"/>
                        <a:t>manager_id</a:t>
                      </a:r>
                      <a:endParaRPr lang="en-CA" sz="1400" dirty="0"/>
                    </a:p>
                  </a:txBody>
                  <a:tcPr/>
                </a:tc>
                <a:extLst>
                  <a:ext uri="{0D108BD9-81ED-4DB2-BD59-A6C34878D82A}">
                    <a16:rowId xmlns:a16="http://schemas.microsoft.com/office/drawing/2014/main" val="3999973422"/>
                  </a:ext>
                </a:extLst>
              </a:tr>
              <a:tr h="257904">
                <a:tc>
                  <a:txBody>
                    <a:bodyPr/>
                    <a:lstStyle/>
                    <a:p>
                      <a:r>
                        <a:rPr lang="en-CA" sz="1200" dirty="0"/>
                        <a:t>100</a:t>
                      </a:r>
                    </a:p>
                  </a:txBody>
                  <a:tcPr/>
                </a:tc>
                <a:tc>
                  <a:txBody>
                    <a:bodyPr/>
                    <a:lstStyle/>
                    <a:p>
                      <a:r>
                        <a:rPr lang="en-CA" sz="1200" dirty="0"/>
                        <a:t>King</a:t>
                      </a:r>
                    </a:p>
                  </a:txBody>
                  <a:tcPr/>
                </a:tc>
                <a:tc>
                  <a:txBody>
                    <a:bodyPr/>
                    <a:lstStyle/>
                    <a:p>
                      <a:endParaRPr lang="en-CA" sz="1200" dirty="0"/>
                    </a:p>
                  </a:txBody>
                  <a:tcPr/>
                </a:tc>
                <a:extLst>
                  <a:ext uri="{0D108BD9-81ED-4DB2-BD59-A6C34878D82A}">
                    <a16:rowId xmlns:a16="http://schemas.microsoft.com/office/drawing/2014/main" val="248382476"/>
                  </a:ext>
                </a:extLst>
              </a:tr>
              <a:tr h="257904">
                <a:tc>
                  <a:txBody>
                    <a:bodyPr/>
                    <a:lstStyle/>
                    <a:p>
                      <a:r>
                        <a:rPr lang="en-CA" sz="1200" dirty="0"/>
                        <a:t>101</a:t>
                      </a:r>
                    </a:p>
                  </a:txBody>
                  <a:tcPr/>
                </a:tc>
                <a:tc>
                  <a:txBody>
                    <a:bodyPr/>
                    <a:lstStyle/>
                    <a:p>
                      <a:r>
                        <a:rPr lang="en-CA" sz="1200" dirty="0" err="1"/>
                        <a:t>Kochar</a:t>
                      </a:r>
                      <a:endParaRPr lang="en-CA" sz="1200" dirty="0"/>
                    </a:p>
                  </a:txBody>
                  <a:tcPr/>
                </a:tc>
                <a:tc>
                  <a:txBody>
                    <a:bodyPr/>
                    <a:lstStyle/>
                    <a:p>
                      <a:r>
                        <a:rPr lang="en-CA" sz="1200" dirty="0"/>
                        <a:t>100</a:t>
                      </a:r>
                    </a:p>
                  </a:txBody>
                  <a:tcPr/>
                </a:tc>
                <a:extLst>
                  <a:ext uri="{0D108BD9-81ED-4DB2-BD59-A6C34878D82A}">
                    <a16:rowId xmlns:a16="http://schemas.microsoft.com/office/drawing/2014/main" val="1147055327"/>
                  </a:ext>
                </a:extLst>
              </a:tr>
              <a:tr h="257904">
                <a:tc>
                  <a:txBody>
                    <a:bodyPr/>
                    <a:lstStyle/>
                    <a:p>
                      <a:r>
                        <a:rPr lang="en-CA" sz="1200" dirty="0"/>
                        <a:t>102</a:t>
                      </a:r>
                    </a:p>
                  </a:txBody>
                  <a:tcPr/>
                </a:tc>
                <a:tc>
                  <a:txBody>
                    <a:bodyPr/>
                    <a:lstStyle/>
                    <a:p>
                      <a:r>
                        <a:rPr lang="en-CA" sz="1200" dirty="0"/>
                        <a:t>De </a:t>
                      </a:r>
                      <a:r>
                        <a:rPr lang="en-CA" sz="1200" dirty="0" err="1"/>
                        <a:t>Haan</a:t>
                      </a:r>
                      <a:endParaRPr lang="en-CA" sz="1200" dirty="0"/>
                    </a:p>
                  </a:txBody>
                  <a:tcPr/>
                </a:tc>
                <a:tc>
                  <a:txBody>
                    <a:bodyPr/>
                    <a:lstStyle/>
                    <a:p>
                      <a:r>
                        <a:rPr lang="en-CA" sz="1200" dirty="0"/>
                        <a:t>100</a:t>
                      </a:r>
                    </a:p>
                  </a:txBody>
                  <a:tcPr/>
                </a:tc>
                <a:extLst>
                  <a:ext uri="{0D108BD9-81ED-4DB2-BD59-A6C34878D82A}">
                    <a16:rowId xmlns:a16="http://schemas.microsoft.com/office/drawing/2014/main" val="2959834898"/>
                  </a:ext>
                </a:extLst>
              </a:tr>
              <a:tr h="257904">
                <a:tc>
                  <a:txBody>
                    <a:bodyPr/>
                    <a:lstStyle/>
                    <a:p>
                      <a:r>
                        <a:rPr lang="en-CA" sz="1200" dirty="0"/>
                        <a:t>103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err="1"/>
                        <a:t>Hunold</a:t>
                      </a:r>
                      <a:endParaRPr lang="en-CA" sz="1200" dirty="0"/>
                    </a:p>
                  </a:txBody>
                  <a:tcPr/>
                </a:tc>
                <a:tc>
                  <a:txBody>
                    <a:bodyPr/>
                    <a:lstStyle/>
                    <a:p>
                      <a:r>
                        <a:rPr lang="en-CA" sz="1200" dirty="0"/>
                        <a:t>102</a:t>
                      </a:r>
                    </a:p>
                  </a:txBody>
                  <a:tcPr/>
                </a:tc>
                <a:extLst>
                  <a:ext uri="{0D108BD9-81ED-4DB2-BD59-A6C34878D82A}">
                    <a16:rowId xmlns:a16="http://schemas.microsoft.com/office/drawing/2014/main" val="2319059920"/>
                  </a:ext>
                </a:extLst>
              </a:tr>
              <a:tr h="263840">
                <a:tc>
                  <a:txBody>
                    <a:bodyPr/>
                    <a:lstStyle/>
                    <a:p>
                      <a:r>
                        <a:rPr lang="en-CA" sz="1200" dirty="0"/>
                        <a:t>104</a:t>
                      </a:r>
                    </a:p>
                  </a:txBody>
                  <a:tcPr/>
                </a:tc>
                <a:tc>
                  <a:txBody>
                    <a:bodyPr/>
                    <a:lstStyle/>
                    <a:p>
                      <a:r>
                        <a:rPr lang="en-CA" sz="1200" dirty="0"/>
                        <a:t>Ernst</a:t>
                      </a:r>
                    </a:p>
                  </a:txBody>
                  <a:tcPr/>
                </a:tc>
                <a:tc>
                  <a:txBody>
                    <a:bodyPr/>
                    <a:lstStyle/>
                    <a:p>
                      <a:r>
                        <a:rPr lang="en-CA" sz="1200" dirty="0"/>
                        <a:t>103</a:t>
                      </a:r>
                    </a:p>
                  </a:txBody>
                  <a:tcPr/>
                </a:tc>
                <a:extLst>
                  <a:ext uri="{0D108BD9-81ED-4DB2-BD59-A6C34878D82A}">
                    <a16:rowId xmlns:a16="http://schemas.microsoft.com/office/drawing/2014/main" val="1619478278"/>
                  </a:ext>
                </a:extLst>
              </a:tr>
              <a:tr h="263840">
                <a:tc>
                  <a:txBody>
                    <a:bodyPr/>
                    <a:lstStyle/>
                    <a:p>
                      <a:r>
                        <a:rPr lang="en-CA" sz="1200" dirty="0"/>
                        <a:t>105</a:t>
                      </a:r>
                    </a:p>
                  </a:txBody>
                  <a:tcPr/>
                </a:tc>
                <a:tc>
                  <a:txBody>
                    <a:bodyPr/>
                    <a:lstStyle/>
                    <a:p>
                      <a:r>
                        <a:rPr lang="en-CA" sz="1200" dirty="0"/>
                        <a:t>Lorentz</a:t>
                      </a:r>
                    </a:p>
                  </a:txBody>
                  <a:tcPr/>
                </a:tc>
                <a:tc>
                  <a:txBody>
                    <a:bodyPr/>
                    <a:lstStyle/>
                    <a:p>
                      <a:r>
                        <a:rPr lang="en-CA" sz="1200" dirty="0"/>
                        <a:t>103</a:t>
                      </a:r>
                    </a:p>
                  </a:txBody>
                  <a:tcPr/>
                </a:tc>
                <a:extLst>
                  <a:ext uri="{0D108BD9-81ED-4DB2-BD59-A6C34878D82A}">
                    <a16:rowId xmlns:a16="http://schemas.microsoft.com/office/drawing/2014/main" val="2712630881"/>
                  </a:ext>
                </a:extLst>
              </a:tr>
            </a:tbl>
          </a:graphicData>
        </a:graphic>
      </p:graphicFrame>
      <p:graphicFrame>
        <p:nvGraphicFramePr>
          <p:cNvPr id="7" name="Table 6">
            <a:extLst>
              <a:ext uri="{FF2B5EF4-FFF2-40B4-BE49-F238E27FC236}">
                <a16:creationId xmlns:a16="http://schemas.microsoft.com/office/drawing/2014/main" id="{BD912FB0-3852-4AF4-B2BC-7DDBFEAF6F75}"/>
              </a:ext>
            </a:extLst>
          </p:cNvPr>
          <p:cNvGraphicFramePr>
            <a:graphicFrameLocks/>
          </p:cNvGraphicFramePr>
          <p:nvPr>
            <p:extLst>
              <p:ext uri="{D42A27DB-BD31-4B8C-83A1-F6EECF244321}">
                <p14:modId xmlns:p14="http://schemas.microsoft.com/office/powerpoint/2010/main" val="333814405"/>
              </p:ext>
            </p:extLst>
          </p:nvPr>
        </p:nvGraphicFramePr>
        <p:xfrm>
          <a:off x="5324494" y="3373439"/>
          <a:ext cx="2781236" cy="1950720"/>
        </p:xfrm>
        <a:graphic>
          <a:graphicData uri="http://schemas.openxmlformats.org/drawingml/2006/table">
            <a:tbl>
              <a:tblPr firstRow="1" bandRow="1">
                <a:tableStyleId>{5C22544A-7EE6-4342-B048-85BDC9FD1C3A}</a:tableStyleId>
              </a:tblPr>
              <a:tblGrid>
                <a:gridCol w="1390618">
                  <a:extLst>
                    <a:ext uri="{9D8B030D-6E8A-4147-A177-3AD203B41FA5}">
                      <a16:colId xmlns:a16="http://schemas.microsoft.com/office/drawing/2014/main" val="3814517489"/>
                    </a:ext>
                  </a:extLst>
                </a:gridCol>
                <a:gridCol w="1390618">
                  <a:extLst>
                    <a:ext uri="{9D8B030D-6E8A-4147-A177-3AD203B41FA5}">
                      <a16:colId xmlns:a16="http://schemas.microsoft.com/office/drawing/2014/main" val="4020353059"/>
                    </a:ext>
                  </a:extLst>
                </a:gridCol>
              </a:tblGrid>
              <a:tr h="286561">
                <a:tc>
                  <a:txBody>
                    <a:bodyPr/>
                    <a:lstStyle/>
                    <a:p>
                      <a:r>
                        <a:rPr lang="en-CA" sz="1400" dirty="0" err="1"/>
                        <a:t>employee_id</a:t>
                      </a:r>
                      <a:endParaRPr lang="en-CA" sz="1400" dirty="0"/>
                    </a:p>
                  </a:txBody>
                  <a:tcPr/>
                </a:tc>
                <a:tc>
                  <a:txBody>
                    <a:bodyPr/>
                    <a:lstStyle/>
                    <a:p>
                      <a:r>
                        <a:rPr lang="en-CA" sz="1400" dirty="0" err="1"/>
                        <a:t>last_name</a:t>
                      </a:r>
                      <a:endParaRPr lang="en-CA" sz="1400" dirty="0"/>
                    </a:p>
                  </a:txBody>
                  <a:tcPr/>
                </a:tc>
                <a:extLst>
                  <a:ext uri="{0D108BD9-81ED-4DB2-BD59-A6C34878D82A}">
                    <a16:rowId xmlns:a16="http://schemas.microsoft.com/office/drawing/2014/main" val="3999973422"/>
                  </a:ext>
                </a:extLst>
              </a:tr>
              <a:tr h="257904">
                <a:tc>
                  <a:txBody>
                    <a:bodyPr/>
                    <a:lstStyle/>
                    <a:p>
                      <a:r>
                        <a:rPr lang="en-CA" sz="1200" dirty="0"/>
                        <a:t>100</a:t>
                      </a:r>
                    </a:p>
                  </a:txBody>
                  <a:tcPr/>
                </a:tc>
                <a:tc>
                  <a:txBody>
                    <a:bodyPr/>
                    <a:lstStyle/>
                    <a:p>
                      <a:r>
                        <a:rPr lang="en-CA" sz="1200" dirty="0"/>
                        <a:t>King</a:t>
                      </a:r>
                    </a:p>
                  </a:txBody>
                  <a:tcPr/>
                </a:tc>
                <a:extLst>
                  <a:ext uri="{0D108BD9-81ED-4DB2-BD59-A6C34878D82A}">
                    <a16:rowId xmlns:a16="http://schemas.microsoft.com/office/drawing/2014/main" val="248382476"/>
                  </a:ext>
                </a:extLst>
              </a:tr>
              <a:tr h="257904">
                <a:tc>
                  <a:txBody>
                    <a:bodyPr/>
                    <a:lstStyle/>
                    <a:p>
                      <a:r>
                        <a:rPr lang="en-CA" sz="1200" dirty="0"/>
                        <a:t>101</a:t>
                      </a:r>
                    </a:p>
                  </a:txBody>
                  <a:tcPr/>
                </a:tc>
                <a:tc>
                  <a:txBody>
                    <a:bodyPr/>
                    <a:lstStyle/>
                    <a:p>
                      <a:r>
                        <a:rPr lang="en-CA" sz="1200" dirty="0" err="1"/>
                        <a:t>Kochar</a:t>
                      </a:r>
                      <a:endParaRPr lang="en-CA" sz="1200" dirty="0"/>
                    </a:p>
                  </a:txBody>
                  <a:tcPr/>
                </a:tc>
                <a:extLst>
                  <a:ext uri="{0D108BD9-81ED-4DB2-BD59-A6C34878D82A}">
                    <a16:rowId xmlns:a16="http://schemas.microsoft.com/office/drawing/2014/main" val="1147055327"/>
                  </a:ext>
                </a:extLst>
              </a:tr>
              <a:tr h="257904">
                <a:tc>
                  <a:txBody>
                    <a:bodyPr/>
                    <a:lstStyle/>
                    <a:p>
                      <a:r>
                        <a:rPr lang="en-CA" sz="1200" dirty="0"/>
                        <a:t>102</a:t>
                      </a:r>
                    </a:p>
                  </a:txBody>
                  <a:tcPr/>
                </a:tc>
                <a:tc>
                  <a:txBody>
                    <a:bodyPr/>
                    <a:lstStyle/>
                    <a:p>
                      <a:r>
                        <a:rPr lang="en-CA" sz="1200" dirty="0"/>
                        <a:t>De </a:t>
                      </a:r>
                      <a:r>
                        <a:rPr lang="en-CA" sz="1200" dirty="0" err="1"/>
                        <a:t>Haan</a:t>
                      </a:r>
                      <a:endParaRPr lang="en-CA" sz="1200" dirty="0"/>
                    </a:p>
                  </a:txBody>
                  <a:tcPr/>
                </a:tc>
                <a:extLst>
                  <a:ext uri="{0D108BD9-81ED-4DB2-BD59-A6C34878D82A}">
                    <a16:rowId xmlns:a16="http://schemas.microsoft.com/office/drawing/2014/main" val="2959834898"/>
                  </a:ext>
                </a:extLst>
              </a:tr>
              <a:tr h="257904">
                <a:tc>
                  <a:txBody>
                    <a:bodyPr/>
                    <a:lstStyle/>
                    <a:p>
                      <a:r>
                        <a:rPr lang="en-CA" sz="1200" dirty="0"/>
                        <a:t>103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err="1"/>
                        <a:t>Hunold</a:t>
                      </a:r>
                      <a:endParaRPr lang="en-CA" sz="1200" dirty="0"/>
                    </a:p>
                  </a:txBody>
                  <a:tcPr/>
                </a:tc>
                <a:extLst>
                  <a:ext uri="{0D108BD9-81ED-4DB2-BD59-A6C34878D82A}">
                    <a16:rowId xmlns:a16="http://schemas.microsoft.com/office/drawing/2014/main" val="2319059920"/>
                  </a:ext>
                </a:extLst>
              </a:tr>
              <a:tr h="263840">
                <a:tc>
                  <a:txBody>
                    <a:bodyPr/>
                    <a:lstStyle/>
                    <a:p>
                      <a:r>
                        <a:rPr lang="en-CA" sz="1200" dirty="0"/>
                        <a:t>104</a:t>
                      </a:r>
                    </a:p>
                  </a:txBody>
                  <a:tcPr/>
                </a:tc>
                <a:tc>
                  <a:txBody>
                    <a:bodyPr/>
                    <a:lstStyle/>
                    <a:p>
                      <a:r>
                        <a:rPr lang="en-CA" sz="1200" dirty="0"/>
                        <a:t>Ernst</a:t>
                      </a:r>
                    </a:p>
                  </a:txBody>
                  <a:tcPr/>
                </a:tc>
                <a:extLst>
                  <a:ext uri="{0D108BD9-81ED-4DB2-BD59-A6C34878D82A}">
                    <a16:rowId xmlns:a16="http://schemas.microsoft.com/office/drawing/2014/main" val="1619478278"/>
                  </a:ext>
                </a:extLst>
              </a:tr>
              <a:tr h="263840">
                <a:tc>
                  <a:txBody>
                    <a:bodyPr/>
                    <a:lstStyle/>
                    <a:p>
                      <a:r>
                        <a:rPr lang="en-CA" sz="1200" dirty="0"/>
                        <a:t>105</a:t>
                      </a:r>
                    </a:p>
                  </a:txBody>
                  <a:tcPr/>
                </a:tc>
                <a:tc>
                  <a:txBody>
                    <a:bodyPr/>
                    <a:lstStyle/>
                    <a:p>
                      <a:r>
                        <a:rPr lang="en-CA" sz="1200" dirty="0"/>
                        <a:t>Lorentz</a:t>
                      </a:r>
                    </a:p>
                  </a:txBody>
                  <a:tcPr/>
                </a:tc>
                <a:extLst>
                  <a:ext uri="{0D108BD9-81ED-4DB2-BD59-A6C34878D82A}">
                    <a16:rowId xmlns:a16="http://schemas.microsoft.com/office/drawing/2014/main" val="2712630881"/>
                  </a:ext>
                </a:extLst>
              </a:tr>
            </a:tbl>
          </a:graphicData>
        </a:graphic>
      </p:graphicFrame>
      <p:sp>
        <p:nvSpPr>
          <p:cNvPr id="4" name="Arrow: Up 3">
            <a:extLst>
              <a:ext uri="{FF2B5EF4-FFF2-40B4-BE49-F238E27FC236}">
                <a16:creationId xmlns:a16="http://schemas.microsoft.com/office/drawing/2014/main" id="{B297000F-1A1F-4B94-8D02-054A6DE1D21B}"/>
              </a:ext>
            </a:extLst>
          </p:cNvPr>
          <p:cNvSpPr/>
          <p:nvPr/>
        </p:nvSpPr>
        <p:spPr>
          <a:xfrm>
            <a:off x="4241801" y="5393255"/>
            <a:ext cx="194733" cy="31326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Arrow: Up 7">
            <a:extLst>
              <a:ext uri="{FF2B5EF4-FFF2-40B4-BE49-F238E27FC236}">
                <a16:creationId xmlns:a16="http://schemas.microsoft.com/office/drawing/2014/main" id="{803C2AA6-2814-40CA-8BC1-B0C366C9CC18}"/>
              </a:ext>
            </a:extLst>
          </p:cNvPr>
          <p:cNvSpPr/>
          <p:nvPr/>
        </p:nvSpPr>
        <p:spPr>
          <a:xfrm>
            <a:off x="5969003" y="5389021"/>
            <a:ext cx="194733" cy="313267"/>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TextBox 8">
            <a:extLst>
              <a:ext uri="{FF2B5EF4-FFF2-40B4-BE49-F238E27FC236}">
                <a16:creationId xmlns:a16="http://schemas.microsoft.com/office/drawing/2014/main" id="{A5B7C564-1BCA-49EE-B5EE-949046444766}"/>
              </a:ext>
            </a:extLst>
          </p:cNvPr>
          <p:cNvSpPr txBox="1"/>
          <p:nvPr/>
        </p:nvSpPr>
        <p:spPr>
          <a:xfrm>
            <a:off x="823480" y="3139471"/>
            <a:ext cx="1623387" cy="276999"/>
          </a:xfrm>
          <a:prstGeom prst="rect">
            <a:avLst/>
          </a:prstGeom>
          <a:noFill/>
        </p:spPr>
        <p:txBody>
          <a:bodyPr wrap="square" rtlCol="0">
            <a:spAutoFit/>
          </a:bodyPr>
          <a:lstStyle/>
          <a:p>
            <a:r>
              <a:rPr lang="en-CA" sz="1200" b="1" i="1" u="sng" dirty="0"/>
              <a:t>Employees(Worker)</a:t>
            </a:r>
          </a:p>
        </p:txBody>
      </p:sp>
      <p:sp>
        <p:nvSpPr>
          <p:cNvPr id="10" name="TextBox 9">
            <a:extLst>
              <a:ext uri="{FF2B5EF4-FFF2-40B4-BE49-F238E27FC236}">
                <a16:creationId xmlns:a16="http://schemas.microsoft.com/office/drawing/2014/main" id="{E7208DD6-C3B7-4057-AEFF-1916442B3F7D}"/>
              </a:ext>
            </a:extLst>
          </p:cNvPr>
          <p:cNvSpPr txBox="1"/>
          <p:nvPr/>
        </p:nvSpPr>
        <p:spPr>
          <a:xfrm>
            <a:off x="5234611" y="3138775"/>
            <a:ext cx="1737755" cy="276999"/>
          </a:xfrm>
          <a:prstGeom prst="rect">
            <a:avLst/>
          </a:prstGeom>
          <a:noFill/>
        </p:spPr>
        <p:txBody>
          <a:bodyPr wrap="square" rtlCol="0">
            <a:spAutoFit/>
          </a:bodyPr>
          <a:lstStyle/>
          <a:p>
            <a:r>
              <a:rPr lang="en-CA" sz="1200" b="1" i="1" u="sng" dirty="0"/>
              <a:t>Employees(Manager)</a:t>
            </a:r>
          </a:p>
        </p:txBody>
      </p:sp>
      <p:sp>
        <p:nvSpPr>
          <p:cNvPr id="11" name="TextBox 10">
            <a:extLst>
              <a:ext uri="{FF2B5EF4-FFF2-40B4-BE49-F238E27FC236}">
                <a16:creationId xmlns:a16="http://schemas.microsoft.com/office/drawing/2014/main" id="{89462375-3C49-44A3-A6E8-90465D5C1BB8}"/>
              </a:ext>
            </a:extLst>
          </p:cNvPr>
          <p:cNvSpPr txBox="1"/>
          <p:nvPr/>
        </p:nvSpPr>
        <p:spPr>
          <a:xfrm>
            <a:off x="8358688" y="3195806"/>
            <a:ext cx="1878932" cy="738664"/>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Choose alias names that relate to the data association.</a:t>
            </a:r>
            <a:endParaRPr lang="en-CA" sz="1400" b="1" dirty="0">
              <a:latin typeface="Cambria" panose="02040503050406030204" pitchFamily="18" charset="0"/>
              <a:ea typeface="Cambria" panose="02040503050406030204" pitchFamily="18" charset="0"/>
            </a:endParaRPr>
          </a:p>
        </p:txBody>
      </p:sp>
      <p:cxnSp>
        <p:nvCxnSpPr>
          <p:cNvPr id="12" name="Straight Arrow Connector 11">
            <a:extLst>
              <a:ext uri="{FF2B5EF4-FFF2-40B4-BE49-F238E27FC236}">
                <a16:creationId xmlns:a16="http://schemas.microsoft.com/office/drawing/2014/main" id="{F9F1EB3F-B3DC-45F1-8A46-8FDBB1885BC8}"/>
              </a:ext>
            </a:extLst>
          </p:cNvPr>
          <p:cNvCxnSpPr>
            <a:cxnSpLocks/>
          </p:cNvCxnSpPr>
          <p:nvPr/>
        </p:nvCxnSpPr>
        <p:spPr>
          <a:xfrm flipH="1">
            <a:off x="7019474" y="3277274"/>
            <a:ext cx="1339214" cy="43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52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SELF-JOIN Example</a:t>
            </a:r>
          </a:p>
        </p:txBody>
      </p:sp>
      <p:sp>
        <p:nvSpPr>
          <p:cNvPr id="4" name="TextBox 3">
            <a:extLst>
              <a:ext uri="{FF2B5EF4-FFF2-40B4-BE49-F238E27FC236}">
                <a16:creationId xmlns:a16="http://schemas.microsoft.com/office/drawing/2014/main" id="{625F70B7-5B42-4163-BB98-D75A1DC665A6}"/>
              </a:ext>
            </a:extLst>
          </p:cNvPr>
          <p:cNvSpPr txBox="1"/>
          <p:nvPr/>
        </p:nvSpPr>
        <p:spPr>
          <a:xfrm>
            <a:off x="780089" y="1930400"/>
            <a:ext cx="6585912" cy="1477328"/>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worker.last_name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worker.manager_id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manager.last_name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AS "Manager name"</a:t>
            </a:r>
          </a:p>
          <a:p>
            <a:r>
              <a:rPr lang="en-US" dirty="0">
                <a:latin typeface="Cambria" panose="02040503050406030204" pitchFamily="18" charset="0"/>
                <a:ea typeface="Cambria" panose="02040503050406030204" pitchFamily="18" charset="0"/>
              </a:rPr>
              <a:t>FROM employees </a:t>
            </a:r>
            <a:r>
              <a:rPr lang="en-US" b="1" dirty="0">
                <a:latin typeface="Cambria" panose="02040503050406030204" pitchFamily="18" charset="0"/>
                <a:ea typeface="Cambria" panose="02040503050406030204" pitchFamily="18" charset="0"/>
              </a:rPr>
              <a:t>worker</a:t>
            </a:r>
            <a:r>
              <a:rPr lang="en-US" dirty="0">
                <a:latin typeface="Cambria" panose="02040503050406030204" pitchFamily="18" charset="0"/>
                <a:ea typeface="Cambria" panose="02040503050406030204" pitchFamily="18" charset="0"/>
              </a:rPr>
              <a:t> JOIN employees </a:t>
            </a:r>
            <a:r>
              <a:rPr lang="en-US" b="1" dirty="0">
                <a:latin typeface="Cambria" panose="02040503050406030204" pitchFamily="18" charset="0"/>
                <a:ea typeface="Cambria" panose="02040503050406030204" pitchFamily="18" charset="0"/>
              </a:rPr>
              <a:t>manager</a:t>
            </a:r>
          </a:p>
          <a:p>
            <a:r>
              <a:rPr lang="en-US" dirty="0">
                <a:latin typeface="Cambria" panose="02040503050406030204" pitchFamily="18" charset="0"/>
                <a:ea typeface="Cambria" panose="02040503050406030204" pitchFamily="18" charset="0"/>
              </a:rPr>
              <a:t>ON (</a:t>
            </a:r>
            <a:r>
              <a:rPr lang="en-US" b="1" dirty="0" err="1">
                <a:latin typeface="Cambria" panose="02040503050406030204" pitchFamily="18" charset="0"/>
                <a:ea typeface="Cambria" panose="02040503050406030204" pitchFamily="18" charset="0"/>
              </a:rPr>
              <a:t>worker.manager_id</a:t>
            </a:r>
            <a:r>
              <a:rPr lang="en-US" b="1"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 </a:t>
            </a:r>
            <a:r>
              <a:rPr lang="en-US" b="1" dirty="0" err="1">
                <a:latin typeface="Cambria" panose="02040503050406030204" pitchFamily="18" charset="0"/>
                <a:ea typeface="Cambria" panose="02040503050406030204" pitchFamily="18" charset="0"/>
              </a:rPr>
              <a:t>manager.employee_id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2259690963"/>
              </p:ext>
            </p:extLst>
          </p:nvPr>
        </p:nvGraphicFramePr>
        <p:xfrm>
          <a:off x="780089" y="3678190"/>
          <a:ext cx="6585912" cy="2628412"/>
        </p:xfrm>
        <a:graphic>
          <a:graphicData uri="http://schemas.openxmlformats.org/drawingml/2006/table">
            <a:tbl>
              <a:tblPr firstRow="1" bandRow="1">
                <a:tableStyleId>{5C22544A-7EE6-4342-B048-85BDC9FD1C3A}</a:tableStyleId>
              </a:tblPr>
              <a:tblGrid>
                <a:gridCol w="2195304">
                  <a:extLst>
                    <a:ext uri="{9D8B030D-6E8A-4147-A177-3AD203B41FA5}">
                      <a16:colId xmlns:a16="http://schemas.microsoft.com/office/drawing/2014/main" val="3814517489"/>
                    </a:ext>
                  </a:extLst>
                </a:gridCol>
                <a:gridCol w="2195304">
                  <a:extLst>
                    <a:ext uri="{9D8B030D-6E8A-4147-A177-3AD203B41FA5}">
                      <a16:colId xmlns:a16="http://schemas.microsoft.com/office/drawing/2014/main" val="4020353059"/>
                    </a:ext>
                  </a:extLst>
                </a:gridCol>
                <a:gridCol w="2195304">
                  <a:extLst>
                    <a:ext uri="{9D8B030D-6E8A-4147-A177-3AD203B41FA5}">
                      <a16:colId xmlns:a16="http://schemas.microsoft.com/office/drawing/2014/main" val="3945450560"/>
                    </a:ext>
                  </a:extLst>
                </a:gridCol>
              </a:tblGrid>
              <a:tr h="301143">
                <a:tc>
                  <a:txBody>
                    <a:bodyPr/>
                    <a:lstStyle/>
                    <a:p>
                      <a:r>
                        <a:rPr lang="en-CA" sz="1400" dirty="0"/>
                        <a:t>LAST_NAME</a:t>
                      </a:r>
                    </a:p>
                  </a:txBody>
                  <a:tcPr/>
                </a:tc>
                <a:tc>
                  <a:txBody>
                    <a:bodyPr/>
                    <a:lstStyle/>
                    <a:p>
                      <a:r>
                        <a:rPr lang="en-CA" sz="1400" dirty="0"/>
                        <a:t>MANAGER_ID</a:t>
                      </a:r>
                    </a:p>
                  </a:txBody>
                  <a:tcPr/>
                </a:tc>
                <a:tc>
                  <a:txBody>
                    <a:bodyPr/>
                    <a:lstStyle/>
                    <a:p>
                      <a:r>
                        <a:rPr lang="en-CA" sz="1400" dirty="0"/>
                        <a:t>Manager Name</a:t>
                      </a:r>
                    </a:p>
                  </a:txBody>
                  <a:tcPr/>
                </a:tc>
                <a:extLst>
                  <a:ext uri="{0D108BD9-81ED-4DB2-BD59-A6C34878D82A}">
                    <a16:rowId xmlns:a16="http://schemas.microsoft.com/office/drawing/2014/main" val="3999973422"/>
                  </a:ext>
                </a:extLst>
              </a:tr>
              <a:tr h="283978">
                <a:tc>
                  <a:txBody>
                    <a:bodyPr/>
                    <a:lstStyle/>
                    <a:p>
                      <a:r>
                        <a:rPr lang="en-CA" sz="1200" dirty="0"/>
                        <a:t>Kochhar</a:t>
                      </a:r>
                    </a:p>
                  </a:txBody>
                  <a:tcPr/>
                </a:tc>
                <a:tc>
                  <a:txBody>
                    <a:bodyPr/>
                    <a:lstStyle/>
                    <a:p>
                      <a:r>
                        <a:rPr lang="en-CA" sz="1200" dirty="0"/>
                        <a:t>100</a:t>
                      </a:r>
                    </a:p>
                  </a:txBody>
                  <a:tcPr/>
                </a:tc>
                <a:tc>
                  <a:txBody>
                    <a:bodyPr/>
                    <a:lstStyle/>
                    <a:p>
                      <a:r>
                        <a:rPr lang="en-CA" sz="1200" dirty="0"/>
                        <a:t>King</a:t>
                      </a:r>
                    </a:p>
                  </a:txBody>
                  <a:tcPr/>
                </a:tc>
                <a:extLst>
                  <a:ext uri="{0D108BD9-81ED-4DB2-BD59-A6C34878D82A}">
                    <a16:rowId xmlns:a16="http://schemas.microsoft.com/office/drawing/2014/main" val="248382476"/>
                  </a:ext>
                </a:extLst>
              </a:tr>
              <a:tr h="283978">
                <a:tc>
                  <a:txBody>
                    <a:bodyPr/>
                    <a:lstStyle/>
                    <a:p>
                      <a:r>
                        <a:rPr lang="en-CA" sz="1200" dirty="0"/>
                        <a:t>De </a:t>
                      </a:r>
                      <a:r>
                        <a:rPr lang="en-CA" sz="1200" dirty="0" err="1"/>
                        <a:t>Haan</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100</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King</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147055327"/>
                  </a:ext>
                </a:extLst>
              </a:tr>
              <a:tr h="283978">
                <a:tc>
                  <a:txBody>
                    <a:bodyPr/>
                    <a:lstStyle/>
                    <a:p>
                      <a:r>
                        <a:rPr lang="en-CA" sz="1200" dirty="0" err="1"/>
                        <a:t>Zlotkey</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100</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King</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959834898"/>
                  </a:ext>
                </a:extLst>
              </a:tr>
              <a:tr h="283978">
                <a:tc>
                  <a:txBody>
                    <a:bodyPr/>
                    <a:lstStyle/>
                    <a:p>
                      <a:r>
                        <a:rPr lang="en-CA" sz="1200" dirty="0" err="1"/>
                        <a:t>Mourgos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King</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319059920"/>
                  </a:ext>
                </a:extLst>
              </a:tr>
              <a:tr h="395900">
                <a:tc>
                  <a:txBody>
                    <a:bodyPr/>
                    <a:lstStyle/>
                    <a:p>
                      <a:r>
                        <a:rPr lang="en-CA" sz="1200" dirty="0"/>
                        <a:t>Hartstein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100</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King</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619478278"/>
                  </a:ext>
                </a:extLst>
              </a:tr>
              <a:tr h="395900">
                <a:tc>
                  <a:txBody>
                    <a:bodyPr/>
                    <a:lstStyle/>
                    <a:p>
                      <a:r>
                        <a:rPr lang="en-CA" sz="1200" dirty="0"/>
                        <a:t>Whalen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King</a:t>
                      </a:r>
                    </a:p>
                  </a:txBody>
                  <a:tcPr/>
                </a:tc>
                <a:extLst>
                  <a:ext uri="{0D108BD9-81ED-4DB2-BD59-A6C34878D82A}">
                    <a16:rowId xmlns:a16="http://schemas.microsoft.com/office/drawing/2014/main" val="515193408"/>
                  </a:ext>
                </a:extLst>
              </a:tr>
              <a:tr h="395900">
                <a:tc>
                  <a:txBody>
                    <a:bodyPr/>
                    <a:lstStyle/>
                    <a:p>
                      <a:r>
                        <a:rPr lang="en-CA" sz="1200" dirty="0"/>
                        <a:t>Higgins</a:t>
                      </a:r>
                    </a:p>
                  </a:txBody>
                  <a:tcPr/>
                </a:tc>
                <a:tc>
                  <a:txBody>
                    <a:bodyPr/>
                    <a:lstStyle/>
                    <a:p>
                      <a:r>
                        <a:rPr lang="en-CA" sz="1200" dirty="0"/>
                        <a:t>101</a:t>
                      </a:r>
                    </a:p>
                  </a:txBody>
                  <a:tcPr/>
                </a:tc>
                <a:tc>
                  <a:txBody>
                    <a:bodyPr/>
                    <a:lstStyle/>
                    <a:p>
                      <a:r>
                        <a:rPr lang="en-CA" sz="1200" dirty="0"/>
                        <a:t>Kochhar</a:t>
                      </a:r>
                    </a:p>
                  </a:txBody>
                  <a:tcPr/>
                </a:tc>
                <a:extLst>
                  <a:ext uri="{0D108BD9-81ED-4DB2-BD59-A6C34878D82A}">
                    <a16:rowId xmlns:a16="http://schemas.microsoft.com/office/drawing/2014/main" val="2712630881"/>
                  </a:ext>
                </a:extLst>
              </a:tr>
            </a:tbl>
          </a:graphicData>
        </a:graphic>
      </p:graphicFrame>
      <p:sp>
        <p:nvSpPr>
          <p:cNvPr id="11" name="TextBox 10">
            <a:extLst>
              <a:ext uri="{FF2B5EF4-FFF2-40B4-BE49-F238E27FC236}">
                <a16:creationId xmlns:a16="http://schemas.microsoft.com/office/drawing/2014/main" id="{1B0A93B5-FD27-47ED-A697-5640595D3232}"/>
              </a:ext>
            </a:extLst>
          </p:cNvPr>
          <p:cNvSpPr txBox="1"/>
          <p:nvPr/>
        </p:nvSpPr>
        <p:spPr>
          <a:xfrm>
            <a:off x="7738627" y="2332763"/>
            <a:ext cx="1878932" cy="738664"/>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Notice Join on the same table with two different aliases.</a:t>
            </a:r>
            <a:endParaRPr lang="en-CA" sz="1400" b="1" dirty="0">
              <a:latin typeface="Cambria" panose="02040503050406030204" pitchFamily="18" charset="0"/>
              <a:ea typeface="Cambria" panose="02040503050406030204" pitchFamily="18" charset="0"/>
            </a:endParaRPr>
          </a:p>
        </p:txBody>
      </p:sp>
      <p:cxnSp>
        <p:nvCxnSpPr>
          <p:cNvPr id="12" name="Straight Arrow Connector 11">
            <a:extLst>
              <a:ext uri="{FF2B5EF4-FFF2-40B4-BE49-F238E27FC236}">
                <a16:creationId xmlns:a16="http://schemas.microsoft.com/office/drawing/2014/main" id="{32D89946-7BB7-4EDA-B398-C4191FE475E8}"/>
              </a:ext>
            </a:extLst>
          </p:cNvPr>
          <p:cNvCxnSpPr>
            <a:cxnSpLocks/>
          </p:cNvCxnSpPr>
          <p:nvPr/>
        </p:nvCxnSpPr>
        <p:spPr>
          <a:xfrm flipH="1">
            <a:off x="3979333" y="2414231"/>
            <a:ext cx="3759294" cy="354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448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9FC2-A132-42DA-A3F2-6DDB0CE5AFD6}"/>
              </a:ext>
            </a:extLst>
          </p:cNvPr>
          <p:cNvSpPr>
            <a:spLocks noGrp="1"/>
          </p:cNvSpPr>
          <p:nvPr>
            <p:ph type="title"/>
          </p:nvPr>
        </p:nvSpPr>
        <p:spPr/>
        <p:txBody>
          <a:bodyPr/>
          <a:lstStyle/>
          <a:p>
            <a:r>
              <a:rPr lang="en-CA" dirty="0"/>
              <a:t>Joins Background</a:t>
            </a:r>
          </a:p>
        </p:txBody>
      </p:sp>
      <p:sp>
        <p:nvSpPr>
          <p:cNvPr id="3" name="Content Placeholder 2">
            <a:extLst>
              <a:ext uri="{FF2B5EF4-FFF2-40B4-BE49-F238E27FC236}">
                <a16:creationId xmlns:a16="http://schemas.microsoft.com/office/drawing/2014/main" id="{42F7DA9D-AA95-4A72-AF2F-776E107D6B0B}"/>
              </a:ext>
            </a:extLst>
          </p:cNvPr>
          <p:cNvSpPr>
            <a:spLocks noGrp="1"/>
          </p:cNvSpPr>
          <p:nvPr>
            <p:ph idx="1"/>
          </p:nvPr>
        </p:nvSpPr>
        <p:spPr>
          <a:xfrm>
            <a:off x="677334" y="2160589"/>
            <a:ext cx="5850466" cy="3880773"/>
          </a:xfrm>
        </p:spPr>
        <p:txBody>
          <a:bodyPr/>
          <a:lstStyle/>
          <a:p>
            <a:r>
              <a:rPr lang="en-US" dirty="0"/>
              <a:t>Up to now, your experience using SQL has been limited to querying and returning information from one database table at a time.</a:t>
            </a:r>
          </a:p>
          <a:p>
            <a:r>
              <a:rPr lang="en-US" dirty="0"/>
              <a:t>This would not be a problem if all data in the database were stored in only one table.</a:t>
            </a:r>
          </a:p>
          <a:p>
            <a:r>
              <a:rPr lang="en-US" dirty="0"/>
              <a:t>But you know from data modeling that separating data into individual tables and being able to associate the tables with one another is the heart of relational database design</a:t>
            </a:r>
          </a:p>
          <a:p>
            <a:r>
              <a:rPr lang="en-US" dirty="0"/>
              <a:t>Fortunately, SQL provides join conditions that enable information to be queried from separate tables and combined in one report.</a:t>
            </a:r>
            <a:endParaRPr lang="en-CA" dirty="0"/>
          </a:p>
        </p:txBody>
      </p:sp>
      <p:pic>
        <p:nvPicPr>
          <p:cNvPr id="1026" name="Picture 2" descr="MySQL Sample Database Schema">
            <a:extLst>
              <a:ext uri="{FF2B5EF4-FFF2-40B4-BE49-F238E27FC236}">
                <a16:creationId xmlns:a16="http://schemas.microsoft.com/office/drawing/2014/main" id="{12506002-BD50-4218-9849-C630D49E34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7800" y="2303598"/>
            <a:ext cx="4131734" cy="330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222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BEA-DA57-466A-80D2-ED54D232998D}"/>
              </a:ext>
            </a:extLst>
          </p:cNvPr>
          <p:cNvSpPr>
            <a:spLocks noGrp="1"/>
          </p:cNvSpPr>
          <p:nvPr>
            <p:ph type="title"/>
          </p:nvPr>
        </p:nvSpPr>
        <p:spPr/>
        <p:txBody>
          <a:bodyPr/>
          <a:lstStyle/>
          <a:p>
            <a:r>
              <a:rPr lang="en-CA" dirty="0"/>
              <a:t>Hierarchical Queries</a:t>
            </a:r>
          </a:p>
        </p:txBody>
      </p:sp>
      <p:sp>
        <p:nvSpPr>
          <p:cNvPr id="3" name="Content Placeholder 2">
            <a:extLst>
              <a:ext uri="{FF2B5EF4-FFF2-40B4-BE49-F238E27FC236}">
                <a16:creationId xmlns:a16="http://schemas.microsoft.com/office/drawing/2014/main" id="{4A56727F-DA86-4F39-A804-2E4B43E852E0}"/>
              </a:ext>
            </a:extLst>
          </p:cNvPr>
          <p:cNvSpPr>
            <a:spLocks noGrp="1"/>
          </p:cNvSpPr>
          <p:nvPr>
            <p:ph idx="1"/>
          </p:nvPr>
        </p:nvSpPr>
        <p:spPr/>
        <p:txBody>
          <a:bodyPr/>
          <a:lstStyle/>
          <a:p>
            <a:r>
              <a:rPr lang="en-US" dirty="0"/>
              <a:t>Closely related to self-joins are hierarchical queries.</a:t>
            </a:r>
          </a:p>
          <a:p>
            <a:r>
              <a:rPr lang="en-US" dirty="0"/>
              <a:t>On the previous pages, you saw how you can use self-joins to see each employee's direct manager.</a:t>
            </a:r>
          </a:p>
          <a:p>
            <a:r>
              <a:rPr lang="en-US" dirty="0"/>
              <a:t>With hierarchical queries, we can also see who that manager works for, and so on.</a:t>
            </a:r>
          </a:p>
          <a:p>
            <a:r>
              <a:rPr lang="en-US" dirty="0"/>
              <a:t>With this type of query, we can build an Organization Chart showing the structure of a company or a department.</a:t>
            </a:r>
            <a:endParaRPr lang="en-CA" dirty="0"/>
          </a:p>
        </p:txBody>
      </p:sp>
    </p:spTree>
    <p:extLst>
      <p:ext uri="{BB962C8B-B14F-4D97-AF65-F5344CB8AC3E}">
        <p14:creationId xmlns:p14="http://schemas.microsoft.com/office/powerpoint/2010/main" val="410715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BEA-DA57-466A-80D2-ED54D232998D}"/>
              </a:ext>
            </a:extLst>
          </p:cNvPr>
          <p:cNvSpPr>
            <a:spLocks noGrp="1"/>
          </p:cNvSpPr>
          <p:nvPr>
            <p:ph type="title"/>
          </p:nvPr>
        </p:nvSpPr>
        <p:spPr/>
        <p:txBody>
          <a:bodyPr/>
          <a:lstStyle/>
          <a:p>
            <a:r>
              <a:rPr lang="en-CA" dirty="0"/>
              <a:t>Hierarchical Queries</a:t>
            </a:r>
          </a:p>
        </p:txBody>
      </p:sp>
      <p:sp>
        <p:nvSpPr>
          <p:cNvPr id="3" name="Content Placeholder 2">
            <a:extLst>
              <a:ext uri="{FF2B5EF4-FFF2-40B4-BE49-F238E27FC236}">
                <a16:creationId xmlns:a16="http://schemas.microsoft.com/office/drawing/2014/main" id="{4A56727F-DA86-4F39-A804-2E4B43E852E0}"/>
              </a:ext>
            </a:extLst>
          </p:cNvPr>
          <p:cNvSpPr>
            <a:spLocks noGrp="1"/>
          </p:cNvSpPr>
          <p:nvPr>
            <p:ph idx="1"/>
          </p:nvPr>
        </p:nvSpPr>
        <p:spPr>
          <a:xfrm>
            <a:off x="677334" y="2160589"/>
            <a:ext cx="4529666" cy="3880773"/>
          </a:xfrm>
        </p:spPr>
        <p:txBody>
          <a:bodyPr/>
          <a:lstStyle/>
          <a:p>
            <a:r>
              <a:rPr lang="en-US" dirty="0"/>
              <a:t>Imagine a family tree with the eldest members of the family found close to the base or trunk of the tree and the youngest members representing branches of the tree.</a:t>
            </a:r>
          </a:p>
          <a:p>
            <a:r>
              <a:rPr lang="en-US" dirty="0"/>
              <a:t>Branches can have their own branches, and so on.</a:t>
            </a:r>
            <a:endParaRPr lang="en-CA" dirty="0"/>
          </a:p>
        </p:txBody>
      </p:sp>
      <p:pic>
        <p:nvPicPr>
          <p:cNvPr id="5" name="Picture 4">
            <a:extLst>
              <a:ext uri="{FF2B5EF4-FFF2-40B4-BE49-F238E27FC236}">
                <a16:creationId xmlns:a16="http://schemas.microsoft.com/office/drawing/2014/main" id="{972A3F8F-4743-452F-B709-1D9E36572509}"/>
              </a:ext>
            </a:extLst>
          </p:cNvPr>
          <p:cNvPicPr>
            <a:picLocks noChangeAspect="1"/>
          </p:cNvPicPr>
          <p:nvPr/>
        </p:nvPicPr>
        <p:blipFill>
          <a:blip r:embed="rId2"/>
          <a:stretch>
            <a:fillRect/>
          </a:stretch>
        </p:blipFill>
        <p:spPr>
          <a:xfrm>
            <a:off x="5207000" y="1455582"/>
            <a:ext cx="3928534" cy="3946836"/>
          </a:xfrm>
          <a:prstGeom prst="rect">
            <a:avLst/>
          </a:prstGeom>
        </p:spPr>
      </p:pic>
    </p:spTree>
    <p:extLst>
      <p:ext uri="{BB962C8B-B14F-4D97-AF65-F5344CB8AC3E}">
        <p14:creationId xmlns:p14="http://schemas.microsoft.com/office/powerpoint/2010/main" val="283760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BEA-DA57-466A-80D2-ED54D232998D}"/>
              </a:ext>
            </a:extLst>
          </p:cNvPr>
          <p:cNvSpPr>
            <a:spLocks noGrp="1"/>
          </p:cNvSpPr>
          <p:nvPr>
            <p:ph type="title"/>
          </p:nvPr>
        </p:nvSpPr>
        <p:spPr/>
        <p:txBody>
          <a:bodyPr/>
          <a:lstStyle/>
          <a:p>
            <a:r>
              <a:rPr lang="en-CA" dirty="0"/>
              <a:t>Using Hierarchical Queries</a:t>
            </a:r>
          </a:p>
        </p:txBody>
      </p:sp>
      <p:sp>
        <p:nvSpPr>
          <p:cNvPr id="3" name="Content Placeholder 2">
            <a:extLst>
              <a:ext uri="{FF2B5EF4-FFF2-40B4-BE49-F238E27FC236}">
                <a16:creationId xmlns:a16="http://schemas.microsoft.com/office/drawing/2014/main" id="{4A56727F-DA86-4F39-A804-2E4B43E852E0}"/>
              </a:ext>
            </a:extLst>
          </p:cNvPr>
          <p:cNvSpPr>
            <a:spLocks noGrp="1"/>
          </p:cNvSpPr>
          <p:nvPr>
            <p:ph idx="1"/>
          </p:nvPr>
        </p:nvSpPr>
        <p:spPr>
          <a:xfrm>
            <a:off x="677333" y="2160589"/>
            <a:ext cx="8596667" cy="3880773"/>
          </a:xfrm>
        </p:spPr>
        <p:txBody>
          <a:bodyPr/>
          <a:lstStyle/>
          <a:p>
            <a:r>
              <a:rPr lang="en-US" dirty="0"/>
              <a:t>Using hierarchical queries, you can retrieve data based on a natural hierarchical relationship between rows in a table.</a:t>
            </a:r>
          </a:p>
          <a:p>
            <a:r>
              <a:rPr lang="en-US" dirty="0"/>
              <a:t>A relational database does not store records in a hierarchical way.</a:t>
            </a:r>
          </a:p>
          <a:p>
            <a:r>
              <a:rPr lang="en-US" dirty="0"/>
              <a:t>However, where a hierarchical relationship exists between the rows of a single table, a process called tree walking enables the hierarchy to be constructed.</a:t>
            </a:r>
          </a:p>
          <a:p>
            <a:r>
              <a:rPr lang="en-US" dirty="0"/>
              <a:t>A hierarchical query is a method of reporting the branches of a tree in a specific order.</a:t>
            </a:r>
            <a:endParaRPr lang="en-CA" dirty="0"/>
          </a:p>
        </p:txBody>
      </p:sp>
    </p:spTree>
    <p:extLst>
      <p:ext uri="{BB962C8B-B14F-4D97-AF65-F5344CB8AC3E}">
        <p14:creationId xmlns:p14="http://schemas.microsoft.com/office/powerpoint/2010/main" val="16266533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BEA-DA57-466A-80D2-ED54D232998D}"/>
              </a:ext>
            </a:extLst>
          </p:cNvPr>
          <p:cNvSpPr>
            <a:spLocks noGrp="1"/>
          </p:cNvSpPr>
          <p:nvPr>
            <p:ph type="title"/>
          </p:nvPr>
        </p:nvSpPr>
        <p:spPr/>
        <p:txBody>
          <a:bodyPr/>
          <a:lstStyle/>
          <a:p>
            <a:r>
              <a:rPr lang="en-CA" dirty="0"/>
              <a:t>Hierarchical Queries Data</a:t>
            </a:r>
          </a:p>
        </p:txBody>
      </p:sp>
      <p:sp>
        <p:nvSpPr>
          <p:cNvPr id="3" name="Content Placeholder 2">
            <a:extLst>
              <a:ext uri="{FF2B5EF4-FFF2-40B4-BE49-F238E27FC236}">
                <a16:creationId xmlns:a16="http://schemas.microsoft.com/office/drawing/2014/main" id="{4A56727F-DA86-4F39-A804-2E4B43E852E0}"/>
              </a:ext>
            </a:extLst>
          </p:cNvPr>
          <p:cNvSpPr>
            <a:spLocks noGrp="1"/>
          </p:cNvSpPr>
          <p:nvPr>
            <p:ph idx="1"/>
          </p:nvPr>
        </p:nvSpPr>
        <p:spPr>
          <a:xfrm>
            <a:off x="677334" y="1779115"/>
            <a:ext cx="8596667" cy="3880773"/>
          </a:xfrm>
        </p:spPr>
        <p:txBody>
          <a:bodyPr/>
          <a:lstStyle/>
          <a:p>
            <a:r>
              <a:rPr lang="en-US" dirty="0"/>
              <a:t>Examine the sample data from the EMPLOYEES table below, and look at how you can manually make the connections to see who works for whom starting with Steven King and moving through the tree from there.</a:t>
            </a:r>
            <a:endParaRPr lang="en-CA" dirty="0"/>
          </a:p>
        </p:txBody>
      </p:sp>
      <p:pic>
        <p:nvPicPr>
          <p:cNvPr id="6" name="Picture 5">
            <a:extLst>
              <a:ext uri="{FF2B5EF4-FFF2-40B4-BE49-F238E27FC236}">
                <a16:creationId xmlns:a16="http://schemas.microsoft.com/office/drawing/2014/main" id="{1E5572BE-3F68-42A6-97D5-E0CDB27DF35E}"/>
              </a:ext>
            </a:extLst>
          </p:cNvPr>
          <p:cNvPicPr>
            <a:picLocks noChangeAspect="1"/>
          </p:cNvPicPr>
          <p:nvPr/>
        </p:nvPicPr>
        <p:blipFill>
          <a:blip r:embed="rId2"/>
          <a:stretch>
            <a:fillRect/>
          </a:stretch>
        </p:blipFill>
        <p:spPr>
          <a:xfrm>
            <a:off x="677333" y="2657407"/>
            <a:ext cx="6976534" cy="2270194"/>
          </a:xfrm>
          <a:prstGeom prst="rect">
            <a:avLst/>
          </a:prstGeom>
        </p:spPr>
      </p:pic>
      <p:pic>
        <p:nvPicPr>
          <p:cNvPr id="8" name="Picture 7">
            <a:extLst>
              <a:ext uri="{FF2B5EF4-FFF2-40B4-BE49-F238E27FC236}">
                <a16:creationId xmlns:a16="http://schemas.microsoft.com/office/drawing/2014/main" id="{A7A7B0C4-0AD2-4AED-B505-C7208E4586EC}"/>
              </a:ext>
            </a:extLst>
          </p:cNvPr>
          <p:cNvPicPr>
            <a:picLocks noChangeAspect="1"/>
          </p:cNvPicPr>
          <p:nvPr/>
        </p:nvPicPr>
        <p:blipFill>
          <a:blip r:embed="rId3"/>
          <a:stretch>
            <a:fillRect/>
          </a:stretch>
        </p:blipFill>
        <p:spPr>
          <a:xfrm>
            <a:off x="3869267" y="5016316"/>
            <a:ext cx="3302000" cy="1776980"/>
          </a:xfrm>
          <a:prstGeom prst="rect">
            <a:avLst/>
          </a:prstGeom>
        </p:spPr>
      </p:pic>
      <p:sp>
        <p:nvSpPr>
          <p:cNvPr id="9" name="TextBox 8">
            <a:extLst>
              <a:ext uri="{FF2B5EF4-FFF2-40B4-BE49-F238E27FC236}">
                <a16:creationId xmlns:a16="http://schemas.microsoft.com/office/drawing/2014/main" id="{E63F679F-D874-4A99-BD50-F2ACE18FA341}"/>
              </a:ext>
            </a:extLst>
          </p:cNvPr>
          <p:cNvSpPr txBox="1"/>
          <p:nvPr/>
        </p:nvSpPr>
        <p:spPr>
          <a:xfrm>
            <a:off x="1127584" y="5598607"/>
            <a:ext cx="1878932" cy="738664"/>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Illustration of hierarchy of employees.</a:t>
            </a:r>
          </a:p>
        </p:txBody>
      </p:sp>
      <p:cxnSp>
        <p:nvCxnSpPr>
          <p:cNvPr id="10" name="Straight Arrow Connector 9">
            <a:extLst>
              <a:ext uri="{FF2B5EF4-FFF2-40B4-BE49-F238E27FC236}">
                <a16:creationId xmlns:a16="http://schemas.microsoft.com/office/drawing/2014/main" id="{80BF7934-62DC-42FE-9F78-CC5DF38F90DF}"/>
              </a:ext>
            </a:extLst>
          </p:cNvPr>
          <p:cNvCxnSpPr>
            <a:cxnSpLocks/>
            <a:stCxn id="9" idx="3"/>
          </p:cNvCxnSpPr>
          <p:nvPr/>
        </p:nvCxnSpPr>
        <p:spPr>
          <a:xfrm>
            <a:off x="3006516" y="5967939"/>
            <a:ext cx="1023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10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45BEA-DA57-466A-80D2-ED54D232998D}"/>
              </a:ext>
            </a:extLst>
          </p:cNvPr>
          <p:cNvSpPr>
            <a:spLocks noGrp="1"/>
          </p:cNvSpPr>
          <p:nvPr>
            <p:ph type="title"/>
          </p:nvPr>
        </p:nvSpPr>
        <p:spPr/>
        <p:txBody>
          <a:bodyPr/>
          <a:lstStyle/>
          <a:p>
            <a:r>
              <a:rPr lang="en-CA" dirty="0"/>
              <a:t>Hierarchical Queries Keywords</a:t>
            </a:r>
          </a:p>
        </p:txBody>
      </p:sp>
      <p:sp>
        <p:nvSpPr>
          <p:cNvPr id="3" name="Content Placeholder 2">
            <a:extLst>
              <a:ext uri="{FF2B5EF4-FFF2-40B4-BE49-F238E27FC236}">
                <a16:creationId xmlns:a16="http://schemas.microsoft.com/office/drawing/2014/main" id="{4A56727F-DA86-4F39-A804-2E4B43E852E0}"/>
              </a:ext>
            </a:extLst>
          </p:cNvPr>
          <p:cNvSpPr>
            <a:spLocks noGrp="1"/>
          </p:cNvSpPr>
          <p:nvPr>
            <p:ph idx="1"/>
          </p:nvPr>
        </p:nvSpPr>
        <p:spPr>
          <a:xfrm>
            <a:off x="677333" y="2160589"/>
            <a:ext cx="8596667" cy="3880773"/>
          </a:xfrm>
        </p:spPr>
        <p:txBody>
          <a:bodyPr/>
          <a:lstStyle/>
          <a:p>
            <a:r>
              <a:rPr lang="en-US" dirty="0"/>
              <a:t>Hierarchical queries have their own new keywords: </a:t>
            </a:r>
            <a:r>
              <a:rPr lang="en-US" b="1" dirty="0"/>
              <a:t>START WITH, CONNECT BY PRIOR, and LEVEL</a:t>
            </a:r>
            <a:r>
              <a:rPr lang="en-US" dirty="0"/>
              <a:t>.</a:t>
            </a:r>
          </a:p>
          <a:p>
            <a:r>
              <a:rPr lang="en-US" b="1" dirty="0"/>
              <a:t>START WITH</a:t>
            </a:r>
            <a:r>
              <a:rPr lang="en-US" dirty="0"/>
              <a:t> identifies which row to use as the Root for the tree it is constructing, </a:t>
            </a:r>
            <a:r>
              <a:rPr lang="en-US" b="1" dirty="0"/>
              <a:t>CONNECT BY PRIOR </a:t>
            </a:r>
            <a:r>
              <a:rPr lang="en-US" dirty="0"/>
              <a:t>explains how to do the inter-row joins, and </a:t>
            </a:r>
            <a:r>
              <a:rPr lang="en-US" b="1" dirty="0"/>
              <a:t>LEVEL</a:t>
            </a:r>
            <a:r>
              <a:rPr lang="en-US" dirty="0"/>
              <a:t> specifies how many branches deep the tree will traverse</a:t>
            </a:r>
            <a:endParaRPr lang="en-CA" dirty="0"/>
          </a:p>
        </p:txBody>
      </p:sp>
    </p:spTree>
    <p:extLst>
      <p:ext uri="{BB962C8B-B14F-4D97-AF65-F5344CB8AC3E}">
        <p14:creationId xmlns:p14="http://schemas.microsoft.com/office/powerpoint/2010/main" val="2936894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Hierarchical Queries Keyword Example</a:t>
            </a:r>
          </a:p>
        </p:txBody>
      </p:sp>
      <p:sp>
        <p:nvSpPr>
          <p:cNvPr id="4" name="TextBox 3">
            <a:extLst>
              <a:ext uri="{FF2B5EF4-FFF2-40B4-BE49-F238E27FC236}">
                <a16:creationId xmlns:a16="http://schemas.microsoft.com/office/drawing/2014/main" id="{625F70B7-5B42-4163-BB98-D75A1DC665A6}"/>
              </a:ext>
            </a:extLst>
          </p:cNvPr>
          <p:cNvSpPr txBox="1"/>
          <p:nvPr/>
        </p:nvSpPr>
        <p:spPr>
          <a:xfrm>
            <a:off x="780089" y="1930400"/>
            <a:ext cx="7762778" cy="1200329"/>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manager_id</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a:t>
            </a:r>
          </a:p>
          <a:p>
            <a:r>
              <a:rPr lang="en-US" dirty="0">
                <a:latin typeface="Cambria" panose="02040503050406030204" pitchFamily="18" charset="0"/>
                <a:ea typeface="Cambria" panose="02040503050406030204" pitchFamily="18" charset="0"/>
              </a:rPr>
              <a:t>START WITH </a:t>
            </a:r>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 100</a:t>
            </a:r>
          </a:p>
          <a:p>
            <a:r>
              <a:rPr lang="en-US" dirty="0">
                <a:latin typeface="Cambria" panose="02040503050406030204" pitchFamily="18" charset="0"/>
                <a:ea typeface="Cambria" panose="02040503050406030204" pitchFamily="18" charset="0"/>
              </a:rPr>
              <a:t>CONNECT BY PRIOR </a:t>
            </a:r>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manager_id</a:t>
            </a:r>
            <a:endParaRPr lang="en-US" dirty="0">
              <a:latin typeface="Cambria" panose="02040503050406030204" pitchFamily="18" charset="0"/>
              <a:ea typeface="Cambria" panose="02040503050406030204" pitchFamily="18" charset="0"/>
            </a:endParaRP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2556201757"/>
              </p:ext>
            </p:extLst>
          </p:nvPr>
        </p:nvGraphicFramePr>
        <p:xfrm>
          <a:off x="780088" y="3364923"/>
          <a:ext cx="7762776" cy="2540526"/>
        </p:xfrm>
        <a:graphic>
          <a:graphicData uri="http://schemas.openxmlformats.org/drawingml/2006/table">
            <a:tbl>
              <a:tblPr firstRow="1" bandRow="1">
                <a:tableStyleId>{5C22544A-7EE6-4342-B048-85BDC9FD1C3A}</a:tableStyleId>
              </a:tblPr>
              <a:tblGrid>
                <a:gridCol w="1940694">
                  <a:extLst>
                    <a:ext uri="{9D8B030D-6E8A-4147-A177-3AD203B41FA5}">
                      <a16:colId xmlns:a16="http://schemas.microsoft.com/office/drawing/2014/main" val="3814517489"/>
                    </a:ext>
                  </a:extLst>
                </a:gridCol>
                <a:gridCol w="1940694">
                  <a:extLst>
                    <a:ext uri="{9D8B030D-6E8A-4147-A177-3AD203B41FA5}">
                      <a16:colId xmlns:a16="http://schemas.microsoft.com/office/drawing/2014/main" val="4020353059"/>
                    </a:ext>
                  </a:extLst>
                </a:gridCol>
                <a:gridCol w="1940694">
                  <a:extLst>
                    <a:ext uri="{9D8B030D-6E8A-4147-A177-3AD203B41FA5}">
                      <a16:colId xmlns:a16="http://schemas.microsoft.com/office/drawing/2014/main" val="3945450560"/>
                    </a:ext>
                  </a:extLst>
                </a:gridCol>
                <a:gridCol w="1940694">
                  <a:extLst>
                    <a:ext uri="{9D8B030D-6E8A-4147-A177-3AD203B41FA5}">
                      <a16:colId xmlns:a16="http://schemas.microsoft.com/office/drawing/2014/main" val="1202955410"/>
                    </a:ext>
                  </a:extLst>
                </a:gridCol>
              </a:tblGrid>
              <a:tr h="292160">
                <a:tc>
                  <a:txBody>
                    <a:bodyPr/>
                    <a:lstStyle/>
                    <a:p>
                      <a:r>
                        <a:rPr lang="en-CA" sz="1400" dirty="0"/>
                        <a:t>EMPLOYEE_ID</a:t>
                      </a:r>
                    </a:p>
                  </a:txBody>
                  <a:tcPr/>
                </a:tc>
                <a:tc>
                  <a:txBody>
                    <a:bodyPr/>
                    <a:lstStyle/>
                    <a:p>
                      <a:r>
                        <a:rPr lang="en-CA" sz="1400" dirty="0"/>
                        <a:t>LAST_NAME</a:t>
                      </a:r>
                    </a:p>
                  </a:txBody>
                  <a:tcPr/>
                </a:tc>
                <a:tc>
                  <a:txBody>
                    <a:bodyPr/>
                    <a:lstStyle/>
                    <a:p>
                      <a:r>
                        <a:rPr lang="en-CA" sz="1400" dirty="0"/>
                        <a:t>JOB_ID</a:t>
                      </a:r>
                    </a:p>
                  </a:txBody>
                  <a:tcPr/>
                </a:tc>
                <a:tc>
                  <a:txBody>
                    <a:bodyPr/>
                    <a:lstStyle/>
                    <a:p>
                      <a:r>
                        <a:rPr lang="en-CA" sz="1400" dirty="0"/>
                        <a:t>MANAGER_ID</a:t>
                      </a:r>
                    </a:p>
                  </a:txBody>
                  <a:tcPr/>
                </a:tc>
                <a:extLst>
                  <a:ext uri="{0D108BD9-81ED-4DB2-BD59-A6C34878D82A}">
                    <a16:rowId xmlns:a16="http://schemas.microsoft.com/office/drawing/2014/main" val="3999973422"/>
                  </a:ext>
                </a:extLst>
              </a:tr>
              <a:tr h="272201">
                <a:tc>
                  <a:txBody>
                    <a:bodyPr/>
                    <a:lstStyle/>
                    <a:p>
                      <a:r>
                        <a:rPr lang="en-CA" sz="1200" dirty="0"/>
                        <a:t>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King</a:t>
                      </a:r>
                    </a:p>
                  </a:txBody>
                  <a:tcPr/>
                </a:tc>
                <a:tc>
                  <a:txBody>
                    <a:bodyPr/>
                    <a:lstStyle/>
                    <a:p>
                      <a:r>
                        <a:rPr lang="en-CA" sz="1200" dirty="0"/>
                        <a:t>AD_PRES</a:t>
                      </a:r>
                    </a:p>
                  </a:txBody>
                  <a:tcPr/>
                </a:tc>
                <a:tc>
                  <a:txBody>
                    <a:bodyPr/>
                    <a:lstStyle/>
                    <a:p>
                      <a:r>
                        <a:rPr lang="en-CA" sz="1200" dirty="0"/>
                        <a:t>-</a:t>
                      </a:r>
                    </a:p>
                  </a:txBody>
                  <a:tcPr/>
                </a:tc>
                <a:extLst>
                  <a:ext uri="{0D108BD9-81ED-4DB2-BD59-A6C34878D82A}">
                    <a16:rowId xmlns:a16="http://schemas.microsoft.com/office/drawing/2014/main" val="248382476"/>
                  </a:ext>
                </a:extLst>
              </a:tr>
              <a:tr h="272201">
                <a:tc>
                  <a:txBody>
                    <a:bodyPr/>
                    <a:lstStyle/>
                    <a:p>
                      <a:r>
                        <a:rPr lang="en-CA" sz="1200" dirty="0"/>
                        <a:t>101</a:t>
                      </a:r>
                    </a:p>
                  </a:txBody>
                  <a:tcPr/>
                </a:tc>
                <a:tc>
                  <a:txBody>
                    <a:bodyPr/>
                    <a:lstStyle/>
                    <a:p>
                      <a:r>
                        <a:rPr lang="en-CA" sz="1200" dirty="0"/>
                        <a:t>Kochhar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AD_VP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a:t>
                      </a:r>
                    </a:p>
                  </a:txBody>
                  <a:tcPr/>
                </a:tc>
                <a:extLst>
                  <a:ext uri="{0D108BD9-81ED-4DB2-BD59-A6C34878D82A}">
                    <a16:rowId xmlns:a16="http://schemas.microsoft.com/office/drawing/2014/main" val="1147055327"/>
                  </a:ext>
                </a:extLst>
              </a:tr>
              <a:tr h="272201">
                <a:tc>
                  <a:txBody>
                    <a:bodyPr/>
                    <a:lstStyle/>
                    <a:p>
                      <a:r>
                        <a:rPr lang="en-CA" sz="1200" dirty="0"/>
                        <a:t>200</a:t>
                      </a:r>
                    </a:p>
                  </a:txBody>
                  <a:tcPr/>
                </a:tc>
                <a:tc>
                  <a:txBody>
                    <a:bodyPr/>
                    <a:lstStyle/>
                    <a:p>
                      <a:r>
                        <a:rPr lang="en-CA" sz="1200" dirty="0"/>
                        <a:t>De </a:t>
                      </a:r>
                      <a:r>
                        <a:rPr lang="en-CA" sz="1200" dirty="0" err="1"/>
                        <a:t>Haan</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AD_ASST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101</a:t>
                      </a:r>
                    </a:p>
                  </a:txBody>
                  <a:tcPr/>
                </a:tc>
                <a:extLst>
                  <a:ext uri="{0D108BD9-81ED-4DB2-BD59-A6C34878D82A}">
                    <a16:rowId xmlns:a16="http://schemas.microsoft.com/office/drawing/2014/main" val="2959834898"/>
                  </a:ext>
                </a:extLst>
              </a:tr>
              <a:tr h="272201">
                <a:tc>
                  <a:txBody>
                    <a:bodyPr/>
                    <a:lstStyle/>
                    <a:p>
                      <a:r>
                        <a:rPr lang="en-CA" sz="1200" dirty="0"/>
                        <a:t>205</a:t>
                      </a:r>
                    </a:p>
                  </a:txBody>
                  <a:tcPr/>
                </a:tc>
                <a:tc>
                  <a:txBody>
                    <a:bodyPr/>
                    <a:lstStyle/>
                    <a:p>
                      <a:r>
                        <a:rPr lang="en-CA" sz="1200" dirty="0" err="1"/>
                        <a:t>Zlotkey</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AC_MGR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101</a:t>
                      </a:r>
                    </a:p>
                  </a:txBody>
                  <a:tcPr/>
                </a:tc>
                <a:extLst>
                  <a:ext uri="{0D108BD9-81ED-4DB2-BD59-A6C34878D82A}">
                    <a16:rowId xmlns:a16="http://schemas.microsoft.com/office/drawing/2014/main" val="2319059920"/>
                  </a:ext>
                </a:extLst>
              </a:tr>
              <a:tr h="379482">
                <a:tc>
                  <a:txBody>
                    <a:bodyPr/>
                    <a:lstStyle/>
                    <a:p>
                      <a:r>
                        <a:rPr lang="en-CA" sz="1200" dirty="0"/>
                        <a:t>206</a:t>
                      </a:r>
                    </a:p>
                  </a:txBody>
                  <a:tcPr/>
                </a:tc>
                <a:tc>
                  <a:txBody>
                    <a:bodyPr/>
                    <a:lstStyle/>
                    <a:p>
                      <a:r>
                        <a:rPr lang="en-CA" sz="1200" dirty="0" err="1"/>
                        <a:t>Mourgos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AC_ACCOUNT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205</a:t>
                      </a:r>
                    </a:p>
                  </a:txBody>
                  <a:tcPr/>
                </a:tc>
                <a:extLst>
                  <a:ext uri="{0D108BD9-81ED-4DB2-BD59-A6C34878D82A}">
                    <a16:rowId xmlns:a16="http://schemas.microsoft.com/office/drawing/2014/main" val="1619478278"/>
                  </a:ext>
                </a:extLst>
              </a:tr>
              <a:tr h="379482">
                <a:tc>
                  <a:txBody>
                    <a:bodyPr/>
                    <a:lstStyle/>
                    <a:p>
                      <a:r>
                        <a:rPr lang="en-CA" sz="1200" dirty="0"/>
                        <a:t>102</a:t>
                      </a:r>
                    </a:p>
                  </a:txBody>
                  <a:tcPr/>
                </a:tc>
                <a:tc>
                  <a:txBody>
                    <a:bodyPr/>
                    <a:lstStyle/>
                    <a:p>
                      <a:r>
                        <a:rPr lang="en-CA" sz="1200" dirty="0"/>
                        <a:t>Hartstein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AD_VP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a:t>
                      </a:r>
                    </a:p>
                  </a:txBody>
                  <a:tcPr/>
                </a:tc>
                <a:extLst>
                  <a:ext uri="{0D108BD9-81ED-4DB2-BD59-A6C34878D82A}">
                    <a16:rowId xmlns:a16="http://schemas.microsoft.com/office/drawing/2014/main" val="515193408"/>
                  </a:ext>
                </a:extLst>
              </a:tr>
              <a:tr h="379482">
                <a:tc>
                  <a:txBody>
                    <a:bodyPr/>
                    <a:lstStyle/>
                    <a:p>
                      <a:r>
                        <a:rPr lang="en-CA" sz="1200" dirty="0"/>
                        <a:t>103</a:t>
                      </a:r>
                    </a:p>
                  </a:txBody>
                  <a:tcPr/>
                </a:tc>
                <a:tc>
                  <a:txBody>
                    <a:bodyPr/>
                    <a:lstStyle/>
                    <a:p>
                      <a:r>
                        <a:rPr lang="en-CA" sz="1200" dirty="0"/>
                        <a:t>Whalen</a:t>
                      </a:r>
                    </a:p>
                  </a:txBody>
                  <a:tcPr/>
                </a:tc>
                <a:tc>
                  <a:txBody>
                    <a:bodyPr/>
                    <a:lstStyle/>
                    <a:p>
                      <a:r>
                        <a:rPr lang="en-CA" sz="1200" dirty="0"/>
                        <a:t>IT_PROG</a:t>
                      </a:r>
                    </a:p>
                  </a:txBody>
                  <a:tcPr/>
                </a:tc>
                <a:tc>
                  <a:txBody>
                    <a:bodyPr/>
                    <a:lstStyle/>
                    <a:p>
                      <a:r>
                        <a:rPr lang="en-CA" sz="1200" dirty="0"/>
                        <a:t>102</a:t>
                      </a:r>
                    </a:p>
                  </a:txBody>
                  <a:tcPr/>
                </a:tc>
                <a:extLst>
                  <a:ext uri="{0D108BD9-81ED-4DB2-BD59-A6C34878D82A}">
                    <a16:rowId xmlns:a16="http://schemas.microsoft.com/office/drawing/2014/main" val="2712630881"/>
                  </a:ext>
                </a:extLst>
              </a:tr>
            </a:tbl>
          </a:graphicData>
        </a:graphic>
      </p:graphicFrame>
    </p:spTree>
    <p:extLst>
      <p:ext uri="{BB962C8B-B14F-4D97-AF65-F5344CB8AC3E}">
        <p14:creationId xmlns:p14="http://schemas.microsoft.com/office/powerpoint/2010/main" val="108056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Hierarchical Queries Level Example</a:t>
            </a:r>
          </a:p>
        </p:txBody>
      </p:sp>
      <p:sp>
        <p:nvSpPr>
          <p:cNvPr id="4" name="TextBox 3">
            <a:extLst>
              <a:ext uri="{FF2B5EF4-FFF2-40B4-BE49-F238E27FC236}">
                <a16:creationId xmlns:a16="http://schemas.microsoft.com/office/drawing/2014/main" id="{625F70B7-5B42-4163-BB98-D75A1DC665A6}"/>
              </a:ext>
            </a:extLst>
          </p:cNvPr>
          <p:cNvSpPr txBox="1"/>
          <p:nvPr/>
        </p:nvSpPr>
        <p:spPr>
          <a:xfrm>
            <a:off x="792791" y="3169070"/>
            <a:ext cx="4769810" cy="2308324"/>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b="1" dirty="0">
                <a:latin typeface="Cambria" panose="02040503050406030204" pitchFamily="18" charset="0"/>
                <a:ea typeface="Cambria" panose="02040503050406030204" pitchFamily="18" charset="0"/>
              </a:rPr>
              <a:t>LEVEL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 reports to ' ||</a:t>
            </a:r>
          </a:p>
          <a:p>
            <a:r>
              <a:rPr lang="en-US" dirty="0">
                <a:latin typeface="Cambria" panose="02040503050406030204" pitchFamily="18" charset="0"/>
                <a:ea typeface="Cambria" panose="02040503050406030204" pitchFamily="18" charset="0"/>
              </a:rPr>
              <a:t>PRIOR </a:t>
            </a:r>
            <a:r>
              <a:rPr lang="en-US" dirty="0" err="1">
                <a:latin typeface="Cambria" panose="02040503050406030204" pitchFamily="18" charset="0"/>
                <a:ea typeface="Cambria" panose="02040503050406030204" pitchFamily="18" charset="0"/>
              </a:rPr>
              <a:t>last_name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AS "Walk Top Down"</a:t>
            </a:r>
          </a:p>
          <a:p>
            <a:r>
              <a:rPr lang="en-US" dirty="0">
                <a:latin typeface="Cambria" panose="02040503050406030204" pitchFamily="18" charset="0"/>
                <a:ea typeface="Cambria" panose="02040503050406030204" pitchFamily="18" charset="0"/>
              </a:rPr>
              <a:t>FROM employees</a:t>
            </a:r>
          </a:p>
          <a:p>
            <a:r>
              <a:rPr lang="en-US" dirty="0">
                <a:latin typeface="Cambria" panose="02040503050406030204" pitchFamily="18" charset="0"/>
                <a:ea typeface="Cambria" panose="02040503050406030204" pitchFamily="18" charset="0"/>
              </a:rPr>
              <a:t>START WITH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 'King'</a:t>
            </a:r>
          </a:p>
          <a:p>
            <a:r>
              <a:rPr lang="en-US" dirty="0">
                <a:latin typeface="Cambria" panose="02040503050406030204" pitchFamily="18" charset="0"/>
                <a:ea typeface="Cambria" panose="02040503050406030204" pitchFamily="18" charset="0"/>
              </a:rPr>
              <a:t>CONNECT BY PRIOR</a:t>
            </a:r>
          </a:p>
          <a:p>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manager_id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1538366967"/>
              </p:ext>
            </p:extLst>
          </p:nvPr>
        </p:nvGraphicFramePr>
        <p:xfrm>
          <a:off x="5945814" y="3169070"/>
          <a:ext cx="3037319" cy="2639062"/>
        </p:xfrm>
        <a:graphic>
          <a:graphicData uri="http://schemas.openxmlformats.org/drawingml/2006/table">
            <a:tbl>
              <a:tblPr firstRow="1" bandRow="1">
                <a:tableStyleId>{5C22544A-7EE6-4342-B048-85BDC9FD1C3A}</a:tableStyleId>
              </a:tblPr>
              <a:tblGrid>
                <a:gridCol w="751319">
                  <a:extLst>
                    <a:ext uri="{9D8B030D-6E8A-4147-A177-3AD203B41FA5}">
                      <a16:colId xmlns:a16="http://schemas.microsoft.com/office/drawing/2014/main" val="3814517489"/>
                    </a:ext>
                  </a:extLst>
                </a:gridCol>
                <a:gridCol w="2286000">
                  <a:extLst>
                    <a:ext uri="{9D8B030D-6E8A-4147-A177-3AD203B41FA5}">
                      <a16:colId xmlns:a16="http://schemas.microsoft.com/office/drawing/2014/main" val="4020353059"/>
                    </a:ext>
                  </a:extLst>
                </a:gridCol>
              </a:tblGrid>
              <a:tr h="336633">
                <a:tc>
                  <a:txBody>
                    <a:bodyPr/>
                    <a:lstStyle/>
                    <a:p>
                      <a:r>
                        <a:rPr lang="en-CA" sz="1400" dirty="0"/>
                        <a:t>LEVEL</a:t>
                      </a:r>
                    </a:p>
                  </a:txBody>
                  <a:tcPr/>
                </a:tc>
                <a:tc>
                  <a:txBody>
                    <a:bodyPr/>
                    <a:lstStyle/>
                    <a:p>
                      <a:r>
                        <a:rPr lang="en-CA" sz="1400" dirty="0"/>
                        <a:t>Walk Top Down</a:t>
                      </a:r>
                    </a:p>
                  </a:txBody>
                  <a:tcPr/>
                </a:tc>
                <a:extLst>
                  <a:ext uri="{0D108BD9-81ED-4DB2-BD59-A6C34878D82A}">
                    <a16:rowId xmlns:a16="http://schemas.microsoft.com/office/drawing/2014/main" val="3999973422"/>
                  </a:ext>
                </a:extLst>
              </a:tr>
              <a:tr h="281389">
                <a:tc>
                  <a:txBody>
                    <a:bodyPr/>
                    <a:lstStyle/>
                    <a:p>
                      <a:r>
                        <a:rPr lang="en-CA" sz="1200" dirty="0"/>
                        <a:t>1</a:t>
                      </a:r>
                    </a:p>
                  </a:txBody>
                  <a:tcPr/>
                </a:tc>
                <a:tc>
                  <a:txBody>
                    <a:bodyPr/>
                    <a:lstStyle/>
                    <a:p>
                      <a:r>
                        <a:rPr lang="en-CA" sz="1200" dirty="0"/>
                        <a:t>King reports to</a:t>
                      </a:r>
                    </a:p>
                  </a:txBody>
                  <a:tcPr/>
                </a:tc>
                <a:extLst>
                  <a:ext uri="{0D108BD9-81ED-4DB2-BD59-A6C34878D82A}">
                    <a16:rowId xmlns:a16="http://schemas.microsoft.com/office/drawing/2014/main" val="248382476"/>
                  </a:ext>
                </a:extLst>
              </a:tr>
              <a:tr h="281389">
                <a:tc>
                  <a:txBody>
                    <a:bodyPr/>
                    <a:lstStyle/>
                    <a:p>
                      <a:r>
                        <a:rPr lang="en-CA" sz="1200" dirty="0"/>
                        <a:t>2</a:t>
                      </a:r>
                    </a:p>
                  </a:txBody>
                  <a:tcPr/>
                </a:tc>
                <a:tc>
                  <a:txBody>
                    <a:bodyPr/>
                    <a:lstStyle/>
                    <a:p>
                      <a:r>
                        <a:rPr lang="en-CA" sz="1200" dirty="0"/>
                        <a:t>Kochhar reports to King</a:t>
                      </a:r>
                    </a:p>
                  </a:txBody>
                  <a:tcPr/>
                </a:tc>
                <a:extLst>
                  <a:ext uri="{0D108BD9-81ED-4DB2-BD59-A6C34878D82A}">
                    <a16:rowId xmlns:a16="http://schemas.microsoft.com/office/drawing/2014/main" val="1147055327"/>
                  </a:ext>
                </a:extLst>
              </a:tr>
              <a:tr h="281389">
                <a:tc>
                  <a:txBody>
                    <a:bodyPr/>
                    <a:lstStyle/>
                    <a:p>
                      <a:r>
                        <a:rPr lang="en-CA" sz="1200" dirty="0"/>
                        <a:t>3</a:t>
                      </a:r>
                    </a:p>
                  </a:txBody>
                  <a:tcPr/>
                </a:tc>
                <a:tc>
                  <a:txBody>
                    <a:bodyPr/>
                    <a:lstStyle/>
                    <a:p>
                      <a:r>
                        <a:rPr lang="en-CA" sz="1200" dirty="0"/>
                        <a:t>Whalen reports to Kochhar</a:t>
                      </a:r>
                    </a:p>
                  </a:txBody>
                  <a:tcPr/>
                </a:tc>
                <a:extLst>
                  <a:ext uri="{0D108BD9-81ED-4DB2-BD59-A6C34878D82A}">
                    <a16:rowId xmlns:a16="http://schemas.microsoft.com/office/drawing/2014/main" val="2959834898"/>
                  </a:ext>
                </a:extLst>
              </a:tr>
              <a:tr h="281389">
                <a:tc>
                  <a:txBody>
                    <a:bodyPr/>
                    <a:lstStyle/>
                    <a:p>
                      <a:r>
                        <a:rPr lang="en-CA" sz="1200"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Higgins reports to Kochhar</a:t>
                      </a:r>
                    </a:p>
                  </a:txBody>
                  <a:tcPr/>
                </a:tc>
                <a:extLst>
                  <a:ext uri="{0D108BD9-81ED-4DB2-BD59-A6C34878D82A}">
                    <a16:rowId xmlns:a16="http://schemas.microsoft.com/office/drawing/2014/main" val="2319059920"/>
                  </a:ext>
                </a:extLst>
              </a:tr>
              <a:tr h="392291">
                <a:tc>
                  <a:txBody>
                    <a:bodyPr/>
                    <a:lstStyle/>
                    <a:p>
                      <a:r>
                        <a:rPr lang="en-CA" sz="1200" dirty="0"/>
                        <a:t>4</a:t>
                      </a:r>
                    </a:p>
                  </a:txBody>
                  <a:tcPr/>
                </a:tc>
                <a:tc>
                  <a:txBody>
                    <a:bodyPr/>
                    <a:lstStyle/>
                    <a:p>
                      <a:r>
                        <a:rPr lang="en-CA" sz="1200" dirty="0" err="1"/>
                        <a:t>Gietz</a:t>
                      </a:r>
                      <a:r>
                        <a:rPr lang="en-CA" sz="1200" dirty="0"/>
                        <a:t> reports to Higgins</a:t>
                      </a:r>
                    </a:p>
                  </a:txBody>
                  <a:tcPr/>
                </a:tc>
                <a:extLst>
                  <a:ext uri="{0D108BD9-81ED-4DB2-BD59-A6C34878D82A}">
                    <a16:rowId xmlns:a16="http://schemas.microsoft.com/office/drawing/2014/main" val="1619478278"/>
                  </a:ext>
                </a:extLst>
              </a:tr>
              <a:tr h="392291">
                <a:tc>
                  <a:txBody>
                    <a:bodyPr/>
                    <a:lstStyle/>
                    <a:p>
                      <a:r>
                        <a:rPr lang="en-CA" sz="1200" dirty="0"/>
                        <a:t>2</a:t>
                      </a:r>
                    </a:p>
                  </a:txBody>
                  <a:tcPr/>
                </a:tc>
                <a:tc>
                  <a:txBody>
                    <a:bodyPr/>
                    <a:lstStyle/>
                    <a:p>
                      <a:r>
                        <a:rPr lang="en-CA" sz="1200" dirty="0"/>
                        <a:t>De </a:t>
                      </a:r>
                      <a:r>
                        <a:rPr lang="en-CA" sz="1200" dirty="0" err="1"/>
                        <a:t>Haan</a:t>
                      </a:r>
                      <a:r>
                        <a:rPr lang="en-CA" sz="1200" dirty="0"/>
                        <a:t> reports to King</a:t>
                      </a:r>
                    </a:p>
                  </a:txBody>
                  <a:tcPr/>
                </a:tc>
                <a:extLst>
                  <a:ext uri="{0D108BD9-81ED-4DB2-BD59-A6C34878D82A}">
                    <a16:rowId xmlns:a16="http://schemas.microsoft.com/office/drawing/2014/main" val="515193408"/>
                  </a:ext>
                </a:extLst>
              </a:tr>
              <a:tr h="392291">
                <a:tc>
                  <a:txBody>
                    <a:bodyPr/>
                    <a:lstStyle/>
                    <a:p>
                      <a:r>
                        <a:rPr lang="en-CA" sz="1200" dirty="0"/>
                        <a:t>3</a:t>
                      </a:r>
                    </a:p>
                  </a:txBody>
                  <a:tcPr/>
                </a:tc>
                <a:tc>
                  <a:txBody>
                    <a:bodyPr/>
                    <a:lstStyle/>
                    <a:p>
                      <a:r>
                        <a:rPr lang="en-CA" sz="1200" dirty="0" err="1"/>
                        <a:t>Hunold</a:t>
                      </a:r>
                      <a:r>
                        <a:rPr lang="en-CA" sz="1200" dirty="0"/>
                        <a:t> reports to De </a:t>
                      </a:r>
                      <a:r>
                        <a:rPr lang="en-CA" sz="1200" dirty="0" err="1"/>
                        <a:t>Haan</a:t>
                      </a:r>
                      <a:endParaRPr lang="en-CA" sz="1200" dirty="0"/>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642868"/>
          </a:xfrm>
        </p:spPr>
        <p:txBody>
          <a:bodyPr/>
          <a:lstStyle/>
          <a:p>
            <a:r>
              <a:rPr lang="en-US" dirty="0"/>
              <a:t>LEVEL is a pseudo-column used with hierarchical queries, and it counts the number of steps it has taken from the root of the tree.</a:t>
            </a:r>
            <a:endParaRPr lang="en-CA" dirty="0"/>
          </a:p>
        </p:txBody>
      </p:sp>
    </p:spTree>
    <p:extLst>
      <p:ext uri="{BB962C8B-B14F-4D97-AF65-F5344CB8AC3E}">
        <p14:creationId xmlns:p14="http://schemas.microsoft.com/office/powerpoint/2010/main" val="828731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Hierarchical Queries Pruning</a:t>
            </a:r>
          </a:p>
        </p:txBody>
      </p:sp>
      <p:sp>
        <p:nvSpPr>
          <p:cNvPr id="4" name="TextBox 3">
            <a:extLst>
              <a:ext uri="{FF2B5EF4-FFF2-40B4-BE49-F238E27FC236}">
                <a16:creationId xmlns:a16="http://schemas.microsoft.com/office/drawing/2014/main" id="{625F70B7-5B42-4163-BB98-D75A1DC665A6}"/>
              </a:ext>
            </a:extLst>
          </p:cNvPr>
          <p:cNvSpPr txBox="1"/>
          <p:nvPr/>
        </p:nvSpPr>
        <p:spPr>
          <a:xfrm>
            <a:off x="767391" y="3438886"/>
            <a:ext cx="5091542" cy="1477328"/>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'Higgins'</a:t>
            </a:r>
          </a:p>
          <a:p>
            <a:r>
              <a:rPr lang="en-US" dirty="0">
                <a:latin typeface="Cambria" panose="02040503050406030204" pitchFamily="18" charset="0"/>
                <a:ea typeface="Cambria" panose="02040503050406030204" pitchFamily="18" charset="0"/>
              </a:rPr>
              <a:t>START WITH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'Kochhar'</a:t>
            </a:r>
          </a:p>
          <a:p>
            <a:r>
              <a:rPr lang="en-US" dirty="0">
                <a:latin typeface="Cambria" panose="02040503050406030204" pitchFamily="18" charset="0"/>
                <a:ea typeface="Cambria" panose="02040503050406030204" pitchFamily="18" charset="0"/>
              </a:rPr>
              <a:t>CONNECT BY PRIOR </a:t>
            </a:r>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manager_id</a:t>
            </a:r>
            <a:r>
              <a:rPr lang="en-US" dirty="0">
                <a:latin typeface="Cambria" panose="02040503050406030204" pitchFamily="18" charset="0"/>
                <a:ea typeface="Cambria" panose="02040503050406030204" pitchFamily="18" charset="0"/>
              </a:rPr>
              <a:t>;</a:t>
            </a:r>
          </a:p>
        </p:txBody>
      </p:sp>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1008480"/>
          </a:xfrm>
        </p:spPr>
        <p:txBody>
          <a:bodyPr>
            <a:normAutofit/>
          </a:bodyPr>
          <a:lstStyle/>
          <a:p>
            <a:r>
              <a:rPr lang="en-US" dirty="0"/>
              <a:t>For example, if you want to exclude a single row from your result, you would use the WHERE clause to exclude that row; however, in the result, it would then look like </a:t>
            </a:r>
            <a:r>
              <a:rPr lang="en-US" dirty="0" err="1"/>
              <a:t>Gietz</a:t>
            </a:r>
            <a:r>
              <a:rPr lang="en-US" dirty="0"/>
              <a:t> worked directly for Kochhar, which he does not.</a:t>
            </a:r>
            <a:endParaRPr lang="en-CA" dirty="0"/>
          </a:p>
        </p:txBody>
      </p:sp>
      <p:pic>
        <p:nvPicPr>
          <p:cNvPr id="6" name="Picture 5">
            <a:extLst>
              <a:ext uri="{FF2B5EF4-FFF2-40B4-BE49-F238E27FC236}">
                <a16:creationId xmlns:a16="http://schemas.microsoft.com/office/drawing/2014/main" id="{FA4B52ED-4D1B-4384-A454-7A4FCB99C76F}"/>
              </a:ext>
            </a:extLst>
          </p:cNvPr>
          <p:cNvPicPr>
            <a:picLocks noChangeAspect="1"/>
          </p:cNvPicPr>
          <p:nvPr/>
        </p:nvPicPr>
        <p:blipFill>
          <a:blip r:embed="rId2"/>
          <a:stretch>
            <a:fillRect/>
          </a:stretch>
        </p:blipFill>
        <p:spPr>
          <a:xfrm>
            <a:off x="6468877" y="3399260"/>
            <a:ext cx="2657846" cy="3000794"/>
          </a:xfrm>
          <a:prstGeom prst="rect">
            <a:avLst/>
          </a:prstGeom>
        </p:spPr>
      </p:pic>
    </p:spTree>
    <p:extLst>
      <p:ext uri="{BB962C8B-B14F-4D97-AF65-F5344CB8AC3E}">
        <p14:creationId xmlns:p14="http://schemas.microsoft.com/office/powerpoint/2010/main" val="941697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740-6D16-49B4-91E0-13A60ACEDEC3}"/>
              </a:ext>
            </a:extLst>
          </p:cNvPr>
          <p:cNvSpPr>
            <a:spLocks noGrp="1"/>
          </p:cNvSpPr>
          <p:nvPr>
            <p:ph type="title"/>
          </p:nvPr>
        </p:nvSpPr>
        <p:spPr/>
        <p:txBody>
          <a:bodyPr/>
          <a:lstStyle/>
          <a:p>
            <a:r>
              <a:rPr lang="en-CA" dirty="0"/>
              <a:t>Join Commands</a:t>
            </a:r>
          </a:p>
        </p:txBody>
      </p:sp>
      <p:sp>
        <p:nvSpPr>
          <p:cNvPr id="3" name="Content Placeholder 2">
            <a:extLst>
              <a:ext uri="{FF2B5EF4-FFF2-40B4-BE49-F238E27FC236}">
                <a16:creationId xmlns:a16="http://schemas.microsoft.com/office/drawing/2014/main" id="{D7F26BD1-2122-4B2F-9E27-F5B08136DF79}"/>
              </a:ext>
            </a:extLst>
          </p:cNvPr>
          <p:cNvSpPr>
            <a:spLocks noGrp="1"/>
          </p:cNvSpPr>
          <p:nvPr>
            <p:ph idx="1"/>
          </p:nvPr>
        </p:nvSpPr>
        <p:spPr/>
        <p:txBody>
          <a:bodyPr/>
          <a:lstStyle/>
          <a:p>
            <a:r>
              <a:rPr lang="en-CA" dirty="0"/>
              <a:t>Given the scope of this course is Oracle, we will focus on different types of JOIN syntax.</a:t>
            </a:r>
          </a:p>
        </p:txBody>
      </p:sp>
      <p:graphicFrame>
        <p:nvGraphicFramePr>
          <p:cNvPr id="4" name="Table 6">
            <a:extLst>
              <a:ext uri="{FF2B5EF4-FFF2-40B4-BE49-F238E27FC236}">
                <a16:creationId xmlns:a16="http://schemas.microsoft.com/office/drawing/2014/main" id="{3F321871-56BA-4C0A-928C-E3DF0A9D799D}"/>
              </a:ext>
            </a:extLst>
          </p:cNvPr>
          <p:cNvGraphicFramePr>
            <a:graphicFrameLocks/>
          </p:cNvGraphicFramePr>
          <p:nvPr>
            <p:extLst>
              <p:ext uri="{D42A27DB-BD31-4B8C-83A1-F6EECF244321}">
                <p14:modId xmlns:p14="http://schemas.microsoft.com/office/powerpoint/2010/main" val="1971466716"/>
              </p:ext>
            </p:extLst>
          </p:nvPr>
        </p:nvGraphicFramePr>
        <p:xfrm>
          <a:off x="1720946" y="3186004"/>
          <a:ext cx="6864253" cy="2105663"/>
        </p:xfrm>
        <a:graphic>
          <a:graphicData uri="http://schemas.openxmlformats.org/drawingml/2006/table">
            <a:tbl>
              <a:tblPr firstRow="1" bandRow="1">
                <a:tableStyleId>{5C22544A-7EE6-4342-B048-85BDC9FD1C3A}</a:tableStyleId>
              </a:tblPr>
              <a:tblGrid>
                <a:gridCol w="2841527">
                  <a:extLst>
                    <a:ext uri="{9D8B030D-6E8A-4147-A177-3AD203B41FA5}">
                      <a16:colId xmlns:a16="http://schemas.microsoft.com/office/drawing/2014/main" val="3814517489"/>
                    </a:ext>
                  </a:extLst>
                </a:gridCol>
                <a:gridCol w="4022726">
                  <a:extLst>
                    <a:ext uri="{9D8B030D-6E8A-4147-A177-3AD203B41FA5}">
                      <a16:colId xmlns:a16="http://schemas.microsoft.com/office/drawing/2014/main" val="4020353059"/>
                    </a:ext>
                  </a:extLst>
                </a:gridCol>
              </a:tblGrid>
              <a:tr h="457960">
                <a:tc>
                  <a:txBody>
                    <a:bodyPr/>
                    <a:lstStyle/>
                    <a:p>
                      <a:r>
                        <a:rPr lang="en-CA" sz="1400" dirty="0"/>
                        <a:t>Oracle Proprietary Join</a:t>
                      </a:r>
                    </a:p>
                  </a:txBody>
                  <a:tcPr/>
                </a:tc>
                <a:tc>
                  <a:txBody>
                    <a:bodyPr/>
                    <a:lstStyle/>
                    <a:p>
                      <a:r>
                        <a:rPr lang="en-CA" sz="1400" dirty="0"/>
                        <a:t>ANSI/ISO SQL: 1999 Equivalent</a:t>
                      </a:r>
                    </a:p>
                  </a:txBody>
                  <a:tcPr/>
                </a:tc>
                <a:extLst>
                  <a:ext uri="{0D108BD9-81ED-4DB2-BD59-A6C34878D82A}">
                    <a16:rowId xmlns:a16="http://schemas.microsoft.com/office/drawing/2014/main" val="3999973422"/>
                  </a:ext>
                </a:extLst>
              </a:tr>
              <a:tr h="382805">
                <a:tc>
                  <a:txBody>
                    <a:bodyPr/>
                    <a:lstStyle/>
                    <a:p>
                      <a:r>
                        <a:rPr lang="en-CA" sz="1200" dirty="0"/>
                        <a:t>Cartesian Product</a:t>
                      </a:r>
                    </a:p>
                  </a:txBody>
                  <a:tcPr/>
                </a:tc>
                <a:tc>
                  <a:txBody>
                    <a:bodyPr/>
                    <a:lstStyle/>
                    <a:p>
                      <a:r>
                        <a:rPr lang="en-CA" sz="1200" dirty="0"/>
                        <a:t>Cross Join</a:t>
                      </a:r>
                    </a:p>
                  </a:txBody>
                  <a:tcPr/>
                </a:tc>
                <a:extLst>
                  <a:ext uri="{0D108BD9-81ED-4DB2-BD59-A6C34878D82A}">
                    <a16:rowId xmlns:a16="http://schemas.microsoft.com/office/drawing/2014/main" val="248382476"/>
                  </a:ext>
                </a:extLst>
              </a:tr>
              <a:tr h="882093">
                <a:tc>
                  <a:txBody>
                    <a:bodyPr/>
                    <a:lstStyle/>
                    <a:p>
                      <a:r>
                        <a:rPr lang="en-CA" sz="1200" dirty="0"/>
                        <a:t>Equijoin</a:t>
                      </a:r>
                    </a:p>
                  </a:txBody>
                  <a:tcPr/>
                </a:tc>
                <a:tc>
                  <a:txBody>
                    <a:bodyPr/>
                    <a:lstStyle/>
                    <a:p>
                      <a:r>
                        <a:rPr lang="en-US" sz="1200" dirty="0"/>
                        <a:t>NATURAL JOIN</a:t>
                      </a:r>
                    </a:p>
                    <a:p>
                      <a:r>
                        <a:rPr lang="en-US" sz="1200" dirty="0"/>
                        <a:t>JOIN USING clause</a:t>
                      </a:r>
                    </a:p>
                    <a:p>
                      <a:r>
                        <a:rPr lang="en-US" sz="1200" dirty="0"/>
                        <a:t>JOIN ON clause (if the equality operator is used)</a:t>
                      </a:r>
                      <a:endParaRPr lang="en-CA" sz="1200" dirty="0"/>
                    </a:p>
                  </a:txBody>
                  <a:tcPr/>
                </a:tc>
                <a:extLst>
                  <a:ext uri="{0D108BD9-81ED-4DB2-BD59-A6C34878D82A}">
                    <a16:rowId xmlns:a16="http://schemas.microsoft.com/office/drawing/2014/main" val="1147055327"/>
                  </a:ext>
                </a:extLst>
              </a:tr>
              <a:tr h="382805">
                <a:tc>
                  <a:txBody>
                    <a:bodyPr/>
                    <a:lstStyle/>
                    <a:p>
                      <a:r>
                        <a:rPr lang="en-CA" sz="1200" dirty="0"/>
                        <a:t>Non-equijoin</a:t>
                      </a:r>
                    </a:p>
                  </a:txBody>
                  <a:tcPr/>
                </a:tc>
                <a:tc>
                  <a:txBody>
                    <a:bodyPr/>
                    <a:lstStyle/>
                    <a:p>
                      <a:r>
                        <a:rPr lang="en-CA" sz="1200" dirty="0"/>
                        <a:t>ON Clause</a:t>
                      </a:r>
                    </a:p>
                  </a:txBody>
                  <a:tcPr/>
                </a:tc>
                <a:extLst>
                  <a:ext uri="{0D108BD9-81ED-4DB2-BD59-A6C34878D82A}">
                    <a16:rowId xmlns:a16="http://schemas.microsoft.com/office/drawing/2014/main" val="2959834898"/>
                  </a:ext>
                </a:extLst>
              </a:tr>
            </a:tbl>
          </a:graphicData>
        </a:graphic>
      </p:graphicFrame>
    </p:spTree>
    <p:extLst>
      <p:ext uri="{BB962C8B-B14F-4D97-AF65-F5344CB8AC3E}">
        <p14:creationId xmlns:p14="http://schemas.microsoft.com/office/powerpoint/2010/main" val="366191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ORACLE Proprietary Joins</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a:xfrm>
            <a:off x="677334" y="2160589"/>
            <a:ext cx="8596668" cy="4375678"/>
          </a:xfrm>
        </p:spPr>
        <p:txBody>
          <a:bodyPr>
            <a:normAutofit/>
          </a:bodyPr>
          <a:lstStyle/>
          <a:p>
            <a:r>
              <a:rPr lang="en-US" dirty="0"/>
              <a:t>To query data from more than one table using the Oracle proprietary syntax, use a join condition in the WHERE clause.</a:t>
            </a:r>
          </a:p>
          <a:p>
            <a:r>
              <a:rPr lang="en-US" dirty="0"/>
              <a:t>The basic format of a join statement is:</a:t>
            </a:r>
          </a:p>
          <a:p>
            <a:endParaRPr lang="en-US" dirty="0"/>
          </a:p>
          <a:p>
            <a:endParaRPr lang="en-US" dirty="0"/>
          </a:p>
          <a:p>
            <a:endParaRPr lang="en-US" dirty="0"/>
          </a:p>
          <a:p>
            <a:endParaRPr lang="en-US" dirty="0"/>
          </a:p>
          <a:p>
            <a:r>
              <a:rPr lang="en-US" dirty="0"/>
              <a:t>This is called "qualifying your columns."</a:t>
            </a:r>
          </a:p>
          <a:p>
            <a:r>
              <a:rPr lang="en-US" dirty="0"/>
              <a:t>The combination of table name and column name helps eliminate ambiguous names when two tables contain a column with the same column name.</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1122717" y="3582385"/>
            <a:ext cx="6040083"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table1.column, table2.column</a:t>
            </a:r>
          </a:p>
          <a:p>
            <a:r>
              <a:rPr lang="en-US" dirty="0">
                <a:latin typeface="Cambria" panose="02040503050406030204" pitchFamily="18" charset="0"/>
                <a:ea typeface="Cambria" panose="02040503050406030204" pitchFamily="18" charset="0"/>
              </a:rPr>
              <a:t>FROM table1, table2</a:t>
            </a:r>
          </a:p>
          <a:p>
            <a:r>
              <a:rPr lang="en-US" dirty="0">
                <a:latin typeface="Cambria" panose="02040503050406030204" pitchFamily="18" charset="0"/>
                <a:ea typeface="Cambria" panose="02040503050406030204" pitchFamily="18" charset="0"/>
              </a:rPr>
              <a:t>WHERE table1.column1 = table2.column2;</a:t>
            </a:r>
          </a:p>
        </p:txBody>
      </p:sp>
      <p:sp>
        <p:nvSpPr>
          <p:cNvPr id="6" name="TextBox 5">
            <a:extLst>
              <a:ext uri="{FF2B5EF4-FFF2-40B4-BE49-F238E27FC236}">
                <a16:creationId xmlns:a16="http://schemas.microsoft.com/office/drawing/2014/main" id="{2DA0872F-1B0A-4BA5-ABE5-6A125B359B63}"/>
              </a:ext>
            </a:extLst>
          </p:cNvPr>
          <p:cNvSpPr txBox="1"/>
          <p:nvPr/>
        </p:nvSpPr>
        <p:spPr>
          <a:xfrm>
            <a:off x="7608183" y="3601459"/>
            <a:ext cx="2289350" cy="954107"/>
          </a:xfrm>
          <a:prstGeom prst="rect">
            <a:avLst/>
          </a:prstGeom>
          <a:noFill/>
          <a:ln>
            <a:solidFill>
              <a:schemeClr val="tx1"/>
            </a:solidFill>
          </a:ln>
        </p:spPr>
        <p:txBody>
          <a:bodyPr wrap="square" rtlCol="0">
            <a:spAutoFit/>
          </a:bodyPr>
          <a:lstStyle/>
          <a:p>
            <a:r>
              <a:rPr lang="en-CA" sz="1400" dirty="0">
                <a:latin typeface="Cambria" panose="02040503050406030204" pitchFamily="18" charset="0"/>
                <a:ea typeface="Cambria" panose="02040503050406030204" pitchFamily="18" charset="0"/>
              </a:rPr>
              <a:t>Easier to read and speed up database access, preface the column name with the table name</a:t>
            </a:r>
          </a:p>
        </p:txBody>
      </p:sp>
      <p:cxnSp>
        <p:nvCxnSpPr>
          <p:cNvPr id="7" name="Straight Arrow Connector 6">
            <a:extLst>
              <a:ext uri="{FF2B5EF4-FFF2-40B4-BE49-F238E27FC236}">
                <a16:creationId xmlns:a16="http://schemas.microsoft.com/office/drawing/2014/main" id="{E0E82F43-C34A-4AA2-872E-5AD686A3CE9B}"/>
              </a:ext>
            </a:extLst>
          </p:cNvPr>
          <p:cNvCxnSpPr>
            <a:cxnSpLocks/>
          </p:cNvCxnSpPr>
          <p:nvPr/>
        </p:nvCxnSpPr>
        <p:spPr>
          <a:xfrm flipH="1">
            <a:off x="4944533" y="3979258"/>
            <a:ext cx="2663651" cy="220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654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5F18-C9BF-4BE5-85D9-99BCE7128834}"/>
              </a:ext>
            </a:extLst>
          </p:cNvPr>
          <p:cNvSpPr>
            <a:spLocks noGrp="1"/>
          </p:cNvSpPr>
          <p:nvPr>
            <p:ph type="title"/>
          </p:nvPr>
        </p:nvSpPr>
        <p:spPr/>
        <p:txBody>
          <a:bodyPr/>
          <a:lstStyle/>
          <a:p>
            <a:r>
              <a:rPr lang="en-CA" dirty="0"/>
              <a:t>Join Commands</a:t>
            </a:r>
          </a:p>
        </p:txBody>
      </p:sp>
      <p:sp>
        <p:nvSpPr>
          <p:cNvPr id="3" name="Content Placeholder 2">
            <a:extLst>
              <a:ext uri="{FF2B5EF4-FFF2-40B4-BE49-F238E27FC236}">
                <a16:creationId xmlns:a16="http://schemas.microsoft.com/office/drawing/2014/main" id="{CC350FF1-C34A-4A84-B966-4D1D92DC5CA1}"/>
              </a:ext>
            </a:extLst>
          </p:cNvPr>
          <p:cNvSpPr>
            <a:spLocks noGrp="1"/>
          </p:cNvSpPr>
          <p:nvPr>
            <p:ph idx="1"/>
          </p:nvPr>
        </p:nvSpPr>
        <p:spPr/>
        <p:txBody>
          <a:bodyPr>
            <a:normAutofit/>
          </a:bodyPr>
          <a:lstStyle/>
          <a:p>
            <a:r>
              <a:rPr lang="en-US" sz="2000" dirty="0"/>
              <a:t>There are two sets of commands or syntax which can be used to make connections between tables in a database:</a:t>
            </a:r>
          </a:p>
          <a:p>
            <a:pPr lvl="1"/>
            <a:r>
              <a:rPr lang="en-US" sz="1800" dirty="0"/>
              <a:t>Oracle proprietary joins</a:t>
            </a:r>
          </a:p>
          <a:p>
            <a:pPr lvl="1"/>
            <a:r>
              <a:rPr lang="en-US" sz="1800" dirty="0"/>
              <a:t>ANSI/ISO SQL 99 compliant standard joins. ANSI stands for American National Standards Institute</a:t>
            </a:r>
            <a:endParaRPr lang="en-CA" sz="1800" dirty="0"/>
          </a:p>
        </p:txBody>
      </p:sp>
    </p:spTree>
    <p:extLst>
      <p:ext uri="{BB962C8B-B14F-4D97-AF65-F5344CB8AC3E}">
        <p14:creationId xmlns:p14="http://schemas.microsoft.com/office/powerpoint/2010/main" val="3422866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4C339-18AD-4EC6-920C-FA204B100587}"/>
              </a:ext>
            </a:extLst>
          </p:cNvPr>
          <p:cNvSpPr>
            <a:spLocks noGrp="1"/>
          </p:cNvSpPr>
          <p:nvPr>
            <p:ph type="title"/>
          </p:nvPr>
        </p:nvSpPr>
        <p:spPr/>
        <p:txBody>
          <a:bodyPr/>
          <a:lstStyle/>
          <a:p>
            <a:r>
              <a:rPr lang="en-CA" dirty="0"/>
              <a:t>EQUIJOIN</a:t>
            </a:r>
          </a:p>
        </p:txBody>
      </p:sp>
      <p:sp>
        <p:nvSpPr>
          <p:cNvPr id="3" name="Content Placeholder 2">
            <a:extLst>
              <a:ext uri="{FF2B5EF4-FFF2-40B4-BE49-F238E27FC236}">
                <a16:creationId xmlns:a16="http://schemas.microsoft.com/office/drawing/2014/main" id="{7CA2C28C-2D92-4E2C-A74A-AEF572B73AA3}"/>
              </a:ext>
            </a:extLst>
          </p:cNvPr>
          <p:cNvSpPr>
            <a:spLocks noGrp="1"/>
          </p:cNvSpPr>
          <p:nvPr>
            <p:ph idx="1"/>
          </p:nvPr>
        </p:nvSpPr>
        <p:spPr/>
        <p:txBody>
          <a:bodyPr>
            <a:normAutofit/>
          </a:bodyPr>
          <a:lstStyle/>
          <a:p>
            <a:r>
              <a:rPr lang="en-US" dirty="0"/>
              <a:t>Sometimes called a "simple" or "inner" join, an equijoin is a table join that combines rows that have the same values for the specified columns.</a:t>
            </a:r>
          </a:p>
          <a:p>
            <a:r>
              <a:rPr lang="en-US" dirty="0"/>
              <a:t>An </a:t>
            </a:r>
            <a:r>
              <a:rPr lang="en-US" dirty="0" err="1"/>
              <a:t>equijion</a:t>
            </a:r>
            <a:r>
              <a:rPr lang="en-US" dirty="0"/>
              <a:t> is </a:t>
            </a:r>
            <a:r>
              <a:rPr lang="en-US" dirty="0" err="1"/>
              <a:t>equavalent</a:t>
            </a:r>
            <a:r>
              <a:rPr lang="en-US" dirty="0"/>
              <a:t> to ANSI:</a:t>
            </a:r>
          </a:p>
          <a:p>
            <a:pPr lvl="1"/>
            <a:r>
              <a:rPr lang="en-US" dirty="0"/>
              <a:t>NATURAL JOIN</a:t>
            </a:r>
          </a:p>
          <a:p>
            <a:pPr lvl="1"/>
            <a:r>
              <a:rPr lang="en-US" dirty="0"/>
              <a:t>JOIN USING</a:t>
            </a:r>
          </a:p>
          <a:p>
            <a:pPr lvl="1"/>
            <a:r>
              <a:rPr lang="en-US" dirty="0"/>
              <a:t>JOIN ON (when the join condition uses "=")</a:t>
            </a:r>
          </a:p>
          <a:p>
            <a:r>
              <a:rPr lang="en-US" dirty="0"/>
              <a:t>The next slide demonstrates the what, where and how required to join the tables.</a:t>
            </a:r>
            <a:endParaRPr lang="en-CA" dirty="0"/>
          </a:p>
        </p:txBody>
      </p:sp>
    </p:spTree>
    <p:extLst>
      <p:ext uri="{BB962C8B-B14F-4D97-AF65-F5344CB8AC3E}">
        <p14:creationId xmlns:p14="http://schemas.microsoft.com/office/powerpoint/2010/main" val="559680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BF05-D1ED-4D9E-80ED-3C9C4133C5CF}"/>
              </a:ext>
            </a:extLst>
          </p:cNvPr>
          <p:cNvSpPr>
            <a:spLocks noGrp="1"/>
          </p:cNvSpPr>
          <p:nvPr>
            <p:ph type="title"/>
          </p:nvPr>
        </p:nvSpPr>
        <p:spPr/>
        <p:txBody>
          <a:bodyPr/>
          <a:lstStyle/>
          <a:p>
            <a:r>
              <a:rPr lang="en-CA" dirty="0"/>
              <a:t>EQUIJOIN</a:t>
            </a:r>
          </a:p>
        </p:txBody>
      </p:sp>
      <p:sp>
        <p:nvSpPr>
          <p:cNvPr id="3" name="Content Placeholder 2">
            <a:extLst>
              <a:ext uri="{FF2B5EF4-FFF2-40B4-BE49-F238E27FC236}">
                <a16:creationId xmlns:a16="http://schemas.microsoft.com/office/drawing/2014/main" id="{70E53D5D-8EFF-46E7-8284-54D8F8149364}"/>
              </a:ext>
            </a:extLst>
          </p:cNvPr>
          <p:cNvSpPr>
            <a:spLocks noGrp="1"/>
          </p:cNvSpPr>
          <p:nvPr>
            <p:ph idx="1"/>
          </p:nvPr>
        </p:nvSpPr>
        <p:spPr/>
        <p:txBody>
          <a:bodyPr/>
          <a:lstStyle/>
          <a:p>
            <a:r>
              <a:rPr lang="en-US" dirty="0"/>
              <a:t>What? The SELECT clause specifies the column names to display.</a:t>
            </a:r>
          </a:p>
          <a:p>
            <a:r>
              <a:rPr lang="en-US" dirty="0"/>
              <a:t>Where? The FROM clause specifies the tables that the database must access, separated by commas.</a:t>
            </a:r>
          </a:p>
          <a:p>
            <a:r>
              <a:rPr lang="en-US" dirty="0"/>
              <a:t>How? The WHERE clause specifies how the tables are to be joined.</a:t>
            </a:r>
          </a:p>
          <a:p>
            <a:r>
              <a:rPr lang="en-US" dirty="0"/>
              <a:t>An Equijoin uses the equals operator to specify the join condition.</a:t>
            </a:r>
            <a:endParaRPr lang="en-CA" dirty="0"/>
          </a:p>
        </p:txBody>
      </p:sp>
    </p:spTree>
    <p:extLst>
      <p:ext uri="{BB962C8B-B14F-4D97-AF65-F5344CB8AC3E}">
        <p14:creationId xmlns:p14="http://schemas.microsoft.com/office/powerpoint/2010/main" val="2801002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EQUIJOIN</a:t>
            </a:r>
          </a:p>
        </p:txBody>
      </p:sp>
      <p:sp>
        <p:nvSpPr>
          <p:cNvPr id="4" name="TextBox 3">
            <a:extLst>
              <a:ext uri="{FF2B5EF4-FFF2-40B4-BE49-F238E27FC236}">
                <a16:creationId xmlns:a16="http://schemas.microsoft.com/office/drawing/2014/main" id="{625F70B7-5B42-4163-BB98-D75A1DC665A6}"/>
              </a:ext>
            </a:extLst>
          </p:cNvPr>
          <p:cNvSpPr txBox="1"/>
          <p:nvPr/>
        </p:nvSpPr>
        <p:spPr>
          <a:xfrm>
            <a:off x="780089" y="1930400"/>
            <a:ext cx="7762778"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employees.last_name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employees.job_id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jobs.job_title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jobs</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employees.job_id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jobs.job_id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297335865"/>
              </p:ext>
            </p:extLst>
          </p:nvPr>
        </p:nvGraphicFramePr>
        <p:xfrm>
          <a:off x="780088" y="3364923"/>
          <a:ext cx="7762779" cy="2383095"/>
        </p:xfrm>
        <a:graphic>
          <a:graphicData uri="http://schemas.openxmlformats.org/drawingml/2006/table">
            <a:tbl>
              <a:tblPr firstRow="1" bandRow="1">
                <a:tableStyleId>{5C22544A-7EE6-4342-B048-85BDC9FD1C3A}</a:tableStyleId>
              </a:tblPr>
              <a:tblGrid>
                <a:gridCol w="2587593">
                  <a:extLst>
                    <a:ext uri="{9D8B030D-6E8A-4147-A177-3AD203B41FA5}">
                      <a16:colId xmlns:a16="http://schemas.microsoft.com/office/drawing/2014/main" val="3814517489"/>
                    </a:ext>
                  </a:extLst>
                </a:gridCol>
                <a:gridCol w="2587593">
                  <a:extLst>
                    <a:ext uri="{9D8B030D-6E8A-4147-A177-3AD203B41FA5}">
                      <a16:colId xmlns:a16="http://schemas.microsoft.com/office/drawing/2014/main" val="4020353059"/>
                    </a:ext>
                  </a:extLst>
                </a:gridCol>
                <a:gridCol w="2587593">
                  <a:extLst>
                    <a:ext uri="{9D8B030D-6E8A-4147-A177-3AD203B41FA5}">
                      <a16:colId xmlns:a16="http://schemas.microsoft.com/office/drawing/2014/main" val="3945450560"/>
                    </a:ext>
                  </a:extLst>
                </a:gridCol>
              </a:tblGrid>
              <a:tr h="262651">
                <a:tc>
                  <a:txBody>
                    <a:bodyPr/>
                    <a:lstStyle/>
                    <a:p>
                      <a:r>
                        <a:rPr lang="en-CA" sz="1400" dirty="0"/>
                        <a:t>LAST_NAME</a:t>
                      </a:r>
                    </a:p>
                  </a:txBody>
                  <a:tcPr/>
                </a:tc>
                <a:tc>
                  <a:txBody>
                    <a:bodyPr/>
                    <a:lstStyle/>
                    <a:p>
                      <a:r>
                        <a:rPr lang="en-CA" sz="1400" dirty="0"/>
                        <a:t>JOB_ID</a:t>
                      </a:r>
                    </a:p>
                  </a:txBody>
                  <a:tcPr/>
                </a:tc>
                <a:tc>
                  <a:txBody>
                    <a:bodyPr/>
                    <a:lstStyle/>
                    <a:p>
                      <a:r>
                        <a:rPr lang="en-CA" sz="1400" dirty="0"/>
                        <a:t>JOB_TITLE</a:t>
                      </a:r>
                    </a:p>
                  </a:txBody>
                  <a:tcPr/>
                </a:tc>
                <a:extLst>
                  <a:ext uri="{0D108BD9-81ED-4DB2-BD59-A6C34878D82A}">
                    <a16:rowId xmlns:a16="http://schemas.microsoft.com/office/drawing/2014/main" val="3999973422"/>
                  </a:ext>
                </a:extLst>
              </a:tr>
              <a:tr h="23638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King</a:t>
                      </a:r>
                    </a:p>
                  </a:txBody>
                  <a:tcPr/>
                </a:tc>
                <a:tc>
                  <a:txBody>
                    <a:bodyPr/>
                    <a:lstStyle/>
                    <a:p>
                      <a:r>
                        <a:rPr lang="en-CA" sz="1200" dirty="0"/>
                        <a:t>AD_PRES</a:t>
                      </a:r>
                    </a:p>
                  </a:txBody>
                  <a:tcPr/>
                </a:tc>
                <a:tc>
                  <a:txBody>
                    <a:bodyPr/>
                    <a:lstStyle/>
                    <a:p>
                      <a:r>
                        <a:rPr lang="en-CA" sz="1200" dirty="0"/>
                        <a:t>President</a:t>
                      </a:r>
                    </a:p>
                  </a:txBody>
                  <a:tcPr/>
                </a:tc>
                <a:extLst>
                  <a:ext uri="{0D108BD9-81ED-4DB2-BD59-A6C34878D82A}">
                    <a16:rowId xmlns:a16="http://schemas.microsoft.com/office/drawing/2014/main" val="248382476"/>
                  </a:ext>
                </a:extLst>
              </a:tr>
              <a:tr h="236386">
                <a:tc>
                  <a:txBody>
                    <a:bodyPr/>
                    <a:lstStyle/>
                    <a:p>
                      <a:r>
                        <a:rPr lang="en-CA" sz="1200" dirty="0"/>
                        <a:t>Kochhar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AD_VP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Administration Vice President</a:t>
                      </a:r>
                    </a:p>
                  </a:txBody>
                  <a:tcPr/>
                </a:tc>
                <a:extLst>
                  <a:ext uri="{0D108BD9-81ED-4DB2-BD59-A6C34878D82A}">
                    <a16:rowId xmlns:a16="http://schemas.microsoft.com/office/drawing/2014/main" val="1147055327"/>
                  </a:ext>
                </a:extLst>
              </a:tr>
              <a:tr h="236386">
                <a:tc>
                  <a:txBody>
                    <a:bodyPr/>
                    <a:lstStyle/>
                    <a:p>
                      <a:r>
                        <a:rPr lang="en-CA" sz="1200" dirty="0"/>
                        <a:t>De </a:t>
                      </a:r>
                      <a:r>
                        <a:rPr lang="en-CA" sz="1200" dirty="0" err="1"/>
                        <a:t>Haan</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AD_ASST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Administration Assistant</a:t>
                      </a:r>
                    </a:p>
                  </a:txBody>
                  <a:tcPr/>
                </a:tc>
                <a:extLst>
                  <a:ext uri="{0D108BD9-81ED-4DB2-BD59-A6C34878D82A}">
                    <a16:rowId xmlns:a16="http://schemas.microsoft.com/office/drawing/2014/main" val="2959834898"/>
                  </a:ext>
                </a:extLst>
              </a:tr>
              <a:tr h="236386">
                <a:tc>
                  <a:txBody>
                    <a:bodyPr/>
                    <a:lstStyle/>
                    <a:p>
                      <a:r>
                        <a:rPr lang="en-CA" sz="1200" dirty="0" err="1"/>
                        <a:t>Zlotkey</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AC_MGR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Accounting Manager</a:t>
                      </a:r>
                    </a:p>
                  </a:txBody>
                  <a:tcPr/>
                </a:tc>
                <a:extLst>
                  <a:ext uri="{0D108BD9-81ED-4DB2-BD59-A6C34878D82A}">
                    <a16:rowId xmlns:a16="http://schemas.microsoft.com/office/drawing/2014/main" val="2319059920"/>
                  </a:ext>
                </a:extLst>
              </a:tr>
              <a:tr h="327005">
                <a:tc>
                  <a:txBody>
                    <a:bodyPr/>
                    <a:lstStyle/>
                    <a:p>
                      <a:r>
                        <a:rPr lang="en-CA" sz="1200" dirty="0" err="1"/>
                        <a:t>Mourgos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AC_ACCOUNT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Public Accountant</a:t>
                      </a:r>
                    </a:p>
                  </a:txBody>
                  <a:tcPr/>
                </a:tc>
                <a:extLst>
                  <a:ext uri="{0D108BD9-81ED-4DB2-BD59-A6C34878D82A}">
                    <a16:rowId xmlns:a16="http://schemas.microsoft.com/office/drawing/2014/main" val="1619478278"/>
                  </a:ext>
                </a:extLst>
              </a:tr>
              <a:tr h="327005">
                <a:tc>
                  <a:txBody>
                    <a:bodyPr/>
                    <a:lstStyle/>
                    <a:p>
                      <a:r>
                        <a:rPr lang="en-CA" sz="1200" dirty="0"/>
                        <a:t>Hartstein</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AD_VP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Administration Vice President</a:t>
                      </a:r>
                    </a:p>
                  </a:txBody>
                  <a:tcPr/>
                </a:tc>
                <a:extLst>
                  <a:ext uri="{0D108BD9-81ED-4DB2-BD59-A6C34878D82A}">
                    <a16:rowId xmlns:a16="http://schemas.microsoft.com/office/drawing/2014/main" val="515193408"/>
                  </a:ext>
                </a:extLst>
              </a:tr>
              <a:tr h="327005">
                <a:tc>
                  <a:txBody>
                    <a:bodyPr/>
                    <a:lstStyle/>
                    <a:p>
                      <a:r>
                        <a:rPr lang="en-CA" sz="1200" dirty="0"/>
                        <a:t>Whalen</a:t>
                      </a:r>
                    </a:p>
                  </a:txBody>
                  <a:tcPr/>
                </a:tc>
                <a:tc>
                  <a:txBody>
                    <a:bodyPr/>
                    <a:lstStyle/>
                    <a:p>
                      <a:r>
                        <a:rPr lang="en-CA" sz="1200" dirty="0"/>
                        <a:t>IT_PROG</a:t>
                      </a:r>
                    </a:p>
                  </a:txBody>
                  <a:tcPr/>
                </a:tc>
                <a:tc>
                  <a:txBody>
                    <a:bodyPr/>
                    <a:lstStyle/>
                    <a:p>
                      <a:r>
                        <a:rPr lang="en-CA" sz="1200" dirty="0"/>
                        <a:t>IT Program Head</a:t>
                      </a:r>
                    </a:p>
                  </a:txBody>
                  <a:tcPr/>
                </a:tc>
                <a:extLst>
                  <a:ext uri="{0D108BD9-81ED-4DB2-BD59-A6C34878D82A}">
                    <a16:rowId xmlns:a16="http://schemas.microsoft.com/office/drawing/2014/main" val="2712630881"/>
                  </a:ext>
                </a:extLst>
              </a:tr>
            </a:tbl>
          </a:graphicData>
        </a:graphic>
      </p:graphicFrame>
      <p:sp>
        <p:nvSpPr>
          <p:cNvPr id="3" name="Rectangle 2">
            <a:extLst>
              <a:ext uri="{FF2B5EF4-FFF2-40B4-BE49-F238E27FC236}">
                <a16:creationId xmlns:a16="http://schemas.microsoft.com/office/drawing/2014/main" id="{66B0008D-B3D4-4ABC-8111-F285CB1C29B6}"/>
              </a:ext>
            </a:extLst>
          </p:cNvPr>
          <p:cNvSpPr/>
          <p:nvPr/>
        </p:nvSpPr>
        <p:spPr>
          <a:xfrm>
            <a:off x="780088" y="1938867"/>
            <a:ext cx="6213379" cy="3132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6B52675F-2AFD-4081-90A8-BDF34340F947}"/>
              </a:ext>
            </a:extLst>
          </p:cNvPr>
          <p:cNvSpPr/>
          <p:nvPr/>
        </p:nvSpPr>
        <p:spPr>
          <a:xfrm>
            <a:off x="780088" y="2284960"/>
            <a:ext cx="2530379" cy="238108"/>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9A57CB67-F79D-4EC0-AD5E-25433CFDEBFE}"/>
              </a:ext>
            </a:extLst>
          </p:cNvPr>
          <p:cNvSpPr/>
          <p:nvPr/>
        </p:nvSpPr>
        <p:spPr>
          <a:xfrm>
            <a:off x="780089" y="2540003"/>
            <a:ext cx="4147512" cy="238108"/>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4FD1C6D8-3446-40D0-9389-0DE125ACAD8C}"/>
              </a:ext>
            </a:extLst>
          </p:cNvPr>
          <p:cNvSpPr txBox="1"/>
          <p:nvPr/>
        </p:nvSpPr>
        <p:spPr>
          <a:xfrm>
            <a:off x="7095067" y="1930400"/>
            <a:ext cx="872066" cy="307777"/>
          </a:xfrm>
          <a:prstGeom prst="rect">
            <a:avLst/>
          </a:prstGeom>
          <a:noFill/>
        </p:spPr>
        <p:txBody>
          <a:bodyPr wrap="square" rtlCol="0">
            <a:spAutoFit/>
          </a:bodyPr>
          <a:lstStyle/>
          <a:p>
            <a:r>
              <a:rPr lang="en-CA" sz="1400" dirty="0">
                <a:solidFill>
                  <a:srgbClr val="FF0000"/>
                </a:solidFill>
              </a:rPr>
              <a:t>What?</a:t>
            </a:r>
          </a:p>
        </p:txBody>
      </p:sp>
      <p:sp>
        <p:nvSpPr>
          <p:cNvPr id="9" name="TextBox 8">
            <a:extLst>
              <a:ext uri="{FF2B5EF4-FFF2-40B4-BE49-F238E27FC236}">
                <a16:creationId xmlns:a16="http://schemas.microsoft.com/office/drawing/2014/main" id="{876926BF-6B8C-4181-AAC8-0B4F992A5897}"/>
              </a:ext>
            </a:extLst>
          </p:cNvPr>
          <p:cNvSpPr txBox="1"/>
          <p:nvPr/>
        </p:nvSpPr>
        <p:spPr>
          <a:xfrm>
            <a:off x="3412067" y="2226736"/>
            <a:ext cx="872066" cy="307777"/>
          </a:xfrm>
          <a:prstGeom prst="rect">
            <a:avLst/>
          </a:prstGeom>
          <a:noFill/>
        </p:spPr>
        <p:txBody>
          <a:bodyPr wrap="square" rtlCol="0">
            <a:spAutoFit/>
          </a:bodyPr>
          <a:lstStyle/>
          <a:p>
            <a:r>
              <a:rPr lang="en-CA" sz="1400" dirty="0">
                <a:solidFill>
                  <a:schemeClr val="accent5">
                    <a:lumMod val="75000"/>
                  </a:schemeClr>
                </a:solidFill>
              </a:rPr>
              <a:t>Where?</a:t>
            </a:r>
          </a:p>
        </p:txBody>
      </p:sp>
      <p:sp>
        <p:nvSpPr>
          <p:cNvPr id="10" name="TextBox 9">
            <a:extLst>
              <a:ext uri="{FF2B5EF4-FFF2-40B4-BE49-F238E27FC236}">
                <a16:creationId xmlns:a16="http://schemas.microsoft.com/office/drawing/2014/main" id="{A1A5F447-B354-41D1-8913-745A7AE16446}"/>
              </a:ext>
            </a:extLst>
          </p:cNvPr>
          <p:cNvSpPr txBox="1"/>
          <p:nvPr/>
        </p:nvSpPr>
        <p:spPr>
          <a:xfrm>
            <a:off x="4975668" y="2517212"/>
            <a:ext cx="872066" cy="307777"/>
          </a:xfrm>
          <a:prstGeom prst="rect">
            <a:avLst/>
          </a:prstGeom>
          <a:noFill/>
        </p:spPr>
        <p:txBody>
          <a:bodyPr wrap="square" rtlCol="0">
            <a:spAutoFit/>
          </a:bodyPr>
          <a:lstStyle/>
          <a:p>
            <a:r>
              <a:rPr lang="en-CA" sz="1400" dirty="0">
                <a:solidFill>
                  <a:srgbClr val="002060"/>
                </a:solidFill>
              </a:rPr>
              <a:t>How?</a:t>
            </a:r>
          </a:p>
        </p:txBody>
      </p:sp>
    </p:spTree>
    <p:extLst>
      <p:ext uri="{BB962C8B-B14F-4D97-AF65-F5344CB8AC3E}">
        <p14:creationId xmlns:p14="http://schemas.microsoft.com/office/powerpoint/2010/main" val="3215351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79F5-287A-42D9-97E0-C0CDF8E7891A}"/>
              </a:ext>
            </a:extLst>
          </p:cNvPr>
          <p:cNvSpPr>
            <a:spLocks noGrp="1"/>
          </p:cNvSpPr>
          <p:nvPr>
            <p:ph type="title"/>
          </p:nvPr>
        </p:nvSpPr>
        <p:spPr/>
        <p:txBody>
          <a:bodyPr/>
          <a:lstStyle/>
          <a:p>
            <a:r>
              <a:rPr lang="en-CA" dirty="0"/>
              <a:t>Cartesian Product Join</a:t>
            </a:r>
          </a:p>
        </p:txBody>
      </p:sp>
      <p:sp>
        <p:nvSpPr>
          <p:cNvPr id="3" name="Content Placeholder 2">
            <a:extLst>
              <a:ext uri="{FF2B5EF4-FFF2-40B4-BE49-F238E27FC236}">
                <a16:creationId xmlns:a16="http://schemas.microsoft.com/office/drawing/2014/main" id="{56B6E8F6-3DCA-41CF-BF91-11BDB3E03A6B}"/>
              </a:ext>
            </a:extLst>
          </p:cNvPr>
          <p:cNvSpPr>
            <a:spLocks noGrp="1"/>
          </p:cNvSpPr>
          <p:nvPr>
            <p:ph idx="1"/>
          </p:nvPr>
        </p:nvSpPr>
        <p:spPr/>
        <p:txBody>
          <a:bodyPr/>
          <a:lstStyle/>
          <a:p>
            <a:r>
              <a:rPr lang="en-US" dirty="0"/>
              <a:t>If two tables in a join query have no join condition specified in the WHERE clause or the join condition is invalid, the Oracle Server returns the Cartesian product of the two tables.</a:t>
            </a:r>
          </a:p>
          <a:p>
            <a:r>
              <a:rPr lang="en-US" dirty="0"/>
              <a:t>This is a combination of each row of one table with each row of the other.</a:t>
            </a:r>
          </a:p>
          <a:p>
            <a:r>
              <a:rPr lang="en-US" dirty="0"/>
              <a:t>A Cartesian product is equivalent to an ANSI CROSS JOIN.</a:t>
            </a:r>
          </a:p>
          <a:p>
            <a:r>
              <a:rPr lang="en-US" dirty="0"/>
              <a:t>To avoid a Cartesian product, always include a valid join condition in a WHERE clause.</a:t>
            </a:r>
            <a:endParaRPr lang="en-CA" dirty="0"/>
          </a:p>
        </p:txBody>
      </p:sp>
    </p:spTree>
    <p:extLst>
      <p:ext uri="{BB962C8B-B14F-4D97-AF65-F5344CB8AC3E}">
        <p14:creationId xmlns:p14="http://schemas.microsoft.com/office/powerpoint/2010/main" val="1324001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Cartesian Product Join</a:t>
            </a:r>
          </a:p>
        </p:txBody>
      </p:sp>
      <p:sp>
        <p:nvSpPr>
          <p:cNvPr id="4" name="TextBox 3">
            <a:extLst>
              <a:ext uri="{FF2B5EF4-FFF2-40B4-BE49-F238E27FC236}">
                <a16:creationId xmlns:a16="http://schemas.microsoft.com/office/drawing/2014/main" id="{625F70B7-5B42-4163-BB98-D75A1DC665A6}"/>
              </a:ext>
            </a:extLst>
          </p:cNvPr>
          <p:cNvSpPr txBox="1"/>
          <p:nvPr/>
        </p:nvSpPr>
        <p:spPr>
          <a:xfrm>
            <a:off x="767391" y="2803458"/>
            <a:ext cx="7309809"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employees.last_name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departments.department_name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departments;</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4233111930"/>
              </p:ext>
            </p:extLst>
          </p:nvPr>
        </p:nvGraphicFramePr>
        <p:xfrm>
          <a:off x="2660748" y="3609338"/>
          <a:ext cx="4789919" cy="2539769"/>
        </p:xfrm>
        <a:graphic>
          <a:graphicData uri="http://schemas.openxmlformats.org/drawingml/2006/table">
            <a:tbl>
              <a:tblPr firstRow="1" bandRow="1">
                <a:tableStyleId>{5C22544A-7EE6-4342-B048-85BDC9FD1C3A}</a:tableStyleId>
              </a:tblPr>
              <a:tblGrid>
                <a:gridCol w="1645124">
                  <a:extLst>
                    <a:ext uri="{9D8B030D-6E8A-4147-A177-3AD203B41FA5}">
                      <a16:colId xmlns:a16="http://schemas.microsoft.com/office/drawing/2014/main" val="3814517489"/>
                    </a:ext>
                  </a:extLst>
                </a:gridCol>
                <a:gridCol w="3144795">
                  <a:extLst>
                    <a:ext uri="{9D8B030D-6E8A-4147-A177-3AD203B41FA5}">
                      <a16:colId xmlns:a16="http://schemas.microsoft.com/office/drawing/2014/main" val="4020353059"/>
                    </a:ext>
                  </a:extLst>
                </a:gridCol>
              </a:tblGrid>
              <a:tr h="320837">
                <a:tc>
                  <a:txBody>
                    <a:bodyPr/>
                    <a:lstStyle/>
                    <a:p>
                      <a:r>
                        <a:rPr lang="en-CA" sz="1400" dirty="0"/>
                        <a:t>LAST_NAME</a:t>
                      </a:r>
                    </a:p>
                  </a:txBody>
                  <a:tcPr/>
                </a:tc>
                <a:tc>
                  <a:txBody>
                    <a:bodyPr/>
                    <a:lstStyle/>
                    <a:p>
                      <a:r>
                        <a:rPr lang="en-CA" sz="1400" dirty="0"/>
                        <a:t>DEPARTMENT_NAME</a:t>
                      </a:r>
                    </a:p>
                  </a:txBody>
                  <a:tcPr/>
                </a:tc>
                <a:extLst>
                  <a:ext uri="{0D108BD9-81ED-4DB2-BD59-A6C34878D82A}">
                    <a16:rowId xmlns:a16="http://schemas.microsoft.com/office/drawing/2014/main" val="3999973422"/>
                  </a:ext>
                </a:extLst>
              </a:tr>
              <a:tr h="273743">
                <a:tc>
                  <a:txBody>
                    <a:bodyPr/>
                    <a:lstStyle/>
                    <a:p>
                      <a:r>
                        <a:rPr lang="en-CA" sz="1200" dirty="0"/>
                        <a:t>Abel</a:t>
                      </a:r>
                    </a:p>
                  </a:txBody>
                  <a:tcPr/>
                </a:tc>
                <a:tc>
                  <a:txBody>
                    <a:bodyPr/>
                    <a:lstStyle/>
                    <a:p>
                      <a:r>
                        <a:rPr lang="en-CA" sz="1200" dirty="0"/>
                        <a:t>Administration</a:t>
                      </a:r>
                    </a:p>
                  </a:txBody>
                  <a:tcPr/>
                </a:tc>
                <a:extLst>
                  <a:ext uri="{0D108BD9-81ED-4DB2-BD59-A6C34878D82A}">
                    <a16:rowId xmlns:a16="http://schemas.microsoft.com/office/drawing/2014/main" val="248382476"/>
                  </a:ext>
                </a:extLst>
              </a:tr>
              <a:tr h="273743">
                <a:tc>
                  <a:txBody>
                    <a:bodyPr/>
                    <a:lstStyle/>
                    <a:p>
                      <a:r>
                        <a:rPr lang="en-CA" sz="1200" dirty="0"/>
                        <a:t>Davies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147055327"/>
                  </a:ext>
                </a:extLst>
              </a:tr>
              <a:tr h="273743">
                <a:tc>
                  <a:txBody>
                    <a:bodyPr/>
                    <a:lstStyle/>
                    <a:p>
                      <a:r>
                        <a:rPr lang="en-CA" sz="1200" dirty="0"/>
                        <a:t>De </a:t>
                      </a:r>
                      <a:r>
                        <a:rPr lang="en-CA" sz="1200" dirty="0" err="1"/>
                        <a:t>Haan</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959834898"/>
                  </a:ext>
                </a:extLst>
              </a:tr>
              <a:tr h="273743">
                <a:tc>
                  <a:txBody>
                    <a:bodyPr/>
                    <a:lstStyle/>
                    <a:p>
                      <a:r>
                        <a:rPr lang="en-CA" sz="1200" dirty="0"/>
                        <a:t>Ernst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319059920"/>
                  </a:ext>
                </a:extLst>
              </a:tr>
              <a:tr h="373884">
                <a:tc>
                  <a:txBody>
                    <a:bodyPr/>
                    <a:lstStyle/>
                    <a:p>
                      <a:r>
                        <a:rPr lang="en-CA" sz="1200" dirty="0"/>
                        <a:t>Fay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619478278"/>
                  </a:ext>
                </a:extLst>
              </a:tr>
              <a:tr h="373884">
                <a:tc>
                  <a:txBody>
                    <a:bodyPr/>
                    <a:lstStyle/>
                    <a:p>
                      <a:r>
                        <a:rPr lang="en-CA" sz="1200" dirty="0" err="1"/>
                        <a:t>Gietz</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Administration</a:t>
                      </a:r>
                    </a:p>
                  </a:txBody>
                  <a:tcPr/>
                </a:tc>
                <a:extLst>
                  <a:ext uri="{0D108BD9-81ED-4DB2-BD59-A6C34878D82A}">
                    <a16:rowId xmlns:a16="http://schemas.microsoft.com/office/drawing/2014/main" val="515193408"/>
                  </a:ext>
                </a:extLst>
              </a:tr>
              <a:tr h="373884">
                <a:tc>
                  <a:txBody>
                    <a:bodyPr/>
                    <a:lstStyle/>
                    <a:p>
                      <a:r>
                        <a:rPr lang="en-CA" sz="1200" dirty="0"/>
                        <a:t>…</a:t>
                      </a:r>
                    </a:p>
                  </a:txBody>
                  <a:tcPr/>
                </a:tc>
                <a:tc>
                  <a:txBody>
                    <a:bodyPr/>
                    <a:lstStyle/>
                    <a:p>
                      <a:endParaRPr lang="en-CA" sz="1200" dirty="0"/>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642868"/>
          </a:xfrm>
        </p:spPr>
        <p:txBody>
          <a:bodyPr/>
          <a:lstStyle/>
          <a:p>
            <a:r>
              <a:rPr lang="en-US" dirty="0"/>
              <a:t>In this query, the join condition has been omitted:</a:t>
            </a:r>
            <a:endParaRPr lang="en-CA" dirty="0"/>
          </a:p>
        </p:txBody>
      </p:sp>
    </p:spTree>
    <p:extLst>
      <p:ext uri="{BB962C8B-B14F-4D97-AF65-F5344CB8AC3E}">
        <p14:creationId xmlns:p14="http://schemas.microsoft.com/office/powerpoint/2010/main" val="672351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Restricting Rows in a Join</a:t>
            </a:r>
          </a:p>
        </p:txBody>
      </p:sp>
      <p:sp>
        <p:nvSpPr>
          <p:cNvPr id="4" name="TextBox 3">
            <a:extLst>
              <a:ext uri="{FF2B5EF4-FFF2-40B4-BE49-F238E27FC236}">
                <a16:creationId xmlns:a16="http://schemas.microsoft.com/office/drawing/2014/main" id="{625F70B7-5B42-4163-BB98-D75A1DC665A6}"/>
              </a:ext>
            </a:extLst>
          </p:cNvPr>
          <p:cNvSpPr txBox="1"/>
          <p:nvPr/>
        </p:nvSpPr>
        <p:spPr>
          <a:xfrm>
            <a:off x="1159934" y="3449909"/>
            <a:ext cx="7309809" cy="1200329"/>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employees.last_name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employees.job_id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jobs.job_title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jobs</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employees.job_id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jobs.job_id</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AND </a:t>
            </a:r>
            <a:r>
              <a:rPr lang="en-US" dirty="0" err="1">
                <a:latin typeface="Cambria" panose="02040503050406030204" pitchFamily="18" charset="0"/>
                <a:ea typeface="Cambria" panose="02040503050406030204" pitchFamily="18" charset="0"/>
              </a:rPr>
              <a:t>employees.department_id</a:t>
            </a:r>
            <a:r>
              <a:rPr lang="en-US" dirty="0">
                <a:latin typeface="Cambria" panose="02040503050406030204" pitchFamily="18" charset="0"/>
                <a:ea typeface="Cambria" panose="02040503050406030204" pitchFamily="18" charset="0"/>
              </a:rPr>
              <a:t> = 80;</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533236623"/>
              </p:ext>
            </p:extLst>
          </p:nvPr>
        </p:nvGraphicFramePr>
        <p:xfrm>
          <a:off x="1576339" y="4999309"/>
          <a:ext cx="6324598" cy="1328496"/>
        </p:xfrm>
        <a:graphic>
          <a:graphicData uri="http://schemas.openxmlformats.org/drawingml/2006/table">
            <a:tbl>
              <a:tblPr firstRow="1" bandRow="1">
                <a:tableStyleId>{5C22544A-7EE6-4342-B048-85BDC9FD1C3A}</a:tableStyleId>
              </a:tblPr>
              <a:tblGrid>
                <a:gridCol w="1311294">
                  <a:extLst>
                    <a:ext uri="{9D8B030D-6E8A-4147-A177-3AD203B41FA5}">
                      <a16:colId xmlns:a16="http://schemas.microsoft.com/office/drawing/2014/main" val="3814517489"/>
                    </a:ext>
                  </a:extLst>
                </a:gridCol>
                <a:gridCol w="2506652">
                  <a:extLst>
                    <a:ext uri="{9D8B030D-6E8A-4147-A177-3AD203B41FA5}">
                      <a16:colId xmlns:a16="http://schemas.microsoft.com/office/drawing/2014/main" val="4020353059"/>
                    </a:ext>
                  </a:extLst>
                </a:gridCol>
                <a:gridCol w="2506652">
                  <a:extLst>
                    <a:ext uri="{9D8B030D-6E8A-4147-A177-3AD203B41FA5}">
                      <a16:colId xmlns:a16="http://schemas.microsoft.com/office/drawing/2014/main" val="3368503515"/>
                    </a:ext>
                  </a:extLst>
                </a:gridCol>
              </a:tblGrid>
              <a:tr h="505536">
                <a:tc>
                  <a:txBody>
                    <a:bodyPr/>
                    <a:lstStyle/>
                    <a:p>
                      <a:r>
                        <a:rPr lang="en-CA" sz="1400" dirty="0"/>
                        <a:t>LAST_NAME</a:t>
                      </a:r>
                    </a:p>
                  </a:txBody>
                  <a:tcPr/>
                </a:tc>
                <a:tc>
                  <a:txBody>
                    <a:bodyPr/>
                    <a:lstStyle/>
                    <a:p>
                      <a:r>
                        <a:rPr lang="en-CA" sz="1400" dirty="0"/>
                        <a:t>JOB_ID</a:t>
                      </a:r>
                    </a:p>
                  </a:txBody>
                  <a:tcPr/>
                </a:tc>
                <a:tc>
                  <a:txBody>
                    <a:bodyPr/>
                    <a:lstStyle/>
                    <a:p>
                      <a:r>
                        <a:rPr lang="en-CA" sz="1400" dirty="0"/>
                        <a:t>JOB_TITLE</a:t>
                      </a:r>
                    </a:p>
                  </a:txBody>
                  <a:tcPr/>
                </a:tc>
                <a:extLst>
                  <a:ext uri="{0D108BD9-81ED-4DB2-BD59-A6C34878D82A}">
                    <a16:rowId xmlns:a16="http://schemas.microsoft.com/office/drawing/2014/main" val="3999973422"/>
                  </a:ext>
                </a:extLst>
              </a:tr>
              <a:tr h="271755">
                <a:tc>
                  <a:txBody>
                    <a:bodyPr/>
                    <a:lstStyle/>
                    <a:p>
                      <a:r>
                        <a:rPr lang="en-CA" sz="1200" dirty="0"/>
                        <a:t>Abel</a:t>
                      </a:r>
                    </a:p>
                  </a:txBody>
                  <a:tcPr/>
                </a:tc>
                <a:tc>
                  <a:txBody>
                    <a:bodyPr/>
                    <a:lstStyle/>
                    <a:p>
                      <a:r>
                        <a:rPr lang="en-CA" sz="1200" dirty="0"/>
                        <a:t>SA_MAN</a:t>
                      </a:r>
                    </a:p>
                  </a:txBody>
                  <a:tcPr/>
                </a:tc>
                <a:tc>
                  <a:txBody>
                    <a:bodyPr/>
                    <a:lstStyle/>
                    <a:p>
                      <a:r>
                        <a:rPr lang="en-CA" sz="1200" dirty="0"/>
                        <a:t>Sales Manager</a:t>
                      </a:r>
                    </a:p>
                  </a:txBody>
                  <a:tcPr/>
                </a:tc>
                <a:extLst>
                  <a:ext uri="{0D108BD9-81ED-4DB2-BD59-A6C34878D82A}">
                    <a16:rowId xmlns:a16="http://schemas.microsoft.com/office/drawing/2014/main" val="248382476"/>
                  </a:ext>
                </a:extLst>
              </a:tr>
              <a:tr h="271755">
                <a:tc>
                  <a:txBody>
                    <a:bodyPr/>
                    <a:lstStyle/>
                    <a:p>
                      <a:r>
                        <a:rPr lang="en-CA" sz="1200" dirty="0"/>
                        <a:t>Davies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SA_REP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Sales Representative</a:t>
                      </a:r>
                    </a:p>
                  </a:txBody>
                  <a:tcPr/>
                </a:tc>
                <a:extLst>
                  <a:ext uri="{0D108BD9-81ED-4DB2-BD59-A6C34878D82A}">
                    <a16:rowId xmlns:a16="http://schemas.microsoft.com/office/drawing/2014/main" val="1147055327"/>
                  </a:ext>
                </a:extLst>
              </a:tr>
              <a:tr h="271755">
                <a:tc>
                  <a:txBody>
                    <a:bodyPr/>
                    <a:lstStyle/>
                    <a:p>
                      <a:r>
                        <a:rPr lang="en-CA" sz="1200" dirty="0"/>
                        <a:t>De </a:t>
                      </a:r>
                      <a:r>
                        <a:rPr lang="en-CA" sz="1200" dirty="0" err="1"/>
                        <a:t>Haan</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SA_REP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Sales Representative</a:t>
                      </a:r>
                    </a:p>
                  </a:txBody>
                  <a:tcPr/>
                </a:tc>
                <a:extLst>
                  <a:ext uri="{0D108BD9-81ED-4DB2-BD59-A6C34878D82A}">
                    <a16:rowId xmlns:a16="http://schemas.microsoft.com/office/drawing/2014/main" val="2959834898"/>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90"/>
            <a:ext cx="8596668" cy="1320800"/>
          </a:xfrm>
        </p:spPr>
        <p:txBody>
          <a:bodyPr>
            <a:normAutofit/>
          </a:bodyPr>
          <a:lstStyle/>
          <a:p>
            <a:r>
              <a:rPr lang="en-US" dirty="0"/>
              <a:t>As with single-table queries, the WHERE clause can be used to restrict the rows considered in one or more tables of the join.</a:t>
            </a:r>
          </a:p>
          <a:p>
            <a:r>
              <a:rPr lang="en-US" dirty="0"/>
              <a:t>The query shown uses the AND operator to restrict the rows returned.</a:t>
            </a:r>
            <a:endParaRPr lang="en-CA" dirty="0"/>
          </a:p>
        </p:txBody>
      </p:sp>
    </p:spTree>
    <p:extLst>
      <p:ext uri="{BB962C8B-B14F-4D97-AF65-F5344CB8AC3E}">
        <p14:creationId xmlns:p14="http://schemas.microsoft.com/office/powerpoint/2010/main" val="2088725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B31A-A930-4108-A956-F14BC9292D17}"/>
              </a:ext>
            </a:extLst>
          </p:cNvPr>
          <p:cNvSpPr>
            <a:spLocks noGrp="1"/>
          </p:cNvSpPr>
          <p:nvPr>
            <p:ph type="title"/>
          </p:nvPr>
        </p:nvSpPr>
        <p:spPr/>
        <p:txBody>
          <a:bodyPr/>
          <a:lstStyle/>
          <a:p>
            <a:r>
              <a:rPr lang="en-CA" dirty="0" err="1"/>
              <a:t>Nonequijoin</a:t>
            </a:r>
            <a:endParaRPr lang="en-CA" dirty="0"/>
          </a:p>
        </p:txBody>
      </p:sp>
      <p:sp>
        <p:nvSpPr>
          <p:cNvPr id="3" name="Content Placeholder 2">
            <a:extLst>
              <a:ext uri="{FF2B5EF4-FFF2-40B4-BE49-F238E27FC236}">
                <a16:creationId xmlns:a16="http://schemas.microsoft.com/office/drawing/2014/main" id="{6341C6FA-5842-4EFD-8678-6D63627A62F0}"/>
              </a:ext>
            </a:extLst>
          </p:cNvPr>
          <p:cNvSpPr>
            <a:spLocks noGrp="1"/>
          </p:cNvSpPr>
          <p:nvPr>
            <p:ph idx="1"/>
          </p:nvPr>
        </p:nvSpPr>
        <p:spPr>
          <a:xfrm>
            <a:off x="677334" y="2160589"/>
            <a:ext cx="4936066" cy="3880773"/>
          </a:xfrm>
        </p:spPr>
        <p:txBody>
          <a:bodyPr/>
          <a:lstStyle/>
          <a:p>
            <a:pPr marR="0" algn="l"/>
            <a:r>
              <a:rPr lang="en-US" sz="1800" b="0" i="0" u="none" strike="noStrike" baseline="0" dirty="0">
                <a:solidFill>
                  <a:srgbClr val="56575A"/>
                </a:solidFill>
                <a:latin typeface="Calibri" panose="020F0502020204030204" pitchFamily="34" charset="0"/>
              </a:rPr>
              <a:t>Example:</a:t>
            </a:r>
          </a:p>
          <a:p>
            <a:pPr lvl="1"/>
            <a:r>
              <a:rPr lang="en-US" b="0" i="0" u="none" strike="noStrike" baseline="0" dirty="0">
                <a:solidFill>
                  <a:srgbClr val="56575A"/>
                </a:solidFill>
                <a:latin typeface="Calibri" panose="020F0502020204030204" pitchFamily="34" charset="0"/>
              </a:rPr>
              <a:t>Suppose we want to know the </a:t>
            </a:r>
            <a:r>
              <a:rPr lang="en-US" b="0" i="0" u="none" strike="noStrike" baseline="0" dirty="0" err="1">
                <a:solidFill>
                  <a:srgbClr val="56575A"/>
                </a:solidFill>
                <a:latin typeface="Calibri" panose="020F0502020204030204" pitchFamily="34" charset="0"/>
              </a:rPr>
              <a:t>grade_level</a:t>
            </a:r>
            <a:r>
              <a:rPr lang="en-US" b="0" i="0" u="none" strike="noStrike" baseline="0" dirty="0">
                <a:solidFill>
                  <a:srgbClr val="56575A"/>
                </a:solidFill>
                <a:latin typeface="Calibri" panose="020F0502020204030204" pitchFamily="34" charset="0"/>
              </a:rPr>
              <a:t> for each employee's salary.</a:t>
            </a:r>
          </a:p>
          <a:p>
            <a:pPr lvl="1"/>
            <a:r>
              <a:rPr lang="en-US" b="0" i="0" u="none" strike="noStrike" baseline="0" dirty="0">
                <a:solidFill>
                  <a:srgbClr val="56575A"/>
                </a:solidFill>
                <a:latin typeface="Calibri" panose="020F0502020204030204" pitchFamily="34" charset="0"/>
              </a:rPr>
              <a:t>The </a:t>
            </a:r>
            <a:r>
              <a:rPr lang="en-US" b="0" i="0" u="none" strike="noStrike" baseline="0" dirty="0" err="1">
                <a:solidFill>
                  <a:srgbClr val="56575A"/>
                </a:solidFill>
                <a:latin typeface="Calibri" panose="020F0502020204030204" pitchFamily="34" charset="0"/>
              </a:rPr>
              <a:t>job_grades</a:t>
            </a:r>
            <a:r>
              <a:rPr lang="en-US" b="0" i="0" u="none" strike="noStrike" baseline="0" dirty="0">
                <a:solidFill>
                  <a:srgbClr val="56575A"/>
                </a:solidFill>
                <a:latin typeface="Calibri" panose="020F0502020204030204" pitchFamily="34" charset="0"/>
              </a:rPr>
              <a:t> table does not have a common column with the employees table.</a:t>
            </a:r>
          </a:p>
          <a:p>
            <a:pPr lvl="1"/>
            <a:r>
              <a:rPr lang="en-US" b="0" i="0" u="none" strike="noStrike" baseline="0" dirty="0">
                <a:solidFill>
                  <a:srgbClr val="56575A"/>
                </a:solidFill>
                <a:latin typeface="Calibri" panose="020F0502020204030204" pitchFamily="34" charset="0"/>
              </a:rPr>
              <a:t>Using a </a:t>
            </a:r>
            <a:r>
              <a:rPr lang="en-US" b="0" i="0" u="none" strike="noStrike" baseline="0" dirty="0" err="1">
                <a:solidFill>
                  <a:srgbClr val="56575A"/>
                </a:solidFill>
                <a:latin typeface="Calibri" panose="020F0502020204030204" pitchFamily="34" charset="0"/>
              </a:rPr>
              <a:t>nonequijoin</a:t>
            </a:r>
            <a:r>
              <a:rPr lang="en-US" b="0" i="0" u="none" strike="noStrike" baseline="0" dirty="0">
                <a:solidFill>
                  <a:srgbClr val="56575A"/>
                </a:solidFill>
                <a:latin typeface="Calibri" panose="020F0502020204030204" pitchFamily="34" charset="0"/>
              </a:rPr>
              <a:t> allows us to join the two tables. </a:t>
            </a:r>
          </a:p>
          <a:p>
            <a:pPr marR="0" algn="l"/>
            <a:endParaRPr lang="en-CA" sz="1800" b="0" i="0" u="none" strike="noStrike" baseline="0" dirty="0">
              <a:solidFill>
                <a:srgbClr val="56575A"/>
              </a:solidFill>
              <a:latin typeface="Calibri" panose="020F0502020204030204" pitchFamily="34" charset="0"/>
            </a:endParaRPr>
          </a:p>
          <a:p>
            <a:endParaRPr lang="en-CA" dirty="0"/>
          </a:p>
        </p:txBody>
      </p:sp>
      <p:graphicFrame>
        <p:nvGraphicFramePr>
          <p:cNvPr id="4" name="Table 6">
            <a:extLst>
              <a:ext uri="{FF2B5EF4-FFF2-40B4-BE49-F238E27FC236}">
                <a16:creationId xmlns:a16="http://schemas.microsoft.com/office/drawing/2014/main" id="{54C76448-7469-4222-9006-887AF470C5FD}"/>
              </a:ext>
            </a:extLst>
          </p:cNvPr>
          <p:cNvGraphicFramePr>
            <a:graphicFrameLocks/>
          </p:cNvGraphicFramePr>
          <p:nvPr>
            <p:extLst>
              <p:ext uri="{D42A27DB-BD31-4B8C-83A1-F6EECF244321}">
                <p14:modId xmlns:p14="http://schemas.microsoft.com/office/powerpoint/2010/main" val="936836528"/>
              </p:ext>
            </p:extLst>
          </p:nvPr>
        </p:nvGraphicFramePr>
        <p:xfrm>
          <a:off x="5613400" y="2550055"/>
          <a:ext cx="4105179" cy="2736176"/>
        </p:xfrm>
        <a:graphic>
          <a:graphicData uri="http://schemas.openxmlformats.org/drawingml/2006/table">
            <a:tbl>
              <a:tblPr firstRow="1" bandRow="1">
                <a:tableStyleId>{5C22544A-7EE6-4342-B048-85BDC9FD1C3A}</a:tableStyleId>
              </a:tblPr>
              <a:tblGrid>
                <a:gridCol w="1368393">
                  <a:extLst>
                    <a:ext uri="{9D8B030D-6E8A-4147-A177-3AD203B41FA5}">
                      <a16:colId xmlns:a16="http://schemas.microsoft.com/office/drawing/2014/main" val="3814517489"/>
                    </a:ext>
                  </a:extLst>
                </a:gridCol>
                <a:gridCol w="1368393">
                  <a:extLst>
                    <a:ext uri="{9D8B030D-6E8A-4147-A177-3AD203B41FA5}">
                      <a16:colId xmlns:a16="http://schemas.microsoft.com/office/drawing/2014/main" val="4020353059"/>
                    </a:ext>
                  </a:extLst>
                </a:gridCol>
                <a:gridCol w="1368393">
                  <a:extLst>
                    <a:ext uri="{9D8B030D-6E8A-4147-A177-3AD203B41FA5}">
                      <a16:colId xmlns:a16="http://schemas.microsoft.com/office/drawing/2014/main" val="3945450560"/>
                    </a:ext>
                  </a:extLst>
                </a:gridCol>
              </a:tblGrid>
              <a:tr h="405618">
                <a:tc>
                  <a:txBody>
                    <a:bodyPr/>
                    <a:lstStyle/>
                    <a:p>
                      <a:r>
                        <a:rPr lang="en-CA" sz="1400" dirty="0"/>
                        <a:t>GRADE_LEVEL</a:t>
                      </a:r>
                    </a:p>
                  </a:txBody>
                  <a:tcPr/>
                </a:tc>
                <a:tc>
                  <a:txBody>
                    <a:bodyPr/>
                    <a:lstStyle/>
                    <a:p>
                      <a:r>
                        <a:rPr lang="en-CA" sz="1400" dirty="0"/>
                        <a:t>LOWEST_SAL</a:t>
                      </a:r>
                    </a:p>
                  </a:txBody>
                  <a:tcPr/>
                </a:tc>
                <a:tc>
                  <a:txBody>
                    <a:bodyPr/>
                    <a:lstStyle/>
                    <a:p>
                      <a:r>
                        <a:rPr lang="en-CA" sz="1400" dirty="0"/>
                        <a:t>HIGHEST_SAL</a:t>
                      </a:r>
                    </a:p>
                  </a:txBody>
                  <a:tcPr/>
                </a:tc>
                <a:extLst>
                  <a:ext uri="{0D108BD9-81ED-4DB2-BD59-A6C34878D82A}">
                    <a16:rowId xmlns:a16="http://schemas.microsoft.com/office/drawing/2014/main" val="3999973422"/>
                  </a:ext>
                </a:extLst>
              </a:tr>
              <a:tr h="36505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A</a:t>
                      </a:r>
                    </a:p>
                  </a:txBody>
                  <a:tcPr/>
                </a:tc>
                <a:tc>
                  <a:txBody>
                    <a:bodyPr/>
                    <a:lstStyle/>
                    <a:p>
                      <a:r>
                        <a:rPr lang="en-CA" sz="1200" dirty="0"/>
                        <a:t>1000</a:t>
                      </a:r>
                    </a:p>
                  </a:txBody>
                  <a:tcPr/>
                </a:tc>
                <a:tc>
                  <a:txBody>
                    <a:bodyPr/>
                    <a:lstStyle/>
                    <a:p>
                      <a:r>
                        <a:rPr lang="en-CA" sz="1200" dirty="0"/>
                        <a:t>2999</a:t>
                      </a:r>
                    </a:p>
                  </a:txBody>
                  <a:tcPr/>
                </a:tc>
                <a:extLst>
                  <a:ext uri="{0D108BD9-81ED-4DB2-BD59-A6C34878D82A}">
                    <a16:rowId xmlns:a16="http://schemas.microsoft.com/office/drawing/2014/main" val="248382476"/>
                  </a:ext>
                </a:extLst>
              </a:tr>
              <a:tr h="365056">
                <a:tc>
                  <a:txBody>
                    <a:bodyPr/>
                    <a:lstStyle/>
                    <a:p>
                      <a:r>
                        <a:rPr lang="en-CA" sz="1200" dirty="0"/>
                        <a:t>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5999</a:t>
                      </a:r>
                    </a:p>
                  </a:txBody>
                  <a:tcPr/>
                </a:tc>
                <a:extLst>
                  <a:ext uri="{0D108BD9-81ED-4DB2-BD59-A6C34878D82A}">
                    <a16:rowId xmlns:a16="http://schemas.microsoft.com/office/drawing/2014/main" val="1147055327"/>
                  </a:ext>
                </a:extLst>
              </a:tr>
              <a:tr h="365056">
                <a:tc>
                  <a:txBody>
                    <a:bodyPr/>
                    <a:lstStyle/>
                    <a:p>
                      <a:r>
                        <a:rPr lang="en-CA" sz="1200" dirty="0"/>
                        <a: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6000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9999</a:t>
                      </a:r>
                    </a:p>
                  </a:txBody>
                  <a:tcPr/>
                </a:tc>
                <a:extLst>
                  <a:ext uri="{0D108BD9-81ED-4DB2-BD59-A6C34878D82A}">
                    <a16:rowId xmlns:a16="http://schemas.microsoft.com/office/drawing/2014/main" val="2959834898"/>
                  </a:ext>
                </a:extLst>
              </a:tr>
              <a:tr h="365056">
                <a:tc>
                  <a:txBody>
                    <a:bodyPr/>
                    <a:lstStyle/>
                    <a:p>
                      <a:r>
                        <a:rPr lang="en-CA" sz="1200" dirty="0"/>
                        <a:t>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14999</a:t>
                      </a:r>
                    </a:p>
                  </a:txBody>
                  <a:tcPr/>
                </a:tc>
                <a:extLst>
                  <a:ext uri="{0D108BD9-81ED-4DB2-BD59-A6C34878D82A}">
                    <a16:rowId xmlns:a16="http://schemas.microsoft.com/office/drawing/2014/main" val="2319059920"/>
                  </a:ext>
                </a:extLst>
              </a:tr>
              <a:tr h="435167">
                <a:tc>
                  <a:txBody>
                    <a:bodyPr/>
                    <a:lstStyle/>
                    <a:p>
                      <a:r>
                        <a:rPr lang="en-CA" sz="1200" dirty="0"/>
                        <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15000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24999</a:t>
                      </a:r>
                    </a:p>
                  </a:txBody>
                  <a:tcPr/>
                </a:tc>
                <a:extLst>
                  <a:ext uri="{0D108BD9-81ED-4DB2-BD59-A6C34878D82A}">
                    <a16:rowId xmlns:a16="http://schemas.microsoft.com/office/drawing/2014/main" val="1619478278"/>
                  </a:ext>
                </a:extLst>
              </a:tr>
              <a:tr h="435167">
                <a:tc>
                  <a:txBody>
                    <a:bodyPr/>
                    <a:lstStyle/>
                    <a:p>
                      <a:r>
                        <a:rPr lang="en-CA" sz="1200" dirty="0"/>
                        <a:t>F</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25000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40000</a:t>
                      </a:r>
                    </a:p>
                  </a:txBody>
                  <a:tcPr/>
                </a:tc>
                <a:extLst>
                  <a:ext uri="{0D108BD9-81ED-4DB2-BD59-A6C34878D82A}">
                    <a16:rowId xmlns:a16="http://schemas.microsoft.com/office/drawing/2014/main" val="515193408"/>
                  </a:ext>
                </a:extLst>
              </a:tr>
            </a:tbl>
          </a:graphicData>
        </a:graphic>
      </p:graphicFrame>
    </p:spTree>
    <p:extLst>
      <p:ext uri="{BB962C8B-B14F-4D97-AF65-F5344CB8AC3E}">
        <p14:creationId xmlns:p14="http://schemas.microsoft.com/office/powerpoint/2010/main" val="34942456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B31A-A930-4108-A956-F14BC9292D17}"/>
              </a:ext>
            </a:extLst>
          </p:cNvPr>
          <p:cNvSpPr>
            <a:spLocks noGrp="1"/>
          </p:cNvSpPr>
          <p:nvPr>
            <p:ph type="title"/>
          </p:nvPr>
        </p:nvSpPr>
        <p:spPr/>
        <p:txBody>
          <a:bodyPr/>
          <a:lstStyle/>
          <a:p>
            <a:r>
              <a:rPr lang="en-CA" dirty="0" err="1"/>
              <a:t>Nonequijoin</a:t>
            </a:r>
            <a:endParaRPr lang="en-CA" dirty="0"/>
          </a:p>
        </p:txBody>
      </p:sp>
      <p:sp>
        <p:nvSpPr>
          <p:cNvPr id="3" name="Content Placeholder 2">
            <a:extLst>
              <a:ext uri="{FF2B5EF4-FFF2-40B4-BE49-F238E27FC236}">
                <a16:creationId xmlns:a16="http://schemas.microsoft.com/office/drawing/2014/main" id="{6341C6FA-5842-4EFD-8678-6D63627A62F0}"/>
              </a:ext>
            </a:extLst>
          </p:cNvPr>
          <p:cNvSpPr>
            <a:spLocks noGrp="1"/>
          </p:cNvSpPr>
          <p:nvPr>
            <p:ph idx="1"/>
          </p:nvPr>
        </p:nvSpPr>
        <p:spPr>
          <a:xfrm>
            <a:off x="677333" y="2160589"/>
            <a:ext cx="8678333" cy="3880773"/>
          </a:xfrm>
        </p:spPr>
        <p:txBody>
          <a:bodyPr/>
          <a:lstStyle/>
          <a:p>
            <a:pPr marR="0" algn="l"/>
            <a:r>
              <a:rPr lang="en-US" sz="1800" b="0" i="0" u="none" strike="noStrike" baseline="0" dirty="0">
                <a:solidFill>
                  <a:srgbClr val="56575A"/>
                </a:solidFill>
                <a:latin typeface="Calibri" panose="020F0502020204030204" pitchFamily="34" charset="0"/>
              </a:rPr>
              <a:t>Since there is no exact match between the two columns in each table, the equality operator = can't be used.</a:t>
            </a:r>
          </a:p>
          <a:p>
            <a:pPr marR="0" algn="l"/>
            <a:r>
              <a:rPr lang="en-US" sz="1800" b="0" i="0" u="none" strike="noStrike" baseline="0" dirty="0">
                <a:solidFill>
                  <a:srgbClr val="56575A"/>
                </a:solidFill>
                <a:latin typeface="Calibri" panose="020F0502020204030204" pitchFamily="34" charset="0"/>
              </a:rPr>
              <a:t>Although comparison conditions such as &lt;= and &gt;= can be used, BETWEEN...AND is a more effective way to execute a </a:t>
            </a:r>
            <a:r>
              <a:rPr lang="en-US" sz="1800" b="0" i="0" u="none" strike="noStrike" baseline="0" dirty="0" err="1">
                <a:solidFill>
                  <a:srgbClr val="56575A"/>
                </a:solidFill>
                <a:latin typeface="Calibri" panose="020F0502020204030204" pitchFamily="34" charset="0"/>
              </a:rPr>
              <a:t>nonequijoin</a:t>
            </a:r>
            <a:r>
              <a:rPr lang="en-US" sz="1800" b="0" i="0" u="none" strike="noStrike" baseline="0" dirty="0">
                <a:solidFill>
                  <a:srgbClr val="56575A"/>
                </a:solidFill>
                <a:latin typeface="Calibri" panose="020F0502020204030204" pitchFamily="34" charset="0"/>
              </a:rPr>
              <a:t>.</a:t>
            </a:r>
          </a:p>
          <a:p>
            <a:pPr marR="0" algn="l"/>
            <a:r>
              <a:rPr lang="en-US" sz="1800" b="0" i="0" u="none" strike="noStrike" baseline="0" dirty="0">
                <a:solidFill>
                  <a:srgbClr val="56575A"/>
                </a:solidFill>
                <a:latin typeface="Calibri" panose="020F0502020204030204" pitchFamily="34" charset="0"/>
              </a:rPr>
              <a:t>A </a:t>
            </a:r>
            <a:r>
              <a:rPr lang="en-US" sz="1800" b="0" i="0" u="none" strike="noStrike" baseline="0" dirty="0" err="1">
                <a:solidFill>
                  <a:srgbClr val="56575A"/>
                </a:solidFill>
                <a:latin typeface="Calibri" panose="020F0502020204030204" pitchFamily="34" charset="0"/>
              </a:rPr>
              <a:t>nonequijoin</a:t>
            </a:r>
            <a:r>
              <a:rPr lang="en-US" sz="1800" b="0" i="0" u="none" strike="noStrike" baseline="0" dirty="0">
                <a:solidFill>
                  <a:srgbClr val="56575A"/>
                </a:solidFill>
                <a:latin typeface="Calibri" panose="020F0502020204030204" pitchFamily="34" charset="0"/>
              </a:rPr>
              <a:t> is equivalent to an ANSI JOIN ON (where the condition used is something other than equals).</a:t>
            </a:r>
            <a:endParaRPr lang="en-CA" dirty="0"/>
          </a:p>
        </p:txBody>
      </p:sp>
    </p:spTree>
    <p:extLst>
      <p:ext uri="{BB962C8B-B14F-4D97-AF65-F5344CB8AC3E}">
        <p14:creationId xmlns:p14="http://schemas.microsoft.com/office/powerpoint/2010/main" val="34902031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err="1"/>
              <a:t>Nonequijoin</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780089" y="1930400"/>
            <a:ext cx="7762778"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salary, </a:t>
            </a:r>
            <a:r>
              <a:rPr lang="en-US" dirty="0" err="1">
                <a:latin typeface="Cambria" panose="02040503050406030204" pitchFamily="18" charset="0"/>
                <a:ea typeface="Cambria" panose="02040503050406030204" pitchFamily="18" charset="0"/>
              </a:rPr>
              <a:t>grade_level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lowest_sal</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highest_sal</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a:t>
            </a:r>
            <a:r>
              <a:rPr lang="en-US" dirty="0" err="1">
                <a:latin typeface="Cambria" panose="02040503050406030204" pitchFamily="18" charset="0"/>
                <a:ea typeface="Cambria" panose="02040503050406030204" pitchFamily="18" charset="0"/>
              </a:rPr>
              <a:t>job_grades</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WHERE (salary BETWEEN </a:t>
            </a:r>
            <a:r>
              <a:rPr lang="en-US" dirty="0" err="1">
                <a:latin typeface="Cambria" panose="02040503050406030204" pitchFamily="18" charset="0"/>
                <a:ea typeface="Cambria" panose="02040503050406030204" pitchFamily="18" charset="0"/>
              </a:rPr>
              <a:t>lowest_sal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highest_sal</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2421476677"/>
              </p:ext>
            </p:extLst>
          </p:nvPr>
        </p:nvGraphicFramePr>
        <p:xfrm>
          <a:off x="780088" y="3364923"/>
          <a:ext cx="7762775" cy="2540526"/>
        </p:xfrm>
        <a:graphic>
          <a:graphicData uri="http://schemas.openxmlformats.org/drawingml/2006/table">
            <a:tbl>
              <a:tblPr firstRow="1" bandRow="1">
                <a:tableStyleId>{5C22544A-7EE6-4342-B048-85BDC9FD1C3A}</a:tableStyleId>
              </a:tblPr>
              <a:tblGrid>
                <a:gridCol w="1552555">
                  <a:extLst>
                    <a:ext uri="{9D8B030D-6E8A-4147-A177-3AD203B41FA5}">
                      <a16:colId xmlns:a16="http://schemas.microsoft.com/office/drawing/2014/main" val="3814517489"/>
                    </a:ext>
                  </a:extLst>
                </a:gridCol>
                <a:gridCol w="1552555">
                  <a:extLst>
                    <a:ext uri="{9D8B030D-6E8A-4147-A177-3AD203B41FA5}">
                      <a16:colId xmlns:a16="http://schemas.microsoft.com/office/drawing/2014/main" val="4020353059"/>
                    </a:ext>
                  </a:extLst>
                </a:gridCol>
                <a:gridCol w="1552555">
                  <a:extLst>
                    <a:ext uri="{9D8B030D-6E8A-4147-A177-3AD203B41FA5}">
                      <a16:colId xmlns:a16="http://schemas.microsoft.com/office/drawing/2014/main" val="3945450560"/>
                    </a:ext>
                  </a:extLst>
                </a:gridCol>
                <a:gridCol w="1552555">
                  <a:extLst>
                    <a:ext uri="{9D8B030D-6E8A-4147-A177-3AD203B41FA5}">
                      <a16:colId xmlns:a16="http://schemas.microsoft.com/office/drawing/2014/main" val="1202955410"/>
                    </a:ext>
                  </a:extLst>
                </a:gridCol>
                <a:gridCol w="1552555">
                  <a:extLst>
                    <a:ext uri="{9D8B030D-6E8A-4147-A177-3AD203B41FA5}">
                      <a16:colId xmlns:a16="http://schemas.microsoft.com/office/drawing/2014/main" val="511074906"/>
                    </a:ext>
                  </a:extLst>
                </a:gridCol>
              </a:tblGrid>
              <a:tr h="292160">
                <a:tc>
                  <a:txBody>
                    <a:bodyPr/>
                    <a:lstStyle/>
                    <a:p>
                      <a:r>
                        <a:rPr lang="en-CA" sz="1400" dirty="0"/>
                        <a:t>LAST_NAME</a:t>
                      </a:r>
                    </a:p>
                  </a:txBody>
                  <a:tcPr/>
                </a:tc>
                <a:tc>
                  <a:txBody>
                    <a:bodyPr/>
                    <a:lstStyle/>
                    <a:p>
                      <a:r>
                        <a:rPr lang="en-CA" sz="1400" dirty="0"/>
                        <a:t>SALARY</a:t>
                      </a:r>
                    </a:p>
                  </a:txBody>
                  <a:tcPr/>
                </a:tc>
                <a:tc>
                  <a:txBody>
                    <a:bodyPr/>
                    <a:lstStyle/>
                    <a:p>
                      <a:r>
                        <a:rPr lang="en-CA" sz="1400" dirty="0"/>
                        <a:t>GRADE_LEVEL</a:t>
                      </a:r>
                    </a:p>
                  </a:txBody>
                  <a:tcPr/>
                </a:tc>
                <a:tc>
                  <a:txBody>
                    <a:bodyPr/>
                    <a:lstStyle/>
                    <a:p>
                      <a:r>
                        <a:rPr lang="en-CA" sz="1400" dirty="0"/>
                        <a:t>LOWEST_SAL</a:t>
                      </a:r>
                    </a:p>
                  </a:txBody>
                  <a:tcPr/>
                </a:tc>
                <a:tc>
                  <a:txBody>
                    <a:bodyPr/>
                    <a:lstStyle/>
                    <a:p>
                      <a:r>
                        <a:rPr lang="en-CA" sz="1400" dirty="0"/>
                        <a:t>HIGHEST_SAL</a:t>
                      </a:r>
                    </a:p>
                  </a:txBody>
                  <a:tcPr/>
                </a:tc>
                <a:extLst>
                  <a:ext uri="{0D108BD9-81ED-4DB2-BD59-A6C34878D82A}">
                    <a16:rowId xmlns:a16="http://schemas.microsoft.com/office/drawing/2014/main" val="3999973422"/>
                  </a:ext>
                </a:extLst>
              </a:tr>
              <a:tr h="272201">
                <a:tc>
                  <a:txBody>
                    <a:bodyPr/>
                    <a:lstStyle/>
                    <a:p>
                      <a:r>
                        <a:rPr lang="en-CA" sz="1200" dirty="0"/>
                        <a:t>Vargas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2500</a:t>
                      </a:r>
                    </a:p>
                  </a:txBody>
                  <a:tcPr/>
                </a:tc>
                <a:tc>
                  <a:txBody>
                    <a:bodyPr/>
                    <a:lstStyle/>
                    <a:p>
                      <a:r>
                        <a:rPr lang="en-CA" sz="1200" dirty="0"/>
                        <a:t>A</a:t>
                      </a:r>
                    </a:p>
                  </a:txBody>
                  <a:tcPr/>
                </a:tc>
                <a:tc>
                  <a:txBody>
                    <a:bodyPr/>
                    <a:lstStyle/>
                    <a:p>
                      <a:r>
                        <a:rPr lang="en-CA" sz="1200" dirty="0"/>
                        <a:t>1000</a:t>
                      </a:r>
                    </a:p>
                  </a:txBody>
                  <a:tcPr/>
                </a:tc>
                <a:tc>
                  <a:txBody>
                    <a:bodyPr/>
                    <a:lstStyle/>
                    <a:p>
                      <a:r>
                        <a:rPr lang="en-CA" sz="1200" dirty="0"/>
                        <a:t>2999</a:t>
                      </a:r>
                    </a:p>
                  </a:txBody>
                  <a:tcPr/>
                </a:tc>
                <a:extLst>
                  <a:ext uri="{0D108BD9-81ED-4DB2-BD59-A6C34878D82A}">
                    <a16:rowId xmlns:a16="http://schemas.microsoft.com/office/drawing/2014/main" val="248382476"/>
                  </a:ext>
                </a:extLst>
              </a:tr>
              <a:tr h="272201">
                <a:tc>
                  <a:txBody>
                    <a:bodyPr/>
                    <a:lstStyle/>
                    <a:p>
                      <a:r>
                        <a:rPr lang="en-CA" sz="1200" dirty="0"/>
                        <a:t>Matos</a:t>
                      </a:r>
                    </a:p>
                  </a:txBody>
                  <a:tcPr/>
                </a:tc>
                <a:tc>
                  <a:txBody>
                    <a:bodyPr/>
                    <a:lstStyle/>
                    <a:p>
                      <a:r>
                        <a:rPr lang="en-CA" sz="1200" dirty="0"/>
                        <a:t>2600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1000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2999</a:t>
                      </a:r>
                    </a:p>
                  </a:txBody>
                  <a:tcPr/>
                </a:tc>
                <a:extLst>
                  <a:ext uri="{0D108BD9-81ED-4DB2-BD59-A6C34878D82A}">
                    <a16:rowId xmlns:a16="http://schemas.microsoft.com/office/drawing/2014/main" val="1147055327"/>
                  </a:ext>
                </a:extLst>
              </a:tr>
              <a:tr h="272201">
                <a:tc>
                  <a:txBody>
                    <a:bodyPr/>
                    <a:lstStyle/>
                    <a:p>
                      <a:r>
                        <a:rPr lang="en-CA" sz="1200" dirty="0"/>
                        <a:t>Davies</a:t>
                      </a:r>
                    </a:p>
                  </a:txBody>
                  <a:tcPr/>
                </a:tc>
                <a:tc>
                  <a:txBody>
                    <a:bodyPr/>
                    <a:lstStyle/>
                    <a:p>
                      <a:r>
                        <a:rPr lang="en-CA" sz="1200" dirty="0"/>
                        <a:t>3100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5999</a:t>
                      </a:r>
                    </a:p>
                  </a:txBody>
                  <a:tcPr/>
                </a:tc>
                <a:extLst>
                  <a:ext uri="{0D108BD9-81ED-4DB2-BD59-A6C34878D82A}">
                    <a16:rowId xmlns:a16="http://schemas.microsoft.com/office/drawing/2014/main" val="2959834898"/>
                  </a:ext>
                </a:extLst>
              </a:tr>
              <a:tr h="272201">
                <a:tc>
                  <a:txBody>
                    <a:bodyPr/>
                    <a:lstStyle/>
                    <a:p>
                      <a:r>
                        <a:rPr lang="en-CA" sz="1200" dirty="0" err="1"/>
                        <a:t>Rajs</a:t>
                      </a:r>
                      <a:endParaRPr lang="en-CA" sz="1200" dirty="0"/>
                    </a:p>
                  </a:txBody>
                  <a:tcPr/>
                </a:tc>
                <a:tc>
                  <a:txBody>
                    <a:bodyPr/>
                    <a:lstStyle/>
                    <a:p>
                      <a:r>
                        <a:rPr lang="en-CA" sz="1200" dirty="0"/>
                        <a:t>3500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5999</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319059920"/>
                  </a:ext>
                </a:extLst>
              </a:tr>
              <a:tr h="379482">
                <a:tc>
                  <a:txBody>
                    <a:bodyPr/>
                    <a:lstStyle/>
                    <a:p>
                      <a:r>
                        <a:rPr lang="en-CA" sz="1200" dirty="0"/>
                        <a:t>Lorentz</a:t>
                      </a:r>
                    </a:p>
                  </a:txBody>
                  <a:tcPr/>
                </a:tc>
                <a:tc>
                  <a:txBody>
                    <a:bodyPr/>
                    <a:lstStyle/>
                    <a:p>
                      <a:r>
                        <a:rPr lang="en-CA" sz="1200" dirty="0"/>
                        <a:t>4200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5999</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619478278"/>
                  </a:ext>
                </a:extLst>
              </a:tr>
              <a:tr h="379482">
                <a:tc>
                  <a:txBody>
                    <a:bodyPr/>
                    <a:lstStyle/>
                    <a:p>
                      <a:r>
                        <a:rPr lang="en-CA" sz="1200" dirty="0"/>
                        <a:t>Whalen</a:t>
                      </a:r>
                    </a:p>
                  </a:txBody>
                  <a:tcPr/>
                </a:tc>
                <a:tc>
                  <a:txBody>
                    <a:bodyPr/>
                    <a:lstStyle/>
                    <a:p>
                      <a:r>
                        <a:rPr lang="en-CA" sz="1200" dirty="0"/>
                        <a:t>4400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B</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3000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5999</a:t>
                      </a:r>
                    </a:p>
                  </a:txBody>
                  <a:tcPr/>
                </a:tc>
                <a:extLst>
                  <a:ext uri="{0D108BD9-81ED-4DB2-BD59-A6C34878D82A}">
                    <a16:rowId xmlns:a16="http://schemas.microsoft.com/office/drawing/2014/main" val="515193408"/>
                  </a:ext>
                </a:extLst>
              </a:tr>
              <a:tr h="379482">
                <a:tc>
                  <a:txBody>
                    <a:bodyPr/>
                    <a:lstStyle/>
                    <a:p>
                      <a:r>
                        <a:rPr lang="en-CA"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t>
                      </a:r>
                    </a:p>
                  </a:txBody>
                  <a:tcPr/>
                </a:tc>
                <a:extLst>
                  <a:ext uri="{0D108BD9-81ED-4DB2-BD59-A6C34878D82A}">
                    <a16:rowId xmlns:a16="http://schemas.microsoft.com/office/drawing/2014/main" val="2712630881"/>
                  </a:ext>
                </a:extLst>
              </a:tr>
            </a:tbl>
          </a:graphicData>
        </a:graphic>
      </p:graphicFrame>
    </p:spTree>
    <p:extLst>
      <p:ext uri="{BB962C8B-B14F-4D97-AF65-F5344CB8AC3E}">
        <p14:creationId xmlns:p14="http://schemas.microsoft.com/office/powerpoint/2010/main" val="3550003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1340-DEE3-441F-B5CF-E74F118D894D}"/>
              </a:ext>
            </a:extLst>
          </p:cNvPr>
          <p:cNvSpPr>
            <a:spLocks noGrp="1"/>
          </p:cNvSpPr>
          <p:nvPr>
            <p:ph type="title"/>
          </p:nvPr>
        </p:nvSpPr>
        <p:spPr/>
        <p:txBody>
          <a:bodyPr/>
          <a:lstStyle/>
          <a:p>
            <a:r>
              <a:rPr lang="en-CA" dirty="0"/>
              <a:t>Outer Join</a:t>
            </a:r>
          </a:p>
        </p:txBody>
      </p:sp>
      <p:sp>
        <p:nvSpPr>
          <p:cNvPr id="3" name="Content Placeholder 2">
            <a:extLst>
              <a:ext uri="{FF2B5EF4-FFF2-40B4-BE49-F238E27FC236}">
                <a16:creationId xmlns:a16="http://schemas.microsoft.com/office/drawing/2014/main" id="{FBDDB02B-14DC-42E6-8A4E-7B339F89EB22}"/>
              </a:ext>
            </a:extLst>
          </p:cNvPr>
          <p:cNvSpPr>
            <a:spLocks noGrp="1"/>
          </p:cNvSpPr>
          <p:nvPr>
            <p:ph idx="1"/>
          </p:nvPr>
        </p:nvSpPr>
        <p:spPr/>
        <p:txBody>
          <a:bodyPr/>
          <a:lstStyle/>
          <a:p>
            <a:r>
              <a:rPr lang="en-US" dirty="0"/>
              <a:t>An outer join is used to see rows that have a corresponding value in another table plus those rows in one of the tables that have no matching value in the other table.</a:t>
            </a:r>
          </a:p>
          <a:p>
            <a:r>
              <a:rPr lang="en-US" dirty="0"/>
              <a:t>To indicate which table may have missing data using Oracle Join Syntax, add a plus sign (+) after the table's column name in the WHERE clause of the query.</a:t>
            </a:r>
            <a:endParaRPr lang="en-CA" dirty="0"/>
          </a:p>
        </p:txBody>
      </p:sp>
    </p:spTree>
    <p:extLst>
      <p:ext uri="{BB962C8B-B14F-4D97-AF65-F5344CB8AC3E}">
        <p14:creationId xmlns:p14="http://schemas.microsoft.com/office/powerpoint/2010/main" val="2540353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868C-71AA-40E9-A371-747F9A437F53}"/>
              </a:ext>
            </a:extLst>
          </p:cNvPr>
          <p:cNvSpPr>
            <a:spLocks noGrp="1"/>
          </p:cNvSpPr>
          <p:nvPr>
            <p:ph type="title"/>
          </p:nvPr>
        </p:nvSpPr>
        <p:spPr/>
        <p:txBody>
          <a:bodyPr/>
          <a:lstStyle/>
          <a:p>
            <a:r>
              <a:rPr lang="en-CA" dirty="0"/>
              <a:t>Natural Join</a:t>
            </a:r>
          </a:p>
        </p:txBody>
      </p:sp>
      <p:sp>
        <p:nvSpPr>
          <p:cNvPr id="3" name="Content Placeholder 2">
            <a:extLst>
              <a:ext uri="{FF2B5EF4-FFF2-40B4-BE49-F238E27FC236}">
                <a16:creationId xmlns:a16="http://schemas.microsoft.com/office/drawing/2014/main" id="{531935C8-00A0-4CF9-938F-889C8BE7BD1B}"/>
              </a:ext>
            </a:extLst>
          </p:cNvPr>
          <p:cNvSpPr>
            <a:spLocks noGrp="1"/>
          </p:cNvSpPr>
          <p:nvPr>
            <p:ph idx="1"/>
          </p:nvPr>
        </p:nvSpPr>
        <p:spPr/>
        <p:txBody>
          <a:bodyPr/>
          <a:lstStyle/>
          <a:p>
            <a:r>
              <a:rPr lang="en-US" dirty="0"/>
              <a:t>SQL join clause combines fields from 2 (or more) tables in a relational database.</a:t>
            </a:r>
          </a:p>
          <a:p>
            <a:r>
              <a:rPr lang="en-US" dirty="0"/>
              <a:t>A </a:t>
            </a:r>
            <a:r>
              <a:rPr lang="en-US" b="1" dirty="0"/>
              <a:t>natural join</a:t>
            </a:r>
            <a:r>
              <a:rPr lang="en-US" dirty="0"/>
              <a:t> is based on all columns in two tables that have the same name and selects rows from the two tables that have equal values in all matched columns.</a:t>
            </a:r>
          </a:p>
          <a:p>
            <a:r>
              <a:rPr lang="en-US" dirty="0"/>
              <a:t>The employees table has a </a:t>
            </a:r>
            <a:r>
              <a:rPr lang="en-US" dirty="0" err="1"/>
              <a:t>job_id</a:t>
            </a:r>
            <a:r>
              <a:rPr lang="en-US" dirty="0"/>
              <a:t> column, this is a reference to the column of the same name in the jobs table.</a:t>
            </a:r>
            <a:endParaRPr lang="en-CA" dirty="0"/>
          </a:p>
        </p:txBody>
      </p:sp>
      <p:pic>
        <p:nvPicPr>
          <p:cNvPr id="5" name="Picture 4">
            <a:extLst>
              <a:ext uri="{FF2B5EF4-FFF2-40B4-BE49-F238E27FC236}">
                <a16:creationId xmlns:a16="http://schemas.microsoft.com/office/drawing/2014/main" id="{8904E9D7-2A0E-4D19-B3E6-1A180F47E702}"/>
              </a:ext>
            </a:extLst>
          </p:cNvPr>
          <p:cNvPicPr>
            <a:picLocks noChangeAspect="1"/>
          </p:cNvPicPr>
          <p:nvPr/>
        </p:nvPicPr>
        <p:blipFill>
          <a:blip r:embed="rId2"/>
          <a:stretch>
            <a:fillRect/>
          </a:stretch>
        </p:blipFill>
        <p:spPr>
          <a:xfrm>
            <a:off x="1564746" y="4505788"/>
            <a:ext cx="6097587" cy="2242578"/>
          </a:xfrm>
          <a:prstGeom prst="rect">
            <a:avLst/>
          </a:prstGeom>
        </p:spPr>
      </p:pic>
    </p:spTree>
    <p:extLst>
      <p:ext uri="{BB962C8B-B14F-4D97-AF65-F5344CB8AC3E}">
        <p14:creationId xmlns:p14="http://schemas.microsoft.com/office/powerpoint/2010/main" val="239626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Outer Join</a:t>
            </a:r>
          </a:p>
        </p:txBody>
      </p:sp>
      <p:sp>
        <p:nvSpPr>
          <p:cNvPr id="4" name="TextBox 3">
            <a:extLst>
              <a:ext uri="{FF2B5EF4-FFF2-40B4-BE49-F238E27FC236}">
                <a16:creationId xmlns:a16="http://schemas.microsoft.com/office/drawing/2014/main" id="{625F70B7-5B42-4163-BB98-D75A1DC665A6}"/>
              </a:ext>
            </a:extLst>
          </p:cNvPr>
          <p:cNvSpPr txBox="1"/>
          <p:nvPr/>
        </p:nvSpPr>
        <p:spPr>
          <a:xfrm>
            <a:off x="4614334" y="2160589"/>
            <a:ext cx="5088467" cy="1477328"/>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a:p>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departments d</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a:t>
            </a:r>
          </a:p>
          <a:p>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graphicFrame>
        <p:nvGraphicFramePr>
          <p:cNvPr id="8" name="Table 6">
            <a:extLst>
              <a:ext uri="{FF2B5EF4-FFF2-40B4-BE49-F238E27FC236}">
                <a16:creationId xmlns:a16="http://schemas.microsoft.com/office/drawing/2014/main" id="{C8F6CE28-4A50-44BE-A28C-E7CE22BEBD5E}"/>
              </a:ext>
            </a:extLst>
          </p:cNvPr>
          <p:cNvGraphicFramePr>
            <a:graphicFrameLocks/>
          </p:cNvGraphicFramePr>
          <p:nvPr>
            <p:extLst>
              <p:ext uri="{D42A27DB-BD31-4B8C-83A1-F6EECF244321}">
                <p14:modId xmlns:p14="http://schemas.microsoft.com/office/powerpoint/2010/main" val="1035108618"/>
              </p:ext>
            </p:extLst>
          </p:nvPr>
        </p:nvGraphicFramePr>
        <p:xfrm>
          <a:off x="4648681" y="3896567"/>
          <a:ext cx="5088468" cy="2386395"/>
        </p:xfrm>
        <a:graphic>
          <a:graphicData uri="http://schemas.openxmlformats.org/drawingml/2006/table">
            <a:tbl>
              <a:tblPr firstRow="1" bandRow="1">
                <a:tableStyleId>{5C22544A-7EE6-4342-B048-85BDC9FD1C3A}</a:tableStyleId>
              </a:tblPr>
              <a:tblGrid>
                <a:gridCol w="1696156">
                  <a:extLst>
                    <a:ext uri="{9D8B030D-6E8A-4147-A177-3AD203B41FA5}">
                      <a16:colId xmlns:a16="http://schemas.microsoft.com/office/drawing/2014/main" val="3814517489"/>
                    </a:ext>
                  </a:extLst>
                </a:gridCol>
                <a:gridCol w="1696156">
                  <a:extLst>
                    <a:ext uri="{9D8B030D-6E8A-4147-A177-3AD203B41FA5}">
                      <a16:colId xmlns:a16="http://schemas.microsoft.com/office/drawing/2014/main" val="4020353059"/>
                    </a:ext>
                  </a:extLst>
                </a:gridCol>
                <a:gridCol w="1696156">
                  <a:extLst>
                    <a:ext uri="{9D8B030D-6E8A-4147-A177-3AD203B41FA5}">
                      <a16:colId xmlns:a16="http://schemas.microsoft.com/office/drawing/2014/main" val="3945450560"/>
                    </a:ext>
                  </a:extLst>
                </a:gridCol>
              </a:tblGrid>
              <a:tr h="357553">
                <a:tc>
                  <a:txBody>
                    <a:bodyPr/>
                    <a:lstStyle/>
                    <a:p>
                      <a:r>
                        <a:rPr lang="en-CA" sz="1400" dirty="0"/>
                        <a:t>LAST_NAME</a:t>
                      </a:r>
                    </a:p>
                  </a:txBody>
                  <a:tcPr/>
                </a:tc>
                <a:tc>
                  <a:txBody>
                    <a:bodyPr/>
                    <a:lstStyle/>
                    <a:p>
                      <a:r>
                        <a:rPr lang="en-CA" sz="1400" dirty="0"/>
                        <a:t>DEPT_ID</a:t>
                      </a:r>
                    </a:p>
                  </a:txBody>
                  <a:tcPr/>
                </a:tc>
                <a:tc>
                  <a:txBody>
                    <a:bodyPr/>
                    <a:lstStyle/>
                    <a:p>
                      <a:r>
                        <a:rPr lang="en-CA" sz="1400" dirty="0"/>
                        <a:t>DEPT_NAME</a:t>
                      </a:r>
                    </a:p>
                  </a:txBody>
                  <a:tcPr/>
                </a:tc>
                <a:extLst>
                  <a:ext uri="{0D108BD9-81ED-4DB2-BD59-A6C34878D82A}">
                    <a16:rowId xmlns:a16="http://schemas.microsoft.com/office/drawing/2014/main" val="3999973422"/>
                  </a:ext>
                </a:extLst>
              </a:tr>
              <a:tr h="298876">
                <a:tc>
                  <a:txBody>
                    <a:bodyPr/>
                    <a:lstStyle/>
                    <a:p>
                      <a:r>
                        <a:rPr lang="en-CA" sz="1200" dirty="0"/>
                        <a:t>Vargas</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298876">
                <a:tc>
                  <a:txBody>
                    <a:bodyPr/>
                    <a:lstStyle/>
                    <a:p>
                      <a:r>
                        <a:rPr lang="en-CA" sz="1200" dirty="0"/>
                        <a:t>Matos</a:t>
                      </a:r>
                    </a:p>
                  </a:txBody>
                  <a:tcPr/>
                </a:tc>
                <a:tc>
                  <a:txBody>
                    <a:bodyPr/>
                    <a:lstStyle/>
                    <a:p>
                      <a:r>
                        <a:rPr lang="en-CA" sz="1200" dirty="0"/>
                        <a:t>20</a:t>
                      </a:r>
                    </a:p>
                  </a:txBody>
                  <a:tcPr/>
                </a:tc>
                <a:tc>
                  <a:txBody>
                    <a:bodyPr/>
                    <a:lstStyle/>
                    <a:p>
                      <a:r>
                        <a:rPr lang="en-CA" sz="1200" dirty="0"/>
                        <a:t>Marketing</a:t>
                      </a:r>
                    </a:p>
                  </a:txBody>
                  <a:tcPr/>
                </a:tc>
                <a:extLst>
                  <a:ext uri="{0D108BD9-81ED-4DB2-BD59-A6C34878D82A}">
                    <a16:rowId xmlns:a16="http://schemas.microsoft.com/office/drawing/2014/main" val="1147055327"/>
                  </a:ext>
                </a:extLst>
              </a:tr>
              <a:tr h="298876">
                <a:tc>
                  <a:txBody>
                    <a:bodyPr/>
                    <a:lstStyle/>
                    <a:p>
                      <a:r>
                        <a:rPr lang="en-CA" sz="1200" dirty="0"/>
                        <a:t>…</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959834898"/>
                  </a:ext>
                </a:extLst>
              </a:tr>
              <a:tr h="298876">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80</a:t>
                      </a:r>
                    </a:p>
                  </a:txBody>
                  <a:tcPr/>
                </a:tc>
                <a:tc>
                  <a:txBody>
                    <a:bodyPr/>
                    <a:lstStyle/>
                    <a:p>
                      <a:r>
                        <a:rPr lang="en-CA" sz="1200" dirty="0"/>
                        <a:t>Sales</a:t>
                      </a:r>
                    </a:p>
                  </a:txBody>
                  <a:tcPr/>
                </a:tc>
                <a:extLst>
                  <a:ext uri="{0D108BD9-81ED-4DB2-BD59-A6C34878D82A}">
                    <a16:rowId xmlns:a16="http://schemas.microsoft.com/office/drawing/2014/main" val="2319059920"/>
                  </a:ext>
                </a:extLst>
              </a:tr>
              <a:tr h="416669">
                <a:tc>
                  <a:txBody>
                    <a:bodyPr/>
                    <a:lstStyle/>
                    <a:p>
                      <a:r>
                        <a:rPr lang="en-CA" sz="1200" dirty="0"/>
                        <a:t>Fay</a:t>
                      </a:r>
                    </a:p>
                  </a:txBody>
                  <a:tcPr/>
                </a:tc>
                <a:tc>
                  <a:txBody>
                    <a:bodyPr/>
                    <a:lstStyle/>
                    <a:p>
                      <a:r>
                        <a:rPr lang="en-CA" sz="1200" dirty="0"/>
                        <a:t>90</a:t>
                      </a:r>
                    </a:p>
                  </a:txBody>
                  <a:tcPr/>
                </a:tc>
                <a:tc>
                  <a:txBody>
                    <a:bodyPr/>
                    <a:lstStyle/>
                    <a:p>
                      <a:r>
                        <a:rPr lang="en-CA" sz="1200" dirty="0"/>
                        <a:t>Executive</a:t>
                      </a:r>
                    </a:p>
                  </a:txBody>
                  <a:tcPr/>
                </a:tc>
                <a:extLst>
                  <a:ext uri="{0D108BD9-81ED-4DB2-BD59-A6C34878D82A}">
                    <a16:rowId xmlns:a16="http://schemas.microsoft.com/office/drawing/2014/main" val="1619478278"/>
                  </a:ext>
                </a:extLst>
              </a:tr>
              <a:tr h="416669">
                <a:tc>
                  <a:txBody>
                    <a:bodyPr/>
                    <a:lstStyle/>
                    <a:p>
                      <a:r>
                        <a:rPr lang="en-CA" sz="1200" dirty="0"/>
                        <a:t>Smith</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712630881"/>
                  </a:ext>
                </a:extLst>
              </a:tr>
            </a:tbl>
          </a:graphicData>
        </a:graphic>
      </p:graphicFrame>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89"/>
            <a:ext cx="3818466" cy="3901543"/>
          </a:xfrm>
        </p:spPr>
        <p:txBody>
          <a:bodyPr>
            <a:normAutofit/>
          </a:bodyPr>
          <a:lstStyle/>
          <a:p>
            <a:r>
              <a:rPr lang="en-US" dirty="0"/>
              <a:t>This query will return all employee last names, including those that are assigned to a department and those that are not.</a:t>
            </a:r>
          </a:p>
          <a:p>
            <a:r>
              <a:rPr lang="en-US" dirty="0"/>
              <a:t>The same results could be obtained using an ANSI LEFT OUTER JOIN.</a:t>
            </a:r>
            <a:endParaRPr lang="en-CA" dirty="0"/>
          </a:p>
        </p:txBody>
      </p:sp>
      <p:sp>
        <p:nvSpPr>
          <p:cNvPr id="3" name="Rectangle 2">
            <a:extLst>
              <a:ext uri="{FF2B5EF4-FFF2-40B4-BE49-F238E27FC236}">
                <a16:creationId xmlns:a16="http://schemas.microsoft.com/office/drawing/2014/main" id="{DF08D0C4-0C3C-4A61-B186-F67EC0BC886D}"/>
              </a:ext>
            </a:extLst>
          </p:cNvPr>
          <p:cNvSpPr/>
          <p:nvPr/>
        </p:nvSpPr>
        <p:spPr>
          <a:xfrm>
            <a:off x="4648681" y="5853262"/>
            <a:ext cx="5088468" cy="4381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06EF48A3-68B2-4DEE-B3DF-BA76C73E3003}"/>
              </a:ext>
            </a:extLst>
          </p:cNvPr>
          <p:cNvSpPr/>
          <p:nvPr/>
        </p:nvSpPr>
        <p:spPr>
          <a:xfrm>
            <a:off x="4614334" y="3033839"/>
            <a:ext cx="2810933" cy="604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8364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Outer Join</a:t>
            </a:r>
          </a:p>
        </p:txBody>
      </p:sp>
      <p:sp>
        <p:nvSpPr>
          <p:cNvPr id="4" name="TextBox 3">
            <a:extLst>
              <a:ext uri="{FF2B5EF4-FFF2-40B4-BE49-F238E27FC236}">
                <a16:creationId xmlns:a16="http://schemas.microsoft.com/office/drawing/2014/main" id="{625F70B7-5B42-4163-BB98-D75A1DC665A6}"/>
              </a:ext>
            </a:extLst>
          </p:cNvPr>
          <p:cNvSpPr txBox="1"/>
          <p:nvPr/>
        </p:nvSpPr>
        <p:spPr>
          <a:xfrm>
            <a:off x="4614334" y="2160589"/>
            <a:ext cx="5088467" cy="1477328"/>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a:p>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departments d</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 =</a:t>
            </a:r>
          </a:p>
          <a:p>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sp>
        <p:nvSpPr>
          <p:cNvPr id="5" name="Content Placeholder 2">
            <a:extLst>
              <a:ext uri="{FF2B5EF4-FFF2-40B4-BE49-F238E27FC236}">
                <a16:creationId xmlns:a16="http://schemas.microsoft.com/office/drawing/2014/main" id="{9CBE6978-59B4-48D2-875F-28B0B8EFA09D}"/>
              </a:ext>
            </a:extLst>
          </p:cNvPr>
          <p:cNvSpPr>
            <a:spLocks noGrp="1"/>
          </p:cNvSpPr>
          <p:nvPr>
            <p:ph idx="1"/>
          </p:nvPr>
        </p:nvSpPr>
        <p:spPr>
          <a:xfrm>
            <a:off x="677334" y="2160589"/>
            <a:ext cx="3818466" cy="3901543"/>
          </a:xfrm>
        </p:spPr>
        <p:txBody>
          <a:bodyPr>
            <a:normAutofit/>
          </a:bodyPr>
          <a:lstStyle/>
          <a:p>
            <a:r>
              <a:rPr lang="en-US" dirty="0"/>
              <a:t>This outer join would return all department IDs and department names, both those that have employees assigned to them and those that do not.</a:t>
            </a:r>
          </a:p>
          <a:p>
            <a:r>
              <a:rPr lang="en-US" dirty="0"/>
              <a:t>The same results could be obtained using an ANSI RIGHT OUTER JOIN.</a:t>
            </a:r>
            <a:endParaRPr lang="en-CA" dirty="0"/>
          </a:p>
        </p:txBody>
      </p:sp>
      <p:sp>
        <p:nvSpPr>
          <p:cNvPr id="9" name="Rectangle 8">
            <a:extLst>
              <a:ext uri="{FF2B5EF4-FFF2-40B4-BE49-F238E27FC236}">
                <a16:creationId xmlns:a16="http://schemas.microsoft.com/office/drawing/2014/main" id="{06EF48A3-68B2-4DEE-B3DF-BA76C73E3003}"/>
              </a:ext>
            </a:extLst>
          </p:cNvPr>
          <p:cNvSpPr/>
          <p:nvPr/>
        </p:nvSpPr>
        <p:spPr>
          <a:xfrm>
            <a:off x="4614334" y="3033839"/>
            <a:ext cx="3081868" cy="6040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aphicFrame>
        <p:nvGraphicFramePr>
          <p:cNvPr id="10" name="Table 6">
            <a:extLst>
              <a:ext uri="{FF2B5EF4-FFF2-40B4-BE49-F238E27FC236}">
                <a16:creationId xmlns:a16="http://schemas.microsoft.com/office/drawing/2014/main" id="{6844C44A-ADE7-443D-AAD5-2B68E1D6C734}"/>
              </a:ext>
            </a:extLst>
          </p:cNvPr>
          <p:cNvGraphicFramePr>
            <a:graphicFrameLocks/>
          </p:cNvGraphicFramePr>
          <p:nvPr>
            <p:extLst>
              <p:ext uri="{D42A27DB-BD31-4B8C-83A1-F6EECF244321}">
                <p14:modId xmlns:p14="http://schemas.microsoft.com/office/powerpoint/2010/main" val="1217236593"/>
              </p:ext>
            </p:extLst>
          </p:nvPr>
        </p:nvGraphicFramePr>
        <p:xfrm>
          <a:off x="4614334" y="3876574"/>
          <a:ext cx="5088468" cy="2194024"/>
        </p:xfrm>
        <a:graphic>
          <a:graphicData uri="http://schemas.openxmlformats.org/drawingml/2006/table">
            <a:tbl>
              <a:tblPr firstRow="1" bandRow="1">
                <a:tableStyleId>{5C22544A-7EE6-4342-B048-85BDC9FD1C3A}</a:tableStyleId>
              </a:tblPr>
              <a:tblGrid>
                <a:gridCol w="1696156">
                  <a:extLst>
                    <a:ext uri="{9D8B030D-6E8A-4147-A177-3AD203B41FA5}">
                      <a16:colId xmlns:a16="http://schemas.microsoft.com/office/drawing/2014/main" val="3814517489"/>
                    </a:ext>
                  </a:extLst>
                </a:gridCol>
                <a:gridCol w="1696156">
                  <a:extLst>
                    <a:ext uri="{9D8B030D-6E8A-4147-A177-3AD203B41FA5}">
                      <a16:colId xmlns:a16="http://schemas.microsoft.com/office/drawing/2014/main" val="4020353059"/>
                    </a:ext>
                  </a:extLst>
                </a:gridCol>
                <a:gridCol w="1696156">
                  <a:extLst>
                    <a:ext uri="{9D8B030D-6E8A-4147-A177-3AD203B41FA5}">
                      <a16:colId xmlns:a16="http://schemas.microsoft.com/office/drawing/2014/main" val="3945450560"/>
                    </a:ext>
                  </a:extLst>
                </a:gridCol>
              </a:tblGrid>
              <a:tr h="328730">
                <a:tc>
                  <a:txBody>
                    <a:bodyPr/>
                    <a:lstStyle/>
                    <a:p>
                      <a:r>
                        <a:rPr lang="en-CA" sz="1400" dirty="0"/>
                        <a:t>LAST_NAME</a:t>
                      </a:r>
                    </a:p>
                  </a:txBody>
                  <a:tcPr/>
                </a:tc>
                <a:tc>
                  <a:txBody>
                    <a:bodyPr/>
                    <a:lstStyle/>
                    <a:p>
                      <a:r>
                        <a:rPr lang="en-CA" sz="1400" dirty="0"/>
                        <a:t>DEPT_ID</a:t>
                      </a:r>
                    </a:p>
                  </a:txBody>
                  <a:tcPr/>
                </a:tc>
                <a:tc>
                  <a:txBody>
                    <a:bodyPr/>
                    <a:lstStyle/>
                    <a:p>
                      <a:r>
                        <a:rPr lang="en-CA" sz="1400" dirty="0"/>
                        <a:t>DEPT_NAME</a:t>
                      </a:r>
                    </a:p>
                  </a:txBody>
                  <a:tcPr/>
                </a:tc>
                <a:extLst>
                  <a:ext uri="{0D108BD9-81ED-4DB2-BD59-A6C34878D82A}">
                    <a16:rowId xmlns:a16="http://schemas.microsoft.com/office/drawing/2014/main" val="3999973422"/>
                  </a:ext>
                </a:extLst>
              </a:tr>
              <a:tr h="274783">
                <a:tc>
                  <a:txBody>
                    <a:bodyPr/>
                    <a:lstStyle/>
                    <a:p>
                      <a:r>
                        <a:rPr lang="en-CA" sz="1200" dirty="0"/>
                        <a:t>Vargas</a:t>
                      </a:r>
                    </a:p>
                  </a:txBody>
                  <a:tcPr/>
                </a:tc>
                <a:tc>
                  <a:txBody>
                    <a:bodyPr/>
                    <a:lstStyle/>
                    <a:p>
                      <a:r>
                        <a:rPr lang="en-CA" sz="1200" dirty="0"/>
                        <a:t>10</a:t>
                      </a:r>
                    </a:p>
                  </a:txBody>
                  <a:tcPr/>
                </a:tc>
                <a:tc>
                  <a:txBody>
                    <a:bodyPr/>
                    <a:lstStyle/>
                    <a:p>
                      <a:r>
                        <a:rPr lang="en-CA" sz="1200" dirty="0" err="1"/>
                        <a:t>Adminstration</a:t>
                      </a:r>
                      <a:endParaRPr lang="en-CA" sz="1200" dirty="0"/>
                    </a:p>
                  </a:txBody>
                  <a:tcPr/>
                </a:tc>
                <a:extLst>
                  <a:ext uri="{0D108BD9-81ED-4DB2-BD59-A6C34878D82A}">
                    <a16:rowId xmlns:a16="http://schemas.microsoft.com/office/drawing/2014/main" val="248382476"/>
                  </a:ext>
                </a:extLst>
              </a:tr>
              <a:tr h="274783">
                <a:tc>
                  <a:txBody>
                    <a:bodyPr/>
                    <a:lstStyle/>
                    <a:p>
                      <a:r>
                        <a:rPr lang="en-CA" sz="1200" dirty="0"/>
                        <a:t>Matos</a:t>
                      </a:r>
                    </a:p>
                  </a:txBody>
                  <a:tcPr/>
                </a:tc>
                <a:tc>
                  <a:txBody>
                    <a:bodyPr/>
                    <a:lstStyle/>
                    <a:p>
                      <a:r>
                        <a:rPr lang="en-CA" sz="1200" dirty="0"/>
                        <a:t>20</a:t>
                      </a:r>
                    </a:p>
                  </a:txBody>
                  <a:tcPr/>
                </a:tc>
                <a:tc>
                  <a:txBody>
                    <a:bodyPr/>
                    <a:lstStyle/>
                    <a:p>
                      <a:r>
                        <a:rPr lang="en-CA" sz="1200" dirty="0"/>
                        <a:t>Marketing</a:t>
                      </a:r>
                    </a:p>
                  </a:txBody>
                  <a:tcPr/>
                </a:tc>
                <a:extLst>
                  <a:ext uri="{0D108BD9-81ED-4DB2-BD59-A6C34878D82A}">
                    <a16:rowId xmlns:a16="http://schemas.microsoft.com/office/drawing/2014/main" val="1147055327"/>
                  </a:ext>
                </a:extLst>
              </a:tr>
              <a:tr h="274783">
                <a:tc>
                  <a:txBody>
                    <a:bodyPr/>
                    <a:lstStyle/>
                    <a:p>
                      <a:r>
                        <a:rPr lang="en-CA" sz="1200" dirty="0"/>
                        <a:t>…</a:t>
                      </a:r>
                    </a:p>
                  </a:txBody>
                  <a:tcPr/>
                </a:tc>
                <a:tc>
                  <a:txBody>
                    <a:bodyPr/>
                    <a:lstStyle/>
                    <a:p>
                      <a:r>
                        <a:rPr lang="en-CA" sz="1200" dirty="0"/>
                        <a:t>…</a:t>
                      </a:r>
                    </a:p>
                  </a:txBody>
                  <a:tcPr/>
                </a:tc>
                <a:tc>
                  <a:txBody>
                    <a:bodyPr/>
                    <a:lstStyle/>
                    <a:p>
                      <a:r>
                        <a:rPr lang="en-CA" sz="1200" dirty="0"/>
                        <a:t>…</a:t>
                      </a:r>
                    </a:p>
                  </a:txBody>
                  <a:tcPr/>
                </a:tc>
                <a:extLst>
                  <a:ext uri="{0D108BD9-81ED-4DB2-BD59-A6C34878D82A}">
                    <a16:rowId xmlns:a16="http://schemas.microsoft.com/office/drawing/2014/main" val="2959834898"/>
                  </a:ext>
                </a:extLst>
              </a:tr>
              <a:tr h="274783">
                <a:tc>
                  <a:txBody>
                    <a:bodyPr/>
                    <a:lstStyle/>
                    <a:p>
                      <a:r>
                        <a:rPr lang="en-CA" sz="1200" dirty="0" err="1"/>
                        <a:t>Rajs</a:t>
                      </a:r>
                      <a:endParaRPr lang="en-CA" sz="12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200" dirty="0"/>
                        <a:t>80</a:t>
                      </a:r>
                    </a:p>
                  </a:txBody>
                  <a:tcPr/>
                </a:tc>
                <a:tc>
                  <a:txBody>
                    <a:bodyPr/>
                    <a:lstStyle/>
                    <a:p>
                      <a:r>
                        <a:rPr lang="en-CA" sz="1200" dirty="0"/>
                        <a:t>Sales</a:t>
                      </a:r>
                    </a:p>
                  </a:txBody>
                  <a:tcPr/>
                </a:tc>
                <a:extLst>
                  <a:ext uri="{0D108BD9-81ED-4DB2-BD59-A6C34878D82A}">
                    <a16:rowId xmlns:a16="http://schemas.microsoft.com/office/drawing/2014/main" val="2319059920"/>
                  </a:ext>
                </a:extLst>
              </a:tr>
              <a:tr h="383081">
                <a:tc>
                  <a:txBody>
                    <a:bodyPr/>
                    <a:lstStyle/>
                    <a:p>
                      <a:r>
                        <a:rPr lang="en-CA" sz="1200" dirty="0"/>
                        <a:t>Fay</a:t>
                      </a:r>
                    </a:p>
                  </a:txBody>
                  <a:tcPr/>
                </a:tc>
                <a:tc>
                  <a:txBody>
                    <a:bodyPr/>
                    <a:lstStyle/>
                    <a:p>
                      <a:r>
                        <a:rPr lang="en-CA" sz="1200" dirty="0"/>
                        <a:t>90</a:t>
                      </a:r>
                    </a:p>
                  </a:txBody>
                  <a:tcPr/>
                </a:tc>
                <a:tc>
                  <a:txBody>
                    <a:bodyPr/>
                    <a:lstStyle/>
                    <a:p>
                      <a:r>
                        <a:rPr lang="en-CA" sz="1200" dirty="0"/>
                        <a:t>Executive</a:t>
                      </a:r>
                    </a:p>
                  </a:txBody>
                  <a:tcPr/>
                </a:tc>
                <a:extLst>
                  <a:ext uri="{0D108BD9-81ED-4DB2-BD59-A6C34878D82A}">
                    <a16:rowId xmlns:a16="http://schemas.microsoft.com/office/drawing/2014/main" val="1619478278"/>
                  </a:ext>
                </a:extLst>
              </a:tr>
              <a:tr h="383081">
                <a:tc>
                  <a:txBody>
                    <a:bodyPr/>
                    <a:lstStyle/>
                    <a:p>
                      <a:r>
                        <a:rPr lang="en-CA" sz="1200" dirty="0"/>
                        <a:t>-</a:t>
                      </a:r>
                    </a:p>
                  </a:txBody>
                  <a:tcPr/>
                </a:tc>
                <a:tc>
                  <a:txBody>
                    <a:bodyPr/>
                    <a:lstStyle/>
                    <a:p>
                      <a:r>
                        <a:rPr lang="en-CA" sz="1200" dirty="0"/>
                        <a:t>190</a:t>
                      </a:r>
                    </a:p>
                  </a:txBody>
                  <a:tcPr/>
                </a:tc>
                <a:tc>
                  <a:txBody>
                    <a:bodyPr/>
                    <a:lstStyle/>
                    <a:p>
                      <a:r>
                        <a:rPr lang="en-CA" sz="1200" dirty="0"/>
                        <a:t>Contracting</a:t>
                      </a:r>
                    </a:p>
                  </a:txBody>
                  <a:tcPr/>
                </a:tc>
                <a:extLst>
                  <a:ext uri="{0D108BD9-81ED-4DB2-BD59-A6C34878D82A}">
                    <a16:rowId xmlns:a16="http://schemas.microsoft.com/office/drawing/2014/main" val="2712630881"/>
                  </a:ext>
                </a:extLst>
              </a:tr>
            </a:tbl>
          </a:graphicData>
        </a:graphic>
      </p:graphicFrame>
      <p:sp>
        <p:nvSpPr>
          <p:cNvPr id="11" name="Rectangle 10">
            <a:extLst>
              <a:ext uri="{FF2B5EF4-FFF2-40B4-BE49-F238E27FC236}">
                <a16:creationId xmlns:a16="http://schemas.microsoft.com/office/drawing/2014/main" id="{E3F57ABB-682B-4671-A8BA-667E876ADE2B}"/>
              </a:ext>
            </a:extLst>
          </p:cNvPr>
          <p:cNvSpPr/>
          <p:nvPr/>
        </p:nvSpPr>
        <p:spPr>
          <a:xfrm>
            <a:off x="4614333" y="5693960"/>
            <a:ext cx="5088467" cy="3681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852786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FAAB-71CA-4DBE-AC81-37B53F450868}"/>
              </a:ext>
            </a:extLst>
          </p:cNvPr>
          <p:cNvSpPr>
            <a:spLocks noGrp="1"/>
          </p:cNvSpPr>
          <p:nvPr>
            <p:ph type="title"/>
          </p:nvPr>
        </p:nvSpPr>
        <p:spPr/>
        <p:txBody>
          <a:bodyPr/>
          <a:lstStyle/>
          <a:p>
            <a:r>
              <a:rPr lang="en-CA" dirty="0"/>
              <a:t>Outer Join</a:t>
            </a:r>
          </a:p>
        </p:txBody>
      </p:sp>
      <p:sp>
        <p:nvSpPr>
          <p:cNvPr id="3" name="Content Placeholder 2">
            <a:extLst>
              <a:ext uri="{FF2B5EF4-FFF2-40B4-BE49-F238E27FC236}">
                <a16:creationId xmlns:a16="http://schemas.microsoft.com/office/drawing/2014/main" id="{A57FB6AF-27BB-4BA6-A675-271EAD3455C9}"/>
              </a:ext>
            </a:extLst>
          </p:cNvPr>
          <p:cNvSpPr>
            <a:spLocks noGrp="1"/>
          </p:cNvSpPr>
          <p:nvPr>
            <p:ph idx="1"/>
          </p:nvPr>
        </p:nvSpPr>
        <p:spPr/>
        <p:txBody>
          <a:bodyPr>
            <a:normAutofit/>
          </a:bodyPr>
          <a:lstStyle/>
          <a:p>
            <a:r>
              <a:rPr lang="en-US" sz="2000" dirty="0"/>
              <a:t>It is not possible to have the equivalent of a FULL OUTER JOIN by adding a (+) sign to both columns in the join condition.</a:t>
            </a:r>
          </a:p>
          <a:p>
            <a:r>
              <a:rPr lang="en-US" sz="2000" dirty="0"/>
              <a:t>Attempting this results in an error.</a:t>
            </a:r>
            <a:endParaRPr lang="en-CA" sz="2000" dirty="0"/>
          </a:p>
        </p:txBody>
      </p:sp>
      <p:sp>
        <p:nvSpPr>
          <p:cNvPr id="4" name="TextBox 3">
            <a:extLst>
              <a:ext uri="{FF2B5EF4-FFF2-40B4-BE49-F238E27FC236}">
                <a16:creationId xmlns:a16="http://schemas.microsoft.com/office/drawing/2014/main" id="{42C635A5-0B2F-4FAE-A058-40B18A11043F}"/>
              </a:ext>
            </a:extLst>
          </p:cNvPr>
          <p:cNvSpPr txBox="1"/>
          <p:nvPr/>
        </p:nvSpPr>
        <p:spPr>
          <a:xfrm>
            <a:off x="1117601" y="3455989"/>
            <a:ext cx="7111999"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e, departments d</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e.department_id</a:t>
            </a:r>
            <a:r>
              <a:rPr lang="en-US" dirty="0">
                <a:latin typeface="Cambria" panose="02040503050406030204" pitchFamily="18" charset="0"/>
                <a:ea typeface="Cambria" panose="02040503050406030204" pitchFamily="18" charset="0"/>
              </a:rPr>
              <a:t>(+) = </a:t>
            </a:r>
            <a:r>
              <a:rPr lang="en-US" dirty="0" err="1">
                <a:latin typeface="Cambria" panose="02040503050406030204" pitchFamily="18" charset="0"/>
                <a:ea typeface="Cambria" panose="02040503050406030204" pitchFamily="18" charset="0"/>
              </a:rPr>
              <a:t>d.department_id</a:t>
            </a:r>
            <a:r>
              <a:rPr lang="en-US" dirty="0">
                <a:latin typeface="Cambria" panose="02040503050406030204" pitchFamily="18" charset="0"/>
                <a:ea typeface="Cambria" panose="02040503050406030204" pitchFamily="18" charset="0"/>
              </a:rPr>
              <a:t>(+);</a:t>
            </a:r>
          </a:p>
        </p:txBody>
      </p:sp>
      <p:sp>
        <p:nvSpPr>
          <p:cNvPr id="5" name="Rectangle 4">
            <a:extLst>
              <a:ext uri="{FF2B5EF4-FFF2-40B4-BE49-F238E27FC236}">
                <a16:creationId xmlns:a16="http://schemas.microsoft.com/office/drawing/2014/main" id="{EBF6CA18-6874-4E0F-8FAF-92E1DDF0BB1C}"/>
              </a:ext>
            </a:extLst>
          </p:cNvPr>
          <p:cNvSpPr/>
          <p:nvPr/>
        </p:nvSpPr>
        <p:spPr>
          <a:xfrm>
            <a:off x="1194281" y="4075575"/>
            <a:ext cx="5088468" cy="2783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F4F49B1B-019D-4DC9-A8CC-3D5A0433FE72}"/>
              </a:ext>
            </a:extLst>
          </p:cNvPr>
          <p:cNvPicPr>
            <a:picLocks noChangeAspect="1"/>
          </p:cNvPicPr>
          <p:nvPr/>
        </p:nvPicPr>
        <p:blipFill>
          <a:blip r:embed="rId2"/>
          <a:stretch>
            <a:fillRect/>
          </a:stretch>
        </p:blipFill>
        <p:spPr>
          <a:xfrm>
            <a:off x="1117601" y="4609508"/>
            <a:ext cx="4724400" cy="609600"/>
          </a:xfrm>
          <a:prstGeom prst="rect">
            <a:avLst/>
          </a:prstGeom>
        </p:spPr>
      </p:pic>
    </p:spTree>
    <p:extLst>
      <p:ext uri="{BB962C8B-B14F-4D97-AF65-F5344CB8AC3E}">
        <p14:creationId xmlns:p14="http://schemas.microsoft.com/office/powerpoint/2010/main" val="1764690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FAAB-71CA-4DBE-AC81-37B53F450868}"/>
              </a:ext>
            </a:extLst>
          </p:cNvPr>
          <p:cNvSpPr>
            <a:spLocks noGrp="1"/>
          </p:cNvSpPr>
          <p:nvPr>
            <p:ph type="title"/>
          </p:nvPr>
        </p:nvSpPr>
        <p:spPr/>
        <p:txBody>
          <a:bodyPr/>
          <a:lstStyle/>
          <a:p>
            <a:r>
              <a:rPr lang="en-CA" dirty="0"/>
              <a:t>Outer Join and ANIS Equivalents</a:t>
            </a:r>
          </a:p>
        </p:txBody>
      </p:sp>
      <p:sp>
        <p:nvSpPr>
          <p:cNvPr id="3" name="Content Placeholder 2">
            <a:extLst>
              <a:ext uri="{FF2B5EF4-FFF2-40B4-BE49-F238E27FC236}">
                <a16:creationId xmlns:a16="http://schemas.microsoft.com/office/drawing/2014/main" id="{A57FB6AF-27BB-4BA6-A675-271EAD3455C9}"/>
              </a:ext>
            </a:extLst>
          </p:cNvPr>
          <p:cNvSpPr>
            <a:spLocks noGrp="1"/>
          </p:cNvSpPr>
          <p:nvPr>
            <p:ph idx="1"/>
          </p:nvPr>
        </p:nvSpPr>
        <p:spPr/>
        <p:txBody>
          <a:bodyPr>
            <a:normAutofit/>
          </a:bodyPr>
          <a:lstStyle/>
          <a:p>
            <a:r>
              <a:rPr lang="en-US" sz="2000" dirty="0"/>
              <a:t>The table below shows ANSI/ISO SQL: 99 joins and their equivalent Oracle outer joins.</a:t>
            </a:r>
            <a:endParaRPr lang="en-CA" sz="2000" dirty="0"/>
          </a:p>
        </p:txBody>
      </p:sp>
      <p:pic>
        <p:nvPicPr>
          <p:cNvPr id="8" name="Picture 7">
            <a:extLst>
              <a:ext uri="{FF2B5EF4-FFF2-40B4-BE49-F238E27FC236}">
                <a16:creationId xmlns:a16="http://schemas.microsoft.com/office/drawing/2014/main" id="{2F29780B-5B69-4BB8-87B6-49D392501AD4}"/>
              </a:ext>
            </a:extLst>
          </p:cNvPr>
          <p:cNvPicPr>
            <a:picLocks noChangeAspect="1"/>
          </p:cNvPicPr>
          <p:nvPr/>
        </p:nvPicPr>
        <p:blipFill>
          <a:blip r:embed="rId2"/>
          <a:stretch>
            <a:fillRect/>
          </a:stretch>
        </p:blipFill>
        <p:spPr>
          <a:xfrm>
            <a:off x="1076566" y="2969082"/>
            <a:ext cx="7534034" cy="3072280"/>
          </a:xfrm>
          <a:prstGeom prst="rect">
            <a:avLst/>
          </a:prstGeom>
        </p:spPr>
      </p:pic>
    </p:spTree>
    <p:extLst>
      <p:ext uri="{BB962C8B-B14F-4D97-AF65-F5344CB8AC3E}">
        <p14:creationId xmlns:p14="http://schemas.microsoft.com/office/powerpoint/2010/main" val="926738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868C-71AA-40E9-A371-747F9A437F53}"/>
              </a:ext>
            </a:extLst>
          </p:cNvPr>
          <p:cNvSpPr>
            <a:spLocks noGrp="1"/>
          </p:cNvSpPr>
          <p:nvPr>
            <p:ph type="title"/>
          </p:nvPr>
        </p:nvSpPr>
        <p:spPr/>
        <p:txBody>
          <a:bodyPr/>
          <a:lstStyle/>
          <a:p>
            <a:r>
              <a:rPr lang="en-CA" dirty="0"/>
              <a:t>Natural Join</a:t>
            </a:r>
          </a:p>
        </p:txBody>
      </p:sp>
      <p:sp>
        <p:nvSpPr>
          <p:cNvPr id="3" name="Content Placeholder 2">
            <a:extLst>
              <a:ext uri="{FF2B5EF4-FFF2-40B4-BE49-F238E27FC236}">
                <a16:creationId xmlns:a16="http://schemas.microsoft.com/office/drawing/2014/main" id="{531935C8-00A0-4CF9-938F-889C8BE7BD1B}"/>
              </a:ext>
            </a:extLst>
          </p:cNvPr>
          <p:cNvSpPr>
            <a:spLocks noGrp="1"/>
          </p:cNvSpPr>
          <p:nvPr>
            <p:ph idx="1"/>
          </p:nvPr>
        </p:nvSpPr>
        <p:spPr/>
        <p:txBody>
          <a:bodyPr/>
          <a:lstStyle/>
          <a:p>
            <a:r>
              <a:rPr lang="en-US" dirty="0"/>
              <a:t>As shown in the sample code, when using a natural join, it is possible to join the tables without having to explicitly specify the columns in the corresponding table.</a:t>
            </a:r>
          </a:p>
          <a:p>
            <a:r>
              <a:rPr lang="en-US" dirty="0"/>
              <a:t>However, </a:t>
            </a:r>
            <a:r>
              <a:rPr lang="en-US" b="1" dirty="0"/>
              <a:t>the names and data types of both columns must be the same</a:t>
            </a:r>
            <a:r>
              <a:rPr lang="en-US" dirty="0"/>
              <a:t>.</a:t>
            </a:r>
          </a:p>
          <a:p>
            <a:endParaRPr lang="en-US" dirty="0"/>
          </a:p>
          <a:p>
            <a:pPr marL="0" indent="0">
              <a:buNone/>
            </a:pPr>
            <a:br>
              <a:rPr lang="en-US" dirty="0"/>
            </a:br>
            <a:endParaRPr lang="en-US" dirty="0"/>
          </a:p>
          <a:p>
            <a:pPr marL="0" indent="0">
              <a:buNone/>
            </a:pPr>
            <a:endParaRPr lang="en-US" dirty="0"/>
          </a:p>
          <a:p>
            <a:r>
              <a:rPr lang="en-US" dirty="0"/>
              <a:t>This join will return columns from the employees table and their related </a:t>
            </a:r>
            <a:r>
              <a:rPr lang="en-US" dirty="0" err="1"/>
              <a:t>job_title</a:t>
            </a:r>
            <a:r>
              <a:rPr lang="en-US" dirty="0"/>
              <a:t> from the jobs table based on the common column </a:t>
            </a:r>
            <a:r>
              <a:rPr lang="en-US" dirty="0" err="1"/>
              <a:t>job_id</a:t>
            </a:r>
            <a:r>
              <a:rPr lang="en-US" dirty="0"/>
              <a:t>.</a:t>
            </a:r>
            <a:endParaRPr lang="en-CA" dirty="0"/>
          </a:p>
        </p:txBody>
      </p:sp>
      <p:sp>
        <p:nvSpPr>
          <p:cNvPr id="6" name="TextBox 5">
            <a:extLst>
              <a:ext uri="{FF2B5EF4-FFF2-40B4-BE49-F238E27FC236}">
                <a16:creationId xmlns:a16="http://schemas.microsoft.com/office/drawing/2014/main" id="{05DE8366-DABE-4EC0-9BCC-F4C7C8ECA261}"/>
              </a:ext>
            </a:extLst>
          </p:cNvPr>
          <p:cNvSpPr txBox="1"/>
          <p:nvPr/>
        </p:nvSpPr>
        <p:spPr>
          <a:xfrm>
            <a:off x="1122719" y="3772134"/>
            <a:ext cx="6319481"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first_name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job_id</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job_title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NATURAL JOIN jobs</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department_id</a:t>
            </a:r>
            <a:r>
              <a:rPr lang="en-US" dirty="0">
                <a:latin typeface="Cambria" panose="02040503050406030204" pitchFamily="18" charset="0"/>
                <a:ea typeface="Cambria" panose="02040503050406030204" pitchFamily="18" charset="0"/>
              </a:rPr>
              <a:t> &gt; 80;</a:t>
            </a:r>
          </a:p>
        </p:txBody>
      </p:sp>
    </p:spTree>
    <p:extLst>
      <p:ext uri="{BB962C8B-B14F-4D97-AF65-F5344CB8AC3E}">
        <p14:creationId xmlns:p14="http://schemas.microsoft.com/office/powerpoint/2010/main" val="857072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868C-71AA-40E9-A371-747F9A437F53}"/>
              </a:ext>
            </a:extLst>
          </p:cNvPr>
          <p:cNvSpPr>
            <a:spLocks noGrp="1"/>
          </p:cNvSpPr>
          <p:nvPr>
            <p:ph type="title"/>
          </p:nvPr>
        </p:nvSpPr>
        <p:spPr/>
        <p:txBody>
          <a:bodyPr/>
          <a:lstStyle/>
          <a:p>
            <a:r>
              <a:rPr lang="en-CA" dirty="0"/>
              <a:t>Natural Join</a:t>
            </a:r>
          </a:p>
        </p:txBody>
      </p:sp>
      <p:sp>
        <p:nvSpPr>
          <p:cNvPr id="3" name="Content Placeholder 2">
            <a:extLst>
              <a:ext uri="{FF2B5EF4-FFF2-40B4-BE49-F238E27FC236}">
                <a16:creationId xmlns:a16="http://schemas.microsoft.com/office/drawing/2014/main" id="{531935C8-00A0-4CF9-938F-889C8BE7BD1B}"/>
              </a:ext>
            </a:extLst>
          </p:cNvPr>
          <p:cNvSpPr>
            <a:spLocks noGrp="1"/>
          </p:cNvSpPr>
          <p:nvPr>
            <p:ph idx="1"/>
          </p:nvPr>
        </p:nvSpPr>
        <p:spPr/>
        <p:txBody>
          <a:bodyPr/>
          <a:lstStyle/>
          <a:p>
            <a:r>
              <a:rPr lang="en-US" dirty="0"/>
              <a:t>Here is another example:</a:t>
            </a:r>
          </a:p>
          <a:p>
            <a:endParaRPr lang="en-US" dirty="0"/>
          </a:p>
          <a:p>
            <a:pPr marL="0" indent="0">
              <a:buNone/>
            </a:pPr>
            <a:endParaRPr lang="en-US" dirty="0"/>
          </a:p>
          <a:p>
            <a:r>
              <a:rPr lang="en-US" dirty="0"/>
              <a:t>The departments and locations table both have a column, </a:t>
            </a:r>
            <a:r>
              <a:rPr lang="en-US" dirty="0" err="1"/>
              <a:t>location_id</a:t>
            </a:r>
            <a:r>
              <a:rPr lang="en-US" dirty="0"/>
              <a:t>, which is used to join the two tables.</a:t>
            </a:r>
          </a:p>
          <a:p>
            <a:r>
              <a:rPr lang="en-US" dirty="0"/>
              <a:t>Notice that the natural join column does not have to appear in the SELECT clause.</a:t>
            </a:r>
            <a:endParaRPr lang="en-CA" dirty="0"/>
          </a:p>
        </p:txBody>
      </p:sp>
      <p:sp>
        <p:nvSpPr>
          <p:cNvPr id="6" name="TextBox 5">
            <a:extLst>
              <a:ext uri="{FF2B5EF4-FFF2-40B4-BE49-F238E27FC236}">
                <a16:creationId xmlns:a16="http://schemas.microsoft.com/office/drawing/2014/main" id="{05DE8366-DABE-4EC0-9BCC-F4C7C8ECA261}"/>
              </a:ext>
            </a:extLst>
          </p:cNvPr>
          <p:cNvSpPr txBox="1"/>
          <p:nvPr/>
        </p:nvSpPr>
        <p:spPr>
          <a:xfrm>
            <a:off x="1114252" y="2603734"/>
            <a:ext cx="6319481"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department_name</a:t>
            </a:r>
            <a:r>
              <a:rPr lang="en-US" dirty="0">
                <a:latin typeface="Cambria" panose="02040503050406030204" pitchFamily="18" charset="0"/>
                <a:ea typeface="Cambria" panose="02040503050406030204" pitchFamily="18" charset="0"/>
              </a:rPr>
              <a:t>, city</a:t>
            </a:r>
          </a:p>
          <a:p>
            <a:r>
              <a:rPr lang="en-US" dirty="0">
                <a:latin typeface="Cambria" panose="02040503050406030204" pitchFamily="18" charset="0"/>
                <a:ea typeface="Cambria" panose="02040503050406030204" pitchFamily="18" charset="0"/>
              </a:rPr>
              <a:t>FROM departments NATURAL JOIN locations;</a:t>
            </a:r>
          </a:p>
        </p:txBody>
      </p:sp>
      <p:graphicFrame>
        <p:nvGraphicFramePr>
          <p:cNvPr id="5" name="Table 6">
            <a:extLst>
              <a:ext uri="{FF2B5EF4-FFF2-40B4-BE49-F238E27FC236}">
                <a16:creationId xmlns:a16="http://schemas.microsoft.com/office/drawing/2014/main" id="{662334F0-B36A-47A4-9E06-46DB137B5E89}"/>
              </a:ext>
            </a:extLst>
          </p:cNvPr>
          <p:cNvGraphicFramePr>
            <a:graphicFrameLocks/>
          </p:cNvGraphicFramePr>
          <p:nvPr>
            <p:extLst>
              <p:ext uri="{D42A27DB-BD31-4B8C-83A1-F6EECF244321}">
                <p14:modId xmlns:p14="http://schemas.microsoft.com/office/powerpoint/2010/main" val="3728695560"/>
              </p:ext>
            </p:extLst>
          </p:nvPr>
        </p:nvGraphicFramePr>
        <p:xfrm>
          <a:off x="1114252" y="4718229"/>
          <a:ext cx="4446406" cy="1766278"/>
        </p:xfrm>
        <a:graphic>
          <a:graphicData uri="http://schemas.openxmlformats.org/drawingml/2006/table">
            <a:tbl>
              <a:tblPr firstRow="1" bandRow="1">
                <a:tableStyleId>{5C22544A-7EE6-4342-B048-85BDC9FD1C3A}</a:tableStyleId>
              </a:tblPr>
              <a:tblGrid>
                <a:gridCol w="2031754">
                  <a:extLst>
                    <a:ext uri="{9D8B030D-6E8A-4147-A177-3AD203B41FA5}">
                      <a16:colId xmlns:a16="http://schemas.microsoft.com/office/drawing/2014/main" val="3945450560"/>
                    </a:ext>
                  </a:extLst>
                </a:gridCol>
                <a:gridCol w="2414652">
                  <a:extLst>
                    <a:ext uri="{9D8B030D-6E8A-4147-A177-3AD203B41FA5}">
                      <a16:colId xmlns:a16="http://schemas.microsoft.com/office/drawing/2014/main" val="2746880674"/>
                    </a:ext>
                  </a:extLst>
                </a:gridCol>
              </a:tblGrid>
              <a:tr h="331078">
                <a:tc>
                  <a:txBody>
                    <a:bodyPr/>
                    <a:lstStyle/>
                    <a:p>
                      <a:r>
                        <a:rPr lang="en-CA" sz="1400" dirty="0"/>
                        <a:t>DEPARTMENT_NAME</a:t>
                      </a:r>
                    </a:p>
                  </a:txBody>
                  <a:tcPr/>
                </a:tc>
                <a:tc>
                  <a:txBody>
                    <a:bodyPr/>
                    <a:lstStyle/>
                    <a:p>
                      <a:r>
                        <a:rPr lang="en-CA" sz="1400" dirty="0"/>
                        <a:t>CITY</a:t>
                      </a:r>
                    </a:p>
                  </a:txBody>
                  <a:tcPr/>
                </a:tc>
                <a:extLst>
                  <a:ext uri="{0D108BD9-81ED-4DB2-BD59-A6C34878D82A}">
                    <a16:rowId xmlns:a16="http://schemas.microsoft.com/office/drawing/2014/main" val="3999973422"/>
                  </a:ext>
                </a:extLst>
              </a:tr>
              <a:tr h="358800">
                <a:tc>
                  <a:txBody>
                    <a:bodyPr/>
                    <a:lstStyle/>
                    <a:p>
                      <a:r>
                        <a:rPr lang="en-CA" sz="1200" dirty="0"/>
                        <a:t>Marketing</a:t>
                      </a:r>
                    </a:p>
                  </a:txBody>
                  <a:tcPr/>
                </a:tc>
                <a:tc>
                  <a:txBody>
                    <a:bodyPr/>
                    <a:lstStyle/>
                    <a:p>
                      <a:r>
                        <a:rPr lang="en-CA" sz="1200" dirty="0"/>
                        <a:t>Toronto</a:t>
                      </a:r>
                    </a:p>
                  </a:txBody>
                  <a:tcPr/>
                </a:tc>
                <a:extLst>
                  <a:ext uri="{0D108BD9-81ED-4DB2-BD59-A6C34878D82A}">
                    <a16:rowId xmlns:a16="http://schemas.microsoft.com/office/drawing/2014/main" val="248382476"/>
                  </a:ext>
                </a:extLst>
              </a:tr>
              <a:tr h="358800">
                <a:tc>
                  <a:txBody>
                    <a:bodyPr/>
                    <a:lstStyle/>
                    <a:p>
                      <a:r>
                        <a:rPr lang="en-CA" sz="1200" dirty="0"/>
                        <a:t>Sales</a:t>
                      </a:r>
                    </a:p>
                  </a:txBody>
                  <a:tcPr/>
                </a:tc>
                <a:tc>
                  <a:txBody>
                    <a:bodyPr/>
                    <a:lstStyle/>
                    <a:p>
                      <a:r>
                        <a:rPr lang="en-CA" sz="1200" dirty="0"/>
                        <a:t>Oxford</a:t>
                      </a:r>
                    </a:p>
                  </a:txBody>
                  <a:tcPr/>
                </a:tc>
                <a:extLst>
                  <a:ext uri="{0D108BD9-81ED-4DB2-BD59-A6C34878D82A}">
                    <a16:rowId xmlns:a16="http://schemas.microsoft.com/office/drawing/2014/main" val="2251850137"/>
                  </a:ext>
                </a:extLst>
              </a:tr>
              <a:tr h="358800">
                <a:tc>
                  <a:txBody>
                    <a:bodyPr/>
                    <a:lstStyle/>
                    <a:p>
                      <a:r>
                        <a:rPr lang="en-CA" sz="1200" dirty="0"/>
                        <a:t>IT</a:t>
                      </a:r>
                    </a:p>
                  </a:txBody>
                  <a:tcPr/>
                </a:tc>
                <a:tc>
                  <a:txBody>
                    <a:bodyPr/>
                    <a:lstStyle/>
                    <a:p>
                      <a:r>
                        <a:rPr lang="en-CA" sz="1200" dirty="0"/>
                        <a:t>Seattle</a:t>
                      </a:r>
                    </a:p>
                  </a:txBody>
                  <a:tcPr/>
                </a:tc>
                <a:extLst>
                  <a:ext uri="{0D108BD9-81ED-4DB2-BD59-A6C34878D82A}">
                    <a16:rowId xmlns:a16="http://schemas.microsoft.com/office/drawing/2014/main" val="1363999258"/>
                  </a:ext>
                </a:extLst>
              </a:tr>
              <a:tr h="358800">
                <a:tc>
                  <a:txBody>
                    <a:bodyPr/>
                    <a:lstStyle/>
                    <a:p>
                      <a:r>
                        <a:rPr lang="en-CA" sz="1200" dirty="0"/>
                        <a:t>Shipping</a:t>
                      </a:r>
                    </a:p>
                  </a:txBody>
                  <a:tcPr/>
                </a:tc>
                <a:tc>
                  <a:txBody>
                    <a:bodyPr/>
                    <a:lstStyle/>
                    <a:p>
                      <a:r>
                        <a:rPr lang="en-CA" sz="1200" dirty="0"/>
                        <a:t>Seattle</a:t>
                      </a:r>
                    </a:p>
                  </a:txBody>
                  <a:tcPr/>
                </a:tc>
                <a:extLst>
                  <a:ext uri="{0D108BD9-81ED-4DB2-BD59-A6C34878D82A}">
                    <a16:rowId xmlns:a16="http://schemas.microsoft.com/office/drawing/2014/main" val="4212660821"/>
                  </a:ext>
                </a:extLst>
              </a:tr>
            </a:tbl>
          </a:graphicData>
        </a:graphic>
      </p:graphicFrame>
    </p:spTree>
    <p:extLst>
      <p:ext uri="{BB962C8B-B14F-4D97-AF65-F5344CB8AC3E}">
        <p14:creationId xmlns:p14="http://schemas.microsoft.com/office/powerpoint/2010/main" val="18476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22E8A-E104-46A9-828A-32AAD1816B06}"/>
              </a:ext>
            </a:extLst>
          </p:cNvPr>
          <p:cNvSpPr>
            <a:spLocks noGrp="1"/>
          </p:cNvSpPr>
          <p:nvPr>
            <p:ph type="title"/>
          </p:nvPr>
        </p:nvSpPr>
        <p:spPr/>
        <p:txBody>
          <a:bodyPr/>
          <a:lstStyle/>
          <a:p>
            <a:r>
              <a:rPr lang="en-CA" dirty="0"/>
              <a:t>CROSS JOIN</a:t>
            </a:r>
          </a:p>
        </p:txBody>
      </p:sp>
      <p:sp>
        <p:nvSpPr>
          <p:cNvPr id="3" name="Content Placeholder 2">
            <a:extLst>
              <a:ext uri="{FF2B5EF4-FFF2-40B4-BE49-F238E27FC236}">
                <a16:creationId xmlns:a16="http://schemas.microsoft.com/office/drawing/2014/main" id="{28561AD0-9F55-4ABD-B10B-469EC7739687}"/>
              </a:ext>
            </a:extLst>
          </p:cNvPr>
          <p:cNvSpPr>
            <a:spLocks noGrp="1"/>
          </p:cNvSpPr>
          <p:nvPr>
            <p:ph idx="1"/>
          </p:nvPr>
        </p:nvSpPr>
        <p:spPr/>
        <p:txBody>
          <a:bodyPr/>
          <a:lstStyle/>
          <a:p>
            <a:r>
              <a:rPr lang="en-US" dirty="0"/>
              <a:t>SQL CROSS JOIN joins each row in one table to every row in the other table.</a:t>
            </a:r>
          </a:p>
          <a:p>
            <a:r>
              <a:rPr lang="en-US" dirty="0"/>
              <a:t>The result set represents all possible row combinations from the two tables.</a:t>
            </a:r>
          </a:p>
          <a:p>
            <a:r>
              <a:rPr lang="en-US" dirty="0"/>
              <a:t>This could potentially be very large!</a:t>
            </a:r>
          </a:p>
          <a:p>
            <a:r>
              <a:rPr lang="en-US" dirty="0"/>
              <a:t>If you CROSS JOIN a table with 20 rows with a table with 100 rows, the query will return 2000 rows.</a:t>
            </a:r>
          </a:p>
          <a:p>
            <a:r>
              <a:rPr lang="en-US" dirty="0"/>
              <a:t>The employees table contains 20 rows and the departments table has 8 rows. Performing the CROSS JOIN will return 160 rows.</a:t>
            </a:r>
            <a:endParaRPr lang="en-CA" dirty="0"/>
          </a:p>
        </p:txBody>
      </p:sp>
      <p:sp>
        <p:nvSpPr>
          <p:cNvPr id="4" name="TextBox 3">
            <a:extLst>
              <a:ext uri="{FF2B5EF4-FFF2-40B4-BE49-F238E27FC236}">
                <a16:creationId xmlns:a16="http://schemas.microsoft.com/office/drawing/2014/main" id="{625F70B7-5B42-4163-BB98-D75A1DC665A6}"/>
              </a:ext>
            </a:extLst>
          </p:cNvPr>
          <p:cNvSpPr txBox="1"/>
          <p:nvPr/>
        </p:nvSpPr>
        <p:spPr>
          <a:xfrm>
            <a:off x="778934" y="4997371"/>
            <a:ext cx="4571999"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department_name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FROM employees CROSS JOIN departments;</a:t>
            </a:r>
          </a:p>
        </p:txBody>
      </p:sp>
      <p:graphicFrame>
        <p:nvGraphicFramePr>
          <p:cNvPr id="5" name="Table 6">
            <a:extLst>
              <a:ext uri="{FF2B5EF4-FFF2-40B4-BE49-F238E27FC236}">
                <a16:creationId xmlns:a16="http://schemas.microsoft.com/office/drawing/2014/main" id="{56CEFE85-A4F1-4ED1-BE70-3133EE64B2A1}"/>
              </a:ext>
            </a:extLst>
          </p:cNvPr>
          <p:cNvGraphicFramePr>
            <a:graphicFrameLocks/>
          </p:cNvGraphicFramePr>
          <p:nvPr>
            <p:extLst>
              <p:ext uri="{D42A27DB-BD31-4B8C-83A1-F6EECF244321}">
                <p14:modId xmlns:p14="http://schemas.microsoft.com/office/powerpoint/2010/main" val="464073416"/>
              </p:ext>
            </p:extLst>
          </p:nvPr>
        </p:nvGraphicFramePr>
        <p:xfrm>
          <a:off x="5584652" y="4953000"/>
          <a:ext cx="4446406" cy="1740000"/>
        </p:xfrm>
        <a:graphic>
          <a:graphicData uri="http://schemas.openxmlformats.org/drawingml/2006/table">
            <a:tbl>
              <a:tblPr firstRow="1" bandRow="1">
                <a:tableStyleId>{5C22544A-7EE6-4342-B048-85BDC9FD1C3A}</a:tableStyleId>
              </a:tblPr>
              <a:tblGrid>
                <a:gridCol w="2031754">
                  <a:extLst>
                    <a:ext uri="{9D8B030D-6E8A-4147-A177-3AD203B41FA5}">
                      <a16:colId xmlns:a16="http://schemas.microsoft.com/office/drawing/2014/main" val="3945450560"/>
                    </a:ext>
                  </a:extLst>
                </a:gridCol>
                <a:gridCol w="2414652">
                  <a:extLst>
                    <a:ext uri="{9D8B030D-6E8A-4147-A177-3AD203B41FA5}">
                      <a16:colId xmlns:a16="http://schemas.microsoft.com/office/drawing/2014/main" val="2746880674"/>
                    </a:ext>
                  </a:extLst>
                </a:gridCol>
              </a:tblGrid>
              <a:tr h="138641">
                <a:tc>
                  <a:txBody>
                    <a:bodyPr/>
                    <a:lstStyle/>
                    <a:p>
                      <a:r>
                        <a:rPr lang="en-CA" sz="1400" dirty="0"/>
                        <a:t>LAST_NAME</a:t>
                      </a:r>
                    </a:p>
                  </a:txBody>
                  <a:tcPr/>
                </a:tc>
                <a:tc>
                  <a:txBody>
                    <a:bodyPr/>
                    <a:lstStyle/>
                    <a:p>
                      <a:r>
                        <a:rPr lang="en-CA" sz="1400" dirty="0"/>
                        <a:t>DEPARTMENT_NAME</a:t>
                      </a:r>
                    </a:p>
                  </a:txBody>
                  <a:tcPr/>
                </a:tc>
                <a:extLst>
                  <a:ext uri="{0D108BD9-81ED-4DB2-BD59-A6C34878D82A}">
                    <a16:rowId xmlns:a16="http://schemas.microsoft.com/office/drawing/2014/main" val="3999973422"/>
                  </a:ext>
                </a:extLst>
              </a:tr>
              <a:tr h="358800">
                <a:tc>
                  <a:txBody>
                    <a:bodyPr/>
                    <a:lstStyle/>
                    <a:p>
                      <a:r>
                        <a:rPr lang="en-CA" sz="1200" dirty="0"/>
                        <a:t>Abel</a:t>
                      </a:r>
                    </a:p>
                  </a:txBody>
                  <a:tcPr/>
                </a:tc>
                <a:tc>
                  <a:txBody>
                    <a:bodyPr/>
                    <a:lstStyle/>
                    <a:p>
                      <a:r>
                        <a:rPr lang="en-CA" sz="1200" dirty="0"/>
                        <a:t>Administration</a:t>
                      </a:r>
                    </a:p>
                  </a:txBody>
                  <a:tcPr/>
                </a:tc>
                <a:extLst>
                  <a:ext uri="{0D108BD9-81ED-4DB2-BD59-A6C34878D82A}">
                    <a16:rowId xmlns:a16="http://schemas.microsoft.com/office/drawing/2014/main" val="248382476"/>
                  </a:ext>
                </a:extLst>
              </a:tr>
              <a:tr h="358800">
                <a:tc>
                  <a:txBody>
                    <a:bodyPr/>
                    <a:lstStyle/>
                    <a:p>
                      <a:r>
                        <a:rPr lang="en-CA" sz="1200" dirty="0"/>
                        <a:t>Davies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2251850137"/>
                  </a:ext>
                </a:extLst>
              </a:tr>
              <a:tr h="358800">
                <a:tc>
                  <a:txBody>
                    <a:bodyPr/>
                    <a:lstStyle/>
                    <a:p>
                      <a:r>
                        <a:rPr lang="en-CA" sz="1200" dirty="0"/>
                        <a:t>Fay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a:ln>
                            <a:noFill/>
                          </a:ln>
                          <a:solidFill>
                            <a:prstClr val="black"/>
                          </a:solidFill>
                          <a:effectLst/>
                          <a:uLnTx/>
                          <a:uFillTx/>
                          <a:latin typeface="Trebuchet MS" panose="020B0603020202020204"/>
                          <a:ea typeface="+mn-ea"/>
                          <a:cs typeface="+mn-cs"/>
                        </a:rPr>
                        <a:t>Administration</a:t>
                      </a:r>
                      <a:endPar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endParaRPr>
                    </a:p>
                  </a:txBody>
                  <a:tcPr/>
                </a:tc>
                <a:extLst>
                  <a:ext uri="{0D108BD9-81ED-4DB2-BD59-A6C34878D82A}">
                    <a16:rowId xmlns:a16="http://schemas.microsoft.com/office/drawing/2014/main" val="1363999258"/>
                  </a:ext>
                </a:extLst>
              </a:tr>
              <a:tr h="358800">
                <a:tc>
                  <a:txBody>
                    <a:bodyPr/>
                    <a:lstStyle/>
                    <a:p>
                      <a:r>
                        <a:rPr lang="en-CA" sz="1200" dirty="0"/>
                        <a:t>Singh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CA" sz="1200" b="0" i="0" u="none" strike="noStrike" kern="1200" cap="none" spc="0" normalizeH="0" baseline="0" noProof="0" dirty="0">
                          <a:ln>
                            <a:noFill/>
                          </a:ln>
                          <a:solidFill>
                            <a:prstClr val="black"/>
                          </a:solidFill>
                          <a:effectLst/>
                          <a:uLnTx/>
                          <a:uFillTx/>
                          <a:latin typeface="Trebuchet MS" panose="020B0603020202020204"/>
                          <a:ea typeface="+mn-ea"/>
                          <a:cs typeface="+mn-cs"/>
                        </a:rPr>
                        <a:t>Administration</a:t>
                      </a:r>
                    </a:p>
                  </a:txBody>
                  <a:tcPr/>
                </a:tc>
                <a:extLst>
                  <a:ext uri="{0D108BD9-81ED-4DB2-BD59-A6C34878D82A}">
                    <a16:rowId xmlns:a16="http://schemas.microsoft.com/office/drawing/2014/main" val="4212660821"/>
                  </a:ext>
                </a:extLst>
              </a:tr>
            </a:tbl>
          </a:graphicData>
        </a:graphic>
      </p:graphicFrame>
    </p:spTree>
    <p:extLst>
      <p:ext uri="{BB962C8B-B14F-4D97-AF65-F5344CB8AC3E}">
        <p14:creationId xmlns:p14="http://schemas.microsoft.com/office/powerpoint/2010/main" val="1376287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8E249-89D4-4D29-A598-4B0AFB41A3BF}"/>
              </a:ext>
            </a:extLst>
          </p:cNvPr>
          <p:cNvSpPr>
            <a:spLocks noGrp="1"/>
          </p:cNvSpPr>
          <p:nvPr>
            <p:ph type="title"/>
          </p:nvPr>
        </p:nvSpPr>
        <p:spPr/>
        <p:txBody>
          <a:bodyPr/>
          <a:lstStyle/>
          <a:p>
            <a:r>
              <a:rPr lang="en-CA" dirty="0"/>
              <a:t>Joins with USING</a:t>
            </a:r>
          </a:p>
        </p:txBody>
      </p:sp>
      <p:sp>
        <p:nvSpPr>
          <p:cNvPr id="3" name="Content Placeholder 2">
            <a:extLst>
              <a:ext uri="{FF2B5EF4-FFF2-40B4-BE49-F238E27FC236}">
                <a16:creationId xmlns:a16="http://schemas.microsoft.com/office/drawing/2014/main" id="{CFCEE5C4-D72D-477C-A833-71327F4E4C20}"/>
              </a:ext>
            </a:extLst>
          </p:cNvPr>
          <p:cNvSpPr>
            <a:spLocks noGrp="1"/>
          </p:cNvSpPr>
          <p:nvPr>
            <p:ph idx="1"/>
          </p:nvPr>
        </p:nvSpPr>
        <p:spPr/>
        <p:txBody>
          <a:bodyPr/>
          <a:lstStyle/>
          <a:p>
            <a:r>
              <a:rPr lang="en-US" dirty="0"/>
              <a:t>In a natural join, if the tables have columns with the same names but different data types, the join causes an error.</a:t>
            </a:r>
          </a:p>
          <a:p>
            <a:r>
              <a:rPr lang="en-US" dirty="0"/>
              <a:t>To avoid this situation, the join clause can be modified with a USING clause.</a:t>
            </a:r>
          </a:p>
          <a:p>
            <a:r>
              <a:rPr lang="en-US" dirty="0"/>
              <a:t>The USING clause specifies the columns that should be used for the join.</a:t>
            </a:r>
            <a:endParaRPr lang="en-CA" dirty="0"/>
          </a:p>
        </p:txBody>
      </p:sp>
    </p:spTree>
    <p:extLst>
      <p:ext uri="{BB962C8B-B14F-4D97-AF65-F5344CB8AC3E}">
        <p14:creationId xmlns:p14="http://schemas.microsoft.com/office/powerpoint/2010/main" val="32907042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2672</TotalTime>
  <Words>4007</Words>
  <Application>Microsoft Office PowerPoint</Application>
  <PresentationFormat>Widescreen</PresentationFormat>
  <Paragraphs>776</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Cambria</vt:lpstr>
      <vt:lpstr>Trebuchet MS</vt:lpstr>
      <vt:lpstr>Wingdings 3</vt:lpstr>
      <vt:lpstr>Facet</vt:lpstr>
      <vt:lpstr>Joining Tables</vt:lpstr>
      <vt:lpstr>Lecture Outline</vt:lpstr>
      <vt:lpstr>Joins Background</vt:lpstr>
      <vt:lpstr>Join Commands</vt:lpstr>
      <vt:lpstr>Natural Join</vt:lpstr>
      <vt:lpstr>Natural Join</vt:lpstr>
      <vt:lpstr>Natural Join</vt:lpstr>
      <vt:lpstr>CROSS JOIN</vt:lpstr>
      <vt:lpstr>Joins with USING</vt:lpstr>
      <vt:lpstr>USING Clause Example</vt:lpstr>
      <vt:lpstr>USING Clause Another Example</vt:lpstr>
      <vt:lpstr>Aliases</vt:lpstr>
      <vt:lpstr>Table Aliases Example</vt:lpstr>
      <vt:lpstr>Joins with ON Clause</vt:lpstr>
      <vt:lpstr>Joins with ON Clause Example</vt:lpstr>
      <vt:lpstr>Joins with ON Clause Example</vt:lpstr>
      <vt:lpstr>ON Clause with non-equality operator</vt:lpstr>
      <vt:lpstr>ON Clause with non-equality operator</vt:lpstr>
      <vt:lpstr>Joining Three Tables</vt:lpstr>
      <vt:lpstr>Joining Three Tables Example</vt:lpstr>
      <vt:lpstr>INNER and OUTER Joins</vt:lpstr>
      <vt:lpstr>LEFT and RIGHT OUTER Joins</vt:lpstr>
      <vt:lpstr>LEFT and RIGHT OUTER Joins</vt:lpstr>
      <vt:lpstr>LEFT and RIGHT OUTER Joins</vt:lpstr>
      <vt:lpstr>FULL OUTER Join</vt:lpstr>
      <vt:lpstr>FULL OUTER Joins</vt:lpstr>
      <vt:lpstr>SELF Join</vt:lpstr>
      <vt:lpstr>SELF Join</vt:lpstr>
      <vt:lpstr>SELF-JOIN Example</vt:lpstr>
      <vt:lpstr>Hierarchical Queries</vt:lpstr>
      <vt:lpstr>Hierarchical Queries</vt:lpstr>
      <vt:lpstr>Using Hierarchical Queries</vt:lpstr>
      <vt:lpstr>Hierarchical Queries Data</vt:lpstr>
      <vt:lpstr>Hierarchical Queries Keywords</vt:lpstr>
      <vt:lpstr>Hierarchical Queries Keyword Example</vt:lpstr>
      <vt:lpstr>Hierarchical Queries Level Example</vt:lpstr>
      <vt:lpstr>Hierarchical Queries Pruning</vt:lpstr>
      <vt:lpstr>Join Commands</vt:lpstr>
      <vt:lpstr>ORACLE Proprietary Joins</vt:lpstr>
      <vt:lpstr>EQUIJOIN</vt:lpstr>
      <vt:lpstr>EQUIJOIN</vt:lpstr>
      <vt:lpstr>EQUIJOIN</vt:lpstr>
      <vt:lpstr>Cartesian Product Join</vt:lpstr>
      <vt:lpstr>Cartesian Product Join</vt:lpstr>
      <vt:lpstr>Restricting Rows in a Join</vt:lpstr>
      <vt:lpstr>Nonequijoin</vt:lpstr>
      <vt:lpstr>Nonequijoin</vt:lpstr>
      <vt:lpstr>Nonequijoin</vt:lpstr>
      <vt:lpstr>Outer Join</vt:lpstr>
      <vt:lpstr>Outer Join</vt:lpstr>
      <vt:lpstr>Outer Join</vt:lpstr>
      <vt:lpstr>Outer Join</vt:lpstr>
      <vt:lpstr>Outer Join and ANIS Equivalents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dc:title>
  <dc:creator>Satpal Sohal</dc:creator>
  <cp:lastModifiedBy>Satpal Sohal</cp:lastModifiedBy>
  <cp:revision>8</cp:revision>
  <dcterms:created xsi:type="dcterms:W3CDTF">2021-11-22T19:01:02Z</dcterms:created>
  <dcterms:modified xsi:type="dcterms:W3CDTF">2022-01-10T03:33:22Z</dcterms:modified>
</cp:coreProperties>
</file>