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9" d="100"/>
          <a:sy n="99" d="100"/>
        </p:scale>
        <p:origin x="9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215672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41415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28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123519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94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97205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614464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3536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1895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74329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39122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A9DC3-C10D-441F-9A83-A828C36EF897}" type="datetimeFigureOut">
              <a:rPr lang="en-CA" smtClean="0"/>
              <a:t>2022-01-09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40077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A9DC3-C10D-441F-9A83-A828C36EF897}" type="datetimeFigureOut">
              <a:rPr lang="en-CA" smtClean="0"/>
              <a:t>2022-01-09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18466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9DC3-C10D-441F-9A83-A828C36EF897}" type="datetimeFigureOut">
              <a:rPr lang="en-CA" smtClean="0"/>
              <a:t>2022-01-09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722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20069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Tree>
    <p:extLst>
      <p:ext uri="{BB962C8B-B14F-4D97-AF65-F5344CB8AC3E}">
        <p14:creationId xmlns:p14="http://schemas.microsoft.com/office/powerpoint/2010/main" val="5962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5A9DC3-C10D-441F-9A83-A828C36EF897}" type="datetimeFigureOut">
              <a:rPr lang="en-CA" smtClean="0"/>
              <a:t>2022-01-09</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5019C3-18CA-4F36-92A2-CA66EEBD6DEC}" type="slidenum">
              <a:rPr lang="en-CA" smtClean="0"/>
              <a:t>‹#›</a:t>
            </a:fld>
            <a:endParaRPr lang="en-CA"/>
          </a:p>
        </p:txBody>
      </p:sp>
    </p:spTree>
    <p:extLst>
      <p:ext uri="{BB962C8B-B14F-4D97-AF65-F5344CB8AC3E}">
        <p14:creationId xmlns:p14="http://schemas.microsoft.com/office/powerpoint/2010/main" val="25873324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E669-64E5-4C6C-AC4F-59613CA969A1}"/>
              </a:ext>
            </a:extLst>
          </p:cNvPr>
          <p:cNvSpPr>
            <a:spLocks noGrp="1"/>
          </p:cNvSpPr>
          <p:nvPr>
            <p:ph type="ctrTitle"/>
          </p:nvPr>
        </p:nvSpPr>
        <p:spPr/>
        <p:txBody>
          <a:bodyPr/>
          <a:lstStyle/>
          <a:p>
            <a:r>
              <a:rPr lang="en-CA" dirty="0"/>
              <a:t>GROUP BY Clause</a:t>
            </a:r>
          </a:p>
        </p:txBody>
      </p:sp>
      <p:sp>
        <p:nvSpPr>
          <p:cNvPr id="3" name="Subtitle 2">
            <a:extLst>
              <a:ext uri="{FF2B5EF4-FFF2-40B4-BE49-F238E27FC236}">
                <a16:creationId xmlns:a16="http://schemas.microsoft.com/office/drawing/2014/main" id="{23B651CD-885F-4041-8A74-B64E24D1425A}"/>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21119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74C5-C3DA-4DC3-ABCF-F1171100DE70}"/>
              </a:ext>
            </a:extLst>
          </p:cNvPr>
          <p:cNvSpPr>
            <a:spLocks noGrp="1"/>
          </p:cNvSpPr>
          <p:nvPr>
            <p:ph type="title"/>
          </p:nvPr>
        </p:nvSpPr>
        <p:spPr/>
        <p:txBody>
          <a:bodyPr/>
          <a:lstStyle/>
          <a:p>
            <a:r>
              <a:rPr lang="en-CA" dirty="0"/>
              <a:t>GROUP Function examples</a:t>
            </a:r>
          </a:p>
        </p:txBody>
      </p:sp>
      <p:sp>
        <p:nvSpPr>
          <p:cNvPr id="3" name="Content Placeholder 2">
            <a:extLst>
              <a:ext uri="{FF2B5EF4-FFF2-40B4-BE49-F238E27FC236}">
                <a16:creationId xmlns:a16="http://schemas.microsoft.com/office/drawing/2014/main" id="{74EAFEA3-BFA8-40B4-9C51-3760D93FABC4}"/>
              </a:ext>
            </a:extLst>
          </p:cNvPr>
          <p:cNvSpPr>
            <a:spLocks noGrp="1"/>
          </p:cNvSpPr>
          <p:nvPr>
            <p:ph idx="1"/>
          </p:nvPr>
        </p:nvSpPr>
        <p:spPr/>
        <p:txBody>
          <a:bodyPr/>
          <a:lstStyle/>
          <a:p>
            <a:r>
              <a:rPr lang="en-US" dirty="0"/>
              <a:t>MIN: Used with columns that store any data type to return the minimum value.</a:t>
            </a:r>
            <a:endParaRPr lang="en-CA" dirty="0"/>
          </a:p>
        </p:txBody>
      </p:sp>
      <p:graphicFrame>
        <p:nvGraphicFramePr>
          <p:cNvPr id="4" name="Table 6">
            <a:extLst>
              <a:ext uri="{FF2B5EF4-FFF2-40B4-BE49-F238E27FC236}">
                <a16:creationId xmlns:a16="http://schemas.microsoft.com/office/drawing/2014/main" id="{ACA35F99-6A0F-4F50-B387-18274CAFE795}"/>
              </a:ext>
            </a:extLst>
          </p:cNvPr>
          <p:cNvGraphicFramePr>
            <a:graphicFrameLocks/>
          </p:cNvGraphicFramePr>
          <p:nvPr>
            <p:extLst>
              <p:ext uri="{D42A27DB-BD31-4B8C-83A1-F6EECF244321}">
                <p14:modId xmlns:p14="http://schemas.microsoft.com/office/powerpoint/2010/main" val="665143654"/>
              </p:ext>
            </p:extLst>
          </p:nvPr>
        </p:nvGraphicFramePr>
        <p:xfrm>
          <a:off x="1091202" y="3039533"/>
          <a:ext cx="7468597" cy="2072640"/>
        </p:xfrm>
        <a:graphic>
          <a:graphicData uri="http://schemas.openxmlformats.org/drawingml/2006/table">
            <a:tbl>
              <a:tblPr firstRow="1" bandRow="1">
                <a:tableStyleId>{5C22544A-7EE6-4342-B048-85BDC9FD1C3A}</a:tableStyleId>
              </a:tblPr>
              <a:tblGrid>
                <a:gridCol w="4581465">
                  <a:extLst>
                    <a:ext uri="{9D8B030D-6E8A-4147-A177-3AD203B41FA5}">
                      <a16:colId xmlns:a16="http://schemas.microsoft.com/office/drawing/2014/main" val="3945450560"/>
                    </a:ext>
                  </a:extLst>
                </a:gridCol>
                <a:gridCol w="2887132">
                  <a:extLst>
                    <a:ext uri="{9D8B030D-6E8A-4147-A177-3AD203B41FA5}">
                      <a16:colId xmlns:a16="http://schemas.microsoft.com/office/drawing/2014/main" val="2746880674"/>
                    </a:ext>
                  </a:extLst>
                </a:gridCol>
              </a:tblGrid>
              <a:tr h="301471">
                <a:tc>
                  <a:txBody>
                    <a:bodyPr/>
                    <a:lstStyle/>
                    <a:p>
                      <a:r>
                        <a:rPr lang="en-CA" sz="1400" dirty="0"/>
                        <a:t>Examples:</a:t>
                      </a:r>
                    </a:p>
                  </a:txBody>
                  <a:tcPr/>
                </a:tc>
                <a:tc>
                  <a:txBody>
                    <a:bodyPr/>
                    <a:lstStyle/>
                    <a:p>
                      <a:r>
                        <a:rPr lang="en-CA" sz="1400" dirty="0"/>
                        <a:t>Result</a:t>
                      </a:r>
                    </a:p>
                  </a:txBody>
                  <a:tcPr/>
                </a:tc>
                <a:extLst>
                  <a:ext uri="{0D108BD9-81ED-4DB2-BD59-A6C34878D82A}">
                    <a16:rowId xmlns:a16="http://schemas.microsoft.com/office/drawing/2014/main" val="3999973422"/>
                  </a:ext>
                </a:extLst>
              </a:tr>
              <a:tr h="301471">
                <a:tc>
                  <a:txBody>
                    <a:bodyPr/>
                    <a:lstStyle/>
                    <a:p>
                      <a:r>
                        <a:rPr lang="en-US" sz="1400" dirty="0"/>
                        <a:t>SELECT MIN(</a:t>
                      </a:r>
                      <a:r>
                        <a:rPr lang="en-US" sz="1400" dirty="0" err="1"/>
                        <a:t>life_expect_at_birth</a:t>
                      </a:r>
                      <a:r>
                        <a:rPr lang="en-US" sz="1400" dirty="0"/>
                        <a:t>)</a:t>
                      </a:r>
                    </a:p>
                    <a:p>
                      <a:r>
                        <a:rPr lang="en-US" sz="1400" dirty="0"/>
                        <a:t>AS "Lowest Life Exp"</a:t>
                      </a:r>
                    </a:p>
                    <a:p>
                      <a:r>
                        <a:rPr lang="en-US" sz="1400" dirty="0"/>
                        <a:t>FROM </a:t>
                      </a:r>
                      <a:r>
                        <a:rPr lang="en-US" sz="1400" dirty="0" err="1"/>
                        <a:t>wf_countries</a:t>
                      </a:r>
                      <a:r>
                        <a:rPr lang="en-US" sz="1400" dirty="0"/>
                        <a:t>;</a:t>
                      </a:r>
                      <a:endParaRPr lang="en-CA" sz="1400" dirty="0"/>
                    </a:p>
                  </a:txBody>
                  <a:tcPr/>
                </a:tc>
                <a:tc>
                  <a:txBody>
                    <a:bodyPr/>
                    <a:lstStyle/>
                    <a:p>
                      <a:r>
                        <a:rPr lang="en-CA" sz="1400" dirty="0"/>
                        <a:t>32.62</a:t>
                      </a:r>
                    </a:p>
                  </a:txBody>
                  <a:tcPr/>
                </a:tc>
                <a:extLst>
                  <a:ext uri="{0D108BD9-81ED-4DB2-BD59-A6C34878D82A}">
                    <a16:rowId xmlns:a16="http://schemas.microsoft.com/office/drawing/2014/main" val="2251850137"/>
                  </a:ext>
                </a:extLst>
              </a:tr>
              <a:tr h="301471">
                <a:tc>
                  <a:txBody>
                    <a:bodyPr/>
                    <a:lstStyle/>
                    <a:p>
                      <a:r>
                        <a:rPr lang="en-US" sz="1400" dirty="0"/>
                        <a:t>SELECT MIN(</a:t>
                      </a:r>
                      <a:r>
                        <a:rPr lang="en-US" sz="1400" dirty="0" err="1"/>
                        <a:t>country_name</a:t>
                      </a:r>
                      <a:r>
                        <a:rPr lang="en-US" sz="1400" dirty="0"/>
                        <a:t>)</a:t>
                      </a:r>
                    </a:p>
                    <a:p>
                      <a:r>
                        <a:rPr lang="en-US" sz="1400" dirty="0"/>
                        <a:t>FROM </a:t>
                      </a:r>
                      <a:r>
                        <a:rPr lang="en-US" sz="1400" dirty="0" err="1"/>
                        <a:t>wf_countries</a:t>
                      </a:r>
                      <a:r>
                        <a:rPr lang="en-US" sz="1400" dirty="0"/>
                        <a:t>;</a:t>
                      </a:r>
                      <a:endParaRPr lang="en-CA" sz="1400" dirty="0"/>
                    </a:p>
                  </a:txBody>
                  <a:tcPr/>
                </a:tc>
                <a:tc>
                  <a:txBody>
                    <a:bodyPr/>
                    <a:lstStyle/>
                    <a:p>
                      <a:r>
                        <a:rPr lang="en-CA" sz="1400" dirty="0"/>
                        <a:t>Anguilla</a:t>
                      </a:r>
                    </a:p>
                  </a:txBody>
                  <a:tcPr/>
                </a:tc>
                <a:extLst>
                  <a:ext uri="{0D108BD9-81ED-4DB2-BD59-A6C34878D82A}">
                    <a16:rowId xmlns:a16="http://schemas.microsoft.com/office/drawing/2014/main" val="1363999258"/>
                  </a:ext>
                </a:extLst>
              </a:tr>
              <a:tr h="301471">
                <a:tc>
                  <a:txBody>
                    <a:bodyPr/>
                    <a:lstStyle/>
                    <a:p>
                      <a:r>
                        <a:rPr lang="en-US" sz="1400" dirty="0"/>
                        <a:t>SELECT MIN(</a:t>
                      </a:r>
                      <a:r>
                        <a:rPr lang="en-US" sz="1400" dirty="0" err="1"/>
                        <a:t>hire_date</a:t>
                      </a:r>
                      <a:r>
                        <a:rPr lang="en-US" sz="1400" dirty="0"/>
                        <a:t>)</a:t>
                      </a:r>
                    </a:p>
                    <a:p>
                      <a:r>
                        <a:rPr lang="en-US" sz="1400" dirty="0"/>
                        <a:t>FROM employees;</a:t>
                      </a:r>
                      <a:endParaRPr lang="en-CA" sz="1400" dirty="0"/>
                    </a:p>
                  </a:txBody>
                  <a:tcPr/>
                </a:tc>
                <a:tc>
                  <a:txBody>
                    <a:bodyPr/>
                    <a:lstStyle/>
                    <a:p>
                      <a:r>
                        <a:rPr lang="en-CA" sz="1400" dirty="0"/>
                        <a:t>17-Jun-1987</a:t>
                      </a:r>
                    </a:p>
                  </a:txBody>
                  <a:tcPr/>
                </a:tc>
                <a:extLst>
                  <a:ext uri="{0D108BD9-81ED-4DB2-BD59-A6C34878D82A}">
                    <a16:rowId xmlns:a16="http://schemas.microsoft.com/office/drawing/2014/main" val="4212660821"/>
                  </a:ext>
                </a:extLst>
              </a:tr>
            </a:tbl>
          </a:graphicData>
        </a:graphic>
      </p:graphicFrame>
    </p:spTree>
    <p:extLst>
      <p:ext uri="{BB962C8B-B14F-4D97-AF65-F5344CB8AC3E}">
        <p14:creationId xmlns:p14="http://schemas.microsoft.com/office/powerpoint/2010/main" val="35484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EC7A-AE96-43FA-B068-3E49537B0736}"/>
              </a:ext>
            </a:extLst>
          </p:cNvPr>
          <p:cNvSpPr>
            <a:spLocks noGrp="1"/>
          </p:cNvSpPr>
          <p:nvPr>
            <p:ph type="title"/>
          </p:nvPr>
        </p:nvSpPr>
        <p:spPr/>
        <p:txBody>
          <a:bodyPr/>
          <a:lstStyle/>
          <a:p>
            <a:r>
              <a:rPr lang="en-CA" dirty="0"/>
              <a:t>GROUP Function and NULL</a:t>
            </a:r>
          </a:p>
        </p:txBody>
      </p:sp>
      <p:sp>
        <p:nvSpPr>
          <p:cNvPr id="3" name="Content Placeholder 2">
            <a:extLst>
              <a:ext uri="{FF2B5EF4-FFF2-40B4-BE49-F238E27FC236}">
                <a16:creationId xmlns:a16="http://schemas.microsoft.com/office/drawing/2014/main" id="{D77A4931-C5BB-4C02-ACF6-FDA0441EF485}"/>
              </a:ext>
            </a:extLst>
          </p:cNvPr>
          <p:cNvSpPr>
            <a:spLocks noGrp="1"/>
          </p:cNvSpPr>
          <p:nvPr>
            <p:ph idx="1"/>
          </p:nvPr>
        </p:nvSpPr>
        <p:spPr>
          <a:xfrm>
            <a:off x="677334" y="2160589"/>
            <a:ext cx="3953933" cy="3880773"/>
          </a:xfrm>
        </p:spPr>
        <p:txBody>
          <a:bodyPr/>
          <a:lstStyle/>
          <a:p>
            <a:r>
              <a:rPr lang="en-US" dirty="0"/>
              <a:t>Group functions ignore NULL values.</a:t>
            </a:r>
          </a:p>
          <a:p>
            <a:r>
              <a:rPr lang="en-US" dirty="0"/>
              <a:t>In the example below, the null values were not used to find the average </a:t>
            </a:r>
            <a:r>
              <a:rPr lang="en-US" dirty="0" err="1"/>
              <a:t>commission_pct</a:t>
            </a:r>
            <a:r>
              <a:rPr lang="en-US" dirty="0"/>
              <a:t>.</a:t>
            </a:r>
            <a:endParaRPr lang="en-CA" dirty="0"/>
          </a:p>
        </p:txBody>
      </p:sp>
      <p:sp>
        <p:nvSpPr>
          <p:cNvPr id="4" name="TextBox 3">
            <a:extLst>
              <a:ext uri="{FF2B5EF4-FFF2-40B4-BE49-F238E27FC236}">
                <a16:creationId xmlns:a16="http://schemas.microsoft.com/office/drawing/2014/main" id="{7EF2559C-0BD9-4F06-8E47-F0CD4CFB85D2}"/>
              </a:ext>
            </a:extLst>
          </p:cNvPr>
          <p:cNvSpPr txBox="1"/>
          <p:nvPr/>
        </p:nvSpPr>
        <p:spPr>
          <a:xfrm>
            <a:off x="1095408" y="3901211"/>
            <a:ext cx="3341125"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a:t>
            </a:r>
            <a:r>
              <a:rPr lang="en-US" sz="1600" dirty="0" err="1">
                <a:latin typeface="Cambria" panose="02040503050406030204" pitchFamily="18" charset="0"/>
                <a:ea typeface="Cambria" panose="02040503050406030204" pitchFamily="18" charset="0"/>
              </a:rPr>
              <a:t>commission_pct</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DD640DFE-02CF-4E9A-B674-53C70CC0046C}"/>
              </a:ext>
            </a:extLst>
          </p:cNvPr>
          <p:cNvGraphicFramePr>
            <a:graphicFrameLocks/>
          </p:cNvGraphicFramePr>
          <p:nvPr>
            <p:extLst>
              <p:ext uri="{D42A27DB-BD31-4B8C-83A1-F6EECF244321}">
                <p14:modId xmlns:p14="http://schemas.microsoft.com/office/powerpoint/2010/main" val="2307501651"/>
              </p:ext>
            </p:extLst>
          </p:nvPr>
        </p:nvGraphicFramePr>
        <p:xfrm>
          <a:off x="1095408" y="4927601"/>
          <a:ext cx="3341125" cy="609600"/>
        </p:xfrm>
        <a:graphic>
          <a:graphicData uri="http://schemas.openxmlformats.org/drawingml/2006/table">
            <a:tbl>
              <a:tblPr firstRow="1" bandRow="1">
                <a:tableStyleId>{5C22544A-7EE6-4342-B048-85BDC9FD1C3A}</a:tableStyleId>
              </a:tblPr>
              <a:tblGrid>
                <a:gridCol w="3341125">
                  <a:extLst>
                    <a:ext uri="{9D8B030D-6E8A-4147-A177-3AD203B41FA5}">
                      <a16:colId xmlns:a16="http://schemas.microsoft.com/office/drawing/2014/main" val="3945450560"/>
                    </a:ext>
                  </a:extLst>
                </a:gridCol>
              </a:tblGrid>
              <a:tr h="301471">
                <a:tc>
                  <a:txBody>
                    <a:bodyPr/>
                    <a:lstStyle/>
                    <a:p>
                      <a:r>
                        <a:rPr lang="en-CA" sz="1400" dirty="0"/>
                        <a:t>AVG(COMMISSION_PCT)</a:t>
                      </a:r>
                    </a:p>
                  </a:txBody>
                  <a:tcPr/>
                </a:tc>
                <a:extLst>
                  <a:ext uri="{0D108BD9-81ED-4DB2-BD59-A6C34878D82A}">
                    <a16:rowId xmlns:a16="http://schemas.microsoft.com/office/drawing/2014/main" val="3999973422"/>
                  </a:ext>
                </a:extLst>
              </a:tr>
              <a:tr h="301471">
                <a:tc>
                  <a:txBody>
                    <a:bodyPr/>
                    <a:lstStyle/>
                    <a:p>
                      <a:r>
                        <a:rPr lang="en-US" sz="1400" dirty="0"/>
                        <a:t>.2125</a:t>
                      </a:r>
                      <a:endParaRPr lang="en-CA" sz="1400" dirty="0"/>
                    </a:p>
                  </a:txBody>
                  <a:tcPr/>
                </a:tc>
                <a:extLst>
                  <a:ext uri="{0D108BD9-81ED-4DB2-BD59-A6C34878D82A}">
                    <a16:rowId xmlns:a16="http://schemas.microsoft.com/office/drawing/2014/main" val="2251850137"/>
                  </a:ext>
                </a:extLst>
              </a:tr>
            </a:tbl>
          </a:graphicData>
        </a:graphic>
      </p:graphicFrame>
      <p:graphicFrame>
        <p:nvGraphicFramePr>
          <p:cNvPr id="7" name="Table 6">
            <a:extLst>
              <a:ext uri="{FF2B5EF4-FFF2-40B4-BE49-F238E27FC236}">
                <a16:creationId xmlns:a16="http://schemas.microsoft.com/office/drawing/2014/main" id="{6AA0653F-D015-429C-ABED-2B5B1A1203CB}"/>
              </a:ext>
            </a:extLst>
          </p:cNvPr>
          <p:cNvGraphicFramePr>
            <a:graphicFrameLocks/>
          </p:cNvGraphicFramePr>
          <p:nvPr>
            <p:extLst>
              <p:ext uri="{D42A27DB-BD31-4B8C-83A1-F6EECF244321}">
                <p14:modId xmlns:p14="http://schemas.microsoft.com/office/powerpoint/2010/main" val="2930311336"/>
              </p:ext>
            </p:extLst>
          </p:nvPr>
        </p:nvGraphicFramePr>
        <p:xfrm>
          <a:off x="5100143" y="2272175"/>
          <a:ext cx="3573930" cy="3657600"/>
        </p:xfrm>
        <a:graphic>
          <a:graphicData uri="http://schemas.openxmlformats.org/drawingml/2006/table">
            <a:tbl>
              <a:tblPr firstRow="1" bandRow="1">
                <a:tableStyleId>{5C22544A-7EE6-4342-B048-85BDC9FD1C3A}</a:tableStyleId>
              </a:tblPr>
              <a:tblGrid>
                <a:gridCol w="1336567">
                  <a:extLst>
                    <a:ext uri="{9D8B030D-6E8A-4147-A177-3AD203B41FA5}">
                      <a16:colId xmlns:a16="http://schemas.microsoft.com/office/drawing/2014/main" val="3945450560"/>
                    </a:ext>
                  </a:extLst>
                </a:gridCol>
                <a:gridCol w="2237363">
                  <a:extLst>
                    <a:ext uri="{9D8B030D-6E8A-4147-A177-3AD203B41FA5}">
                      <a16:colId xmlns:a16="http://schemas.microsoft.com/office/drawing/2014/main" val="2746880674"/>
                    </a:ext>
                  </a:extLst>
                </a:gridCol>
              </a:tblGrid>
              <a:tr h="301471">
                <a:tc>
                  <a:txBody>
                    <a:bodyPr/>
                    <a:lstStyle/>
                    <a:p>
                      <a:r>
                        <a:rPr lang="en-CA" sz="1400" dirty="0"/>
                        <a:t>LAST_NAME</a:t>
                      </a:r>
                    </a:p>
                  </a:txBody>
                  <a:tcPr/>
                </a:tc>
                <a:tc>
                  <a:txBody>
                    <a:bodyPr/>
                    <a:lstStyle/>
                    <a:p>
                      <a:r>
                        <a:rPr lang="en-CA" sz="1400" dirty="0"/>
                        <a:t>COMMISSION_PCT</a:t>
                      </a:r>
                    </a:p>
                  </a:txBody>
                  <a:tcPr/>
                </a:tc>
                <a:extLst>
                  <a:ext uri="{0D108BD9-81ED-4DB2-BD59-A6C34878D82A}">
                    <a16:rowId xmlns:a16="http://schemas.microsoft.com/office/drawing/2014/main" val="3999973422"/>
                  </a:ext>
                </a:extLst>
              </a:tr>
              <a:tr h="301471">
                <a:tc>
                  <a:txBody>
                    <a:bodyPr/>
                    <a:lstStyle/>
                    <a:p>
                      <a:r>
                        <a:rPr lang="en-CA" sz="1400" dirty="0"/>
                        <a:t>King</a:t>
                      </a:r>
                    </a:p>
                  </a:txBody>
                  <a:tcPr/>
                </a:tc>
                <a:tc>
                  <a:txBody>
                    <a:bodyPr/>
                    <a:lstStyle/>
                    <a:p>
                      <a:r>
                        <a:rPr lang="en-CA" sz="1400" dirty="0"/>
                        <a:t>-</a:t>
                      </a:r>
                    </a:p>
                  </a:txBody>
                  <a:tcPr/>
                </a:tc>
                <a:extLst>
                  <a:ext uri="{0D108BD9-81ED-4DB2-BD59-A6C34878D82A}">
                    <a16:rowId xmlns:a16="http://schemas.microsoft.com/office/drawing/2014/main" val="2251850137"/>
                  </a:ext>
                </a:extLst>
              </a:tr>
              <a:tr h="301471">
                <a:tc>
                  <a:txBody>
                    <a:bodyPr/>
                    <a:lstStyle/>
                    <a:p>
                      <a:r>
                        <a:rPr lang="en-CA" sz="1400" dirty="0"/>
                        <a:t>Kochhar</a:t>
                      </a:r>
                    </a:p>
                  </a:txBody>
                  <a:tcPr/>
                </a:tc>
                <a:tc>
                  <a:txBody>
                    <a:bodyPr/>
                    <a:lstStyle/>
                    <a:p>
                      <a:r>
                        <a:rPr lang="en-CA" sz="1400" dirty="0"/>
                        <a:t>-</a:t>
                      </a:r>
                    </a:p>
                  </a:txBody>
                  <a:tcPr/>
                </a:tc>
                <a:extLst>
                  <a:ext uri="{0D108BD9-81ED-4DB2-BD59-A6C34878D82A}">
                    <a16:rowId xmlns:a16="http://schemas.microsoft.com/office/drawing/2014/main" val="1363999258"/>
                  </a:ext>
                </a:extLst>
              </a:tr>
              <a:tr h="301471">
                <a:tc>
                  <a:txBody>
                    <a:bodyPr/>
                    <a:lstStyle/>
                    <a:p>
                      <a:r>
                        <a:rPr lang="en-CA" sz="1400" dirty="0"/>
                        <a:t>De </a:t>
                      </a:r>
                      <a:r>
                        <a:rPr lang="en-CA" sz="1400" dirty="0" err="1"/>
                        <a:t>Haan</a:t>
                      </a:r>
                      <a:endParaRPr lang="en-CA" sz="1400" dirty="0"/>
                    </a:p>
                  </a:txBody>
                  <a:tcPr/>
                </a:tc>
                <a:tc>
                  <a:txBody>
                    <a:bodyPr/>
                    <a:lstStyle/>
                    <a:p>
                      <a:r>
                        <a:rPr lang="en-CA" sz="1400" dirty="0"/>
                        <a:t>-</a:t>
                      </a:r>
                    </a:p>
                  </a:txBody>
                  <a:tcPr/>
                </a:tc>
                <a:extLst>
                  <a:ext uri="{0D108BD9-81ED-4DB2-BD59-A6C34878D82A}">
                    <a16:rowId xmlns:a16="http://schemas.microsoft.com/office/drawing/2014/main" val="4212660821"/>
                  </a:ext>
                </a:extLst>
              </a:tr>
              <a:tr h="301471">
                <a:tc>
                  <a:txBody>
                    <a:bodyPr/>
                    <a:lstStyle/>
                    <a:p>
                      <a:r>
                        <a:rPr lang="en-CA" sz="1400" dirty="0"/>
                        <a:t>Whalen</a:t>
                      </a:r>
                    </a:p>
                  </a:txBody>
                  <a:tcPr/>
                </a:tc>
                <a:tc>
                  <a:txBody>
                    <a:bodyPr/>
                    <a:lstStyle/>
                    <a:p>
                      <a:r>
                        <a:rPr lang="en-CA" sz="1400" dirty="0"/>
                        <a:t>-</a:t>
                      </a:r>
                    </a:p>
                  </a:txBody>
                  <a:tcPr/>
                </a:tc>
                <a:extLst>
                  <a:ext uri="{0D108BD9-81ED-4DB2-BD59-A6C34878D82A}">
                    <a16:rowId xmlns:a16="http://schemas.microsoft.com/office/drawing/2014/main" val="1396693351"/>
                  </a:ext>
                </a:extLst>
              </a:tr>
              <a:tr h="301471">
                <a:tc>
                  <a:txBody>
                    <a:bodyPr/>
                    <a:lstStyle/>
                    <a:p>
                      <a:r>
                        <a:rPr lang="en-CA" sz="1400" dirty="0"/>
                        <a:t>Higgins</a:t>
                      </a:r>
                    </a:p>
                  </a:txBody>
                  <a:tcPr/>
                </a:tc>
                <a:tc>
                  <a:txBody>
                    <a:bodyPr/>
                    <a:lstStyle/>
                    <a:p>
                      <a:r>
                        <a:rPr lang="en-CA" sz="1400" dirty="0"/>
                        <a:t>-</a:t>
                      </a:r>
                    </a:p>
                  </a:txBody>
                  <a:tcPr/>
                </a:tc>
                <a:extLst>
                  <a:ext uri="{0D108BD9-81ED-4DB2-BD59-A6C34878D82A}">
                    <a16:rowId xmlns:a16="http://schemas.microsoft.com/office/drawing/2014/main" val="2211354435"/>
                  </a:ext>
                </a:extLst>
              </a:tr>
              <a:tr h="301471">
                <a:tc>
                  <a:txBody>
                    <a:bodyPr/>
                    <a:lstStyle/>
                    <a:p>
                      <a:r>
                        <a:rPr lang="en-CA" sz="1400" dirty="0" err="1"/>
                        <a:t>Gietz</a:t>
                      </a:r>
                      <a:endParaRPr lang="en-CA" sz="1400" dirty="0"/>
                    </a:p>
                  </a:txBody>
                  <a:tcPr/>
                </a:tc>
                <a:tc>
                  <a:txBody>
                    <a:bodyPr/>
                    <a:lstStyle/>
                    <a:p>
                      <a:r>
                        <a:rPr lang="en-CA" sz="1400" dirty="0"/>
                        <a:t>-</a:t>
                      </a:r>
                    </a:p>
                  </a:txBody>
                  <a:tcPr/>
                </a:tc>
                <a:extLst>
                  <a:ext uri="{0D108BD9-81ED-4DB2-BD59-A6C34878D82A}">
                    <a16:rowId xmlns:a16="http://schemas.microsoft.com/office/drawing/2014/main" val="1288633332"/>
                  </a:ext>
                </a:extLst>
              </a:tr>
              <a:tr h="301471">
                <a:tc>
                  <a:txBody>
                    <a:bodyPr/>
                    <a:lstStyle/>
                    <a:p>
                      <a:r>
                        <a:rPr lang="en-CA" sz="1400" dirty="0" err="1"/>
                        <a:t>Zlotkey</a:t>
                      </a:r>
                      <a:endParaRPr lang="en-CA" sz="1400" dirty="0"/>
                    </a:p>
                  </a:txBody>
                  <a:tcPr/>
                </a:tc>
                <a:tc>
                  <a:txBody>
                    <a:bodyPr/>
                    <a:lstStyle/>
                    <a:p>
                      <a:r>
                        <a:rPr lang="en-CA" sz="1400" dirty="0"/>
                        <a:t>.2</a:t>
                      </a:r>
                    </a:p>
                  </a:txBody>
                  <a:tcPr/>
                </a:tc>
                <a:extLst>
                  <a:ext uri="{0D108BD9-81ED-4DB2-BD59-A6C34878D82A}">
                    <a16:rowId xmlns:a16="http://schemas.microsoft.com/office/drawing/2014/main" val="705931735"/>
                  </a:ext>
                </a:extLst>
              </a:tr>
              <a:tr h="301471">
                <a:tc>
                  <a:txBody>
                    <a:bodyPr/>
                    <a:lstStyle/>
                    <a:p>
                      <a:r>
                        <a:rPr lang="en-CA" sz="1400" dirty="0"/>
                        <a:t>Abel</a:t>
                      </a:r>
                    </a:p>
                  </a:txBody>
                  <a:tcPr/>
                </a:tc>
                <a:tc>
                  <a:txBody>
                    <a:bodyPr/>
                    <a:lstStyle/>
                    <a:p>
                      <a:r>
                        <a:rPr lang="en-CA" sz="1400" dirty="0"/>
                        <a:t>.3</a:t>
                      </a:r>
                    </a:p>
                  </a:txBody>
                  <a:tcPr/>
                </a:tc>
                <a:extLst>
                  <a:ext uri="{0D108BD9-81ED-4DB2-BD59-A6C34878D82A}">
                    <a16:rowId xmlns:a16="http://schemas.microsoft.com/office/drawing/2014/main" val="2250859168"/>
                  </a:ext>
                </a:extLst>
              </a:tr>
              <a:tr h="301471">
                <a:tc>
                  <a:txBody>
                    <a:bodyPr/>
                    <a:lstStyle/>
                    <a:p>
                      <a:r>
                        <a:rPr lang="en-CA" sz="1400" dirty="0"/>
                        <a:t>Taylor</a:t>
                      </a:r>
                    </a:p>
                  </a:txBody>
                  <a:tcPr/>
                </a:tc>
                <a:tc>
                  <a:txBody>
                    <a:bodyPr/>
                    <a:lstStyle/>
                    <a:p>
                      <a:r>
                        <a:rPr lang="en-CA" sz="1400" dirty="0"/>
                        <a:t>.2</a:t>
                      </a:r>
                    </a:p>
                  </a:txBody>
                  <a:tcPr/>
                </a:tc>
                <a:extLst>
                  <a:ext uri="{0D108BD9-81ED-4DB2-BD59-A6C34878D82A}">
                    <a16:rowId xmlns:a16="http://schemas.microsoft.com/office/drawing/2014/main" val="1852447159"/>
                  </a:ext>
                </a:extLst>
              </a:tr>
              <a:tr h="301471">
                <a:tc>
                  <a:txBody>
                    <a:bodyPr/>
                    <a:lstStyle/>
                    <a:p>
                      <a:r>
                        <a:rPr lang="en-CA" sz="1400" dirty="0"/>
                        <a:t>Grant</a:t>
                      </a:r>
                    </a:p>
                  </a:txBody>
                  <a:tcPr/>
                </a:tc>
                <a:tc>
                  <a:txBody>
                    <a:bodyPr/>
                    <a:lstStyle/>
                    <a:p>
                      <a:r>
                        <a:rPr lang="en-CA" sz="1400" dirty="0"/>
                        <a:t>.15</a:t>
                      </a:r>
                    </a:p>
                  </a:txBody>
                  <a:tcPr/>
                </a:tc>
                <a:extLst>
                  <a:ext uri="{0D108BD9-81ED-4DB2-BD59-A6C34878D82A}">
                    <a16:rowId xmlns:a16="http://schemas.microsoft.com/office/drawing/2014/main" val="877628281"/>
                  </a:ext>
                </a:extLst>
              </a:tr>
              <a:tr h="301471">
                <a:tc>
                  <a:txBody>
                    <a:bodyPr/>
                    <a:lstStyle/>
                    <a:p>
                      <a:r>
                        <a:rPr lang="en-CA" sz="1400" dirty="0" err="1"/>
                        <a:t>Mourgos</a:t>
                      </a:r>
                      <a:endParaRPr lang="en-CA" sz="1400" dirty="0"/>
                    </a:p>
                  </a:txBody>
                  <a:tcPr/>
                </a:tc>
                <a:tc>
                  <a:txBody>
                    <a:bodyPr/>
                    <a:lstStyle/>
                    <a:p>
                      <a:r>
                        <a:rPr lang="en-CA" sz="1400" dirty="0"/>
                        <a:t>-</a:t>
                      </a:r>
                    </a:p>
                  </a:txBody>
                  <a:tcPr/>
                </a:tc>
                <a:extLst>
                  <a:ext uri="{0D108BD9-81ED-4DB2-BD59-A6C34878D82A}">
                    <a16:rowId xmlns:a16="http://schemas.microsoft.com/office/drawing/2014/main" val="740153777"/>
                  </a:ext>
                </a:extLst>
              </a:tr>
            </a:tbl>
          </a:graphicData>
        </a:graphic>
      </p:graphicFrame>
    </p:spTree>
    <p:extLst>
      <p:ext uri="{BB962C8B-B14F-4D97-AF65-F5344CB8AC3E}">
        <p14:creationId xmlns:p14="http://schemas.microsoft.com/office/powerpoint/2010/main" val="52635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EC7A-AE96-43FA-B068-3E49537B0736}"/>
              </a:ext>
            </a:extLst>
          </p:cNvPr>
          <p:cNvSpPr>
            <a:spLocks noGrp="1"/>
          </p:cNvSpPr>
          <p:nvPr>
            <p:ph type="title"/>
          </p:nvPr>
        </p:nvSpPr>
        <p:spPr/>
        <p:txBody>
          <a:bodyPr/>
          <a:lstStyle/>
          <a:p>
            <a:r>
              <a:rPr lang="en-CA" dirty="0"/>
              <a:t>GROUP Function and NULL</a:t>
            </a:r>
          </a:p>
        </p:txBody>
      </p:sp>
      <p:sp>
        <p:nvSpPr>
          <p:cNvPr id="3" name="Content Placeholder 2">
            <a:extLst>
              <a:ext uri="{FF2B5EF4-FFF2-40B4-BE49-F238E27FC236}">
                <a16:creationId xmlns:a16="http://schemas.microsoft.com/office/drawing/2014/main" id="{D77A4931-C5BB-4C02-ACF6-FDA0441EF485}"/>
              </a:ext>
            </a:extLst>
          </p:cNvPr>
          <p:cNvSpPr>
            <a:spLocks noGrp="1"/>
          </p:cNvSpPr>
          <p:nvPr>
            <p:ph idx="1"/>
          </p:nvPr>
        </p:nvSpPr>
        <p:spPr>
          <a:xfrm>
            <a:off x="677334" y="2160589"/>
            <a:ext cx="3953933" cy="3880773"/>
          </a:xfrm>
        </p:spPr>
        <p:txBody>
          <a:bodyPr/>
          <a:lstStyle/>
          <a:p>
            <a:r>
              <a:rPr lang="en-US" dirty="0"/>
              <a:t>Group functions ignore NULL values.</a:t>
            </a:r>
          </a:p>
          <a:p>
            <a:r>
              <a:rPr lang="en-US" dirty="0"/>
              <a:t>In the example below, the null values were not used to find the average </a:t>
            </a:r>
            <a:r>
              <a:rPr lang="en-US" dirty="0" err="1"/>
              <a:t>commission_pct</a:t>
            </a:r>
            <a:r>
              <a:rPr lang="en-US" dirty="0"/>
              <a:t>.</a:t>
            </a:r>
            <a:endParaRPr lang="en-CA" dirty="0"/>
          </a:p>
        </p:txBody>
      </p:sp>
      <p:sp>
        <p:nvSpPr>
          <p:cNvPr id="4" name="TextBox 3">
            <a:extLst>
              <a:ext uri="{FF2B5EF4-FFF2-40B4-BE49-F238E27FC236}">
                <a16:creationId xmlns:a16="http://schemas.microsoft.com/office/drawing/2014/main" id="{7EF2559C-0BD9-4F06-8E47-F0CD4CFB85D2}"/>
              </a:ext>
            </a:extLst>
          </p:cNvPr>
          <p:cNvSpPr txBox="1"/>
          <p:nvPr/>
        </p:nvSpPr>
        <p:spPr>
          <a:xfrm>
            <a:off x="1095408" y="3901211"/>
            <a:ext cx="3341125"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a:t>
            </a:r>
            <a:r>
              <a:rPr lang="en-US" sz="1600" dirty="0" err="1">
                <a:latin typeface="Cambria" panose="02040503050406030204" pitchFamily="18" charset="0"/>
                <a:ea typeface="Cambria" panose="02040503050406030204" pitchFamily="18" charset="0"/>
              </a:rPr>
              <a:t>commission_pct</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DD640DFE-02CF-4E9A-B674-53C70CC0046C}"/>
              </a:ext>
            </a:extLst>
          </p:cNvPr>
          <p:cNvGraphicFramePr>
            <a:graphicFrameLocks/>
          </p:cNvGraphicFramePr>
          <p:nvPr/>
        </p:nvGraphicFramePr>
        <p:xfrm>
          <a:off x="1095408" y="4927601"/>
          <a:ext cx="3341125" cy="609600"/>
        </p:xfrm>
        <a:graphic>
          <a:graphicData uri="http://schemas.openxmlformats.org/drawingml/2006/table">
            <a:tbl>
              <a:tblPr firstRow="1" bandRow="1">
                <a:tableStyleId>{5C22544A-7EE6-4342-B048-85BDC9FD1C3A}</a:tableStyleId>
              </a:tblPr>
              <a:tblGrid>
                <a:gridCol w="3341125">
                  <a:extLst>
                    <a:ext uri="{9D8B030D-6E8A-4147-A177-3AD203B41FA5}">
                      <a16:colId xmlns:a16="http://schemas.microsoft.com/office/drawing/2014/main" val="3945450560"/>
                    </a:ext>
                  </a:extLst>
                </a:gridCol>
              </a:tblGrid>
              <a:tr h="301471">
                <a:tc>
                  <a:txBody>
                    <a:bodyPr/>
                    <a:lstStyle/>
                    <a:p>
                      <a:r>
                        <a:rPr lang="en-CA" sz="1400" dirty="0"/>
                        <a:t>AVG(COMMISSION_PCT)</a:t>
                      </a:r>
                    </a:p>
                  </a:txBody>
                  <a:tcPr/>
                </a:tc>
                <a:extLst>
                  <a:ext uri="{0D108BD9-81ED-4DB2-BD59-A6C34878D82A}">
                    <a16:rowId xmlns:a16="http://schemas.microsoft.com/office/drawing/2014/main" val="3999973422"/>
                  </a:ext>
                </a:extLst>
              </a:tr>
              <a:tr h="301471">
                <a:tc>
                  <a:txBody>
                    <a:bodyPr/>
                    <a:lstStyle/>
                    <a:p>
                      <a:r>
                        <a:rPr lang="en-US" sz="1400" dirty="0"/>
                        <a:t>.2125</a:t>
                      </a:r>
                      <a:endParaRPr lang="en-CA" sz="1400" dirty="0"/>
                    </a:p>
                  </a:txBody>
                  <a:tcPr/>
                </a:tc>
                <a:extLst>
                  <a:ext uri="{0D108BD9-81ED-4DB2-BD59-A6C34878D82A}">
                    <a16:rowId xmlns:a16="http://schemas.microsoft.com/office/drawing/2014/main" val="2251850137"/>
                  </a:ext>
                </a:extLst>
              </a:tr>
            </a:tbl>
          </a:graphicData>
        </a:graphic>
      </p:graphicFrame>
      <p:graphicFrame>
        <p:nvGraphicFramePr>
          <p:cNvPr id="7" name="Table 6">
            <a:extLst>
              <a:ext uri="{FF2B5EF4-FFF2-40B4-BE49-F238E27FC236}">
                <a16:creationId xmlns:a16="http://schemas.microsoft.com/office/drawing/2014/main" id="{6AA0653F-D015-429C-ABED-2B5B1A1203CB}"/>
              </a:ext>
            </a:extLst>
          </p:cNvPr>
          <p:cNvGraphicFramePr>
            <a:graphicFrameLocks/>
          </p:cNvGraphicFramePr>
          <p:nvPr/>
        </p:nvGraphicFramePr>
        <p:xfrm>
          <a:off x="5100143" y="2272175"/>
          <a:ext cx="3573930" cy="3657600"/>
        </p:xfrm>
        <a:graphic>
          <a:graphicData uri="http://schemas.openxmlformats.org/drawingml/2006/table">
            <a:tbl>
              <a:tblPr firstRow="1" bandRow="1">
                <a:tableStyleId>{5C22544A-7EE6-4342-B048-85BDC9FD1C3A}</a:tableStyleId>
              </a:tblPr>
              <a:tblGrid>
                <a:gridCol w="1336567">
                  <a:extLst>
                    <a:ext uri="{9D8B030D-6E8A-4147-A177-3AD203B41FA5}">
                      <a16:colId xmlns:a16="http://schemas.microsoft.com/office/drawing/2014/main" val="3945450560"/>
                    </a:ext>
                  </a:extLst>
                </a:gridCol>
                <a:gridCol w="2237363">
                  <a:extLst>
                    <a:ext uri="{9D8B030D-6E8A-4147-A177-3AD203B41FA5}">
                      <a16:colId xmlns:a16="http://schemas.microsoft.com/office/drawing/2014/main" val="2746880674"/>
                    </a:ext>
                  </a:extLst>
                </a:gridCol>
              </a:tblGrid>
              <a:tr h="301471">
                <a:tc>
                  <a:txBody>
                    <a:bodyPr/>
                    <a:lstStyle/>
                    <a:p>
                      <a:r>
                        <a:rPr lang="en-CA" sz="1400" dirty="0"/>
                        <a:t>LAST_NAME</a:t>
                      </a:r>
                    </a:p>
                  </a:txBody>
                  <a:tcPr/>
                </a:tc>
                <a:tc>
                  <a:txBody>
                    <a:bodyPr/>
                    <a:lstStyle/>
                    <a:p>
                      <a:r>
                        <a:rPr lang="en-CA" sz="1400" dirty="0"/>
                        <a:t>COMMISSION_PCT</a:t>
                      </a:r>
                    </a:p>
                  </a:txBody>
                  <a:tcPr/>
                </a:tc>
                <a:extLst>
                  <a:ext uri="{0D108BD9-81ED-4DB2-BD59-A6C34878D82A}">
                    <a16:rowId xmlns:a16="http://schemas.microsoft.com/office/drawing/2014/main" val="3999973422"/>
                  </a:ext>
                </a:extLst>
              </a:tr>
              <a:tr h="301471">
                <a:tc>
                  <a:txBody>
                    <a:bodyPr/>
                    <a:lstStyle/>
                    <a:p>
                      <a:r>
                        <a:rPr lang="en-CA" sz="1400" dirty="0"/>
                        <a:t>King</a:t>
                      </a:r>
                    </a:p>
                  </a:txBody>
                  <a:tcPr/>
                </a:tc>
                <a:tc>
                  <a:txBody>
                    <a:bodyPr/>
                    <a:lstStyle/>
                    <a:p>
                      <a:r>
                        <a:rPr lang="en-CA" sz="1400" dirty="0"/>
                        <a:t>-</a:t>
                      </a:r>
                    </a:p>
                  </a:txBody>
                  <a:tcPr/>
                </a:tc>
                <a:extLst>
                  <a:ext uri="{0D108BD9-81ED-4DB2-BD59-A6C34878D82A}">
                    <a16:rowId xmlns:a16="http://schemas.microsoft.com/office/drawing/2014/main" val="2251850137"/>
                  </a:ext>
                </a:extLst>
              </a:tr>
              <a:tr h="301471">
                <a:tc>
                  <a:txBody>
                    <a:bodyPr/>
                    <a:lstStyle/>
                    <a:p>
                      <a:r>
                        <a:rPr lang="en-CA" sz="1400" dirty="0"/>
                        <a:t>Kochhar</a:t>
                      </a:r>
                    </a:p>
                  </a:txBody>
                  <a:tcPr/>
                </a:tc>
                <a:tc>
                  <a:txBody>
                    <a:bodyPr/>
                    <a:lstStyle/>
                    <a:p>
                      <a:r>
                        <a:rPr lang="en-CA" sz="1400" dirty="0"/>
                        <a:t>-</a:t>
                      </a:r>
                    </a:p>
                  </a:txBody>
                  <a:tcPr/>
                </a:tc>
                <a:extLst>
                  <a:ext uri="{0D108BD9-81ED-4DB2-BD59-A6C34878D82A}">
                    <a16:rowId xmlns:a16="http://schemas.microsoft.com/office/drawing/2014/main" val="1363999258"/>
                  </a:ext>
                </a:extLst>
              </a:tr>
              <a:tr h="301471">
                <a:tc>
                  <a:txBody>
                    <a:bodyPr/>
                    <a:lstStyle/>
                    <a:p>
                      <a:r>
                        <a:rPr lang="en-CA" sz="1400" dirty="0"/>
                        <a:t>De </a:t>
                      </a:r>
                      <a:r>
                        <a:rPr lang="en-CA" sz="1400" dirty="0" err="1"/>
                        <a:t>Haan</a:t>
                      </a:r>
                      <a:endParaRPr lang="en-CA" sz="1400" dirty="0"/>
                    </a:p>
                  </a:txBody>
                  <a:tcPr/>
                </a:tc>
                <a:tc>
                  <a:txBody>
                    <a:bodyPr/>
                    <a:lstStyle/>
                    <a:p>
                      <a:r>
                        <a:rPr lang="en-CA" sz="1400" dirty="0"/>
                        <a:t>-</a:t>
                      </a:r>
                    </a:p>
                  </a:txBody>
                  <a:tcPr/>
                </a:tc>
                <a:extLst>
                  <a:ext uri="{0D108BD9-81ED-4DB2-BD59-A6C34878D82A}">
                    <a16:rowId xmlns:a16="http://schemas.microsoft.com/office/drawing/2014/main" val="4212660821"/>
                  </a:ext>
                </a:extLst>
              </a:tr>
              <a:tr h="301471">
                <a:tc>
                  <a:txBody>
                    <a:bodyPr/>
                    <a:lstStyle/>
                    <a:p>
                      <a:r>
                        <a:rPr lang="en-CA" sz="1400" dirty="0"/>
                        <a:t>Whalen</a:t>
                      </a:r>
                    </a:p>
                  </a:txBody>
                  <a:tcPr/>
                </a:tc>
                <a:tc>
                  <a:txBody>
                    <a:bodyPr/>
                    <a:lstStyle/>
                    <a:p>
                      <a:r>
                        <a:rPr lang="en-CA" sz="1400" dirty="0"/>
                        <a:t>-</a:t>
                      </a:r>
                    </a:p>
                  </a:txBody>
                  <a:tcPr/>
                </a:tc>
                <a:extLst>
                  <a:ext uri="{0D108BD9-81ED-4DB2-BD59-A6C34878D82A}">
                    <a16:rowId xmlns:a16="http://schemas.microsoft.com/office/drawing/2014/main" val="1396693351"/>
                  </a:ext>
                </a:extLst>
              </a:tr>
              <a:tr h="301471">
                <a:tc>
                  <a:txBody>
                    <a:bodyPr/>
                    <a:lstStyle/>
                    <a:p>
                      <a:r>
                        <a:rPr lang="en-CA" sz="1400" dirty="0"/>
                        <a:t>Higgins</a:t>
                      </a:r>
                    </a:p>
                  </a:txBody>
                  <a:tcPr/>
                </a:tc>
                <a:tc>
                  <a:txBody>
                    <a:bodyPr/>
                    <a:lstStyle/>
                    <a:p>
                      <a:r>
                        <a:rPr lang="en-CA" sz="1400" dirty="0"/>
                        <a:t>-</a:t>
                      </a:r>
                    </a:p>
                  </a:txBody>
                  <a:tcPr/>
                </a:tc>
                <a:extLst>
                  <a:ext uri="{0D108BD9-81ED-4DB2-BD59-A6C34878D82A}">
                    <a16:rowId xmlns:a16="http://schemas.microsoft.com/office/drawing/2014/main" val="2211354435"/>
                  </a:ext>
                </a:extLst>
              </a:tr>
              <a:tr h="301471">
                <a:tc>
                  <a:txBody>
                    <a:bodyPr/>
                    <a:lstStyle/>
                    <a:p>
                      <a:r>
                        <a:rPr lang="en-CA" sz="1400" dirty="0" err="1"/>
                        <a:t>Gietz</a:t>
                      </a:r>
                      <a:endParaRPr lang="en-CA" sz="1400" dirty="0"/>
                    </a:p>
                  </a:txBody>
                  <a:tcPr/>
                </a:tc>
                <a:tc>
                  <a:txBody>
                    <a:bodyPr/>
                    <a:lstStyle/>
                    <a:p>
                      <a:r>
                        <a:rPr lang="en-CA" sz="1400" dirty="0"/>
                        <a:t>-</a:t>
                      </a:r>
                    </a:p>
                  </a:txBody>
                  <a:tcPr/>
                </a:tc>
                <a:extLst>
                  <a:ext uri="{0D108BD9-81ED-4DB2-BD59-A6C34878D82A}">
                    <a16:rowId xmlns:a16="http://schemas.microsoft.com/office/drawing/2014/main" val="1288633332"/>
                  </a:ext>
                </a:extLst>
              </a:tr>
              <a:tr h="301471">
                <a:tc>
                  <a:txBody>
                    <a:bodyPr/>
                    <a:lstStyle/>
                    <a:p>
                      <a:r>
                        <a:rPr lang="en-CA" sz="1400" dirty="0" err="1"/>
                        <a:t>Zlotkey</a:t>
                      </a:r>
                      <a:endParaRPr lang="en-CA" sz="1400" dirty="0"/>
                    </a:p>
                  </a:txBody>
                  <a:tcPr/>
                </a:tc>
                <a:tc>
                  <a:txBody>
                    <a:bodyPr/>
                    <a:lstStyle/>
                    <a:p>
                      <a:r>
                        <a:rPr lang="en-CA" sz="1400" dirty="0"/>
                        <a:t>.2</a:t>
                      </a:r>
                    </a:p>
                  </a:txBody>
                  <a:tcPr/>
                </a:tc>
                <a:extLst>
                  <a:ext uri="{0D108BD9-81ED-4DB2-BD59-A6C34878D82A}">
                    <a16:rowId xmlns:a16="http://schemas.microsoft.com/office/drawing/2014/main" val="705931735"/>
                  </a:ext>
                </a:extLst>
              </a:tr>
              <a:tr h="301471">
                <a:tc>
                  <a:txBody>
                    <a:bodyPr/>
                    <a:lstStyle/>
                    <a:p>
                      <a:r>
                        <a:rPr lang="en-CA" sz="1400" dirty="0"/>
                        <a:t>Abel</a:t>
                      </a:r>
                    </a:p>
                  </a:txBody>
                  <a:tcPr/>
                </a:tc>
                <a:tc>
                  <a:txBody>
                    <a:bodyPr/>
                    <a:lstStyle/>
                    <a:p>
                      <a:r>
                        <a:rPr lang="en-CA" sz="1400" dirty="0"/>
                        <a:t>.3</a:t>
                      </a:r>
                    </a:p>
                  </a:txBody>
                  <a:tcPr/>
                </a:tc>
                <a:extLst>
                  <a:ext uri="{0D108BD9-81ED-4DB2-BD59-A6C34878D82A}">
                    <a16:rowId xmlns:a16="http://schemas.microsoft.com/office/drawing/2014/main" val="2250859168"/>
                  </a:ext>
                </a:extLst>
              </a:tr>
              <a:tr h="301471">
                <a:tc>
                  <a:txBody>
                    <a:bodyPr/>
                    <a:lstStyle/>
                    <a:p>
                      <a:r>
                        <a:rPr lang="en-CA" sz="1400" dirty="0"/>
                        <a:t>Taylor</a:t>
                      </a:r>
                    </a:p>
                  </a:txBody>
                  <a:tcPr/>
                </a:tc>
                <a:tc>
                  <a:txBody>
                    <a:bodyPr/>
                    <a:lstStyle/>
                    <a:p>
                      <a:r>
                        <a:rPr lang="en-CA" sz="1400" dirty="0"/>
                        <a:t>.2</a:t>
                      </a:r>
                    </a:p>
                  </a:txBody>
                  <a:tcPr/>
                </a:tc>
                <a:extLst>
                  <a:ext uri="{0D108BD9-81ED-4DB2-BD59-A6C34878D82A}">
                    <a16:rowId xmlns:a16="http://schemas.microsoft.com/office/drawing/2014/main" val="1852447159"/>
                  </a:ext>
                </a:extLst>
              </a:tr>
              <a:tr h="301471">
                <a:tc>
                  <a:txBody>
                    <a:bodyPr/>
                    <a:lstStyle/>
                    <a:p>
                      <a:r>
                        <a:rPr lang="en-CA" sz="1400" dirty="0"/>
                        <a:t>Grant</a:t>
                      </a:r>
                    </a:p>
                  </a:txBody>
                  <a:tcPr/>
                </a:tc>
                <a:tc>
                  <a:txBody>
                    <a:bodyPr/>
                    <a:lstStyle/>
                    <a:p>
                      <a:r>
                        <a:rPr lang="en-CA" sz="1400" dirty="0"/>
                        <a:t>.15</a:t>
                      </a:r>
                    </a:p>
                  </a:txBody>
                  <a:tcPr/>
                </a:tc>
                <a:extLst>
                  <a:ext uri="{0D108BD9-81ED-4DB2-BD59-A6C34878D82A}">
                    <a16:rowId xmlns:a16="http://schemas.microsoft.com/office/drawing/2014/main" val="877628281"/>
                  </a:ext>
                </a:extLst>
              </a:tr>
              <a:tr h="301471">
                <a:tc>
                  <a:txBody>
                    <a:bodyPr/>
                    <a:lstStyle/>
                    <a:p>
                      <a:r>
                        <a:rPr lang="en-CA" sz="1400" dirty="0" err="1"/>
                        <a:t>Mourgos</a:t>
                      </a:r>
                      <a:endParaRPr lang="en-CA" sz="1400" dirty="0"/>
                    </a:p>
                  </a:txBody>
                  <a:tcPr/>
                </a:tc>
                <a:tc>
                  <a:txBody>
                    <a:bodyPr/>
                    <a:lstStyle/>
                    <a:p>
                      <a:r>
                        <a:rPr lang="en-CA" sz="1400" dirty="0"/>
                        <a:t>-</a:t>
                      </a:r>
                    </a:p>
                  </a:txBody>
                  <a:tcPr/>
                </a:tc>
                <a:extLst>
                  <a:ext uri="{0D108BD9-81ED-4DB2-BD59-A6C34878D82A}">
                    <a16:rowId xmlns:a16="http://schemas.microsoft.com/office/drawing/2014/main" val="740153777"/>
                  </a:ext>
                </a:extLst>
              </a:tr>
            </a:tbl>
          </a:graphicData>
        </a:graphic>
      </p:graphicFrame>
    </p:spTree>
    <p:extLst>
      <p:ext uri="{BB962C8B-B14F-4D97-AF65-F5344CB8AC3E}">
        <p14:creationId xmlns:p14="http://schemas.microsoft.com/office/powerpoint/2010/main" val="173685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EC7A-AE96-43FA-B068-3E49537B0736}"/>
              </a:ext>
            </a:extLst>
          </p:cNvPr>
          <p:cNvSpPr>
            <a:spLocks noGrp="1"/>
          </p:cNvSpPr>
          <p:nvPr>
            <p:ph type="title"/>
          </p:nvPr>
        </p:nvSpPr>
        <p:spPr/>
        <p:txBody>
          <a:bodyPr/>
          <a:lstStyle/>
          <a:p>
            <a:r>
              <a:rPr lang="en-CA" dirty="0"/>
              <a:t>More Than One Group Function</a:t>
            </a:r>
          </a:p>
        </p:txBody>
      </p:sp>
      <p:sp>
        <p:nvSpPr>
          <p:cNvPr id="3" name="Content Placeholder 2">
            <a:extLst>
              <a:ext uri="{FF2B5EF4-FFF2-40B4-BE49-F238E27FC236}">
                <a16:creationId xmlns:a16="http://schemas.microsoft.com/office/drawing/2014/main" id="{D77A4931-C5BB-4C02-ACF6-FDA0441EF485}"/>
              </a:ext>
            </a:extLst>
          </p:cNvPr>
          <p:cNvSpPr>
            <a:spLocks noGrp="1"/>
          </p:cNvSpPr>
          <p:nvPr>
            <p:ph idx="1"/>
          </p:nvPr>
        </p:nvSpPr>
        <p:spPr>
          <a:xfrm>
            <a:off x="677334" y="2160589"/>
            <a:ext cx="8746066" cy="3880773"/>
          </a:xfrm>
        </p:spPr>
        <p:txBody>
          <a:bodyPr/>
          <a:lstStyle/>
          <a:p>
            <a:r>
              <a:rPr lang="en-US" dirty="0"/>
              <a:t>You can have more than one group function in the SELECT clause, on the same or different columns.</a:t>
            </a:r>
            <a:endParaRPr lang="en-CA" dirty="0"/>
          </a:p>
        </p:txBody>
      </p:sp>
      <p:sp>
        <p:nvSpPr>
          <p:cNvPr id="4" name="TextBox 3">
            <a:extLst>
              <a:ext uri="{FF2B5EF4-FFF2-40B4-BE49-F238E27FC236}">
                <a16:creationId xmlns:a16="http://schemas.microsoft.com/office/drawing/2014/main" id="{7EF2559C-0BD9-4F06-8E47-F0CD4CFB85D2}"/>
              </a:ext>
            </a:extLst>
          </p:cNvPr>
          <p:cNvSpPr txBox="1"/>
          <p:nvPr/>
        </p:nvSpPr>
        <p:spPr>
          <a:xfrm>
            <a:off x="1095407" y="3136612"/>
            <a:ext cx="647379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MAX(salary), MIN(salary), MIN(</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 60;</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DD640DFE-02CF-4E9A-B674-53C70CC0046C}"/>
              </a:ext>
            </a:extLst>
          </p:cNvPr>
          <p:cNvGraphicFramePr>
            <a:graphicFrameLocks/>
          </p:cNvGraphicFramePr>
          <p:nvPr>
            <p:extLst>
              <p:ext uri="{D42A27DB-BD31-4B8C-83A1-F6EECF244321}">
                <p14:modId xmlns:p14="http://schemas.microsoft.com/office/powerpoint/2010/main" val="2909954659"/>
              </p:ext>
            </p:extLst>
          </p:nvPr>
        </p:nvGraphicFramePr>
        <p:xfrm>
          <a:off x="1098037" y="4394885"/>
          <a:ext cx="5920830" cy="846777"/>
        </p:xfrm>
        <a:graphic>
          <a:graphicData uri="http://schemas.openxmlformats.org/drawingml/2006/table">
            <a:tbl>
              <a:tblPr firstRow="1" bandRow="1">
                <a:tableStyleId>{5C22544A-7EE6-4342-B048-85BDC9FD1C3A}</a:tableStyleId>
              </a:tblPr>
              <a:tblGrid>
                <a:gridCol w="1973610">
                  <a:extLst>
                    <a:ext uri="{9D8B030D-6E8A-4147-A177-3AD203B41FA5}">
                      <a16:colId xmlns:a16="http://schemas.microsoft.com/office/drawing/2014/main" val="3945450560"/>
                    </a:ext>
                  </a:extLst>
                </a:gridCol>
                <a:gridCol w="1973610">
                  <a:extLst>
                    <a:ext uri="{9D8B030D-6E8A-4147-A177-3AD203B41FA5}">
                      <a16:colId xmlns:a16="http://schemas.microsoft.com/office/drawing/2014/main" val="3271523991"/>
                    </a:ext>
                  </a:extLst>
                </a:gridCol>
                <a:gridCol w="1973610">
                  <a:extLst>
                    <a:ext uri="{9D8B030D-6E8A-4147-A177-3AD203B41FA5}">
                      <a16:colId xmlns:a16="http://schemas.microsoft.com/office/drawing/2014/main" val="3294928018"/>
                    </a:ext>
                  </a:extLst>
                </a:gridCol>
              </a:tblGrid>
              <a:tr h="515782">
                <a:tc>
                  <a:txBody>
                    <a:bodyPr/>
                    <a:lstStyle/>
                    <a:p>
                      <a:r>
                        <a:rPr lang="en-CA" sz="1400" dirty="0"/>
                        <a:t>MAX(SALARY)</a:t>
                      </a:r>
                    </a:p>
                  </a:txBody>
                  <a:tcPr/>
                </a:tc>
                <a:tc>
                  <a:txBody>
                    <a:bodyPr/>
                    <a:lstStyle/>
                    <a:p>
                      <a:r>
                        <a:rPr lang="en-CA" sz="1400" dirty="0"/>
                        <a:t>MIN(SALARY)</a:t>
                      </a:r>
                    </a:p>
                  </a:txBody>
                  <a:tcPr/>
                </a:tc>
                <a:tc>
                  <a:txBody>
                    <a:bodyPr/>
                    <a:lstStyle/>
                    <a:p>
                      <a:r>
                        <a:rPr lang="en-CA" sz="1400" dirty="0"/>
                        <a:t>MIN(EMPLOYEE_ID)</a:t>
                      </a:r>
                    </a:p>
                  </a:txBody>
                  <a:tcPr/>
                </a:tc>
                <a:extLst>
                  <a:ext uri="{0D108BD9-81ED-4DB2-BD59-A6C34878D82A}">
                    <a16:rowId xmlns:a16="http://schemas.microsoft.com/office/drawing/2014/main" val="3999973422"/>
                  </a:ext>
                </a:extLst>
              </a:tr>
              <a:tr h="330995">
                <a:tc>
                  <a:txBody>
                    <a:bodyPr/>
                    <a:lstStyle/>
                    <a:p>
                      <a:r>
                        <a:rPr lang="en-US" sz="1400" dirty="0"/>
                        <a:t>9000</a:t>
                      </a:r>
                      <a:endParaRPr lang="en-CA" sz="1400" dirty="0"/>
                    </a:p>
                  </a:txBody>
                  <a:tcPr/>
                </a:tc>
                <a:tc>
                  <a:txBody>
                    <a:bodyPr/>
                    <a:lstStyle/>
                    <a:p>
                      <a:r>
                        <a:rPr lang="en-CA" sz="1400" dirty="0"/>
                        <a:t>4200</a:t>
                      </a:r>
                    </a:p>
                  </a:txBody>
                  <a:tcPr/>
                </a:tc>
                <a:tc>
                  <a:txBody>
                    <a:bodyPr/>
                    <a:lstStyle/>
                    <a:p>
                      <a:r>
                        <a:rPr lang="en-CA" sz="1400" dirty="0"/>
                        <a:t>103</a:t>
                      </a:r>
                    </a:p>
                  </a:txBody>
                  <a:tcPr/>
                </a:tc>
                <a:extLst>
                  <a:ext uri="{0D108BD9-81ED-4DB2-BD59-A6C34878D82A}">
                    <a16:rowId xmlns:a16="http://schemas.microsoft.com/office/drawing/2014/main" val="2251850137"/>
                  </a:ext>
                </a:extLst>
              </a:tr>
            </a:tbl>
          </a:graphicData>
        </a:graphic>
      </p:graphicFrame>
    </p:spTree>
    <p:extLst>
      <p:ext uri="{BB962C8B-B14F-4D97-AF65-F5344CB8AC3E}">
        <p14:creationId xmlns:p14="http://schemas.microsoft.com/office/powerpoint/2010/main" val="157701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92F8-2AB5-49E2-AE43-6FAA4771F70F}"/>
              </a:ext>
            </a:extLst>
          </p:cNvPr>
          <p:cNvSpPr>
            <a:spLocks noGrp="1"/>
          </p:cNvSpPr>
          <p:nvPr>
            <p:ph type="title"/>
          </p:nvPr>
        </p:nvSpPr>
        <p:spPr/>
        <p:txBody>
          <a:bodyPr/>
          <a:lstStyle/>
          <a:p>
            <a:r>
              <a:rPr lang="en-CA" dirty="0"/>
              <a:t>Rules for Group Functions</a:t>
            </a:r>
          </a:p>
        </p:txBody>
      </p:sp>
      <p:sp>
        <p:nvSpPr>
          <p:cNvPr id="3" name="Content Placeholder 2">
            <a:extLst>
              <a:ext uri="{FF2B5EF4-FFF2-40B4-BE49-F238E27FC236}">
                <a16:creationId xmlns:a16="http://schemas.microsoft.com/office/drawing/2014/main" id="{26158A51-EA5A-4778-9C88-311083C366A0}"/>
              </a:ext>
            </a:extLst>
          </p:cNvPr>
          <p:cNvSpPr>
            <a:spLocks noGrp="1"/>
          </p:cNvSpPr>
          <p:nvPr>
            <p:ph idx="1"/>
          </p:nvPr>
        </p:nvSpPr>
        <p:spPr/>
        <p:txBody>
          <a:bodyPr/>
          <a:lstStyle/>
          <a:p>
            <a:r>
              <a:rPr lang="en-US" dirty="0"/>
              <a:t>Group functions ignore null values.</a:t>
            </a:r>
          </a:p>
          <a:p>
            <a:r>
              <a:rPr lang="en-US" dirty="0"/>
              <a:t>Group functions cannot be used in the WHERE clause.</a:t>
            </a:r>
          </a:p>
          <a:p>
            <a:r>
              <a:rPr lang="en-US" dirty="0"/>
              <a:t>MIN, MAX and COUNT can be used with any data type; SUM, AVG, STDDEV, and VARIANCE can be used only with numeric data types.</a:t>
            </a:r>
            <a:endParaRPr lang="en-CA" dirty="0"/>
          </a:p>
        </p:txBody>
      </p:sp>
    </p:spTree>
    <p:extLst>
      <p:ext uri="{BB962C8B-B14F-4D97-AF65-F5344CB8AC3E}">
        <p14:creationId xmlns:p14="http://schemas.microsoft.com/office/powerpoint/2010/main" val="361711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684E-E3FB-4C7A-A774-6DB235196939}"/>
              </a:ext>
            </a:extLst>
          </p:cNvPr>
          <p:cNvSpPr>
            <a:spLocks noGrp="1"/>
          </p:cNvSpPr>
          <p:nvPr>
            <p:ph type="title"/>
          </p:nvPr>
        </p:nvSpPr>
        <p:spPr/>
        <p:txBody>
          <a:bodyPr/>
          <a:lstStyle/>
          <a:p>
            <a:r>
              <a:rPr lang="en-CA" dirty="0"/>
              <a:t>COUNT</a:t>
            </a:r>
          </a:p>
        </p:txBody>
      </p:sp>
      <p:sp>
        <p:nvSpPr>
          <p:cNvPr id="3" name="Content Placeholder 2">
            <a:extLst>
              <a:ext uri="{FF2B5EF4-FFF2-40B4-BE49-F238E27FC236}">
                <a16:creationId xmlns:a16="http://schemas.microsoft.com/office/drawing/2014/main" id="{D4605FF2-5C17-4E5B-BE87-5635D85049FF}"/>
              </a:ext>
            </a:extLst>
          </p:cNvPr>
          <p:cNvSpPr>
            <a:spLocks noGrp="1"/>
          </p:cNvSpPr>
          <p:nvPr>
            <p:ph idx="1"/>
          </p:nvPr>
        </p:nvSpPr>
        <p:spPr/>
        <p:txBody>
          <a:bodyPr/>
          <a:lstStyle/>
          <a:p>
            <a:r>
              <a:rPr lang="en-US" dirty="0"/>
              <a:t>COUNT(expression) returns the number of non-null values in the expression column.</a:t>
            </a:r>
            <a:endParaRPr lang="en-CA" dirty="0"/>
          </a:p>
        </p:txBody>
      </p:sp>
      <p:sp>
        <p:nvSpPr>
          <p:cNvPr id="4" name="TextBox 3">
            <a:extLst>
              <a:ext uri="{FF2B5EF4-FFF2-40B4-BE49-F238E27FC236}">
                <a16:creationId xmlns:a16="http://schemas.microsoft.com/office/drawing/2014/main" id="{EDA8C505-EEB8-4763-BB5D-0A12C09B89B4}"/>
              </a:ext>
            </a:extLst>
          </p:cNvPr>
          <p:cNvSpPr txBox="1"/>
          <p:nvPr/>
        </p:nvSpPr>
        <p:spPr>
          <a:xfrm>
            <a:off x="1095407" y="3136612"/>
            <a:ext cx="312099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COUNT(</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graphicFrame>
        <p:nvGraphicFramePr>
          <p:cNvPr id="5" name="Table 6">
            <a:extLst>
              <a:ext uri="{FF2B5EF4-FFF2-40B4-BE49-F238E27FC236}">
                <a16:creationId xmlns:a16="http://schemas.microsoft.com/office/drawing/2014/main" id="{47C4F07E-1441-49BB-A7ED-75747BC4AFF9}"/>
              </a:ext>
            </a:extLst>
          </p:cNvPr>
          <p:cNvGraphicFramePr>
            <a:graphicFrameLocks/>
          </p:cNvGraphicFramePr>
          <p:nvPr>
            <p:extLst>
              <p:ext uri="{D42A27DB-BD31-4B8C-83A1-F6EECF244321}">
                <p14:modId xmlns:p14="http://schemas.microsoft.com/office/powerpoint/2010/main" val="339017906"/>
              </p:ext>
            </p:extLst>
          </p:nvPr>
        </p:nvGraphicFramePr>
        <p:xfrm>
          <a:off x="1095407" y="4130661"/>
          <a:ext cx="2356363" cy="750713"/>
        </p:xfrm>
        <a:graphic>
          <a:graphicData uri="http://schemas.openxmlformats.org/drawingml/2006/table">
            <a:tbl>
              <a:tblPr firstRow="1" bandRow="1">
                <a:tableStyleId>{5C22544A-7EE6-4342-B048-85BDC9FD1C3A}</a:tableStyleId>
              </a:tblPr>
              <a:tblGrid>
                <a:gridCol w="2356363">
                  <a:extLst>
                    <a:ext uri="{9D8B030D-6E8A-4147-A177-3AD203B41FA5}">
                      <a16:colId xmlns:a16="http://schemas.microsoft.com/office/drawing/2014/main" val="3945450560"/>
                    </a:ext>
                  </a:extLst>
                </a:gridCol>
              </a:tblGrid>
              <a:tr h="380315">
                <a:tc>
                  <a:txBody>
                    <a:bodyPr/>
                    <a:lstStyle/>
                    <a:p>
                      <a:r>
                        <a:rPr lang="en-CA" sz="1400" dirty="0"/>
                        <a:t>COUNT(</a:t>
                      </a:r>
                      <a:r>
                        <a:rPr lang="en-CA" sz="1400" dirty="0" err="1"/>
                        <a:t>job_id</a:t>
                      </a:r>
                      <a:r>
                        <a:rPr lang="en-CA" sz="1400" dirty="0"/>
                        <a:t>)</a:t>
                      </a:r>
                    </a:p>
                  </a:txBody>
                  <a:tcPr/>
                </a:tc>
                <a:extLst>
                  <a:ext uri="{0D108BD9-81ED-4DB2-BD59-A6C34878D82A}">
                    <a16:rowId xmlns:a16="http://schemas.microsoft.com/office/drawing/2014/main" val="3999973422"/>
                  </a:ext>
                </a:extLst>
              </a:tr>
              <a:tr h="370398">
                <a:tc>
                  <a:txBody>
                    <a:bodyPr/>
                    <a:lstStyle/>
                    <a:p>
                      <a:r>
                        <a:rPr lang="en-US" sz="1400" dirty="0"/>
                        <a:t>20</a:t>
                      </a:r>
                      <a:endParaRPr lang="en-CA" sz="1400" dirty="0"/>
                    </a:p>
                  </a:txBody>
                  <a:tcPr/>
                </a:tc>
                <a:extLst>
                  <a:ext uri="{0D108BD9-81ED-4DB2-BD59-A6C34878D82A}">
                    <a16:rowId xmlns:a16="http://schemas.microsoft.com/office/drawing/2014/main" val="2251850137"/>
                  </a:ext>
                </a:extLst>
              </a:tr>
            </a:tbl>
          </a:graphicData>
        </a:graphic>
      </p:graphicFrame>
    </p:spTree>
    <p:extLst>
      <p:ext uri="{BB962C8B-B14F-4D97-AF65-F5344CB8AC3E}">
        <p14:creationId xmlns:p14="http://schemas.microsoft.com/office/powerpoint/2010/main" val="12316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6C98-9499-40B2-A522-9E8ECB2019F5}"/>
              </a:ext>
            </a:extLst>
          </p:cNvPr>
          <p:cNvSpPr>
            <a:spLocks noGrp="1"/>
          </p:cNvSpPr>
          <p:nvPr>
            <p:ph type="title"/>
          </p:nvPr>
        </p:nvSpPr>
        <p:spPr/>
        <p:txBody>
          <a:bodyPr/>
          <a:lstStyle/>
          <a:p>
            <a:r>
              <a:rPr lang="en-CA" dirty="0"/>
              <a:t>COUNT and NULL Values</a:t>
            </a:r>
          </a:p>
        </p:txBody>
      </p:sp>
      <p:sp>
        <p:nvSpPr>
          <p:cNvPr id="3" name="Content Placeholder 2">
            <a:extLst>
              <a:ext uri="{FF2B5EF4-FFF2-40B4-BE49-F238E27FC236}">
                <a16:creationId xmlns:a16="http://schemas.microsoft.com/office/drawing/2014/main" id="{9E35FB3A-2346-4DB4-8DE9-FA7A06D08020}"/>
              </a:ext>
            </a:extLst>
          </p:cNvPr>
          <p:cNvSpPr>
            <a:spLocks noGrp="1"/>
          </p:cNvSpPr>
          <p:nvPr>
            <p:ph idx="1"/>
          </p:nvPr>
        </p:nvSpPr>
        <p:spPr>
          <a:xfrm>
            <a:off x="677335" y="2160589"/>
            <a:ext cx="5240866" cy="3880773"/>
          </a:xfrm>
        </p:spPr>
        <p:txBody>
          <a:bodyPr>
            <a:normAutofit/>
          </a:bodyPr>
          <a:lstStyle/>
          <a:p>
            <a:r>
              <a:rPr lang="en-US" dirty="0"/>
              <a:t>Twenty rows of employees are listed in the employees table, and if you select </a:t>
            </a:r>
            <a:r>
              <a:rPr lang="en-US" dirty="0" err="1"/>
              <a:t>commission_pct</a:t>
            </a:r>
            <a:r>
              <a:rPr lang="en-US" dirty="0"/>
              <a:t>, twenty rows are returned.</a:t>
            </a:r>
          </a:p>
          <a:p>
            <a:r>
              <a:rPr lang="en-US" dirty="0"/>
              <a:t>Adding a count function to the query COUNT returned only four.</a:t>
            </a:r>
          </a:p>
          <a:p>
            <a:r>
              <a:rPr lang="en-US" dirty="0"/>
              <a:t>COUNT specifically counts the </a:t>
            </a:r>
            <a:r>
              <a:rPr lang="en-US" dirty="0" err="1"/>
              <a:t>commission_pct</a:t>
            </a:r>
            <a:r>
              <a:rPr lang="en-US" dirty="0"/>
              <a:t> column but ignores the null values in the column.</a:t>
            </a:r>
            <a:endParaRPr lang="en-CA" dirty="0"/>
          </a:p>
        </p:txBody>
      </p:sp>
      <p:sp>
        <p:nvSpPr>
          <p:cNvPr id="4" name="TextBox 3">
            <a:extLst>
              <a:ext uri="{FF2B5EF4-FFF2-40B4-BE49-F238E27FC236}">
                <a16:creationId xmlns:a16="http://schemas.microsoft.com/office/drawing/2014/main" id="{F19F76EC-F4A0-4BAA-A7BF-B7CC8A40E3A1}"/>
              </a:ext>
            </a:extLst>
          </p:cNvPr>
          <p:cNvSpPr txBox="1"/>
          <p:nvPr/>
        </p:nvSpPr>
        <p:spPr>
          <a:xfrm>
            <a:off x="6096000" y="2286957"/>
            <a:ext cx="2887133" cy="584775"/>
          </a:xfrm>
          <a:prstGeom prst="rect">
            <a:avLst/>
          </a:prstGeom>
          <a:noFill/>
          <a:ln>
            <a:solidFill>
              <a:schemeClr val="tx1"/>
            </a:solidFill>
          </a:ln>
        </p:spPr>
        <p:txBody>
          <a:bodyPr wrap="square" rtlCol="0">
            <a:spAutoFit/>
          </a:bodyPr>
          <a:lstStyle/>
          <a:p>
            <a:r>
              <a:rPr lang="en-US" sz="1600">
                <a:latin typeface="Cambria" panose="02040503050406030204" pitchFamily="18" charset="0"/>
                <a:ea typeface="Cambria" panose="02040503050406030204" pitchFamily="18" charset="0"/>
              </a:rPr>
              <a:t>SELECT commission_pct</a:t>
            </a:r>
          </a:p>
          <a:p>
            <a:r>
              <a:rPr lang="en-US" sz="160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graphicFrame>
        <p:nvGraphicFramePr>
          <p:cNvPr id="5" name="Table 6">
            <a:extLst>
              <a:ext uri="{FF2B5EF4-FFF2-40B4-BE49-F238E27FC236}">
                <a16:creationId xmlns:a16="http://schemas.microsoft.com/office/drawing/2014/main" id="{D25B5EC5-492B-4119-B256-7A12B540716E}"/>
              </a:ext>
            </a:extLst>
          </p:cNvPr>
          <p:cNvGraphicFramePr>
            <a:graphicFrameLocks/>
          </p:cNvGraphicFramePr>
          <p:nvPr>
            <p:extLst>
              <p:ext uri="{D42A27DB-BD31-4B8C-83A1-F6EECF244321}">
                <p14:modId xmlns:p14="http://schemas.microsoft.com/office/powerpoint/2010/main" val="4046755879"/>
              </p:ext>
            </p:extLst>
          </p:nvPr>
        </p:nvGraphicFramePr>
        <p:xfrm>
          <a:off x="6095999" y="4462008"/>
          <a:ext cx="2802468" cy="785866"/>
        </p:xfrm>
        <a:graphic>
          <a:graphicData uri="http://schemas.openxmlformats.org/drawingml/2006/table">
            <a:tbl>
              <a:tblPr firstRow="1" bandRow="1">
                <a:tableStyleId>{5C22544A-7EE6-4342-B048-85BDC9FD1C3A}</a:tableStyleId>
              </a:tblPr>
              <a:tblGrid>
                <a:gridCol w="2802468">
                  <a:extLst>
                    <a:ext uri="{9D8B030D-6E8A-4147-A177-3AD203B41FA5}">
                      <a16:colId xmlns:a16="http://schemas.microsoft.com/office/drawing/2014/main" val="3945450560"/>
                    </a:ext>
                  </a:extLst>
                </a:gridCol>
              </a:tblGrid>
              <a:tr h="479541">
                <a:tc>
                  <a:txBody>
                    <a:bodyPr/>
                    <a:lstStyle/>
                    <a:p>
                      <a:r>
                        <a:rPr lang="en-CA" sz="1400" dirty="0"/>
                        <a:t>COUNT(COMMISSION_PCT)</a:t>
                      </a:r>
                    </a:p>
                  </a:txBody>
                  <a:tcPr/>
                </a:tc>
                <a:extLst>
                  <a:ext uri="{0D108BD9-81ED-4DB2-BD59-A6C34878D82A}">
                    <a16:rowId xmlns:a16="http://schemas.microsoft.com/office/drawing/2014/main" val="3999973422"/>
                  </a:ext>
                </a:extLst>
              </a:tr>
              <a:tr h="306325">
                <a:tc>
                  <a:txBody>
                    <a:bodyPr/>
                    <a:lstStyle/>
                    <a:p>
                      <a:r>
                        <a:rPr lang="en-US" sz="1400" dirty="0"/>
                        <a:t>4</a:t>
                      </a:r>
                      <a:endParaRPr lang="en-CA" sz="1400" dirty="0"/>
                    </a:p>
                  </a:txBody>
                  <a:tcPr/>
                </a:tc>
                <a:extLst>
                  <a:ext uri="{0D108BD9-81ED-4DB2-BD59-A6C34878D82A}">
                    <a16:rowId xmlns:a16="http://schemas.microsoft.com/office/drawing/2014/main" val="2251850137"/>
                  </a:ext>
                </a:extLst>
              </a:tr>
            </a:tbl>
          </a:graphicData>
        </a:graphic>
      </p:graphicFrame>
      <p:sp>
        <p:nvSpPr>
          <p:cNvPr id="7" name="TextBox 6">
            <a:extLst>
              <a:ext uri="{FF2B5EF4-FFF2-40B4-BE49-F238E27FC236}">
                <a16:creationId xmlns:a16="http://schemas.microsoft.com/office/drawing/2014/main" id="{34A1FD4E-214C-4C88-8CAE-21639B7B21EC}"/>
              </a:ext>
            </a:extLst>
          </p:cNvPr>
          <p:cNvSpPr txBox="1"/>
          <p:nvPr/>
        </p:nvSpPr>
        <p:spPr>
          <a:xfrm>
            <a:off x="6096000" y="2648594"/>
            <a:ext cx="3460750" cy="446276"/>
          </a:xfrm>
          <a:prstGeom prst="rect">
            <a:avLst/>
          </a:prstGeom>
          <a:noFill/>
        </p:spPr>
        <p:txBody>
          <a:bodyPr wrap="square">
            <a:spAutoFit/>
          </a:bodyPr>
          <a:lstStyle/>
          <a:p>
            <a:pPr algn="l"/>
            <a:endParaRPr lang="en-CA" sz="1100" b="0" i="0" u="none" strike="noStrike" baseline="0" dirty="0">
              <a:solidFill>
                <a:srgbClr val="000000"/>
              </a:solidFill>
              <a:latin typeface="Calibri" panose="020F0502020204030204" pitchFamily="34" charset="0"/>
            </a:endParaRPr>
          </a:p>
          <a:p>
            <a:r>
              <a:rPr lang="en-US" sz="1200" b="0" i="0" u="none" strike="noStrike" baseline="0" dirty="0">
                <a:solidFill>
                  <a:srgbClr val="56575A"/>
                </a:solidFill>
                <a:latin typeface="Calibri" panose="020F0502020204030204" pitchFamily="34" charset="0"/>
              </a:rPr>
              <a:t>20 rows returned in 0.01 seconds	</a:t>
            </a:r>
          </a:p>
        </p:txBody>
      </p:sp>
      <p:sp>
        <p:nvSpPr>
          <p:cNvPr id="8" name="TextBox 7">
            <a:extLst>
              <a:ext uri="{FF2B5EF4-FFF2-40B4-BE49-F238E27FC236}">
                <a16:creationId xmlns:a16="http://schemas.microsoft.com/office/drawing/2014/main" id="{C0966C2F-93B3-4FEF-B528-416ED0C52FA8}"/>
              </a:ext>
            </a:extLst>
          </p:cNvPr>
          <p:cNvSpPr txBox="1"/>
          <p:nvPr/>
        </p:nvSpPr>
        <p:spPr>
          <a:xfrm>
            <a:off x="6095999" y="3297538"/>
            <a:ext cx="288713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COUNT(</a:t>
            </a:r>
            <a:r>
              <a:rPr lang="en-US" sz="1600" dirty="0" err="1">
                <a:latin typeface="Cambria" panose="02040503050406030204" pitchFamily="18" charset="0"/>
                <a:ea typeface="Cambria" panose="02040503050406030204" pitchFamily="18" charset="0"/>
              </a:rPr>
              <a:t>commission_pct</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7965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6C98-9499-40B2-A522-9E8ECB2019F5}"/>
              </a:ext>
            </a:extLst>
          </p:cNvPr>
          <p:cNvSpPr>
            <a:spLocks noGrp="1"/>
          </p:cNvSpPr>
          <p:nvPr>
            <p:ph type="title"/>
          </p:nvPr>
        </p:nvSpPr>
        <p:spPr/>
        <p:txBody>
          <a:bodyPr/>
          <a:lstStyle/>
          <a:p>
            <a:r>
              <a:rPr lang="en-CA" dirty="0"/>
              <a:t>COUNT All Rows</a:t>
            </a:r>
          </a:p>
        </p:txBody>
      </p:sp>
      <p:sp>
        <p:nvSpPr>
          <p:cNvPr id="3" name="Content Placeholder 2">
            <a:extLst>
              <a:ext uri="{FF2B5EF4-FFF2-40B4-BE49-F238E27FC236}">
                <a16:creationId xmlns:a16="http://schemas.microsoft.com/office/drawing/2014/main" id="{9E35FB3A-2346-4DB4-8DE9-FA7A06D08020}"/>
              </a:ext>
            </a:extLst>
          </p:cNvPr>
          <p:cNvSpPr>
            <a:spLocks noGrp="1"/>
          </p:cNvSpPr>
          <p:nvPr>
            <p:ph idx="1"/>
          </p:nvPr>
        </p:nvSpPr>
        <p:spPr>
          <a:xfrm>
            <a:off x="677334" y="2160589"/>
            <a:ext cx="8136465" cy="3880773"/>
          </a:xfrm>
        </p:spPr>
        <p:txBody>
          <a:bodyPr>
            <a:normAutofit/>
          </a:bodyPr>
          <a:lstStyle/>
          <a:p>
            <a:r>
              <a:rPr lang="en-US" dirty="0"/>
              <a:t>COUNT(*) returns the number of rows in a table.</a:t>
            </a:r>
          </a:p>
          <a:p>
            <a:r>
              <a:rPr lang="en-US" dirty="0"/>
              <a:t>It does not specify a column (which may or may not contain nulls) to count; it counts the number of rows returned in the result set.</a:t>
            </a:r>
          </a:p>
          <a:p>
            <a:r>
              <a:rPr lang="en-US" dirty="0"/>
              <a:t>For example, to find out how many employees were hired before 01/Jan/1996, COUNT can be used in the SELECT statement.</a:t>
            </a:r>
            <a:endParaRPr lang="en-CA" dirty="0"/>
          </a:p>
        </p:txBody>
      </p:sp>
      <p:graphicFrame>
        <p:nvGraphicFramePr>
          <p:cNvPr id="5" name="Table 6">
            <a:extLst>
              <a:ext uri="{FF2B5EF4-FFF2-40B4-BE49-F238E27FC236}">
                <a16:creationId xmlns:a16="http://schemas.microsoft.com/office/drawing/2014/main" id="{D25B5EC5-492B-4119-B256-7A12B540716E}"/>
              </a:ext>
            </a:extLst>
          </p:cNvPr>
          <p:cNvGraphicFramePr>
            <a:graphicFrameLocks/>
          </p:cNvGraphicFramePr>
          <p:nvPr>
            <p:extLst>
              <p:ext uri="{D42A27DB-BD31-4B8C-83A1-F6EECF244321}">
                <p14:modId xmlns:p14="http://schemas.microsoft.com/office/powerpoint/2010/main" val="1911883497"/>
              </p:ext>
            </p:extLst>
          </p:nvPr>
        </p:nvGraphicFramePr>
        <p:xfrm>
          <a:off x="4720166" y="4296604"/>
          <a:ext cx="2802468" cy="785866"/>
        </p:xfrm>
        <a:graphic>
          <a:graphicData uri="http://schemas.openxmlformats.org/drawingml/2006/table">
            <a:tbl>
              <a:tblPr firstRow="1" bandRow="1">
                <a:tableStyleId>{5C22544A-7EE6-4342-B048-85BDC9FD1C3A}</a:tableStyleId>
              </a:tblPr>
              <a:tblGrid>
                <a:gridCol w="2802468">
                  <a:extLst>
                    <a:ext uri="{9D8B030D-6E8A-4147-A177-3AD203B41FA5}">
                      <a16:colId xmlns:a16="http://schemas.microsoft.com/office/drawing/2014/main" val="3945450560"/>
                    </a:ext>
                  </a:extLst>
                </a:gridCol>
              </a:tblGrid>
              <a:tr h="479541">
                <a:tc>
                  <a:txBody>
                    <a:bodyPr/>
                    <a:lstStyle/>
                    <a:p>
                      <a:r>
                        <a:rPr lang="en-CA" sz="1400" dirty="0"/>
                        <a:t>COUNT(*)</a:t>
                      </a:r>
                    </a:p>
                  </a:txBody>
                  <a:tcPr/>
                </a:tc>
                <a:extLst>
                  <a:ext uri="{0D108BD9-81ED-4DB2-BD59-A6C34878D82A}">
                    <a16:rowId xmlns:a16="http://schemas.microsoft.com/office/drawing/2014/main" val="3999973422"/>
                  </a:ext>
                </a:extLst>
              </a:tr>
              <a:tr h="306325">
                <a:tc>
                  <a:txBody>
                    <a:bodyPr/>
                    <a:lstStyle/>
                    <a:p>
                      <a:r>
                        <a:rPr lang="en-US" sz="1400" dirty="0"/>
                        <a:t>9</a:t>
                      </a:r>
                      <a:endParaRPr lang="en-CA" sz="1400" dirty="0"/>
                    </a:p>
                  </a:txBody>
                  <a:tcPr/>
                </a:tc>
                <a:extLst>
                  <a:ext uri="{0D108BD9-81ED-4DB2-BD59-A6C34878D82A}">
                    <a16:rowId xmlns:a16="http://schemas.microsoft.com/office/drawing/2014/main" val="2251850137"/>
                  </a:ext>
                </a:extLst>
              </a:tr>
            </a:tbl>
          </a:graphicData>
        </a:graphic>
      </p:graphicFrame>
      <p:sp>
        <p:nvSpPr>
          <p:cNvPr id="8" name="TextBox 7">
            <a:extLst>
              <a:ext uri="{FF2B5EF4-FFF2-40B4-BE49-F238E27FC236}">
                <a16:creationId xmlns:a16="http://schemas.microsoft.com/office/drawing/2014/main" id="{C0966C2F-93B3-4FEF-B528-416ED0C52FA8}"/>
              </a:ext>
            </a:extLst>
          </p:cNvPr>
          <p:cNvSpPr txBox="1"/>
          <p:nvPr/>
        </p:nvSpPr>
        <p:spPr>
          <a:xfrm>
            <a:off x="1109132" y="4296604"/>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COUNT(*)</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hire_date</a:t>
            </a:r>
            <a:r>
              <a:rPr lang="en-US" sz="1600" dirty="0">
                <a:latin typeface="Cambria" panose="02040503050406030204" pitchFamily="18" charset="0"/>
                <a:ea typeface="Cambria" panose="02040503050406030204" pitchFamily="18" charset="0"/>
              </a:rPr>
              <a:t> &lt; '01-Jan-1996';</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05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DISTINCT</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932333" cy="3880773"/>
          </a:xfrm>
        </p:spPr>
        <p:txBody>
          <a:bodyPr/>
          <a:lstStyle/>
          <a:p>
            <a:r>
              <a:rPr lang="en-US" dirty="0"/>
              <a:t>The keyword DISTINCT is used to return only non-duplicate values or combinations of non-duplicate values in a query.</a:t>
            </a:r>
          </a:p>
          <a:p>
            <a:r>
              <a:rPr lang="en-US" dirty="0"/>
              <a:t>Examine the query below.</a:t>
            </a:r>
          </a:p>
          <a:p>
            <a:r>
              <a:rPr lang="en-US" dirty="0"/>
              <a:t>Without using the keyword DISTINCT, the query returned all of the </a:t>
            </a:r>
            <a:r>
              <a:rPr lang="en-US" dirty="0" err="1"/>
              <a:t>job_id</a:t>
            </a:r>
            <a:r>
              <a:rPr lang="en-US" dirty="0"/>
              <a:t> values from the employees table, including the duplicate values.</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1543678233"/>
              </p:ext>
            </p:extLst>
          </p:nvPr>
        </p:nvGraphicFramePr>
        <p:xfrm>
          <a:off x="5143500" y="4100975"/>
          <a:ext cx="2802468" cy="2623816"/>
        </p:xfrm>
        <a:graphic>
          <a:graphicData uri="http://schemas.openxmlformats.org/drawingml/2006/table">
            <a:tbl>
              <a:tblPr firstRow="1" bandRow="1">
                <a:tableStyleId>{5C22544A-7EE6-4342-B048-85BDC9FD1C3A}</a:tableStyleId>
              </a:tblPr>
              <a:tblGrid>
                <a:gridCol w="2802468">
                  <a:extLst>
                    <a:ext uri="{9D8B030D-6E8A-4147-A177-3AD203B41FA5}">
                      <a16:colId xmlns:a16="http://schemas.microsoft.com/office/drawing/2014/main" val="3945450560"/>
                    </a:ext>
                  </a:extLst>
                </a:gridCol>
              </a:tblGrid>
              <a:tr h="479541">
                <a:tc>
                  <a:txBody>
                    <a:bodyPr/>
                    <a:lstStyle/>
                    <a:p>
                      <a:r>
                        <a:rPr lang="en-CA" sz="1400" dirty="0"/>
                        <a:t>JOB_ID</a:t>
                      </a:r>
                    </a:p>
                  </a:txBody>
                  <a:tcPr/>
                </a:tc>
                <a:extLst>
                  <a:ext uri="{0D108BD9-81ED-4DB2-BD59-A6C34878D82A}">
                    <a16:rowId xmlns:a16="http://schemas.microsoft.com/office/drawing/2014/main" val="3999973422"/>
                  </a:ext>
                </a:extLst>
              </a:tr>
              <a:tr h="306325">
                <a:tc>
                  <a:txBody>
                    <a:bodyPr/>
                    <a:lstStyle/>
                    <a:p>
                      <a:r>
                        <a:rPr lang="en-US" sz="1400" dirty="0"/>
                        <a:t>AC_ACCOUNT</a:t>
                      </a:r>
                      <a:endParaRPr lang="en-CA" sz="1400" dirty="0"/>
                    </a:p>
                  </a:txBody>
                  <a:tcPr/>
                </a:tc>
                <a:extLst>
                  <a:ext uri="{0D108BD9-81ED-4DB2-BD59-A6C34878D82A}">
                    <a16:rowId xmlns:a16="http://schemas.microsoft.com/office/drawing/2014/main" val="2251850137"/>
                  </a:ext>
                </a:extLst>
              </a:tr>
              <a:tr h="306325">
                <a:tc>
                  <a:txBody>
                    <a:bodyPr/>
                    <a:lstStyle/>
                    <a:p>
                      <a:r>
                        <a:rPr lang="en-CA" sz="1400" dirty="0"/>
                        <a:t>AC_MGR</a:t>
                      </a:r>
                    </a:p>
                  </a:txBody>
                  <a:tcPr/>
                </a:tc>
                <a:extLst>
                  <a:ext uri="{0D108BD9-81ED-4DB2-BD59-A6C34878D82A}">
                    <a16:rowId xmlns:a16="http://schemas.microsoft.com/office/drawing/2014/main" val="4008686025"/>
                  </a:ext>
                </a:extLst>
              </a:tr>
              <a:tr h="306325">
                <a:tc>
                  <a:txBody>
                    <a:bodyPr/>
                    <a:lstStyle/>
                    <a:p>
                      <a:r>
                        <a:rPr lang="en-CA" sz="1400" dirty="0"/>
                        <a:t>AD_ASST</a:t>
                      </a:r>
                    </a:p>
                  </a:txBody>
                  <a:tcPr/>
                </a:tc>
                <a:extLst>
                  <a:ext uri="{0D108BD9-81ED-4DB2-BD59-A6C34878D82A}">
                    <a16:rowId xmlns:a16="http://schemas.microsoft.com/office/drawing/2014/main" val="1107131131"/>
                  </a:ext>
                </a:extLst>
              </a:tr>
              <a:tr h="306325">
                <a:tc>
                  <a:txBody>
                    <a:bodyPr/>
                    <a:lstStyle/>
                    <a:p>
                      <a:r>
                        <a:rPr lang="en-CA" sz="1400" dirty="0"/>
                        <a:t>AD_PRES</a:t>
                      </a:r>
                    </a:p>
                  </a:txBody>
                  <a:tcPr/>
                </a:tc>
                <a:extLst>
                  <a:ext uri="{0D108BD9-81ED-4DB2-BD59-A6C34878D82A}">
                    <a16:rowId xmlns:a16="http://schemas.microsoft.com/office/drawing/2014/main" val="53708748"/>
                  </a:ext>
                </a:extLst>
              </a:tr>
              <a:tr h="306325">
                <a:tc>
                  <a:txBody>
                    <a:bodyPr/>
                    <a:lstStyle/>
                    <a:p>
                      <a:r>
                        <a:rPr lang="en-CA" sz="1400" dirty="0"/>
                        <a:t>AD_VP</a:t>
                      </a:r>
                    </a:p>
                  </a:txBody>
                  <a:tcPr/>
                </a:tc>
                <a:extLst>
                  <a:ext uri="{0D108BD9-81ED-4DB2-BD59-A6C34878D82A}">
                    <a16:rowId xmlns:a16="http://schemas.microsoft.com/office/drawing/2014/main" val="1859153896"/>
                  </a:ext>
                </a:extLst>
              </a:tr>
              <a:tr h="306325">
                <a:tc>
                  <a:txBody>
                    <a:bodyPr/>
                    <a:lstStyle/>
                    <a:p>
                      <a:r>
                        <a:rPr lang="en-CA" sz="1400" dirty="0"/>
                        <a:t>AD_VP</a:t>
                      </a:r>
                    </a:p>
                  </a:txBody>
                  <a:tcPr/>
                </a:tc>
                <a:extLst>
                  <a:ext uri="{0D108BD9-81ED-4DB2-BD59-A6C34878D82A}">
                    <a16:rowId xmlns:a16="http://schemas.microsoft.com/office/drawing/2014/main" val="651102879"/>
                  </a:ext>
                </a:extLst>
              </a:tr>
              <a:tr h="306325">
                <a:tc>
                  <a:txBody>
                    <a:bodyPr/>
                    <a:lstStyle/>
                    <a:p>
                      <a:r>
                        <a:rPr lang="en-CA" sz="1400" dirty="0"/>
                        <a:t>…</a:t>
                      </a:r>
                    </a:p>
                  </a:txBody>
                  <a:tcPr/>
                </a:tc>
                <a:extLst>
                  <a:ext uri="{0D108BD9-81ED-4DB2-BD59-A6C34878D82A}">
                    <a16:rowId xmlns:a16="http://schemas.microsoft.com/office/drawing/2014/main" val="2451425504"/>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092199" y="4100975"/>
            <a:ext cx="3318935"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7513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DISTINCT Example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932333" cy="3880773"/>
          </a:xfrm>
        </p:spPr>
        <p:txBody>
          <a:bodyPr/>
          <a:lstStyle/>
          <a:p>
            <a:r>
              <a:rPr lang="en-US" dirty="0"/>
              <a:t>To eliminate duplicate rows, use the DISTINCT keyword as shown here.</a:t>
            </a:r>
          </a:p>
          <a:p>
            <a:r>
              <a:rPr lang="en-US" dirty="0"/>
              <a:t>Using the DISTINCT keyword returned all of the job IDs exactly once, with no duplicate values.</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474228269"/>
              </p:ext>
            </p:extLst>
          </p:nvPr>
        </p:nvGraphicFramePr>
        <p:xfrm>
          <a:off x="5143500" y="3808587"/>
          <a:ext cx="2802468" cy="2623816"/>
        </p:xfrm>
        <a:graphic>
          <a:graphicData uri="http://schemas.openxmlformats.org/drawingml/2006/table">
            <a:tbl>
              <a:tblPr firstRow="1" bandRow="1">
                <a:tableStyleId>{5C22544A-7EE6-4342-B048-85BDC9FD1C3A}</a:tableStyleId>
              </a:tblPr>
              <a:tblGrid>
                <a:gridCol w="2802468">
                  <a:extLst>
                    <a:ext uri="{9D8B030D-6E8A-4147-A177-3AD203B41FA5}">
                      <a16:colId xmlns:a16="http://schemas.microsoft.com/office/drawing/2014/main" val="3945450560"/>
                    </a:ext>
                  </a:extLst>
                </a:gridCol>
              </a:tblGrid>
              <a:tr h="479541">
                <a:tc>
                  <a:txBody>
                    <a:bodyPr/>
                    <a:lstStyle/>
                    <a:p>
                      <a:r>
                        <a:rPr lang="en-CA" sz="1400" dirty="0"/>
                        <a:t>JOB_ID</a:t>
                      </a:r>
                    </a:p>
                  </a:txBody>
                  <a:tcPr/>
                </a:tc>
                <a:extLst>
                  <a:ext uri="{0D108BD9-81ED-4DB2-BD59-A6C34878D82A}">
                    <a16:rowId xmlns:a16="http://schemas.microsoft.com/office/drawing/2014/main" val="3999973422"/>
                  </a:ext>
                </a:extLst>
              </a:tr>
              <a:tr h="306325">
                <a:tc>
                  <a:txBody>
                    <a:bodyPr/>
                    <a:lstStyle/>
                    <a:p>
                      <a:r>
                        <a:rPr lang="en-US" sz="1400" dirty="0"/>
                        <a:t>AC_ACCOUNT</a:t>
                      </a:r>
                      <a:endParaRPr lang="en-CA" sz="1400" dirty="0"/>
                    </a:p>
                  </a:txBody>
                  <a:tcPr/>
                </a:tc>
                <a:extLst>
                  <a:ext uri="{0D108BD9-81ED-4DB2-BD59-A6C34878D82A}">
                    <a16:rowId xmlns:a16="http://schemas.microsoft.com/office/drawing/2014/main" val="2251850137"/>
                  </a:ext>
                </a:extLst>
              </a:tr>
              <a:tr h="306325">
                <a:tc>
                  <a:txBody>
                    <a:bodyPr/>
                    <a:lstStyle/>
                    <a:p>
                      <a:r>
                        <a:rPr lang="en-CA" sz="1400" dirty="0"/>
                        <a:t>AC_MGR</a:t>
                      </a:r>
                    </a:p>
                  </a:txBody>
                  <a:tcPr/>
                </a:tc>
                <a:extLst>
                  <a:ext uri="{0D108BD9-81ED-4DB2-BD59-A6C34878D82A}">
                    <a16:rowId xmlns:a16="http://schemas.microsoft.com/office/drawing/2014/main" val="4008686025"/>
                  </a:ext>
                </a:extLst>
              </a:tr>
              <a:tr h="306325">
                <a:tc>
                  <a:txBody>
                    <a:bodyPr/>
                    <a:lstStyle/>
                    <a:p>
                      <a:r>
                        <a:rPr lang="en-CA" sz="1400" dirty="0"/>
                        <a:t>AD_ASST</a:t>
                      </a:r>
                    </a:p>
                  </a:txBody>
                  <a:tcPr/>
                </a:tc>
                <a:extLst>
                  <a:ext uri="{0D108BD9-81ED-4DB2-BD59-A6C34878D82A}">
                    <a16:rowId xmlns:a16="http://schemas.microsoft.com/office/drawing/2014/main" val="1107131131"/>
                  </a:ext>
                </a:extLst>
              </a:tr>
              <a:tr h="306325">
                <a:tc>
                  <a:txBody>
                    <a:bodyPr/>
                    <a:lstStyle/>
                    <a:p>
                      <a:r>
                        <a:rPr lang="en-CA" sz="1400" dirty="0"/>
                        <a:t>AD_PRES</a:t>
                      </a:r>
                    </a:p>
                  </a:txBody>
                  <a:tcPr/>
                </a:tc>
                <a:extLst>
                  <a:ext uri="{0D108BD9-81ED-4DB2-BD59-A6C34878D82A}">
                    <a16:rowId xmlns:a16="http://schemas.microsoft.com/office/drawing/2014/main" val="53708748"/>
                  </a:ext>
                </a:extLst>
              </a:tr>
              <a:tr h="306325">
                <a:tc>
                  <a:txBody>
                    <a:bodyPr/>
                    <a:lstStyle/>
                    <a:p>
                      <a:r>
                        <a:rPr lang="en-CA" sz="1400" dirty="0"/>
                        <a:t>IT_PROG</a:t>
                      </a:r>
                    </a:p>
                  </a:txBody>
                  <a:tcPr/>
                </a:tc>
                <a:extLst>
                  <a:ext uri="{0D108BD9-81ED-4DB2-BD59-A6C34878D82A}">
                    <a16:rowId xmlns:a16="http://schemas.microsoft.com/office/drawing/2014/main" val="1859153896"/>
                  </a:ext>
                </a:extLst>
              </a:tr>
              <a:tr h="306325">
                <a:tc>
                  <a:txBody>
                    <a:bodyPr/>
                    <a:lstStyle/>
                    <a:p>
                      <a:r>
                        <a:rPr lang="en-CA" sz="1400" dirty="0"/>
                        <a:t>AD_VP</a:t>
                      </a:r>
                    </a:p>
                  </a:txBody>
                  <a:tcPr/>
                </a:tc>
                <a:extLst>
                  <a:ext uri="{0D108BD9-81ED-4DB2-BD59-A6C34878D82A}">
                    <a16:rowId xmlns:a16="http://schemas.microsoft.com/office/drawing/2014/main" val="651102879"/>
                  </a:ext>
                </a:extLst>
              </a:tr>
              <a:tr h="306325">
                <a:tc>
                  <a:txBody>
                    <a:bodyPr/>
                    <a:lstStyle/>
                    <a:p>
                      <a:r>
                        <a:rPr lang="en-CA" sz="1400" dirty="0"/>
                        <a:t>…</a:t>
                      </a:r>
                    </a:p>
                  </a:txBody>
                  <a:tcPr/>
                </a:tc>
                <a:extLst>
                  <a:ext uri="{0D108BD9-81ED-4DB2-BD59-A6C34878D82A}">
                    <a16:rowId xmlns:a16="http://schemas.microsoft.com/office/drawing/2014/main" val="2451425504"/>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058333" y="3808587"/>
            <a:ext cx="3318935"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DISTINCT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635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2901-5C21-443F-B576-F23019635FAE}"/>
              </a:ext>
            </a:extLst>
          </p:cNvPr>
          <p:cNvSpPr>
            <a:spLocks noGrp="1"/>
          </p:cNvSpPr>
          <p:nvPr>
            <p:ph type="title"/>
          </p:nvPr>
        </p:nvSpPr>
        <p:spPr/>
        <p:txBody>
          <a:bodyPr/>
          <a:lstStyle/>
          <a:p>
            <a:r>
              <a:rPr lang="en-CA" dirty="0"/>
              <a:t>Lecture Outline</a:t>
            </a:r>
          </a:p>
        </p:txBody>
      </p:sp>
      <p:sp>
        <p:nvSpPr>
          <p:cNvPr id="3" name="Content Placeholder 2">
            <a:extLst>
              <a:ext uri="{FF2B5EF4-FFF2-40B4-BE49-F238E27FC236}">
                <a16:creationId xmlns:a16="http://schemas.microsoft.com/office/drawing/2014/main" id="{F140FF56-FAD7-4E9F-B7FD-8B5140821962}"/>
              </a:ext>
            </a:extLst>
          </p:cNvPr>
          <p:cNvSpPr>
            <a:spLocks noGrp="1"/>
          </p:cNvSpPr>
          <p:nvPr>
            <p:ph idx="1"/>
          </p:nvPr>
        </p:nvSpPr>
        <p:spPr/>
        <p:txBody>
          <a:bodyPr/>
          <a:lstStyle/>
          <a:p>
            <a:r>
              <a:rPr lang="en-CA" dirty="0"/>
              <a:t>GROUP Functions Overview</a:t>
            </a:r>
          </a:p>
          <a:p>
            <a:r>
              <a:rPr lang="en-CA" dirty="0"/>
              <a:t>Using Functions with GROUP BY</a:t>
            </a:r>
          </a:p>
          <a:p>
            <a:r>
              <a:rPr lang="en-CA" dirty="0"/>
              <a:t>Nesting GROUP BY Function</a:t>
            </a:r>
          </a:p>
          <a:p>
            <a:r>
              <a:rPr lang="en-CA" dirty="0"/>
              <a:t>HAVING Clause </a:t>
            </a:r>
          </a:p>
          <a:p>
            <a:r>
              <a:rPr lang="en-CA" dirty="0"/>
              <a:t>SET Operators</a:t>
            </a:r>
          </a:p>
        </p:txBody>
      </p:sp>
    </p:spTree>
    <p:extLst>
      <p:ext uri="{BB962C8B-B14F-4D97-AF65-F5344CB8AC3E}">
        <p14:creationId xmlns:p14="http://schemas.microsoft.com/office/powerpoint/2010/main" val="729894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DISTINCT Non-duplicate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4021666" cy="3880773"/>
          </a:xfrm>
        </p:spPr>
        <p:txBody>
          <a:bodyPr/>
          <a:lstStyle/>
          <a:p>
            <a:r>
              <a:rPr lang="en-US" dirty="0"/>
              <a:t>The keyword DISTINCT, when used in a query selecting more than one column, will return non-duplicate combinations of the selected columns.</a:t>
            </a:r>
          </a:p>
          <a:p>
            <a:r>
              <a:rPr lang="en-US" dirty="0"/>
              <a:t>Examine the result set shown here.</a:t>
            </a:r>
          </a:p>
          <a:p>
            <a:r>
              <a:rPr lang="en-US" dirty="0"/>
              <a:t>Notice that no duplicates exist of the combination of </a:t>
            </a:r>
            <a:r>
              <a:rPr lang="en-US" dirty="0" err="1"/>
              <a:t>job_id</a:t>
            </a:r>
            <a:r>
              <a:rPr lang="en-US" dirty="0"/>
              <a:t> and </a:t>
            </a:r>
            <a:r>
              <a:rPr lang="en-US" dirty="0" err="1"/>
              <a:t>department_id</a:t>
            </a:r>
            <a:r>
              <a:rPr lang="en-US" dirty="0"/>
              <a:t> even though duplicates exist in both columns.</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3380511000"/>
              </p:ext>
            </p:extLst>
          </p:nvPr>
        </p:nvGraphicFramePr>
        <p:xfrm>
          <a:off x="5143500" y="3201762"/>
          <a:ext cx="3318936" cy="3451677"/>
        </p:xfrm>
        <a:graphic>
          <a:graphicData uri="http://schemas.openxmlformats.org/drawingml/2006/table">
            <a:tbl>
              <a:tblPr firstRow="1" bandRow="1">
                <a:tableStyleId>{5C22544A-7EE6-4342-B048-85BDC9FD1C3A}</a:tableStyleId>
              </a:tblPr>
              <a:tblGrid>
                <a:gridCol w="1659468">
                  <a:extLst>
                    <a:ext uri="{9D8B030D-6E8A-4147-A177-3AD203B41FA5}">
                      <a16:colId xmlns:a16="http://schemas.microsoft.com/office/drawing/2014/main" val="3945450560"/>
                    </a:ext>
                  </a:extLst>
                </a:gridCol>
                <a:gridCol w="1659468">
                  <a:extLst>
                    <a:ext uri="{9D8B030D-6E8A-4147-A177-3AD203B41FA5}">
                      <a16:colId xmlns:a16="http://schemas.microsoft.com/office/drawing/2014/main" val="2244623547"/>
                    </a:ext>
                  </a:extLst>
                </a:gridCol>
              </a:tblGrid>
              <a:tr h="304800">
                <a:tc>
                  <a:txBody>
                    <a:bodyPr/>
                    <a:lstStyle/>
                    <a:p>
                      <a:r>
                        <a:rPr lang="en-CA" sz="1400" dirty="0"/>
                        <a:t>JOB_ID</a:t>
                      </a:r>
                    </a:p>
                  </a:txBody>
                  <a:tcPr/>
                </a:tc>
                <a:tc>
                  <a:txBody>
                    <a:bodyPr/>
                    <a:lstStyle/>
                    <a:p>
                      <a:r>
                        <a:rPr lang="en-CA" sz="1400" dirty="0"/>
                        <a:t>DEPARTMENT_ID</a:t>
                      </a:r>
                    </a:p>
                  </a:txBody>
                  <a:tcPr/>
                </a:tc>
                <a:extLst>
                  <a:ext uri="{0D108BD9-81ED-4DB2-BD59-A6C34878D82A}">
                    <a16:rowId xmlns:a16="http://schemas.microsoft.com/office/drawing/2014/main" val="3999973422"/>
                  </a:ext>
                </a:extLst>
              </a:tr>
              <a:tr h="349653">
                <a:tc>
                  <a:txBody>
                    <a:bodyPr/>
                    <a:lstStyle/>
                    <a:p>
                      <a:r>
                        <a:rPr lang="en-CA" sz="1400" dirty="0"/>
                        <a:t>IT_PROG</a:t>
                      </a:r>
                    </a:p>
                  </a:txBody>
                  <a:tcPr/>
                </a:tc>
                <a:tc>
                  <a:txBody>
                    <a:bodyPr/>
                    <a:lstStyle/>
                    <a:p>
                      <a:r>
                        <a:rPr lang="en-CA" sz="1400" dirty="0"/>
                        <a:t>60</a:t>
                      </a:r>
                    </a:p>
                  </a:txBody>
                  <a:tcPr/>
                </a:tc>
                <a:extLst>
                  <a:ext uri="{0D108BD9-81ED-4DB2-BD59-A6C34878D82A}">
                    <a16:rowId xmlns:a16="http://schemas.microsoft.com/office/drawing/2014/main" val="2251850137"/>
                  </a:ext>
                </a:extLst>
              </a:tr>
              <a:tr h="349653">
                <a:tc>
                  <a:txBody>
                    <a:bodyPr/>
                    <a:lstStyle/>
                    <a:p>
                      <a:r>
                        <a:rPr lang="en-CA" sz="1400" dirty="0"/>
                        <a:t>SA_REP</a:t>
                      </a:r>
                    </a:p>
                  </a:txBody>
                  <a:tcPr/>
                </a:tc>
                <a:tc>
                  <a:txBody>
                    <a:bodyPr/>
                    <a:lstStyle/>
                    <a:p>
                      <a:r>
                        <a:rPr lang="en-CA" sz="1400" dirty="0"/>
                        <a:t>80</a:t>
                      </a:r>
                    </a:p>
                  </a:txBody>
                  <a:tcPr/>
                </a:tc>
                <a:extLst>
                  <a:ext uri="{0D108BD9-81ED-4DB2-BD59-A6C34878D82A}">
                    <a16:rowId xmlns:a16="http://schemas.microsoft.com/office/drawing/2014/main" val="4008686025"/>
                  </a:ext>
                </a:extLst>
              </a:tr>
              <a:tr h="349653">
                <a:tc>
                  <a:txBody>
                    <a:bodyPr/>
                    <a:lstStyle/>
                    <a:p>
                      <a:r>
                        <a:rPr lang="en-CA" sz="1400" dirty="0"/>
                        <a:t>ST_MAN</a:t>
                      </a:r>
                    </a:p>
                  </a:txBody>
                  <a:tcPr/>
                </a:tc>
                <a:tc>
                  <a:txBody>
                    <a:bodyPr/>
                    <a:lstStyle/>
                    <a:p>
                      <a:r>
                        <a:rPr lang="en-CA" sz="1400" dirty="0"/>
                        <a:t>50</a:t>
                      </a:r>
                    </a:p>
                  </a:txBody>
                  <a:tcPr/>
                </a:tc>
                <a:extLst>
                  <a:ext uri="{0D108BD9-81ED-4DB2-BD59-A6C34878D82A}">
                    <a16:rowId xmlns:a16="http://schemas.microsoft.com/office/drawing/2014/main" val="1107131131"/>
                  </a:ext>
                </a:extLst>
              </a:tr>
              <a:tr h="349653">
                <a:tc>
                  <a:txBody>
                    <a:bodyPr/>
                    <a:lstStyle/>
                    <a:p>
                      <a:r>
                        <a:rPr lang="en-CA" sz="1400" dirty="0"/>
                        <a:t>AD_VP</a:t>
                      </a:r>
                    </a:p>
                  </a:txBody>
                  <a:tcPr/>
                </a:tc>
                <a:tc>
                  <a:txBody>
                    <a:bodyPr/>
                    <a:lstStyle/>
                    <a:p>
                      <a:r>
                        <a:rPr lang="en-CA" sz="1400" dirty="0"/>
                        <a:t>90</a:t>
                      </a:r>
                    </a:p>
                  </a:txBody>
                  <a:tcPr/>
                </a:tc>
                <a:extLst>
                  <a:ext uri="{0D108BD9-81ED-4DB2-BD59-A6C34878D82A}">
                    <a16:rowId xmlns:a16="http://schemas.microsoft.com/office/drawing/2014/main" val="53708748"/>
                  </a:ext>
                </a:extLst>
              </a:tr>
              <a:tr h="349653">
                <a:tc>
                  <a:txBody>
                    <a:bodyPr/>
                    <a:lstStyle/>
                    <a:p>
                      <a:r>
                        <a:rPr lang="en-CA" sz="1400" dirty="0"/>
                        <a:t>AD_ASST</a:t>
                      </a:r>
                    </a:p>
                  </a:txBody>
                  <a:tcPr/>
                </a:tc>
                <a:tc>
                  <a:txBody>
                    <a:bodyPr/>
                    <a:lstStyle/>
                    <a:p>
                      <a:r>
                        <a:rPr lang="en-CA" sz="1400" dirty="0"/>
                        <a:t>10</a:t>
                      </a:r>
                    </a:p>
                  </a:txBody>
                  <a:tcPr/>
                </a:tc>
                <a:extLst>
                  <a:ext uri="{0D108BD9-81ED-4DB2-BD59-A6C34878D82A}">
                    <a16:rowId xmlns:a16="http://schemas.microsoft.com/office/drawing/2014/main" val="1859153896"/>
                  </a:ext>
                </a:extLst>
              </a:tr>
              <a:tr h="349653">
                <a:tc>
                  <a:txBody>
                    <a:bodyPr/>
                    <a:lstStyle/>
                    <a:p>
                      <a:r>
                        <a:rPr lang="en-CA" sz="1400" dirty="0"/>
                        <a:t>MK_MAN</a:t>
                      </a:r>
                    </a:p>
                  </a:txBody>
                  <a:tcPr/>
                </a:tc>
                <a:tc>
                  <a:txBody>
                    <a:bodyPr/>
                    <a:lstStyle/>
                    <a:p>
                      <a:r>
                        <a:rPr lang="en-CA" sz="1400" dirty="0"/>
                        <a:t>20</a:t>
                      </a:r>
                    </a:p>
                  </a:txBody>
                  <a:tcPr/>
                </a:tc>
                <a:extLst>
                  <a:ext uri="{0D108BD9-81ED-4DB2-BD59-A6C34878D82A}">
                    <a16:rowId xmlns:a16="http://schemas.microsoft.com/office/drawing/2014/main" val="3205525428"/>
                  </a:ext>
                </a:extLst>
              </a:tr>
              <a:tr h="349653">
                <a:tc>
                  <a:txBody>
                    <a:bodyPr/>
                    <a:lstStyle/>
                    <a:p>
                      <a:r>
                        <a:rPr lang="en-CA" sz="1400" dirty="0"/>
                        <a:t>MK_REP</a:t>
                      </a:r>
                    </a:p>
                  </a:txBody>
                  <a:tcPr/>
                </a:tc>
                <a:tc>
                  <a:txBody>
                    <a:bodyPr/>
                    <a:lstStyle/>
                    <a:p>
                      <a:r>
                        <a:rPr lang="en-CA" sz="1400" dirty="0"/>
                        <a:t>20</a:t>
                      </a:r>
                    </a:p>
                  </a:txBody>
                  <a:tcPr/>
                </a:tc>
                <a:extLst>
                  <a:ext uri="{0D108BD9-81ED-4DB2-BD59-A6C34878D82A}">
                    <a16:rowId xmlns:a16="http://schemas.microsoft.com/office/drawing/2014/main" val="199346910"/>
                  </a:ext>
                </a:extLst>
              </a:tr>
              <a:tr h="349653">
                <a:tc>
                  <a:txBody>
                    <a:bodyPr/>
                    <a:lstStyle/>
                    <a:p>
                      <a:r>
                        <a:rPr lang="en-CA" sz="1400" dirty="0"/>
                        <a:t>SA_MAN</a:t>
                      </a:r>
                    </a:p>
                  </a:txBody>
                  <a:tcPr/>
                </a:tc>
                <a:tc>
                  <a:txBody>
                    <a:bodyPr/>
                    <a:lstStyle/>
                    <a:p>
                      <a:r>
                        <a:rPr lang="en-CA" sz="1400" dirty="0"/>
                        <a:t>80</a:t>
                      </a:r>
                    </a:p>
                  </a:txBody>
                  <a:tcPr/>
                </a:tc>
                <a:extLst>
                  <a:ext uri="{0D108BD9-81ED-4DB2-BD59-A6C34878D82A}">
                    <a16:rowId xmlns:a16="http://schemas.microsoft.com/office/drawing/2014/main" val="651102879"/>
                  </a:ext>
                </a:extLst>
              </a:tr>
              <a:tr h="349653">
                <a:tc>
                  <a:txBody>
                    <a:bodyPr/>
                    <a:lstStyle/>
                    <a:p>
                      <a:r>
                        <a:rPr lang="en-CA" sz="1400" dirty="0"/>
                        <a:t>SA_REP</a:t>
                      </a:r>
                    </a:p>
                  </a:txBody>
                  <a:tcPr/>
                </a:tc>
                <a:tc>
                  <a:txBody>
                    <a:bodyPr/>
                    <a:lstStyle/>
                    <a:p>
                      <a:r>
                        <a:rPr lang="en-CA" sz="1400" dirty="0"/>
                        <a:t>-</a:t>
                      </a:r>
                    </a:p>
                  </a:txBody>
                  <a:tcPr/>
                </a:tc>
                <a:extLst>
                  <a:ext uri="{0D108BD9-81ED-4DB2-BD59-A6C34878D82A}">
                    <a16:rowId xmlns:a16="http://schemas.microsoft.com/office/drawing/2014/main" val="2451425504"/>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5143500" y="2225320"/>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DISTINCT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a:t>
            </a:r>
          </a:p>
          <a:p>
            <a:r>
              <a:rPr lang="en-US" sz="1600" dirty="0" err="1">
                <a:latin typeface="Cambria" panose="02040503050406030204" pitchFamily="18" charset="0"/>
                <a:ea typeface="Cambria" panose="02040503050406030204" pitchFamily="18" charset="0"/>
              </a:rPr>
              <a:t>department_id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959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Using DISTINCT</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4021666" cy="3880773"/>
          </a:xfrm>
        </p:spPr>
        <p:txBody>
          <a:bodyPr/>
          <a:lstStyle/>
          <a:p>
            <a:r>
              <a:rPr lang="en-US" dirty="0"/>
              <a:t>The keyword DISTINCT can be used with all group functions.</a:t>
            </a:r>
          </a:p>
          <a:p>
            <a:r>
              <a:rPr lang="en-US" dirty="0"/>
              <a:t>Using DISTINCT makes the function consider only non-duplicate values.</a:t>
            </a:r>
          </a:p>
          <a:p>
            <a:r>
              <a:rPr lang="en-US" dirty="0"/>
              <a:t>The two statements on the right produce different results because the second only considers one occurrence of 17000</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4182305234"/>
              </p:ext>
            </p:extLst>
          </p:nvPr>
        </p:nvGraphicFramePr>
        <p:xfrm>
          <a:off x="5143500" y="2710692"/>
          <a:ext cx="1629833" cy="1524000"/>
        </p:xfrm>
        <a:graphic>
          <a:graphicData uri="http://schemas.openxmlformats.org/drawingml/2006/table">
            <a:tbl>
              <a:tblPr firstRow="1" bandRow="1">
                <a:tableStyleId>{5C22544A-7EE6-4342-B048-85BDC9FD1C3A}</a:tableStyleId>
              </a:tblPr>
              <a:tblGrid>
                <a:gridCol w="1629833">
                  <a:extLst>
                    <a:ext uri="{9D8B030D-6E8A-4147-A177-3AD203B41FA5}">
                      <a16:colId xmlns:a16="http://schemas.microsoft.com/office/drawing/2014/main" val="3945450560"/>
                    </a:ext>
                  </a:extLst>
                </a:gridCol>
              </a:tblGrid>
              <a:tr h="262194">
                <a:tc>
                  <a:txBody>
                    <a:bodyPr/>
                    <a:lstStyle/>
                    <a:p>
                      <a:r>
                        <a:rPr lang="en-CA" sz="1400" dirty="0"/>
                        <a:t>SALARY</a:t>
                      </a:r>
                    </a:p>
                  </a:txBody>
                  <a:tcPr/>
                </a:tc>
                <a:extLst>
                  <a:ext uri="{0D108BD9-81ED-4DB2-BD59-A6C34878D82A}">
                    <a16:rowId xmlns:a16="http://schemas.microsoft.com/office/drawing/2014/main" val="3999973422"/>
                  </a:ext>
                </a:extLst>
              </a:tr>
              <a:tr h="262194">
                <a:tc>
                  <a:txBody>
                    <a:bodyPr/>
                    <a:lstStyle/>
                    <a:p>
                      <a:r>
                        <a:rPr lang="en-CA" sz="1400" dirty="0"/>
                        <a:t>24000</a:t>
                      </a:r>
                    </a:p>
                  </a:txBody>
                  <a:tcPr/>
                </a:tc>
                <a:extLst>
                  <a:ext uri="{0D108BD9-81ED-4DB2-BD59-A6C34878D82A}">
                    <a16:rowId xmlns:a16="http://schemas.microsoft.com/office/drawing/2014/main" val="2251850137"/>
                  </a:ext>
                </a:extLst>
              </a:tr>
              <a:tr h="262194">
                <a:tc>
                  <a:txBody>
                    <a:bodyPr/>
                    <a:lstStyle/>
                    <a:p>
                      <a:r>
                        <a:rPr lang="en-CA" sz="1400" dirty="0"/>
                        <a:t>17000</a:t>
                      </a:r>
                    </a:p>
                  </a:txBody>
                  <a:tcPr/>
                </a:tc>
                <a:extLst>
                  <a:ext uri="{0D108BD9-81ED-4DB2-BD59-A6C34878D82A}">
                    <a16:rowId xmlns:a16="http://schemas.microsoft.com/office/drawing/2014/main" val="4008686025"/>
                  </a:ext>
                </a:extLst>
              </a:tr>
              <a:tr h="262194">
                <a:tc>
                  <a:txBody>
                    <a:bodyPr/>
                    <a:lstStyle/>
                    <a:p>
                      <a:r>
                        <a:rPr lang="en-CA" sz="1400" dirty="0"/>
                        <a:t>17000</a:t>
                      </a:r>
                    </a:p>
                  </a:txBody>
                  <a:tcPr/>
                </a:tc>
                <a:extLst>
                  <a:ext uri="{0D108BD9-81ED-4DB2-BD59-A6C34878D82A}">
                    <a16:rowId xmlns:a16="http://schemas.microsoft.com/office/drawing/2014/main" val="1107131131"/>
                  </a:ext>
                </a:extLst>
              </a:tr>
              <a:tr h="262194">
                <a:tc>
                  <a:txBody>
                    <a:bodyPr/>
                    <a:lstStyle/>
                    <a:p>
                      <a:r>
                        <a:rPr lang="en-CA" sz="1400" dirty="0"/>
                        <a:t>…</a:t>
                      </a:r>
                    </a:p>
                  </a:txBody>
                  <a:tcPr/>
                </a:tc>
                <a:extLst>
                  <a:ext uri="{0D108BD9-81ED-4DB2-BD59-A6C34878D82A}">
                    <a16:rowId xmlns:a16="http://schemas.microsoft.com/office/drawing/2014/main" val="53708748"/>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5143500" y="1734250"/>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SUM(salary)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90;</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735200F7-5350-46E7-B2F3-780DBCCE59A8}"/>
              </a:ext>
            </a:extLst>
          </p:cNvPr>
          <p:cNvGraphicFramePr>
            <a:graphicFrameLocks/>
          </p:cNvGraphicFramePr>
          <p:nvPr>
            <p:extLst>
              <p:ext uri="{D42A27DB-BD31-4B8C-83A1-F6EECF244321}">
                <p14:modId xmlns:p14="http://schemas.microsoft.com/office/powerpoint/2010/main" val="3552699563"/>
              </p:ext>
            </p:extLst>
          </p:nvPr>
        </p:nvGraphicFramePr>
        <p:xfrm>
          <a:off x="7647518" y="3132663"/>
          <a:ext cx="1629833" cy="609600"/>
        </p:xfrm>
        <a:graphic>
          <a:graphicData uri="http://schemas.openxmlformats.org/drawingml/2006/table">
            <a:tbl>
              <a:tblPr firstRow="1" bandRow="1">
                <a:tableStyleId>{5C22544A-7EE6-4342-B048-85BDC9FD1C3A}</a:tableStyleId>
              </a:tblPr>
              <a:tblGrid>
                <a:gridCol w="1629833">
                  <a:extLst>
                    <a:ext uri="{9D8B030D-6E8A-4147-A177-3AD203B41FA5}">
                      <a16:colId xmlns:a16="http://schemas.microsoft.com/office/drawing/2014/main" val="3945450560"/>
                    </a:ext>
                  </a:extLst>
                </a:gridCol>
              </a:tblGrid>
              <a:tr h="262194">
                <a:tc>
                  <a:txBody>
                    <a:bodyPr/>
                    <a:lstStyle/>
                    <a:p>
                      <a:r>
                        <a:rPr lang="en-CA" sz="1400" dirty="0"/>
                        <a:t>SUM(SALARY)</a:t>
                      </a:r>
                    </a:p>
                  </a:txBody>
                  <a:tcPr/>
                </a:tc>
                <a:extLst>
                  <a:ext uri="{0D108BD9-81ED-4DB2-BD59-A6C34878D82A}">
                    <a16:rowId xmlns:a16="http://schemas.microsoft.com/office/drawing/2014/main" val="3999973422"/>
                  </a:ext>
                </a:extLst>
              </a:tr>
              <a:tr h="262194">
                <a:tc>
                  <a:txBody>
                    <a:bodyPr/>
                    <a:lstStyle/>
                    <a:p>
                      <a:r>
                        <a:rPr lang="en-CA" sz="1400" dirty="0"/>
                        <a:t>58000</a:t>
                      </a:r>
                    </a:p>
                  </a:txBody>
                  <a:tcPr/>
                </a:tc>
                <a:extLst>
                  <a:ext uri="{0D108BD9-81ED-4DB2-BD59-A6C34878D82A}">
                    <a16:rowId xmlns:a16="http://schemas.microsoft.com/office/drawing/2014/main" val="2251850137"/>
                  </a:ext>
                </a:extLst>
              </a:tr>
            </a:tbl>
          </a:graphicData>
        </a:graphic>
      </p:graphicFrame>
      <p:cxnSp>
        <p:nvCxnSpPr>
          <p:cNvPr id="8" name="Straight Connector 7">
            <a:extLst>
              <a:ext uri="{FF2B5EF4-FFF2-40B4-BE49-F238E27FC236}">
                <a16:creationId xmlns:a16="http://schemas.microsoft.com/office/drawing/2014/main" id="{20C4912D-BE0A-41C7-B5DD-38563B84E074}"/>
              </a:ext>
            </a:extLst>
          </p:cNvPr>
          <p:cNvCxnSpPr/>
          <p:nvPr/>
        </p:nvCxnSpPr>
        <p:spPr>
          <a:xfrm flipH="1">
            <a:off x="6802967" y="3742263"/>
            <a:ext cx="884766" cy="36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E949E9B-6334-4FAA-8D51-A8D5601970D8}"/>
              </a:ext>
            </a:extLst>
          </p:cNvPr>
          <p:cNvCxnSpPr/>
          <p:nvPr/>
        </p:nvCxnSpPr>
        <p:spPr>
          <a:xfrm flipH="1" flipV="1">
            <a:off x="6802967" y="2836330"/>
            <a:ext cx="884766" cy="27229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Table 6">
            <a:extLst>
              <a:ext uri="{FF2B5EF4-FFF2-40B4-BE49-F238E27FC236}">
                <a16:creationId xmlns:a16="http://schemas.microsoft.com/office/drawing/2014/main" id="{AAC38E79-BB62-4102-835A-DA96538A23F5}"/>
              </a:ext>
            </a:extLst>
          </p:cNvPr>
          <p:cNvGraphicFramePr>
            <a:graphicFrameLocks/>
          </p:cNvGraphicFramePr>
          <p:nvPr>
            <p:extLst>
              <p:ext uri="{D42A27DB-BD31-4B8C-83A1-F6EECF244321}">
                <p14:modId xmlns:p14="http://schemas.microsoft.com/office/powerpoint/2010/main" val="2905878961"/>
              </p:ext>
            </p:extLst>
          </p:nvPr>
        </p:nvGraphicFramePr>
        <p:xfrm>
          <a:off x="5143500" y="5279362"/>
          <a:ext cx="1629833" cy="1524000"/>
        </p:xfrm>
        <a:graphic>
          <a:graphicData uri="http://schemas.openxmlformats.org/drawingml/2006/table">
            <a:tbl>
              <a:tblPr firstRow="1" bandRow="1">
                <a:tableStyleId>{5C22544A-7EE6-4342-B048-85BDC9FD1C3A}</a:tableStyleId>
              </a:tblPr>
              <a:tblGrid>
                <a:gridCol w="1629833">
                  <a:extLst>
                    <a:ext uri="{9D8B030D-6E8A-4147-A177-3AD203B41FA5}">
                      <a16:colId xmlns:a16="http://schemas.microsoft.com/office/drawing/2014/main" val="3945450560"/>
                    </a:ext>
                  </a:extLst>
                </a:gridCol>
              </a:tblGrid>
              <a:tr h="262194">
                <a:tc>
                  <a:txBody>
                    <a:bodyPr/>
                    <a:lstStyle/>
                    <a:p>
                      <a:r>
                        <a:rPr lang="en-CA" sz="1400" dirty="0"/>
                        <a:t>SALARY</a:t>
                      </a:r>
                    </a:p>
                  </a:txBody>
                  <a:tcPr/>
                </a:tc>
                <a:extLst>
                  <a:ext uri="{0D108BD9-81ED-4DB2-BD59-A6C34878D82A}">
                    <a16:rowId xmlns:a16="http://schemas.microsoft.com/office/drawing/2014/main" val="3999973422"/>
                  </a:ext>
                </a:extLst>
              </a:tr>
              <a:tr h="262194">
                <a:tc>
                  <a:txBody>
                    <a:bodyPr/>
                    <a:lstStyle/>
                    <a:p>
                      <a:r>
                        <a:rPr lang="en-CA" sz="1400" dirty="0"/>
                        <a:t>24000</a:t>
                      </a:r>
                    </a:p>
                  </a:txBody>
                  <a:tcPr/>
                </a:tc>
                <a:extLst>
                  <a:ext uri="{0D108BD9-81ED-4DB2-BD59-A6C34878D82A}">
                    <a16:rowId xmlns:a16="http://schemas.microsoft.com/office/drawing/2014/main" val="2251850137"/>
                  </a:ext>
                </a:extLst>
              </a:tr>
              <a:tr h="262194">
                <a:tc>
                  <a:txBody>
                    <a:bodyPr/>
                    <a:lstStyle/>
                    <a:p>
                      <a:r>
                        <a:rPr lang="en-CA" sz="1400" dirty="0"/>
                        <a:t>17000</a:t>
                      </a:r>
                    </a:p>
                  </a:txBody>
                  <a:tcPr/>
                </a:tc>
                <a:extLst>
                  <a:ext uri="{0D108BD9-81ED-4DB2-BD59-A6C34878D82A}">
                    <a16:rowId xmlns:a16="http://schemas.microsoft.com/office/drawing/2014/main" val="4008686025"/>
                  </a:ext>
                </a:extLst>
              </a:tr>
              <a:tr h="262194">
                <a:tc>
                  <a:txBody>
                    <a:bodyPr/>
                    <a:lstStyle/>
                    <a:p>
                      <a:r>
                        <a:rPr lang="en-CA" sz="1400" dirty="0"/>
                        <a:t>17000</a:t>
                      </a:r>
                    </a:p>
                  </a:txBody>
                  <a:tcPr/>
                </a:tc>
                <a:extLst>
                  <a:ext uri="{0D108BD9-81ED-4DB2-BD59-A6C34878D82A}">
                    <a16:rowId xmlns:a16="http://schemas.microsoft.com/office/drawing/2014/main" val="1107131131"/>
                  </a:ext>
                </a:extLst>
              </a:tr>
              <a:tr h="262194">
                <a:tc>
                  <a:txBody>
                    <a:bodyPr/>
                    <a:lstStyle/>
                    <a:p>
                      <a:r>
                        <a:rPr lang="en-CA" sz="1400" dirty="0"/>
                        <a:t>…</a:t>
                      </a:r>
                    </a:p>
                  </a:txBody>
                  <a:tcPr/>
                </a:tc>
                <a:extLst>
                  <a:ext uri="{0D108BD9-81ED-4DB2-BD59-A6C34878D82A}">
                    <a16:rowId xmlns:a16="http://schemas.microsoft.com/office/drawing/2014/main" val="53708748"/>
                  </a:ext>
                </a:extLst>
              </a:tr>
            </a:tbl>
          </a:graphicData>
        </a:graphic>
      </p:graphicFrame>
      <p:sp>
        <p:nvSpPr>
          <p:cNvPr id="12" name="TextBox 11">
            <a:extLst>
              <a:ext uri="{FF2B5EF4-FFF2-40B4-BE49-F238E27FC236}">
                <a16:creationId xmlns:a16="http://schemas.microsoft.com/office/drawing/2014/main" id="{355624BE-8D4B-4EC4-9F8E-B6AA801F8790}"/>
              </a:ext>
            </a:extLst>
          </p:cNvPr>
          <p:cNvSpPr txBox="1"/>
          <p:nvPr/>
        </p:nvSpPr>
        <p:spPr>
          <a:xfrm>
            <a:off x="5143500" y="4336788"/>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SUM(DISTINCT 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 90;</a:t>
            </a:r>
            <a:endParaRPr lang="en-CA" sz="1600" dirty="0">
              <a:latin typeface="Cambria" panose="02040503050406030204" pitchFamily="18" charset="0"/>
              <a:ea typeface="Cambria" panose="02040503050406030204" pitchFamily="18" charset="0"/>
            </a:endParaRPr>
          </a:p>
        </p:txBody>
      </p:sp>
      <p:graphicFrame>
        <p:nvGraphicFramePr>
          <p:cNvPr id="13" name="Table 6">
            <a:extLst>
              <a:ext uri="{FF2B5EF4-FFF2-40B4-BE49-F238E27FC236}">
                <a16:creationId xmlns:a16="http://schemas.microsoft.com/office/drawing/2014/main" id="{A82AE404-B9BB-41D3-9324-0EF93F63390B}"/>
              </a:ext>
            </a:extLst>
          </p:cNvPr>
          <p:cNvGraphicFramePr>
            <a:graphicFrameLocks/>
          </p:cNvGraphicFramePr>
          <p:nvPr>
            <p:extLst>
              <p:ext uri="{D42A27DB-BD31-4B8C-83A1-F6EECF244321}">
                <p14:modId xmlns:p14="http://schemas.microsoft.com/office/powerpoint/2010/main" val="2609543924"/>
              </p:ext>
            </p:extLst>
          </p:nvPr>
        </p:nvGraphicFramePr>
        <p:xfrm>
          <a:off x="7503584" y="5677295"/>
          <a:ext cx="1629833" cy="609600"/>
        </p:xfrm>
        <a:graphic>
          <a:graphicData uri="http://schemas.openxmlformats.org/drawingml/2006/table">
            <a:tbl>
              <a:tblPr firstRow="1" bandRow="1">
                <a:tableStyleId>{5C22544A-7EE6-4342-B048-85BDC9FD1C3A}</a:tableStyleId>
              </a:tblPr>
              <a:tblGrid>
                <a:gridCol w="1629833">
                  <a:extLst>
                    <a:ext uri="{9D8B030D-6E8A-4147-A177-3AD203B41FA5}">
                      <a16:colId xmlns:a16="http://schemas.microsoft.com/office/drawing/2014/main" val="3945450560"/>
                    </a:ext>
                  </a:extLst>
                </a:gridCol>
              </a:tblGrid>
              <a:tr h="262194">
                <a:tc>
                  <a:txBody>
                    <a:bodyPr/>
                    <a:lstStyle/>
                    <a:p>
                      <a:r>
                        <a:rPr lang="en-CA" sz="1400" dirty="0"/>
                        <a:t>SUM(SALARY)</a:t>
                      </a:r>
                    </a:p>
                  </a:txBody>
                  <a:tcPr/>
                </a:tc>
                <a:extLst>
                  <a:ext uri="{0D108BD9-81ED-4DB2-BD59-A6C34878D82A}">
                    <a16:rowId xmlns:a16="http://schemas.microsoft.com/office/drawing/2014/main" val="3999973422"/>
                  </a:ext>
                </a:extLst>
              </a:tr>
              <a:tr h="262194">
                <a:tc>
                  <a:txBody>
                    <a:bodyPr/>
                    <a:lstStyle/>
                    <a:p>
                      <a:r>
                        <a:rPr lang="en-CA" sz="1400" dirty="0"/>
                        <a:t>41000</a:t>
                      </a:r>
                    </a:p>
                  </a:txBody>
                  <a:tcPr/>
                </a:tc>
                <a:extLst>
                  <a:ext uri="{0D108BD9-81ED-4DB2-BD59-A6C34878D82A}">
                    <a16:rowId xmlns:a16="http://schemas.microsoft.com/office/drawing/2014/main" val="2251850137"/>
                  </a:ext>
                </a:extLst>
              </a:tr>
            </a:tbl>
          </a:graphicData>
        </a:graphic>
      </p:graphicFrame>
      <p:cxnSp>
        <p:nvCxnSpPr>
          <p:cNvPr id="14" name="Straight Connector 13">
            <a:extLst>
              <a:ext uri="{FF2B5EF4-FFF2-40B4-BE49-F238E27FC236}">
                <a16:creationId xmlns:a16="http://schemas.microsoft.com/office/drawing/2014/main" id="{749E2801-A254-48EC-9F66-389A46AD9B1C}"/>
              </a:ext>
            </a:extLst>
          </p:cNvPr>
          <p:cNvCxnSpPr/>
          <p:nvPr/>
        </p:nvCxnSpPr>
        <p:spPr>
          <a:xfrm flipH="1">
            <a:off x="6802967" y="6310933"/>
            <a:ext cx="884766" cy="36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2D2C42-C0C9-476F-9C1B-CB70761854E4}"/>
              </a:ext>
            </a:extLst>
          </p:cNvPr>
          <p:cNvCxnSpPr/>
          <p:nvPr/>
        </p:nvCxnSpPr>
        <p:spPr>
          <a:xfrm flipH="1" flipV="1">
            <a:off x="6802967" y="5405000"/>
            <a:ext cx="884766" cy="272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18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F887-D8F7-4E96-9183-4462D9A94D8D}"/>
              </a:ext>
            </a:extLst>
          </p:cNvPr>
          <p:cNvSpPr>
            <a:spLocks noGrp="1"/>
          </p:cNvSpPr>
          <p:nvPr>
            <p:ph type="title"/>
          </p:nvPr>
        </p:nvSpPr>
        <p:spPr/>
        <p:txBody>
          <a:bodyPr/>
          <a:lstStyle/>
          <a:p>
            <a:r>
              <a:rPr lang="en-CA" dirty="0"/>
              <a:t>NVL</a:t>
            </a:r>
          </a:p>
        </p:txBody>
      </p:sp>
      <p:sp>
        <p:nvSpPr>
          <p:cNvPr id="3" name="Content Placeholder 2">
            <a:extLst>
              <a:ext uri="{FF2B5EF4-FFF2-40B4-BE49-F238E27FC236}">
                <a16:creationId xmlns:a16="http://schemas.microsoft.com/office/drawing/2014/main" id="{39747B45-A604-4EB5-B1D5-922F64433744}"/>
              </a:ext>
            </a:extLst>
          </p:cNvPr>
          <p:cNvSpPr>
            <a:spLocks noGrp="1"/>
          </p:cNvSpPr>
          <p:nvPr>
            <p:ph idx="1"/>
          </p:nvPr>
        </p:nvSpPr>
        <p:spPr/>
        <p:txBody>
          <a:bodyPr/>
          <a:lstStyle/>
          <a:p>
            <a:r>
              <a:rPr lang="en-US" dirty="0"/>
              <a:t>Sometimes it is desirable to include null values in group functions.</a:t>
            </a:r>
          </a:p>
          <a:p>
            <a:r>
              <a:rPr lang="en-US" dirty="0"/>
              <a:t>For example, knowing the average number of customer orders served each day could be used to judge how much food to order each month.</a:t>
            </a:r>
          </a:p>
          <a:p>
            <a:r>
              <a:rPr lang="en-US" dirty="0"/>
              <a:t>Some days the restaurant is closed and no customers are served, but the owner has found that computing the average by including the days he is closed is a better indicator than just counting the days with customers.</a:t>
            </a:r>
            <a:endParaRPr lang="en-CA" dirty="0"/>
          </a:p>
        </p:txBody>
      </p:sp>
    </p:spTree>
    <p:extLst>
      <p:ext uri="{BB962C8B-B14F-4D97-AF65-F5344CB8AC3E}">
        <p14:creationId xmlns:p14="http://schemas.microsoft.com/office/powerpoint/2010/main" val="253912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NVL</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932333" cy="3880773"/>
          </a:xfrm>
        </p:spPr>
        <p:txBody>
          <a:bodyPr/>
          <a:lstStyle/>
          <a:p>
            <a:r>
              <a:rPr lang="en-US" dirty="0"/>
              <a:t>The SELECT statement to include null values could be written starting with:</a:t>
            </a:r>
          </a:p>
          <a:p>
            <a:endParaRPr lang="en-US" dirty="0"/>
          </a:p>
          <a:p>
            <a:endParaRPr lang="en-US" dirty="0"/>
          </a:p>
          <a:p>
            <a:r>
              <a:rPr lang="en-US" dirty="0"/>
              <a:t>Another example on employees table:</a:t>
            </a:r>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2905209799"/>
              </p:ext>
            </p:extLst>
          </p:nvPr>
        </p:nvGraphicFramePr>
        <p:xfrm>
          <a:off x="5759452" y="3829269"/>
          <a:ext cx="2705100" cy="620182"/>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3945450560"/>
                    </a:ext>
                  </a:extLst>
                </a:gridCol>
              </a:tblGrid>
              <a:tr h="315382">
                <a:tc>
                  <a:txBody>
                    <a:bodyPr/>
                    <a:lstStyle/>
                    <a:p>
                      <a:r>
                        <a:rPr lang="en-CA" sz="1400" dirty="0"/>
                        <a:t>AVG(COMMISSION_PCT)</a:t>
                      </a:r>
                    </a:p>
                  </a:txBody>
                  <a:tcPr/>
                </a:tc>
                <a:extLst>
                  <a:ext uri="{0D108BD9-81ED-4DB2-BD59-A6C34878D82A}">
                    <a16:rowId xmlns:a16="http://schemas.microsoft.com/office/drawing/2014/main" val="3999973422"/>
                  </a:ext>
                </a:extLst>
              </a:tr>
              <a:tr h="269393">
                <a:tc>
                  <a:txBody>
                    <a:bodyPr/>
                    <a:lstStyle/>
                    <a:p>
                      <a:r>
                        <a:rPr lang="en-US" sz="1400" dirty="0"/>
                        <a:t>.2125</a:t>
                      </a:r>
                      <a:endParaRPr lang="en-CA" sz="1400" dirty="0"/>
                    </a:p>
                  </a:txBody>
                  <a:tcPr/>
                </a:tc>
                <a:extLst>
                  <a:ext uri="{0D108BD9-81ED-4DB2-BD59-A6C34878D82A}">
                    <a16:rowId xmlns:a16="http://schemas.microsoft.com/office/drawing/2014/main" val="2251850137"/>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151466" y="2631720"/>
            <a:ext cx="3928534"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AVG(NVL(</a:t>
            </a:r>
            <a:r>
              <a:rPr lang="en-US" sz="1600" dirty="0" err="1">
                <a:latin typeface="Cambria" panose="02040503050406030204" pitchFamily="18" charset="0"/>
                <a:ea typeface="Cambria" panose="02040503050406030204" pitchFamily="18" charset="0"/>
              </a:rPr>
              <a:t>customer_orders</a:t>
            </a:r>
            <a:r>
              <a:rPr lang="en-US" sz="1600" dirty="0">
                <a:latin typeface="Cambria" panose="02040503050406030204" pitchFamily="18" charset="0"/>
                <a:ea typeface="Cambria" panose="02040503050406030204" pitchFamily="18" charset="0"/>
              </a:rPr>
              <a:t>, 0))</a:t>
            </a:r>
            <a:endParaRPr lang="en-CA" sz="1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24439EFF-025A-4DA9-97AF-2E8A7AC04419}"/>
              </a:ext>
            </a:extLst>
          </p:cNvPr>
          <p:cNvSpPr txBox="1"/>
          <p:nvPr/>
        </p:nvSpPr>
        <p:spPr>
          <a:xfrm>
            <a:off x="1151466" y="3846973"/>
            <a:ext cx="3928534"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a:t>
            </a:r>
            <a:r>
              <a:rPr lang="en-US" sz="1600" dirty="0" err="1">
                <a:latin typeface="Cambria" panose="02040503050406030204" pitchFamily="18" charset="0"/>
                <a:ea typeface="Cambria" panose="02040503050406030204" pitchFamily="18" charset="0"/>
              </a:rPr>
              <a:t>commission_pct</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DC9C8CB8-E2DF-4812-8401-C9BA29E01999}"/>
              </a:ext>
            </a:extLst>
          </p:cNvPr>
          <p:cNvGraphicFramePr>
            <a:graphicFrameLocks/>
          </p:cNvGraphicFramePr>
          <p:nvPr>
            <p:extLst>
              <p:ext uri="{D42A27DB-BD31-4B8C-83A1-F6EECF244321}">
                <p14:modId xmlns:p14="http://schemas.microsoft.com/office/powerpoint/2010/main" val="1537576411"/>
              </p:ext>
            </p:extLst>
          </p:nvPr>
        </p:nvGraphicFramePr>
        <p:xfrm>
          <a:off x="5759452" y="4781759"/>
          <a:ext cx="2705100" cy="620182"/>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3945450560"/>
                    </a:ext>
                  </a:extLst>
                </a:gridCol>
              </a:tblGrid>
              <a:tr h="315382">
                <a:tc>
                  <a:txBody>
                    <a:bodyPr/>
                    <a:lstStyle/>
                    <a:p>
                      <a:r>
                        <a:rPr lang="en-CA" sz="1400" dirty="0"/>
                        <a:t>AVG(NVL(COMMISSION_PCT,0))</a:t>
                      </a:r>
                    </a:p>
                  </a:txBody>
                  <a:tcPr/>
                </a:tc>
                <a:extLst>
                  <a:ext uri="{0D108BD9-81ED-4DB2-BD59-A6C34878D82A}">
                    <a16:rowId xmlns:a16="http://schemas.microsoft.com/office/drawing/2014/main" val="3999973422"/>
                  </a:ext>
                </a:extLst>
              </a:tr>
              <a:tr h="269393">
                <a:tc>
                  <a:txBody>
                    <a:bodyPr/>
                    <a:lstStyle/>
                    <a:p>
                      <a:r>
                        <a:rPr lang="en-US" sz="1400" dirty="0"/>
                        <a:t>.0425</a:t>
                      </a:r>
                      <a:endParaRPr lang="en-CA" sz="1400" dirty="0"/>
                    </a:p>
                  </a:txBody>
                  <a:tcPr/>
                </a:tc>
                <a:extLst>
                  <a:ext uri="{0D108BD9-81ED-4DB2-BD59-A6C34878D82A}">
                    <a16:rowId xmlns:a16="http://schemas.microsoft.com/office/drawing/2014/main" val="2251850137"/>
                  </a:ext>
                </a:extLst>
              </a:tr>
            </a:tbl>
          </a:graphicData>
        </a:graphic>
      </p:graphicFrame>
      <p:sp>
        <p:nvSpPr>
          <p:cNvPr id="8" name="TextBox 7">
            <a:extLst>
              <a:ext uri="{FF2B5EF4-FFF2-40B4-BE49-F238E27FC236}">
                <a16:creationId xmlns:a16="http://schemas.microsoft.com/office/drawing/2014/main" id="{06A6E8CB-98A9-47E3-8265-3C77648A1135}"/>
              </a:ext>
            </a:extLst>
          </p:cNvPr>
          <p:cNvSpPr txBox="1"/>
          <p:nvPr/>
        </p:nvSpPr>
        <p:spPr>
          <a:xfrm>
            <a:off x="1151466" y="4799463"/>
            <a:ext cx="3928534"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AVG(NVL(</a:t>
            </a:r>
            <a:r>
              <a:rPr lang="en-US" sz="1600" dirty="0" err="1">
                <a:latin typeface="Cambria" panose="02040503050406030204" pitchFamily="18" charset="0"/>
                <a:ea typeface="Cambria" panose="02040503050406030204" pitchFamily="18" charset="0"/>
              </a:rPr>
              <a:t>commission_pct</a:t>
            </a:r>
            <a:r>
              <a:rPr lang="en-US" sz="1600" dirty="0">
                <a:latin typeface="Cambria" panose="02040503050406030204" pitchFamily="18" charset="0"/>
                <a:ea typeface="Cambria" panose="02040503050406030204" pitchFamily="18" charset="0"/>
              </a:rPr>
              <a:t>, 0))</a:t>
            </a:r>
          </a:p>
          <a:p>
            <a:r>
              <a:rPr lang="en-US" sz="1600" dirty="0">
                <a:latin typeface="Cambria" panose="02040503050406030204" pitchFamily="18" charset="0"/>
                <a:ea typeface="Cambria" panose="02040503050406030204" pitchFamily="18" charset="0"/>
              </a:rPr>
              <a:t>FROM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4402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B985-1D78-4B59-A89D-0DE36E46A549}"/>
              </a:ext>
            </a:extLst>
          </p:cNvPr>
          <p:cNvSpPr>
            <a:spLocks noGrp="1"/>
          </p:cNvSpPr>
          <p:nvPr>
            <p:ph type="title"/>
          </p:nvPr>
        </p:nvSpPr>
        <p:spPr/>
        <p:txBody>
          <a:bodyPr/>
          <a:lstStyle/>
          <a:p>
            <a:r>
              <a:rPr lang="en-CA" dirty="0"/>
              <a:t>GROUP BY</a:t>
            </a:r>
          </a:p>
        </p:txBody>
      </p:sp>
      <p:sp>
        <p:nvSpPr>
          <p:cNvPr id="3" name="Content Placeholder 2">
            <a:extLst>
              <a:ext uri="{FF2B5EF4-FFF2-40B4-BE49-F238E27FC236}">
                <a16:creationId xmlns:a16="http://schemas.microsoft.com/office/drawing/2014/main" id="{4F1DB466-D88C-4AB3-A859-A751225896AE}"/>
              </a:ext>
            </a:extLst>
          </p:cNvPr>
          <p:cNvSpPr>
            <a:spLocks noGrp="1"/>
          </p:cNvSpPr>
          <p:nvPr>
            <p:ph idx="1"/>
          </p:nvPr>
        </p:nvSpPr>
        <p:spPr/>
        <p:txBody>
          <a:bodyPr/>
          <a:lstStyle/>
          <a:p>
            <a:r>
              <a:rPr lang="en-US" dirty="0"/>
              <a:t>But what if you wanted to know the average height of the students based on their year in school?</a:t>
            </a:r>
          </a:p>
          <a:p>
            <a:r>
              <a:rPr lang="en-US" dirty="0"/>
              <a:t>With what you know right now, you would have to write a number of different SQL statements to accomplish this:</a:t>
            </a:r>
          </a:p>
          <a:p>
            <a:endParaRPr lang="en-US" dirty="0"/>
          </a:p>
          <a:p>
            <a:endParaRPr lang="en-US" dirty="0"/>
          </a:p>
          <a:p>
            <a:endParaRPr lang="en-US" dirty="0"/>
          </a:p>
          <a:p>
            <a:endParaRPr lang="en-US" dirty="0"/>
          </a:p>
          <a:p>
            <a:r>
              <a:rPr lang="en-US" dirty="0"/>
              <a:t>And so on!</a:t>
            </a:r>
            <a:endParaRPr lang="en-CA" dirty="0"/>
          </a:p>
        </p:txBody>
      </p:sp>
      <p:sp>
        <p:nvSpPr>
          <p:cNvPr id="4" name="TextBox 3">
            <a:extLst>
              <a:ext uri="{FF2B5EF4-FFF2-40B4-BE49-F238E27FC236}">
                <a16:creationId xmlns:a16="http://schemas.microsoft.com/office/drawing/2014/main" id="{9C73ECA0-E447-4B24-A244-987DB6E8F9D5}"/>
              </a:ext>
            </a:extLst>
          </p:cNvPr>
          <p:cNvSpPr txBox="1"/>
          <p:nvPr/>
        </p:nvSpPr>
        <p:spPr>
          <a:xfrm>
            <a:off x="1151465" y="3561080"/>
            <a:ext cx="6197601"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AVG(height) FROM students WHERE </a:t>
            </a:r>
            <a:r>
              <a:rPr lang="en-US" sz="1600" dirty="0" err="1">
                <a:latin typeface="Cambria" panose="02040503050406030204" pitchFamily="18" charset="0"/>
                <a:ea typeface="Cambria" panose="02040503050406030204" pitchFamily="18" charset="0"/>
              </a:rPr>
              <a:t>year_in_school</a:t>
            </a:r>
            <a:r>
              <a:rPr lang="en-US" sz="1600" dirty="0">
                <a:latin typeface="Cambria" panose="02040503050406030204" pitchFamily="18" charset="0"/>
                <a:ea typeface="Cambria" panose="02040503050406030204" pitchFamily="18" charset="0"/>
              </a:rPr>
              <a:t> = 10;</a:t>
            </a:r>
            <a:endParaRPr lang="en-CA"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325E0E7-9A80-4F84-85EE-3053543D79F9}"/>
              </a:ext>
            </a:extLst>
          </p:cNvPr>
          <p:cNvSpPr txBox="1"/>
          <p:nvPr/>
        </p:nvSpPr>
        <p:spPr>
          <a:xfrm>
            <a:off x="1151466" y="4077932"/>
            <a:ext cx="6197600"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AVG(height) FROM students WHERE </a:t>
            </a:r>
            <a:r>
              <a:rPr lang="en-US" sz="1600" dirty="0" err="1">
                <a:latin typeface="Cambria" panose="02040503050406030204" pitchFamily="18" charset="0"/>
                <a:ea typeface="Cambria" panose="02040503050406030204" pitchFamily="18" charset="0"/>
              </a:rPr>
              <a:t>year_in_school</a:t>
            </a:r>
            <a:r>
              <a:rPr lang="en-US" sz="1600" dirty="0">
                <a:latin typeface="Cambria" panose="02040503050406030204" pitchFamily="18" charset="0"/>
                <a:ea typeface="Cambria" panose="02040503050406030204" pitchFamily="18" charset="0"/>
              </a:rPr>
              <a:t> = 11;</a:t>
            </a:r>
            <a:endParaRPr lang="en-CA" sz="1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33311B7-DDED-4498-BD40-640AD7CCA004}"/>
              </a:ext>
            </a:extLst>
          </p:cNvPr>
          <p:cNvSpPr txBox="1"/>
          <p:nvPr/>
        </p:nvSpPr>
        <p:spPr>
          <a:xfrm>
            <a:off x="1151465" y="4594784"/>
            <a:ext cx="6197599"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AVG(height) FROM students WHERE </a:t>
            </a:r>
            <a:r>
              <a:rPr lang="en-US" sz="1600" dirty="0" err="1">
                <a:latin typeface="Cambria" panose="02040503050406030204" pitchFamily="18" charset="0"/>
                <a:ea typeface="Cambria" panose="02040503050406030204" pitchFamily="18" charset="0"/>
              </a:rPr>
              <a:t>year_in_school</a:t>
            </a:r>
            <a:r>
              <a:rPr lang="en-US" sz="1600" dirty="0">
                <a:latin typeface="Cambria" panose="02040503050406030204" pitchFamily="18" charset="0"/>
                <a:ea typeface="Cambria" panose="02040503050406030204" pitchFamily="18" charset="0"/>
              </a:rPr>
              <a:t> = 12;</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307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GROUP BY Use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4021666" cy="3880773"/>
          </a:xfrm>
        </p:spPr>
        <p:txBody>
          <a:bodyPr>
            <a:normAutofit/>
          </a:bodyPr>
          <a:lstStyle/>
          <a:p>
            <a:r>
              <a:rPr lang="en-US" dirty="0"/>
              <a:t>You use the GROUP BY clause to divide the rows in a table into smaller groups.</a:t>
            </a:r>
          </a:p>
          <a:p>
            <a:r>
              <a:rPr lang="en-US" dirty="0"/>
              <a:t>You can then use the group functions to return summary information for each group.</a:t>
            </a:r>
          </a:p>
          <a:p>
            <a:r>
              <a:rPr lang="en-US" dirty="0"/>
              <a:t>In the SELECT statement shown, the rows are being grouped by </a:t>
            </a:r>
            <a:r>
              <a:rPr lang="en-US" dirty="0" err="1"/>
              <a:t>department_id</a:t>
            </a:r>
            <a:r>
              <a:rPr lang="en-US" dirty="0"/>
              <a:t>.</a:t>
            </a:r>
          </a:p>
          <a:p>
            <a:r>
              <a:rPr lang="en-US" dirty="0"/>
              <a:t>The AVG function is then applied to each group.</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3979702676"/>
              </p:ext>
            </p:extLst>
          </p:nvPr>
        </p:nvGraphicFramePr>
        <p:xfrm>
          <a:off x="5143500" y="3429000"/>
          <a:ext cx="3318936" cy="2438400"/>
        </p:xfrm>
        <a:graphic>
          <a:graphicData uri="http://schemas.openxmlformats.org/drawingml/2006/table">
            <a:tbl>
              <a:tblPr firstRow="1" bandRow="1">
                <a:tableStyleId>{5C22544A-7EE6-4342-B048-85BDC9FD1C3A}</a:tableStyleId>
              </a:tblPr>
              <a:tblGrid>
                <a:gridCol w="1659468">
                  <a:extLst>
                    <a:ext uri="{9D8B030D-6E8A-4147-A177-3AD203B41FA5}">
                      <a16:colId xmlns:a16="http://schemas.microsoft.com/office/drawing/2014/main" val="3945450560"/>
                    </a:ext>
                  </a:extLst>
                </a:gridCol>
                <a:gridCol w="1659468">
                  <a:extLst>
                    <a:ext uri="{9D8B030D-6E8A-4147-A177-3AD203B41FA5}">
                      <a16:colId xmlns:a16="http://schemas.microsoft.com/office/drawing/2014/main" val="2244623547"/>
                    </a:ext>
                  </a:extLst>
                </a:gridCol>
              </a:tblGrid>
              <a:tr h="260061">
                <a:tc>
                  <a:txBody>
                    <a:bodyPr/>
                    <a:lstStyle/>
                    <a:p>
                      <a:r>
                        <a:rPr lang="en-CA" sz="1400" dirty="0"/>
                        <a:t>DEPARTMENT_ID</a:t>
                      </a:r>
                    </a:p>
                  </a:txBody>
                  <a:tcPr/>
                </a:tc>
                <a:tc>
                  <a:txBody>
                    <a:bodyPr/>
                    <a:lstStyle/>
                    <a:p>
                      <a:r>
                        <a:rPr lang="en-CA" sz="1400" dirty="0"/>
                        <a:t>AVG(SALARY)</a:t>
                      </a:r>
                    </a:p>
                  </a:txBody>
                  <a:tcPr/>
                </a:tc>
                <a:extLst>
                  <a:ext uri="{0D108BD9-81ED-4DB2-BD59-A6C34878D82A}">
                    <a16:rowId xmlns:a16="http://schemas.microsoft.com/office/drawing/2014/main" val="3999973422"/>
                  </a:ext>
                </a:extLst>
              </a:tr>
              <a:tr h="298331">
                <a:tc>
                  <a:txBody>
                    <a:bodyPr/>
                    <a:lstStyle/>
                    <a:p>
                      <a:r>
                        <a:rPr lang="en-CA" sz="1400" dirty="0"/>
                        <a:t>10</a:t>
                      </a:r>
                    </a:p>
                  </a:txBody>
                  <a:tcPr/>
                </a:tc>
                <a:tc>
                  <a:txBody>
                    <a:bodyPr/>
                    <a:lstStyle/>
                    <a:p>
                      <a:r>
                        <a:rPr lang="en-CA" sz="1400" dirty="0"/>
                        <a:t>4400</a:t>
                      </a:r>
                    </a:p>
                  </a:txBody>
                  <a:tcPr/>
                </a:tc>
                <a:extLst>
                  <a:ext uri="{0D108BD9-81ED-4DB2-BD59-A6C34878D82A}">
                    <a16:rowId xmlns:a16="http://schemas.microsoft.com/office/drawing/2014/main" val="2251850137"/>
                  </a:ext>
                </a:extLst>
              </a:tr>
              <a:tr h="298331">
                <a:tc>
                  <a:txBody>
                    <a:bodyPr/>
                    <a:lstStyle/>
                    <a:p>
                      <a:r>
                        <a:rPr lang="en-CA" sz="1400" dirty="0"/>
                        <a:t>20</a:t>
                      </a:r>
                    </a:p>
                  </a:txBody>
                  <a:tcPr/>
                </a:tc>
                <a:tc>
                  <a:txBody>
                    <a:bodyPr/>
                    <a:lstStyle/>
                    <a:p>
                      <a:r>
                        <a:rPr lang="en-CA" sz="1400" dirty="0"/>
                        <a:t>9500</a:t>
                      </a:r>
                    </a:p>
                  </a:txBody>
                  <a:tcPr/>
                </a:tc>
                <a:extLst>
                  <a:ext uri="{0D108BD9-81ED-4DB2-BD59-A6C34878D82A}">
                    <a16:rowId xmlns:a16="http://schemas.microsoft.com/office/drawing/2014/main" val="4008686025"/>
                  </a:ext>
                </a:extLst>
              </a:tr>
              <a:tr h="298331">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1107131131"/>
                  </a:ext>
                </a:extLst>
              </a:tr>
              <a:tr h="298331">
                <a:tc>
                  <a:txBody>
                    <a:bodyPr/>
                    <a:lstStyle/>
                    <a:p>
                      <a:r>
                        <a:rPr lang="en-CA" sz="1400" dirty="0"/>
                        <a:t>60</a:t>
                      </a:r>
                    </a:p>
                  </a:txBody>
                  <a:tcPr/>
                </a:tc>
                <a:tc>
                  <a:txBody>
                    <a:bodyPr/>
                    <a:lstStyle/>
                    <a:p>
                      <a:r>
                        <a:rPr lang="en-CA" sz="1400" dirty="0"/>
                        <a:t>6400</a:t>
                      </a:r>
                    </a:p>
                  </a:txBody>
                  <a:tcPr/>
                </a:tc>
                <a:extLst>
                  <a:ext uri="{0D108BD9-81ED-4DB2-BD59-A6C34878D82A}">
                    <a16:rowId xmlns:a16="http://schemas.microsoft.com/office/drawing/2014/main" val="53708748"/>
                  </a:ext>
                </a:extLst>
              </a:tr>
              <a:tr h="298331">
                <a:tc>
                  <a:txBody>
                    <a:bodyPr/>
                    <a:lstStyle/>
                    <a:p>
                      <a:r>
                        <a:rPr lang="en-CA" sz="1400" dirty="0"/>
                        <a:t>80</a:t>
                      </a:r>
                    </a:p>
                  </a:txBody>
                  <a:tcPr/>
                </a:tc>
                <a:tc>
                  <a:txBody>
                    <a:bodyPr/>
                    <a:lstStyle/>
                    <a:p>
                      <a:r>
                        <a:rPr lang="en-CA" sz="1400" dirty="0"/>
                        <a:t>10033.3333333</a:t>
                      </a:r>
                    </a:p>
                  </a:txBody>
                  <a:tcPr/>
                </a:tc>
                <a:extLst>
                  <a:ext uri="{0D108BD9-81ED-4DB2-BD59-A6C34878D82A}">
                    <a16:rowId xmlns:a16="http://schemas.microsoft.com/office/drawing/2014/main" val="1859153896"/>
                  </a:ext>
                </a:extLst>
              </a:tr>
              <a:tr h="298331">
                <a:tc>
                  <a:txBody>
                    <a:bodyPr/>
                    <a:lstStyle/>
                    <a:p>
                      <a:r>
                        <a:rPr lang="en-CA" sz="1400" dirty="0"/>
                        <a:t>90</a:t>
                      </a:r>
                    </a:p>
                  </a:txBody>
                  <a:tcPr/>
                </a:tc>
                <a:tc>
                  <a:txBody>
                    <a:bodyPr/>
                    <a:lstStyle/>
                    <a:p>
                      <a:r>
                        <a:rPr lang="en-CA" sz="1400" dirty="0"/>
                        <a:t>19333.3333333</a:t>
                      </a:r>
                    </a:p>
                  </a:txBody>
                  <a:tcPr/>
                </a:tc>
                <a:extLst>
                  <a:ext uri="{0D108BD9-81ED-4DB2-BD59-A6C34878D82A}">
                    <a16:rowId xmlns:a16="http://schemas.microsoft.com/office/drawing/2014/main" val="3205525428"/>
                  </a:ext>
                </a:extLst>
              </a:tr>
              <a:tr h="298331">
                <a:tc>
                  <a:txBody>
                    <a:bodyPr/>
                    <a:lstStyle/>
                    <a:p>
                      <a:r>
                        <a:rPr lang="en-CA" sz="1400" dirty="0"/>
                        <a:t>110</a:t>
                      </a:r>
                    </a:p>
                  </a:txBody>
                  <a:tcPr/>
                </a:tc>
                <a:tc>
                  <a:txBody>
                    <a:bodyPr/>
                    <a:lstStyle/>
                    <a:p>
                      <a:r>
                        <a:rPr lang="en-CA" sz="1400" dirty="0"/>
                        <a:t>10150</a:t>
                      </a:r>
                    </a:p>
                  </a:txBody>
                  <a:tcPr/>
                </a:tc>
                <a:extLst>
                  <a:ext uri="{0D108BD9-81ED-4DB2-BD59-A6C34878D82A}">
                    <a16:rowId xmlns:a16="http://schemas.microsoft.com/office/drawing/2014/main" val="199346910"/>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5143500" y="2225320"/>
            <a:ext cx="3318935"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AVG(salary)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554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GROUP BY Example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4021666" cy="3880773"/>
          </a:xfrm>
        </p:spPr>
        <p:txBody>
          <a:bodyPr>
            <a:normAutofit/>
          </a:bodyPr>
          <a:lstStyle/>
          <a:p>
            <a:r>
              <a:rPr lang="en-US" dirty="0"/>
              <a:t>What if we wanted to find the maximum salary of employees in each department?</a:t>
            </a:r>
          </a:p>
          <a:p>
            <a:r>
              <a:rPr lang="en-US" dirty="0"/>
              <a:t>We use a GROUP BY clause stating which column to use to group the rows.</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316087679"/>
              </p:ext>
            </p:extLst>
          </p:nvPr>
        </p:nvGraphicFramePr>
        <p:xfrm>
          <a:off x="5143500" y="3098801"/>
          <a:ext cx="2798233" cy="36576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gridCol w="1099142">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SALARY</a:t>
                      </a:r>
                    </a:p>
                  </a:txBody>
                  <a:tcPr/>
                </a:tc>
                <a:extLst>
                  <a:ext uri="{0D108BD9-81ED-4DB2-BD59-A6C34878D82A}">
                    <a16:rowId xmlns:a16="http://schemas.microsoft.com/office/drawing/2014/main" val="3999973422"/>
                  </a:ext>
                </a:extLst>
              </a:tr>
              <a:tr h="286456">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008686025"/>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107131131"/>
                  </a:ext>
                </a:extLst>
              </a:tr>
              <a:tr h="286456">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53708748"/>
                  </a:ext>
                </a:extLst>
              </a:tr>
              <a:tr h="286456">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1859153896"/>
                  </a:ext>
                </a:extLst>
              </a:tr>
              <a:tr h="286456">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3205525428"/>
                  </a:ext>
                </a:extLst>
              </a:tr>
              <a:tr h="286456">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199346910"/>
                  </a:ext>
                </a:extLst>
              </a:tr>
              <a:tr h="286456">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2918964589"/>
                  </a:ext>
                </a:extLst>
              </a:tr>
              <a:tr h="286456">
                <a:tc>
                  <a:txBody>
                    <a:bodyPr/>
                    <a:lstStyle/>
                    <a:p>
                      <a:r>
                        <a:rPr lang="en-CA" sz="1400" dirty="0"/>
                        <a:t>50</a:t>
                      </a:r>
                    </a:p>
                  </a:txBody>
                  <a:tcPr/>
                </a:tc>
                <a:tc>
                  <a:txBody>
                    <a:bodyPr/>
                    <a:lstStyle/>
                    <a:p>
                      <a:r>
                        <a:rPr lang="en-CA" sz="1400" dirty="0"/>
                        <a:t>3100</a:t>
                      </a:r>
                    </a:p>
                  </a:txBody>
                  <a:tcPr/>
                </a:tc>
                <a:extLst>
                  <a:ext uri="{0D108BD9-81ED-4DB2-BD59-A6C34878D82A}">
                    <a16:rowId xmlns:a16="http://schemas.microsoft.com/office/drawing/2014/main" val="3603001106"/>
                  </a:ext>
                </a:extLst>
              </a:tr>
              <a:tr h="286456">
                <a:tc>
                  <a:txBody>
                    <a:bodyPr/>
                    <a:lstStyle/>
                    <a:p>
                      <a:r>
                        <a:rPr lang="en-CA" sz="1400" dirty="0"/>
                        <a:t>50</a:t>
                      </a:r>
                    </a:p>
                  </a:txBody>
                  <a:tcPr/>
                </a:tc>
                <a:tc>
                  <a:txBody>
                    <a:bodyPr/>
                    <a:lstStyle/>
                    <a:p>
                      <a:r>
                        <a:rPr lang="en-CA" sz="1400" dirty="0"/>
                        <a:t>2600</a:t>
                      </a:r>
                    </a:p>
                  </a:txBody>
                  <a:tcPr/>
                </a:tc>
                <a:extLst>
                  <a:ext uri="{0D108BD9-81ED-4DB2-BD59-A6C34878D82A}">
                    <a16:rowId xmlns:a16="http://schemas.microsoft.com/office/drawing/2014/main" val="3152881247"/>
                  </a:ext>
                </a:extLst>
              </a:tr>
              <a:tr h="286456">
                <a:tc>
                  <a:txBody>
                    <a:bodyPr/>
                    <a:lstStyle/>
                    <a:p>
                      <a:r>
                        <a:rPr lang="en-CA" sz="1400" dirty="0"/>
                        <a:t>50</a:t>
                      </a:r>
                    </a:p>
                  </a:txBody>
                  <a:tcPr/>
                </a:tc>
                <a:tc>
                  <a:txBody>
                    <a:bodyPr/>
                    <a:lstStyle/>
                    <a:p>
                      <a:r>
                        <a:rPr lang="en-CA" sz="1400" dirty="0"/>
                        <a:t>2500</a:t>
                      </a:r>
                    </a:p>
                  </a:txBody>
                  <a:tcPr/>
                </a:tc>
                <a:extLst>
                  <a:ext uri="{0D108BD9-81ED-4DB2-BD59-A6C34878D82A}">
                    <a16:rowId xmlns:a16="http://schemas.microsoft.com/office/drawing/2014/main" val="4260214107"/>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5143500" y="2160589"/>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MAX(salary)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E9D2C21A-0499-46C9-81F9-6D1C51D1B2F3}"/>
              </a:ext>
            </a:extLst>
          </p:cNvPr>
          <p:cNvGraphicFramePr>
            <a:graphicFrameLocks/>
          </p:cNvGraphicFramePr>
          <p:nvPr>
            <p:extLst>
              <p:ext uri="{D42A27DB-BD31-4B8C-83A1-F6EECF244321}">
                <p14:modId xmlns:p14="http://schemas.microsoft.com/office/powerpoint/2010/main" val="3104599080"/>
              </p:ext>
            </p:extLst>
          </p:nvPr>
        </p:nvGraphicFramePr>
        <p:xfrm>
          <a:off x="8386232" y="4100975"/>
          <a:ext cx="1699091" cy="12192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tblGrid>
              <a:tr h="286456">
                <a:tc>
                  <a:txBody>
                    <a:bodyPr/>
                    <a:lstStyle/>
                    <a:p>
                      <a:r>
                        <a:rPr lang="en-CA" sz="1400" dirty="0"/>
                        <a:t>MAX(SALARY)</a:t>
                      </a:r>
                    </a:p>
                  </a:txBody>
                  <a:tcPr/>
                </a:tc>
                <a:extLst>
                  <a:ext uri="{0D108BD9-81ED-4DB2-BD59-A6C34878D82A}">
                    <a16:rowId xmlns:a16="http://schemas.microsoft.com/office/drawing/2014/main" val="3999973422"/>
                  </a:ext>
                </a:extLst>
              </a:tr>
              <a:tr h="286456">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9000</a:t>
                      </a:r>
                    </a:p>
                  </a:txBody>
                  <a:tcPr/>
                </a:tc>
                <a:extLst>
                  <a:ext uri="{0D108BD9-81ED-4DB2-BD59-A6C34878D82A}">
                    <a16:rowId xmlns:a16="http://schemas.microsoft.com/office/drawing/2014/main" val="4008686025"/>
                  </a:ext>
                </a:extLst>
              </a:tr>
              <a:tr h="286456">
                <a:tc>
                  <a:txBody>
                    <a:bodyPr/>
                    <a:lstStyle/>
                    <a:p>
                      <a:r>
                        <a:rPr lang="en-CA" sz="1400" dirty="0"/>
                        <a:t>5800</a:t>
                      </a:r>
                    </a:p>
                  </a:txBody>
                  <a:tcPr/>
                </a:tc>
                <a:extLst>
                  <a:ext uri="{0D108BD9-81ED-4DB2-BD59-A6C34878D82A}">
                    <a16:rowId xmlns:a16="http://schemas.microsoft.com/office/drawing/2014/main" val="1107131131"/>
                  </a:ext>
                </a:extLst>
              </a:tr>
            </a:tbl>
          </a:graphicData>
        </a:graphic>
      </p:graphicFrame>
      <p:cxnSp>
        <p:nvCxnSpPr>
          <p:cNvPr id="8" name="Straight Connector 7">
            <a:extLst>
              <a:ext uri="{FF2B5EF4-FFF2-40B4-BE49-F238E27FC236}">
                <a16:creationId xmlns:a16="http://schemas.microsoft.com/office/drawing/2014/main" id="{5EBAC356-1ED7-4F09-8467-6AEF682F457C}"/>
              </a:ext>
            </a:extLst>
          </p:cNvPr>
          <p:cNvCxnSpPr/>
          <p:nvPr/>
        </p:nvCxnSpPr>
        <p:spPr>
          <a:xfrm flipH="1" flipV="1">
            <a:off x="7941733" y="3429000"/>
            <a:ext cx="1227667" cy="671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7BAAA6-864F-400A-A5D9-7C7B0B877030}"/>
              </a:ext>
            </a:extLst>
          </p:cNvPr>
          <p:cNvCxnSpPr/>
          <p:nvPr/>
        </p:nvCxnSpPr>
        <p:spPr>
          <a:xfrm flipH="1">
            <a:off x="7941733" y="5320175"/>
            <a:ext cx="1405467" cy="14362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20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GROUP BY Example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187265" cy="3880773"/>
          </a:xfrm>
        </p:spPr>
        <p:txBody>
          <a:bodyPr>
            <a:normAutofit/>
          </a:bodyPr>
          <a:lstStyle/>
          <a:p>
            <a:r>
              <a:rPr lang="en-US" dirty="0"/>
              <a:t>But how can we tell which maximum salary belongs to which department?</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2318061104"/>
              </p:ext>
            </p:extLst>
          </p:nvPr>
        </p:nvGraphicFramePr>
        <p:xfrm>
          <a:off x="5036311" y="2863322"/>
          <a:ext cx="2798233" cy="36576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gridCol w="1099142">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SALARY</a:t>
                      </a:r>
                    </a:p>
                  </a:txBody>
                  <a:tcPr/>
                </a:tc>
                <a:extLst>
                  <a:ext uri="{0D108BD9-81ED-4DB2-BD59-A6C34878D82A}">
                    <a16:rowId xmlns:a16="http://schemas.microsoft.com/office/drawing/2014/main" val="3999973422"/>
                  </a:ext>
                </a:extLst>
              </a:tr>
              <a:tr h="286456">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008686025"/>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107131131"/>
                  </a:ext>
                </a:extLst>
              </a:tr>
              <a:tr h="286456">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53708748"/>
                  </a:ext>
                </a:extLst>
              </a:tr>
              <a:tr h="286456">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1859153896"/>
                  </a:ext>
                </a:extLst>
              </a:tr>
              <a:tr h="286456">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3205525428"/>
                  </a:ext>
                </a:extLst>
              </a:tr>
              <a:tr h="286456">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199346910"/>
                  </a:ext>
                </a:extLst>
              </a:tr>
              <a:tr h="286456">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2918964589"/>
                  </a:ext>
                </a:extLst>
              </a:tr>
              <a:tr h="286456">
                <a:tc>
                  <a:txBody>
                    <a:bodyPr/>
                    <a:lstStyle/>
                    <a:p>
                      <a:r>
                        <a:rPr lang="en-CA" sz="1400" dirty="0"/>
                        <a:t>50</a:t>
                      </a:r>
                    </a:p>
                  </a:txBody>
                  <a:tcPr/>
                </a:tc>
                <a:tc>
                  <a:txBody>
                    <a:bodyPr/>
                    <a:lstStyle/>
                    <a:p>
                      <a:r>
                        <a:rPr lang="en-CA" sz="1400" dirty="0"/>
                        <a:t>3100</a:t>
                      </a:r>
                    </a:p>
                  </a:txBody>
                  <a:tcPr/>
                </a:tc>
                <a:extLst>
                  <a:ext uri="{0D108BD9-81ED-4DB2-BD59-A6C34878D82A}">
                    <a16:rowId xmlns:a16="http://schemas.microsoft.com/office/drawing/2014/main" val="3603001106"/>
                  </a:ext>
                </a:extLst>
              </a:tr>
              <a:tr h="286456">
                <a:tc>
                  <a:txBody>
                    <a:bodyPr/>
                    <a:lstStyle/>
                    <a:p>
                      <a:r>
                        <a:rPr lang="en-CA" sz="1400" dirty="0"/>
                        <a:t>50</a:t>
                      </a:r>
                    </a:p>
                  </a:txBody>
                  <a:tcPr/>
                </a:tc>
                <a:tc>
                  <a:txBody>
                    <a:bodyPr/>
                    <a:lstStyle/>
                    <a:p>
                      <a:r>
                        <a:rPr lang="en-CA" sz="1400" dirty="0"/>
                        <a:t>2600</a:t>
                      </a:r>
                    </a:p>
                  </a:txBody>
                  <a:tcPr/>
                </a:tc>
                <a:extLst>
                  <a:ext uri="{0D108BD9-81ED-4DB2-BD59-A6C34878D82A}">
                    <a16:rowId xmlns:a16="http://schemas.microsoft.com/office/drawing/2014/main" val="3152881247"/>
                  </a:ext>
                </a:extLst>
              </a:tr>
              <a:tr h="286456">
                <a:tc>
                  <a:txBody>
                    <a:bodyPr/>
                    <a:lstStyle/>
                    <a:p>
                      <a:r>
                        <a:rPr lang="en-CA" sz="1400" dirty="0"/>
                        <a:t>50</a:t>
                      </a:r>
                    </a:p>
                  </a:txBody>
                  <a:tcPr/>
                </a:tc>
                <a:tc>
                  <a:txBody>
                    <a:bodyPr/>
                    <a:lstStyle/>
                    <a:p>
                      <a:r>
                        <a:rPr lang="en-CA" sz="1400" dirty="0"/>
                        <a:t>2500</a:t>
                      </a:r>
                    </a:p>
                  </a:txBody>
                  <a:tcPr/>
                </a:tc>
                <a:extLst>
                  <a:ext uri="{0D108BD9-81ED-4DB2-BD59-A6C34878D82A}">
                    <a16:rowId xmlns:a16="http://schemas.microsoft.com/office/drawing/2014/main" val="4260214107"/>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121834" y="2863322"/>
            <a:ext cx="3318935"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MAX(salary)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E9D2C21A-0499-46C9-81F9-6D1C51D1B2F3}"/>
              </a:ext>
            </a:extLst>
          </p:cNvPr>
          <p:cNvGraphicFramePr>
            <a:graphicFrameLocks/>
          </p:cNvGraphicFramePr>
          <p:nvPr>
            <p:extLst>
              <p:ext uri="{D42A27DB-BD31-4B8C-83A1-F6EECF244321}">
                <p14:modId xmlns:p14="http://schemas.microsoft.com/office/powerpoint/2010/main" val="2133095414"/>
              </p:ext>
            </p:extLst>
          </p:nvPr>
        </p:nvGraphicFramePr>
        <p:xfrm>
          <a:off x="8279043" y="3860138"/>
          <a:ext cx="1699091" cy="12192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tblGrid>
              <a:tr h="286456">
                <a:tc>
                  <a:txBody>
                    <a:bodyPr/>
                    <a:lstStyle/>
                    <a:p>
                      <a:r>
                        <a:rPr lang="en-CA" sz="1400" dirty="0"/>
                        <a:t>MAX(SALARY)</a:t>
                      </a:r>
                    </a:p>
                  </a:txBody>
                  <a:tcPr/>
                </a:tc>
                <a:extLst>
                  <a:ext uri="{0D108BD9-81ED-4DB2-BD59-A6C34878D82A}">
                    <a16:rowId xmlns:a16="http://schemas.microsoft.com/office/drawing/2014/main" val="3999973422"/>
                  </a:ext>
                </a:extLst>
              </a:tr>
              <a:tr h="286456">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9000</a:t>
                      </a:r>
                    </a:p>
                  </a:txBody>
                  <a:tcPr/>
                </a:tc>
                <a:extLst>
                  <a:ext uri="{0D108BD9-81ED-4DB2-BD59-A6C34878D82A}">
                    <a16:rowId xmlns:a16="http://schemas.microsoft.com/office/drawing/2014/main" val="4008686025"/>
                  </a:ext>
                </a:extLst>
              </a:tr>
              <a:tr h="286456">
                <a:tc>
                  <a:txBody>
                    <a:bodyPr/>
                    <a:lstStyle/>
                    <a:p>
                      <a:r>
                        <a:rPr lang="en-CA" sz="1400" dirty="0"/>
                        <a:t>5800</a:t>
                      </a:r>
                    </a:p>
                  </a:txBody>
                  <a:tcPr/>
                </a:tc>
                <a:extLst>
                  <a:ext uri="{0D108BD9-81ED-4DB2-BD59-A6C34878D82A}">
                    <a16:rowId xmlns:a16="http://schemas.microsoft.com/office/drawing/2014/main" val="1107131131"/>
                  </a:ext>
                </a:extLst>
              </a:tr>
            </a:tbl>
          </a:graphicData>
        </a:graphic>
      </p:graphicFrame>
      <p:cxnSp>
        <p:nvCxnSpPr>
          <p:cNvPr id="8" name="Straight Connector 7">
            <a:extLst>
              <a:ext uri="{FF2B5EF4-FFF2-40B4-BE49-F238E27FC236}">
                <a16:creationId xmlns:a16="http://schemas.microsoft.com/office/drawing/2014/main" id="{5EBAC356-1ED7-4F09-8467-6AEF682F457C}"/>
              </a:ext>
            </a:extLst>
          </p:cNvPr>
          <p:cNvCxnSpPr/>
          <p:nvPr/>
        </p:nvCxnSpPr>
        <p:spPr>
          <a:xfrm flipH="1" flipV="1">
            <a:off x="7834544" y="3188163"/>
            <a:ext cx="1227667" cy="671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7BAAA6-864F-400A-A5D9-7C7B0B877030}"/>
              </a:ext>
            </a:extLst>
          </p:cNvPr>
          <p:cNvCxnSpPr/>
          <p:nvPr/>
        </p:nvCxnSpPr>
        <p:spPr>
          <a:xfrm flipH="1">
            <a:off x="7834544" y="5079338"/>
            <a:ext cx="1405467" cy="14362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528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GROUP BY Example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187265" cy="3880773"/>
          </a:xfrm>
        </p:spPr>
        <p:txBody>
          <a:bodyPr>
            <a:normAutofit/>
          </a:bodyPr>
          <a:lstStyle/>
          <a:p>
            <a:r>
              <a:rPr lang="en-US" dirty="0"/>
              <a:t>Usually we want to include the GROUP BY column in the SELECT list.</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2269670869"/>
              </p:ext>
            </p:extLst>
          </p:nvPr>
        </p:nvGraphicFramePr>
        <p:xfrm>
          <a:off x="2634573" y="3810000"/>
          <a:ext cx="2798233" cy="24384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gridCol w="1099142">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SALARY</a:t>
                      </a:r>
                    </a:p>
                  </a:txBody>
                  <a:tcPr/>
                </a:tc>
                <a:extLst>
                  <a:ext uri="{0D108BD9-81ED-4DB2-BD59-A6C34878D82A}">
                    <a16:rowId xmlns:a16="http://schemas.microsoft.com/office/drawing/2014/main" val="3999973422"/>
                  </a:ext>
                </a:extLst>
              </a:tr>
              <a:tr h="286456">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008686025"/>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107131131"/>
                  </a:ext>
                </a:extLst>
              </a:tr>
              <a:tr h="286456">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53708748"/>
                  </a:ext>
                </a:extLst>
              </a:tr>
              <a:tr h="286456">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1859153896"/>
                  </a:ext>
                </a:extLst>
              </a:tr>
              <a:tr h="286456">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3205525428"/>
                  </a:ext>
                </a:extLst>
              </a:tr>
              <a:tr h="286456">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4260214107"/>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107101" y="2703208"/>
            <a:ext cx="455083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MAX(salary)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6" name="Table 6">
            <a:extLst>
              <a:ext uri="{FF2B5EF4-FFF2-40B4-BE49-F238E27FC236}">
                <a16:creationId xmlns:a16="http://schemas.microsoft.com/office/drawing/2014/main" id="{E9D2C21A-0499-46C9-81F9-6D1C51D1B2F3}"/>
              </a:ext>
            </a:extLst>
          </p:cNvPr>
          <p:cNvGraphicFramePr>
            <a:graphicFrameLocks/>
          </p:cNvGraphicFramePr>
          <p:nvPr>
            <p:extLst>
              <p:ext uri="{D42A27DB-BD31-4B8C-83A1-F6EECF244321}">
                <p14:modId xmlns:p14="http://schemas.microsoft.com/office/powerpoint/2010/main" val="2908359841"/>
              </p:ext>
            </p:extLst>
          </p:nvPr>
        </p:nvGraphicFramePr>
        <p:xfrm>
          <a:off x="6299157" y="4503604"/>
          <a:ext cx="2878710" cy="1537756"/>
        </p:xfrm>
        <a:graphic>
          <a:graphicData uri="http://schemas.openxmlformats.org/drawingml/2006/table">
            <a:tbl>
              <a:tblPr firstRow="1" bandRow="1">
                <a:tableStyleId>{5C22544A-7EE6-4342-B048-85BDC9FD1C3A}</a:tableStyleId>
              </a:tblPr>
              <a:tblGrid>
                <a:gridCol w="1439355">
                  <a:extLst>
                    <a:ext uri="{9D8B030D-6E8A-4147-A177-3AD203B41FA5}">
                      <a16:colId xmlns:a16="http://schemas.microsoft.com/office/drawing/2014/main" val="3945450560"/>
                    </a:ext>
                  </a:extLst>
                </a:gridCol>
                <a:gridCol w="1439355">
                  <a:extLst>
                    <a:ext uri="{9D8B030D-6E8A-4147-A177-3AD203B41FA5}">
                      <a16:colId xmlns:a16="http://schemas.microsoft.com/office/drawing/2014/main" val="1995255268"/>
                    </a:ext>
                  </a:extLst>
                </a:gridCol>
              </a:tblGrid>
              <a:tr h="556210">
                <a:tc>
                  <a:txBody>
                    <a:bodyPr/>
                    <a:lstStyle/>
                    <a:p>
                      <a:r>
                        <a:rPr lang="en-CA" sz="1400" dirty="0"/>
                        <a:t>DEPT_ID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dirty="0"/>
                        <a:t>MAX(SALARY)</a:t>
                      </a:r>
                    </a:p>
                  </a:txBody>
                  <a:tcPr/>
                </a:tc>
                <a:extLst>
                  <a:ext uri="{0D108BD9-81ED-4DB2-BD59-A6C34878D82A}">
                    <a16:rowId xmlns:a16="http://schemas.microsoft.com/office/drawing/2014/main" val="3999973422"/>
                  </a:ext>
                </a:extLst>
              </a:tr>
              <a:tr h="327182">
                <a:tc>
                  <a:txBody>
                    <a:bodyPr/>
                    <a:lstStyle/>
                    <a:p>
                      <a:r>
                        <a:rPr lang="en-CA" sz="1400" dirty="0"/>
                        <a:t>-</a:t>
                      </a:r>
                    </a:p>
                  </a:txBody>
                  <a:tcPr/>
                </a:tc>
                <a:tc>
                  <a:txBody>
                    <a:bodyPr/>
                    <a:lstStyle/>
                    <a:p>
                      <a:r>
                        <a:rPr lang="en-CA" sz="1400" dirty="0"/>
                        <a:t>7000</a:t>
                      </a:r>
                    </a:p>
                  </a:txBody>
                  <a:tcPr/>
                </a:tc>
                <a:extLst>
                  <a:ext uri="{0D108BD9-81ED-4DB2-BD59-A6C34878D82A}">
                    <a16:rowId xmlns:a16="http://schemas.microsoft.com/office/drawing/2014/main" val="2251850137"/>
                  </a:ext>
                </a:extLst>
              </a:tr>
              <a:tr h="327182">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4008686025"/>
                  </a:ext>
                </a:extLst>
              </a:tr>
              <a:tr h="327182">
                <a:tc>
                  <a:txBody>
                    <a:bodyPr/>
                    <a:lstStyle/>
                    <a:p>
                      <a:r>
                        <a:rPr lang="en-CA" sz="1400" dirty="0"/>
                        <a:t>20</a:t>
                      </a:r>
                    </a:p>
                  </a:txBody>
                  <a:tcPr/>
                </a:tc>
                <a:tc>
                  <a:txBody>
                    <a:bodyPr/>
                    <a:lstStyle/>
                    <a:p>
                      <a:r>
                        <a:rPr lang="en-CA" sz="1400" dirty="0"/>
                        <a:t>13000</a:t>
                      </a:r>
                    </a:p>
                  </a:txBody>
                  <a:tcPr/>
                </a:tc>
                <a:extLst>
                  <a:ext uri="{0D108BD9-81ED-4DB2-BD59-A6C34878D82A}">
                    <a16:rowId xmlns:a16="http://schemas.microsoft.com/office/drawing/2014/main" val="1107131131"/>
                  </a:ext>
                </a:extLst>
              </a:tr>
            </a:tbl>
          </a:graphicData>
        </a:graphic>
      </p:graphicFrame>
    </p:spTree>
    <p:extLst>
      <p:ext uri="{BB962C8B-B14F-4D97-AF65-F5344CB8AC3E}">
        <p14:creationId xmlns:p14="http://schemas.microsoft.com/office/powerpoint/2010/main" val="3295575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GROUP BY Clause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4" y="2160589"/>
            <a:ext cx="8187265" cy="3880773"/>
          </a:xfrm>
        </p:spPr>
        <p:txBody>
          <a:bodyPr>
            <a:normAutofit/>
          </a:bodyPr>
          <a:lstStyle/>
          <a:p>
            <a:r>
              <a:rPr lang="en-US" dirty="0"/>
              <a:t>Group functions require that any column listed in the SELECT clause that is not part of a group function must be listed in a GROUP BY clause.</a:t>
            </a:r>
          </a:p>
          <a:p>
            <a:r>
              <a:rPr lang="en-US" dirty="0"/>
              <a:t>What is wrong with this example?</a:t>
            </a:r>
            <a:endParaRPr lang="en-CA" dirty="0"/>
          </a:p>
        </p:txBody>
      </p:sp>
      <p:sp>
        <p:nvSpPr>
          <p:cNvPr id="5" name="TextBox 4">
            <a:extLst>
              <a:ext uri="{FF2B5EF4-FFF2-40B4-BE49-F238E27FC236}">
                <a16:creationId xmlns:a16="http://schemas.microsoft.com/office/drawing/2014/main" id="{D978EEE3-9ACF-4156-BAC8-836D23F89D60}"/>
              </a:ext>
            </a:extLst>
          </p:cNvPr>
          <p:cNvSpPr txBox="1"/>
          <p:nvPr/>
        </p:nvSpPr>
        <p:spPr>
          <a:xfrm>
            <a:off x="1107100" y="3429000"/>
            <a:ext cx="455083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AVG(salary)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6A923BDE-8CA0-4AC3-898A-422FBE0B8390}"/>
              </a:ext>
            </a:extLst>
          </p:cNvPr>
          <p:cNvPicPr>
            <a:picLocks noChangeAspect="1"/>
          </p:cNvPicPr>
          <p:nvPr/>
        </p:nvPicPr>
        <p:blipFill>
          <a:blip r:embed="rId2"/>
          <a:stretch>
            <a:fillRect/>
          </a:stretch>
        </p:blipFill>
        <p:spPr>
          <a:xfrm>
            <a:off x="1107100" y="4490186"/>
            <a:ext cx="838200" cy="685800"/>
          </a:xfrm>
          <a:prstGeom prst="rect">
            <a:avLst/>
          </a:prstGeom>
        </p:spPr>
      </p:pic>
      <p:sp>
        <p:nvSpPr>
          <p:cNvPr id="10" name="TextBox 9">
            <a:extLst>
              <a:ext uri="{FF2B5EF4-FFF2-40B4-BE49-F238E27FC236}">
                <a16:creationId xmlns:a16="http://schemas.microsoft.com/office/drawing/2014/main" id="{C31DC775-63E8-4BDA-ABD8-731AB38A3E97}"/>
              </a:ext>
            </a:extLst>
          </p:cNvPr>
          <p:cNvSpPr txBox="1"/>
          <p:nvPr/>
        </p:nvSpPr>
        <p:spPr>
          <a:xfrm>
            <a:off x="1815486" y="4415686"/>
            <a:ext cx="6100232" cy="553998"/>
          </a:xfrm>
          <a:prstGeom prst="rect">
            <a:avLst/>
          </a:prstGeom>
          <a:noFill/>
        </p:spPr>
        <p:txBody>
          <a:bodyPr wrap="square">
            <a:spAutoFit/>
          </a:bodyPr>
          <a:lstStyle/>
          <a:p>
            <a:pPr algn="l"/>
            <a:endParaRPr lang="en-CA" sz="1400" b="0" i="0" u="none" strike="noStrike" baseline="0" dirty="0">
              <a:solidFill>
                <a:srgbClr val="000000"/>
              </a:solidFill>
              <a:latin typeface="Calibri" panose="020F0502020204030204" pitchFamily="34" charset="0"/>
            </a:endParaRPr>
          </a:p>
          <a:p>
            <a:pPr marR="65560" algn="l"/>
            <a:r>
              <a:rPr lang="en-US" sz="1600" b="1" i="0" u="none" strike="noStrike" baseline="0" dirty="0">
                <a:solidFill>
                  <a:srgbClr val="FF3100"/>
                </a:solidFill>
                <a:latin typeface="Calibri" panose="020F0502020204030204" pitchFamily="34" charset="0"/>
              </a:rPr>
              <a:t>ORA-00979: not a GROUP BY expression</a:t>
            </a:r>
            <a:endParaRPr lang="en-CA" sz="1600" dirty="0"/>
          </a:p>
        </p:txBody>
      </p:sp>
    </p:spTree>
    <p:extLst>
      <p:ext uri="{BB962C8B-B14F-4D97-AF65-F5344CB8AC3E}">
        <p14:creationId xmlns:p14="http://schemas.microsoft.com/office/powerpoint/2010/main" val="374755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83D6-89DC-4E75-910D-31F203201105}"/>
              </a:ext>
            </a:extLst>
          </p:cNvPr>
          <p:cNvSpPr>
            <a:spLocks noGrp="1"/>
          </p:cNvSpPr>
          <p:nvPr>
            <p:ph type="title"/>
          </p:nvPr>
        </p:nvSpPr>
        <p:spPr/>
        <p:txBody>
          <a:bodyPr/>
          <a:lstStyle/>
          <a:p>
            <a:r>
              <a:rPr lang="en-CA" dirty="0"/>
              <a:t>Let’s imagine the following</a:t>
            </a:r>
          </a:p>
        </p:txBody>
      </p:sp>
      <p:sp>
        <p:nvSpPr>
          <p:cNvPr id="3" name="Content Placeholder 2">
            <a:extLst>
              <a:ext uri="{FF2B5EF4-FFF2-40B4-BE49-F238E27FC236}">
                <a16:creationId xmlns:a16="http://schemas.microsoft.com/office/drawing/2014/main" id="{92A9F42E-0668-42B1-84E0-C415B5D4D1EA}"/>
              </a:ext>
            </a:extLst>
          </p:cNvPr>
          <p:cNvSpPr>
            <a:spLocks noGrp="1"/>
          </p:cNvSpPr>
          <p:nvPr>
            <p:ph idx="1"/>
          </p:nvPr>
        </p:nvSpPr>
        <p:spPr/>
        <p:txBody>
          <a:bodyPr/>
          <a:lstStyle/>
          <a:p>
            <a:r>
              <a:rPr lang="en-US" dirty="0"/>
              <a:t>What if you were writing an article for the school newspaper and, to make a point, you wanted to know the </a:t>
            </a:r>
            <a:r>
              <a:rPr lang="en-US" b="1" dirty="0"/>
              <a:t>average age of the students at your school?</a:t>
            </a:r>
          </a:p>
          <a:p>
            <a:r>
              <a:rPr lang="en-US" dirty="0"/>
              <a:t>What would you have to do to get this information?</a:t>
            </a:r>
          </a:p>
          <a:p>
            <a:r>
              <a:rPr lang="en-US" dirty="0"/>
              <a:t>You could ask each student their age in years, months, and days, add up all of these numbers, and then divide by the number of students in your school.</a:t>
            </a:r>
          </a:p>
          <a:p>
            <a:r>
              <a:rPr lang="en-US" dirty="0"/>
              <a:t>That would be one way --a very slow and difficult way --to find this information.</a:t>
            </a:r>
            <a:endParaRPr lang="en-CA" dirty="0"/>
          </a:p>
        </p:txBody>
      </p:sp>
    </p:spTree>
    <p:extLst>
      <p:ext uri="{BB962C8B-B14F-4D97-AF65-F5344CB8AC3E}">
        <p14:creationId xmlns:p14="http://schemas.microsoft.com/office/powerpoint/2010/main" val="126792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1090-8E3C-4A05-BDB0-3EFB4FECF9CC}"/>
              </a:ext>
            </a:extLst>
          </p:cNvPr>
          <p:cNvSpPr>
            <a:spLocks noGrp="1"/>
          </p:cNvSpPr>
          <p:nvPr>
            <p:ph type="title"/>
          </p:nvPr>
        </p:nvSpPr>
        <p:spPr/>
        <p:txBody>
          <a:bodyPr/>
          <a:lstStyle/>
          <a:p>
            <a:r>
              <a:rPr lang="en-CA" dirty="0"/>
              <a:t>COUNT</a:t>
            </a:r>
          </a:p>
        </p:txBody>
      </p:sp>
      <p:sp>
        <p:nvSpPr>
          <p:cNvPr id="3" name="Content Placeholder 2">
            <a:extLst>
              <a:ext uri="{FF2B5EF4-FFF2-40B4-BE49-F238E27FC236}">
                <a16:creationId xmlns:a16="http://schemas.microsoft.com/office/drawing/2014/main" id="{4E348E9D-0FCB-49E1-BECF-BD36BE2B03F1}"/>
              </a:ext>
            </a:extLst>
          </p:cNvPr>
          <p:cNvSpPr>
            <a:spLocks noGrp="1"/>
          </p:cNvSpPr>
          <p:nvPr>
            <p:ph idx="1"/>
          </p:nvPr>
        </p:nvSpPr>
        <p:spPr>
          <a:xfrm>
            <a:off x="677334" y="2160589"/>
            <a:ext cx="3928533" cy="3880773"/>
          </a:xfrm>
        </p:spPr>
        <p:txBody>
          <a:bodyPr/>
          <a:lstStyle/>
          <a:p>
            <a:r>
              <a:rPr lang="en-US" dirty="0"/>
              <a:t>This example shows how many countries are in each region.</a:t>
            </a:r>
          </a:p>
          <a:p>
            <a:r>
              <a:rPr lang="en-US" dirty="0"/>
              <a:t>Remember that group functions ignore null values, so if any country does not have a country name, it will not be included in the COUNT.</a:t>
            </a:r>
            <a:endParaRPr lang="en-CA" dirty="0"/>
          </a:p>
        </p:txBody>
      </p:sp>
      <p:graphicFrame>
        <p:nvGraphicFramePr>
          <p:cNvPr id="4" name="Table 6">
            <a:extLst>
              <a:ext uri="{FF2B5EF4-FFF2-40B4-BE49-F238E27FC236}">
                <a16:creationId xmlns:a16="http://schemas.microsoft.com/office/drawing/2014/main" id="{1A2C336D-D8EE-48CF-80B3-94B5D5172919}"/>
              </a:ext>
            </a:extLst>
          </p:cNvPr>
          <p:cNvGraphicFramePr>
            <a:graphicFrameLocks/>
          </p:cNvGraphicFramePr>
          <p:nvPr>
            <p:extLst>
              <p:ext uri="{D42A27DB-BD31-4B8C-83A1-F6EECF244321}">
                <p14:modId xmlns:p14="http://schemas.microsoft.com/office/powerpoint/2010/main" val="255814796"/>
              </p:ext>
            </p:extLst>
          </p:nvPr>
        </p:nvGraphicFramePr>
        <p:xfrm>
          <a:off x="4723169" y="3428999"/>
          <a:ext cx="4550833" cy="2590252"/>
        </p:xfrm>
        <a:graphic>
          <a:graphicData uri="http://schemas.openxmlformats.org/drawingml/2006/table">
            <a:tbl>
              <a:tblPr firstRow="1" bandRow="1">
                <a:tableStyleId>{5C22544A-7EE6-4342-B048-85BDC9FD1C3A}</a:tableStyleId>
              </a:tblPr>
              <a:tblGrid>
                <a:gridCol w="2481964">
                  <a:extLst>
                    <a:ext uri="{9D8B030D-6E8A-4147-A177-3AD203B41FA5}">
                      <a16:colId xmlns:a16="http://schemas.microsoft.com/office/drawing/2014/main" val="3945450560"/>
                    </a:ext>
                  </a:extLst>
                </a:gridCol>
                <a:gridCol w="2068869">
                  <a:extLst>
                    <a:ext uri="{9D8B030D-6E8A-4147-A177-3AD203B41FA5}">
                      <a16:colId xmlns:a16="http://schemas.microsoft.com/office/drawing/2014/main" val="2244623547"/>
                    </a:ext>
                  </a:extLst>
                </a:gridCol>
              </a:tblGrid>
              <a:tr h="347134">
                <a:tc>
                  <a:txBody>
                    <a:bodyPr/>
                    <a:lstStyle/>
                    <a:p>
                      <a:r>
                        <a:rPr lang="en-CA" sz="1400" dirty="0"/>
                        <a:t>COUNT(COUNTRY_NAME)</a:t>
                      </a:r>
                    </a:p>
                  </a:txBody>
                  <a:tcPr/>
                </a:tc>
                <a:tc>
                  <a:txBody>
                    <a:bodyPr/>
                    <a:lstStyle/>
                    <a:p>
                      <a:r>
                        <a:rPr lang="en-CA" sz="1400" dirty="0"/>
                        <a:t>REGION_ID</a:t>
                      </a:r>
                    </a:p>
                  </a:txBody>
                  <a:tcPr/>
                </a:tc>
                <a:extLst>
                  <a:ext uri="{0D108BD9-81ED-4DB2-BD59-A6C34878D82A}">
                    <a16:rowId xmlns:a16="http://schemas.microsoft.com/office/drawing/2014/main" val="3999973422"/>
                  </a:ext>
                </a:extLst>
              </a:tr>
              <a:tr h="373853">
                <a:tc>
                  <a:txBody>
                    <a:bodyPr/>
                    <a:lstStyle/>
                    <a:p>
                      <a:r>
                        <a:rPr lang="en-CA" sz="1400" dirty="0"/>
                        <a:t>15</a:t>
                      </a:r>
                    </a:p>
                  </a:txBody>
                  <a:tcPr/>
                </a:tc>
                <a:tc>
                  <a:txBody>
                    <a:bodyPr/>
                    <a:lstStyle/>
                    <a:p>
                      <a:r>
                        <a:rPr lang="en-CA" sz="1400" dirty="0"/>
                        <a:t>5</a:t>
                      </a:r>
                    </a:p>
                  </a:txBody>
                  <a:tcPr/>
                </a:tc>
                <a:extLst>
                  <a:ext uri="{0D108BD9-81ED-4DB2-BD59-A6C34878D82A}">
                    <a16:rowId xmlns:a16="http://schemas.microsoft.com/office/drawing/2014/main" val="2251850137"/>
                  </a:ext>
                </a:extLst>
              </a:tr>
              <a:tr h="373853">
                <a:tc>
                  <a:txBody>
                    <a:bodyPr/>
                    <a:lstStyle/>
                    <a:p>
                      <a:r>
                        <a:rPr lang="en-CA" sz="1400" dirty="0"/>
                        <a:t>28</a:t>
                      </a:r>
                    </a:p>
                  </a:txBody>
                  <a:tcPr/>
                </a:tc>
                <a:tc>
                  <a:txBody>
                    <a:bodyPr/>
                    <a:lstStyle/>
                    <a:p>
                      <a:r>
                        <a:rPr lang="en-CA" sz="1400" dirty="0"/>
                        <a:t>9</a:t>
                      </a:r>
                    </a:p>
                  </a:txBody>
                  <a:tcPr/>
                </a:tc>
                <a:extLst>
                  <a:ext uri="{0D108BD9-81ED-4DB2-BD59-A6C34878D82A}">
                    <a16:rowId xmlns:a16="http://schemas.microsoft.com/office/drawing/2014/main" val="4008686025"/>
                  </a:ext>
                </a:extLst>
              </a:tr>
              <a:tr h="373853">
                <a:tc>
                  <a:txBody>
                    <a:bodyPr/>
                    <a:lstStyle/>
                    <a:p>
                      <a:r>
                        <a:rPr lang="en-CA" sz="1400" dirty="0"/>
                        <a:t>21</a:t>
                      </a:r>
                    </a:p>
                  </a:txBody>
                  <a:tcPr/>
                </a:tc>
                <a:tc>
                  <a:txBody>
                    <a:bodyPr/>
                    <a:lstStyle/>
                    <a:p>
                      <a:r>
                        <a:rPr lang="en-CA" sz="1400" dirty="0"/>
                        <a:t>11</a:t>
                      </a:r>
                    </a:p>
                  </a:txBody>
                  <a:tcPr/>
                </a:tc>
                <a:extLst>
                  <a:ext uri="{0D108BD9-81ED-4DB2-BD59-A6C34878D82A}">
                    <a16:rowId xmlns:a16="http://schemas.microsoft.com/office/drawing/2014/main" val="1107131131"/>
                  </a:ext>
                </a:extLst>
              </a:tr>
              <a:tr h="373853">
                <a:tc>
                  <a:txBody>
                    <a:bodyPr/>
                    <a:lstStyle/>
                    <a:p>
                      <a:r>
                        <a:rPr lang="en-CA" sz="1400" dirty="0"/>
                        <a:t>8</a:t>
                      </a:r>
                    </a:p>
                  </a:txBody>
                  <a:tcPr/>
                </a:tc>
                <a:tc>
                  <a:txBody>
                    <a:bodyPr/>
                    <a:lstStyle/>
                    <a:p>
                      <a:r>
                        <a:rPr lang="en-CA" sz="1400" dirty="0"/>
                        <a:t>13</a:t>
                      </a:r>
                    </a:p>
                  </a:txBody>
                  <a:tcPr/>
                </a:tc>
                <a:extLst>
                  <a:ext uri="{0D108BD9-81ED-4DB2-BD59-A6C34878D82A}">
                    <a16:rowId xmlns:a16="http://schemas.microsoft.com/office/drawing/2014/main" val="53708748"/>
                  </a:ext>
                </a:extLst>
              </a:tr>
              <a:tr h="373853">
                <a:tc>
                  <a:txBody>
                    <a:bodyPr/>
                    <a:lstStyle/>
                    <a:p>
                      <a:r>
                        <a:rPr lang="en-CA" sz="1400" dirty="0"/>
                        <a:t>7</a:t>
                      </a:r>
                    </a:p>
                  </a:txBody>
                  <a:tcPr/>
                </a:tc>
                <a:tc>
                  <a:txBody>
                    <a:bodyPr/>
                    <a:lstStyle/>
                    <a:p>
                      <a:r>
                        <a:rPr lang="en-CA" sz="1400" dirty="0"/>
                        <a:t>14</a:t>
                      </a:r>
                    </a:p>
                  </a:txBody>
                  <a:tcPr/>
                </a:tc>
                <a:extLst>
                  <a:ext uri="{0D108BD9-81ED-4DB2-BD59-A6C34878D82A}">
                    <a16:rowId xmlns:a16="http://schemas.microsoft.com/office/drawing/2014/main" val="1859153896"/>
                  </a:ext>
                </a:extLst>
              </a:tr>
              <a:tr h="373853">
                <a:tc>
                  <a:txBody>
                    <a:bodyPr/>
                    <a:lstStyle/>
                    <a:p>
                      <a:r>
                        <a:rPr lang="en-CA" sz="1400" dirty="0"/>
                        <a:t>8</a:t>
                      </a:r>
                    </a:p>
                  </a:txBody>
                  <a:tcPr/>
                </a:tc>
                <a:tc>
                  <a:txBody>
                    <a:bodyPr/>
                    <a:lstStyle/>
                    <a:p>
                      <a:r>
                        <a:rPr lang="en-CA" sz="1400" dirty="0"/>
                        <a:t>15</a:t>
                      </a:r>
                    </a:p>
                  </a:txBody>
                  <a:tcPr/>
                </a:tc>
                <a:extLst>
                  <a:ext uri="{0D108BD9-81ED-4DB2-BD59-A6C34878D82A}">
                    <a16:rowId xmlns:a16="http://schemas.microsoft.com/office/drawing/2014/main" val="3205525428"/>
                  </a:ext>
                </a:extLst>
              </a:tr>
            </a:tbl>
          </a:graphicData>
        </a:graphic>
      </p:graphicFrame>
      <p:sp>
        <p:nvSpPr>
          <p:cNvPr id="5" name="TextBox 4">
            <a:extLst>
              <a:ext uri="{FF2B5EF4-FFF2-40B4-BE49-F238E27FC236}">
                <a16:creationId xmlns:a16="http://schemas.microsoft.com/office/drawing/2014/main" id="{C0C68E5C-894A-43A4-A9C9-194F6E6706E2}"/>
              </a:ext>
            </a:extLst>
          </p:cNvPr>
          <p:cNvSpPr txBox="1"/>
          <p:nvPr/>
        </p:nvSpPr>
        <p:spPr>
          <a:xfrm>
            <a:off x="4723169" y="2279875"/>
            <a:ext cx="455083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COUNT(</a:t>
            </a:r>
            <a:r>
              <a:rPr lang="en-US" sz="1600" dirty="0" err="1">
                <a:latin typeface="Cambria" panose="02040503050406030204" pitchFamily="18" charset="0"/>
                <a:ea typeface="Cambria" panose="02040503050406030204" pitchFamily="18" charset="0"/>
              </a:rPr>
              <a:t>country_name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wf_countries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A65EC523-5B84-4CAB-8050-52676CB651CC}"/>
              </a:ext>
            </a:extLst>
          </p:cNvPr>
          <p:cNvSpPr/>
          <p:nvPr/>
        </p:nvSpPr>
        <p:spPr>
          <a:xfrm>
            <a:off x="4809067" y="2345267"/>
            <a:ext cx="3826933" cy="245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312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D368-16BD-4214-86EB-DA38A576692E}"/>
              </a:ext>
            </a:extLst>
          </p:cNvPr>
          <p:cNvSpPr>
            <a:spLocks noGrp="1"/>
          </p:cNvSpPr>
          <p:nvPr>
            <p:ph type="title"/>
          </p:nvPr>
        </p:nvSpPr>
        <p:spPr/>
        <p:txBody>
          <a:bodyPr/>
          <a:lstStyle/>
          <a:p>
            <a:r>
              <a:rPr lang="en-CA" dirty="0"/>
              <a:t>COUNT</a:t>
            </a:r>
          </a:p>
        </p:txBody>
      </p:sp>
      <p:sp>
        <p:nvSpPr>
          <p:cNvPr id="3" name="Content Placeholder 2">
            <a:extLst>
              <a:ext uri="{FF2B5EF4-FFF2-40B4-BE49-F238E27FC236}">
                <a16:creationId xmlns:a16="http://schemas.microsoft.com/office/drawing/2014/main" id="{5BDE6176-3785-438D-B8A7-6E2310F791CA}"/>
              </a:ext>
            </a:extLst>
          </p:cNvPr>
          <p:cNvSpPr>
            <a:spLocks noGrp="1"/>
          </p:cNvSpPr>
          <p:nvPr>
            <p:ph idx="1"/>
          </p:nvPr>
        </p:nvSpPr>
        <p:spPr/>
        <p:txBody>
          <a:bodyPr/>
          <a:lstStyle/>
          <a:p>
            <a:r>
              <a:rPr lang="en-US" dirty="0"/>
              <a:t>Of course this is unlikely, but when constructing SQL statements, we have to think about all of the possibilities.</a:t>
            </a:r>
          </a:p>
          <a:p>
            <a:r>
              <a:rPr lang="en-US" dirty="0"/>
              <a:t>It would be better to write the query using COUNT(*):</a:t>
            </a:r>
          </a:p>
          <a:p>
            <a:pPr marL="0" indent="0">
              <a:buNone/>
            </a:pPr>
            <a:endParaRPr lang="en-US" dirty="0"/>
          </a:p>
          <a:p>
            <a:pPr marL="0" indent="0">
              <a:buNone/>
            </a:pPr>
            <a:endParaRPr lang="en-US" dirty="0"/>
          </a:p>
          <a:p>
            <a:pPr marL="0" indent="0">
              <a:buNone/>
            </a:pPr>
            <a:br>
              <a:rPr lang="en-US" dirty="0"/>
            </a:br>
            <a:endParaRPr lang="en-US" dirty="0"/>
          </a:p>
          <a:p>
            <a:r>
              <a:rPr lang="en-US" dirty="0"/>
              <a:t>This would count all of the rows in each region group, without the need to check which columns contained NULL values.</a:t>
            </a:r>
            <a:endParaRPr lang="en-CA" dirty="0"/>
          </a:p>
        </p:txBody>
      </p:sp>
      <p:sp>
        <p:nvSpPr>
          <p:cNvPr id="4" name="TextBox 3">
            <a:extLst>
              <a:ext uri="{FF2B5EF4-FFF2-40B4-BE49-F238E27FC236}">
                <a16:creationId xmlns:a16="http://schemas.microsoft.com/office/drawing/2014/main" id="{A7D5BCE5-900B-4D12-9867-4C3EED3A5EB5}"/>
              </a:ext>
            </a:extLst>
          </p:cNvPr>
          <p:cNvSpPr txBox="1"/>
          <p:nvPr/>
        </p:nvSpPr>
        <p:spPr>
          <a:xfrm>
            <a:off x="1126067" y="3372812"/>
            <a:ext cx="455083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COUNT(*),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wf_countries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334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WHERE Clause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8178798" cy="3880773"/>
          </a:xfrm>
        </p:spPr>
        <p:txBody>
          <a:bodyPr>
            <a:normAutofit/>
          </a:bodyPr>
          <a:lstStyle/>
          <a:p>
            <a:r>
              <a:rPr lang="en-US" dirty="0"/>
              <a:t>We can also use a WHERE clause to exclude rows before the remaining rows are formed into groups.</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1442151656"/>
              </p:ext>
            </p:extLst>
          </p:nvPr>
        </p:nvGraphicFramePr>
        <p:xfrm>
          <a:off x="1087967" y="4351868"/>
          <a:ext cx="2798233" cy="21336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gridCol w="1099142">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SALARY</a:t>
                      </a:r>
                    </a:p>
                  </a:txBody>
                  <a:tcPr/>
                </a:tc>
                <a:extLst>
                  <a:ext uri="{0D108BD9-81ED-4DB2-BD59-A6C34878D82A}">
                    <a16:rowId xmlns:a16="http://schemas.microsoft.com/office/drawing/2014/main" val="3999973422"/>
                  </a:ext>
                </a:extLst>
              </a:tr>
              <a:tr h="286456">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008686025"/>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107131131"/>
                  </a:ext>
                </a:extLst>
              </a:tr>
              <a:tr h="286456">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53708748"/>
                  </a:ext>
                </a:extLst>
              </a:tr>
              <a:tr h="286456">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1859153896"/>
                  </a:ext>
                </a:extLst>
              </a:tr>
              <a:tr h="286456">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3205525428"/>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087967" y="3013501"/>
            <a:ext cx="480483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MAX(salary)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 'King'</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12" name="Table 6">
            <a:extLst>
              <a:ext uri="{FF2B5EF4-FFF2-40B4-BE49-F238E27FC236}">
                <a16:creationId xmlns:a16="http://schemas.microsoft.com/office/drawing/2014/main" id="{8CDF5B5D-18BE-4166-B005-38F0297BCC72}"/>
              </a:ext>
            </a:extLst>
          </p:cNvPr>
          <p:cNvGraphicFramePr>
            <a:graphicFrameLocks/>
          </p:cNvGraphicFramePr>
          <p:nvPr>
            <p:extLst>
              <p:ext uri="{D42A27DB-BD31-4B8C-83A1-F6EECF244321}">
                <p14:modId xmlns:p14="http://schemas.microsoft.com/office/powerpoint/2010/main" val="504836693"/>
              </p:ext>
            </p:extLst>
          </p:nvPr>
        </p:nvGraphicFramePr>
        <p:xfrm>
          <a:off x="5581650" y="4656668"/>
          <a:ext cx="2798233" cy="1524000"/>
        </p:xfrm>
        <a:graphic>
          <a:graphicData uri="http://schemas.openxmlformats.org/drawingml/2006/table">
            <a:tbl>
              <a:tblPr firstRow="1" bandRow="1">
                <a:tableStyleId>{5C22544A-7EE6-4342-B048-85BDC9FD1C3A}</a:tableStyleId>
              </a:tblPr>
              <a:tblGrid>
                <a:gridCol w="1699091">
                  <a:extLst>
                    <a:ext uri="{9D8B030D-6E8A-4147-A177-3AD203B41FA5}">
                      <a16:colId xmlns:a16="http://schemas.microsoft.com/office/drawing/2014/main" val="3945450560"/>
                    </a:ext>
                  </a:extLst>
                </a:gridCol>
                <a:gridCol w="1099142">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SALARY</a:t>
                      </a:r>
                    </a:p>
                  </a:txBody>
                  <a:tcPr/>
                </a:tc>
                <a:extLst>
                  <a:ext uri="{0D108BD9-81ED-4DB2-BD59-A6C34878D82A}">
                    <a16:rowId xmlns:a16="http://schemas.microsoft.com/office/drawing/2014/main" val="3999973422"/>
                  </a:ext>
                </a:extLst>
              </a:tr>
              <a:tr h="286456">
                <a:tc>
                  <a:txBody>
                    <a:bodyPr/>
                    <a:lstStyle/>
                    <a:p>
                      <a:r>
                        <a:rPr lang="en-CA" sz="1400" dirty="0"/>
                        <a:t>-</a:t>
                      </a:r>
                    </a:p>
                  </a:txBody>
                  <a:tcPr/>
                </a:tc>
                <a:tc>
                  <a:txBody>
                    <a:bodyPr/>
                    <a:lstStyle/>
                    <a:p>
                      <a:r>
                        <a:rPr lang="en-CA" sz="1400" dirty="0"/>
                        <a:t>7000</a:t>
                      </a:r>
                    </a:p>
                  </a:txBody>
                  <a:tcPr/>
                </a:tc>
                <a:extLst>
                  <a:ext uri="{0D108BD9-81ED-4DB2-BD59-A6C34878D82A}">
                    <a16:rowId xmlns:a16="http://schemas.microsoft.com/office/drawing/2014/main" val="2251850137"/>
                  </a:ext>
                </a:extLst>
              </a:tr>
              <a:tr h="286456">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008686025"/>
                  </a:ext>
                </a:extLst>
              </a:tr>
              <a:tr h="286456">
                <a:tc>
                  <a:txBody>
                    <a:bodyPr/>
                    <a:lstStyle/>
                    <a:p>
                      <a:r>
                        <a:rPr lang="en-CA" sz="1400" dirty="0"/>
                        <a:t>20</a:t>
                      </a:r>
                    </a:p>
                  </a:txBody>
                  <a:tcPr/>
                </a:tc>
                <a:tc>
                  <a:txBody>
                    <a:bodyPr/>
                    <a:lstStyle/>
                    <a:p>
                      <a:r>
                        <a:rPr lang="en-CA" sz="1400" dirty="0"/>
                        <a:t>13000</a:t>
                      </a:r>
                    </a:p>
                  </a:txBody>
                  <a:tcPr/>
                </a:tc>
                <a:extLst>
                  <a:ext uri="{0D108BD9-81ED-4DB2-BD59-A6C34878D82A}">
                    <a16:rowId xmlns:a16="http://schemas.microsoft.com/office/drawing/2014/main" val="1107131131"/>
                  </a:ext>
                </a:extLst>
              </a:tr>
              <a:tr h="286456">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53708748"/>
                  </a:ext>
                </a:extLst>
              </a:tr>
            </a:tbl>
          </a:graphicData>
        </a:graphic>
      </p:graphicFrame>
      <p:sp>
        <p:nvSpPr>
          <p:cNvPr id="9" name="Arrow: Right 8">
            <a:extLst>
              <a:ext uri="{FF2B5EF4-FFF2-40B4-BE49-F238E27FC236}">
                <a16:creationId xmlns:a16="http://schemas.microsoft.com/office/drawing/2014/main" id="{26404218-FFA7-44EA-B69B-30EAD187E307}"/>
              </a:ext>
            </a:extLst>
          </p:cNvPr>
          <p:cNvSpPr/>
          <p:nvPr/>
        </p:nvSpPr>
        <p:spPr>
          <a:xfrm>
            <a:off x="4436533" y="5181600"/>
            <a:ext cx="668867" cy="4148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78484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More GROUP BY Examples</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8178798" cy="3880773"/>
          </a:xfrm>
        </p:spPr>
        <p:txBody>
          <a:bodyPr>
            <a:normAutofit/>
          </a:bodyPr>
          <a:lstStyle/>
          <a:p>
            <a:r>
              <a:rPr lang="en-US" dirty="0"/>
              <a:t>Show the average population of all countries in each region.</a:t>
            </a:r>
          </a:p>
          <a:p>
            <a:r>
              <a:rPr lang="en-US" dirty="0"/>
              <a:t>Round the average to a whole number.</a:t>
            </a:r>
          </a:p>
          <a:p>
            <a:endParaRPr lang="en-US" dirty="0"/>
          </a:p>
          <a:p>
            <a:pPr marL="0" indent="0">
              <a:buNone/>
            </a:pPr>
            <a:endParaRPr lang="en-US" dirty="0"/>
          </a:p>
          <a:p>
            <a:pPr marL="0" indent="0">
              <a:buNone/>
            </a:pPr>
            <a:endParaRPr lang="en-US" dirty="0"/>
          </a:p>
          <a:p>
            <a:pPr marL="0" indent="0">
              <a:buNone/>
            </a:pPr>
            <a:endParaRPr lang="en-US" dirty="0"/>
          </a:p>
          <a:p>
            <a:r>
              <a:rPr lang="en-US" dirty="0"/>
              <a:t>Count the number of spoken languages for all countries.</a:t>
            </a:r>
          </a:p>
        </p:txBody>
      </p:sp>
      <p:sp>
        <p:nvSpPr>
          <p:cNvPr id="5" name="TextBox 4">
            <a:extLst>
              <a:ext uri="{FF2B5EF4-FFF2-40B4-BE49-F238E27FC236}">
                <a16:creationId xmlns:a16="http://schemas.microsoft.com/office/drawing/2014/main" id="{D978EEE3-9ACF-4156-BAC8-836D23F89D60}"/>
              </a:ext>
            </a:extLst>
          </p:cNvPr>
          <p:cNvSpPr txBox="1"/>
          <p:nvPr/>
        </p:nvSpPr>
        <p:spPr>
          <a:xfrm>
            <a:off x="1113367" y="3023757"/>
            <a:ext cx="4804833"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 ROUND(AVG(population)) AS population</a:t>
            </a: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wf_countries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EAC0E7B8-D713-4405-8A60-145ED748DC87}"/>
              </a:ext>
            </a:extLst>
          </p:cNvPr>
          <p:cNvSpPr txBox="1"/>
          <p:nvPr/>
        </p:nvSpPr>
        <p:spPr>
          <a:xfrm>
            <a:off x="1113366" y="5115023"/>
            <a:ext cx="6235701"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country_id</a:t>
            </a:r>
            <a:r>
              <a:rPr lang="en-US" sz="1600" dirty="0">
                <a:latin typeface="Cambria" panose="02040503050406030204" pitchFamily="18" charset="0"/>
                <a:ea typeface="Cambria" panose="02040503050406030204" pitchFamily="18" charset="0"/>
              </a:rPr>
              <a:t>, COUNT(</a:t>
            </a:r>
            <a:r>
              <a:rPr lang="en-US" sz="1600" dirty="0" err="1">
                <a:latin typeface="Cambria" panose="02040503050406030204" pitchFamily="18" charset="0"/>
                <a:ea typeface="Cambria" panose="02040503050406030204" pitchFamily="18" charset="0"/>
              </a:rPr>
              <a:t>language_id</a:t>
            </a:r>
            <a:r>
              <a:rPr lang="en-US" sz="1600" dirty="0">
                <a:latin typeface="Cambria" panose="02040503050406030204" pitchFamily="18" charset="0"/>
                <a:ea typeface="Cambria" panose="02040503050406030204" pitchFamily="18" charset="0"/>
              </a:rPr>
              <a:t>) AS "Number of languages"</a:t>
            </a: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wf_spoken_languages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country_id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5069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3487-DE73-4400-877D-31ED8CA2A75B}"/>
              </a:ext>
            </a:extLst>
          </p:cNvPr>
          <p:cNvSpPr>
            <a:spLocks noGrp="1"/>
          </p:cNvSpPr>
          <p:nvPr>
            <p:ph type="title"/>
          </p:nvPr>
        </p:nvSpPr>
        <p:spPr/>
        <p:txBody>
          <a:bodyPr/>
          <a:lstStyle/>
          <a:p>
            <a:r>
              <a:rPr lang="en-CA" dirty="0"/>
              <a:t>GROUP BY Guidelines</a:t>
            </a:r>
          </a:p>
        </p:txBody>
      </p:sp>
      <p:sp>
        <p:nvSpPr>
          <p:cNvPr id="3" name="Content Placeholder 2">
            <a:extLst>
              <a:ext uri="{FF2B5EF4-FFF2-40B4-BE49-F238E27FC236}">
                <a16:creationId xmlns:a16="http://schemas.microsoft.com/office/drawing/2014/main" id="{8077C708-9AF2-44AC-8809-14A2A657B6FD}"/>
              </a:ext>
            </a:extLst>
          </p:cNvPr>
          <p:cNvSpPr>
            <a:spLocks noGrp="1"/>
          </p:cNvSpPr>
          <p:nvPr>
            <p:ph idx="1"/>
          </p:nvPr>
        </p:nvSpPr>
        <p:spPr/>
        <p:txBody>
          <a:bodyPr/>
          <a:lstStyle/>
          <a:p>
            <a:r>
              <a:rPr lang="en-US" dirty="0"/>
              <a:t>Important guidelines to remember when using a GROUP BY clause are:</a:t>
            </a:r>
          </a:p>
          <a:p>
            <a:pPr lvl="1"/>
            <a:r>
              <a:rPr lang="en-US" dirty="0"/>
              <a:t>If you include a group function (AVG, SUM, COUNT, MAX, MIN, STDDEV, VARIANCE) in a SELECT clause along with any other individual columns, each individual column must also appear in the GROUP BY clause.</a:t>
            </a:r>
          </a:p>
          <a:p>
            <a:pPr lvl="1"/>
            <a:r>
              <a:rPr lang="en-US" dirty="0"/>
              <a:t>You cannot use a column alias in the GROUP BY clause.</a:t>
            </a:r>
          </a:p>
          <a:p>
            <a:pPr lvl="1"/>
            <a:r>
              <a:rPr lang="en-US" dirty="0"/>
              <a:t>The WHERE clause excludes rows before they are divided into groups.</a:t>
            </a:r>
            <a:endParaRPr lang="en-CA" dirty="0"/>
          </a:p>
        </p:txBody>
      </p:sp>
    </p:spTree>
    <p:extLst>
      <p:ext uri="{BB962C8B-B14F-4D97-AF65-F5344CB8AC3E}">
        <p14:creationId xmlns:p14="http://schemas.microsoft.com/office/powerpoint/2010/main" val="779301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1B51-7F07-4B26-A36C-F07158A26411}"/>
              </a:ext>
            </a:extLst>
          </p:cNvPr>
          <p:cNvSpPr>
            <a:spLocks noGrp="1"/>
          </p:cNvSpPr>
          <p:nvPr>
            <p:ph type="title"/>
          </p:nvPr>
        </p:nvSpPr>
        <p:spPr/>
        <p:txBody>
          <a:bodyPr/>
          <a:lstStyle/>
          <a:p>
            <a:r>
              <a:rPr lang="en-CA" dirty="0"/>
              <a:t>Groups within GROUPS</a:t>
            </a:r>
          </a:p>
        </p:txBody>
      </p:sp>
      <p:sp>
        <p:nvSpPr>
          <p:cNvPr id="3" name="Content Placeholder 2">
            <a:extLst>
              <a:ext uri="{FF2B5EF4-FFF2-40B4-BE49-F238E27FC236}">
                <a16:creationId xmlns:a16="http://schemas.microsoft.com/office/drawing/2014/main" id="{576D59D7-BCEE-4A89-A388-ECAA9DBAEA28}"/>
              </a:ext>
            </a:extLst>
          </p:cNvPr>
          <p:cNvSpPr>
            <a:spLocks noGrp="1"/>
          </p:cNvSpPr>
          <p:nvPr>
            <p:ph idx="1"/>
          </p:nvPr>
        </p:nvSpPr>
        <p:spPr>
          <a:xfrm>
            <a:off x="677334" y="2160589"/>
            <a:ext cx="4851399" cy="3880773"/>
          </a:xfrm>
        </p:spPr>
        <p:txBody>
          <a:bodyPr/>
          <a:lstStyle/>
          <a:p>
            <a:r>
              <a:rPr lang="en-US" dirty="0"/>
              <a:t>Sometimes you need to divide groups into smaller groups.</a:t>
            </a:r>
          </a:p>
          <a:p>
            <a:r>
              <a:rPr lang="en-US" dirty="0"/>
              <a:t>For example, you may want to group all employees by department; then, within each department, group them by job.</a:t>
            </a:r>
          </a:p>
          <a:p>
            <a:r>
              <a:rPr lang="en-US" dirty="0"/>
              <a:t>This example shows how many employees are doing each job within each department.</a:t>
            </a:r>
            <a:endParaRPr lang="en-CA" dirty="0"/>
          </a:p>
        </p:txBody>
      </p:sp>
      <p:sp>
        <p:nvSpPr>
          <p:cNvPr id="4" name="TextBox 3">
            <a:extLst>
              <a:ext uri="{FF2B5EF4-FFF2-40B4-BE49-F238E27FC236}">
                <a16:creationId xmlns:a16="http://schemas.microsoft.com/office/drawing/2014/main" id="{AB314F03-2CD4-496D-9E6E-E7376AF3E791}"/>
              </a:ext>
            </a:extLst>
          </p:cNvPr>
          <p:cNvSpPr txBox="1"/>
          <p:nvPr/>
        </p:nvSpPr>
        <p:spPr>
          <a:xfrm>
            <a:off x="5651501" y="2287157"/>
            <a:ext cx="3721100"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 count(*)</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&gt; 40</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5" name="Table 6">
            <a:extLst>
              <a:ext uri="{FF2B5EF4-FFF2-40B4-BE49-F238E27FC236}">
                <a16:creationId xmlns:a16="http://schemas.microsoft.com/office/drawing/2014/main" id="{F3A24BDE-92E4-451A-B678-D991BF090EFE}"/>
              </a:ext>
            </a:extLst>
          </p:cNvPr>
          <p:cNvGraphicFramePr>
            <a:graphicFrameLocks/>
          </p:cNvGraphicFramePr>
          <p:nvPr>
            <p:extLst>
              <p:ext uri="{D42A27DB-BD31-4B8C-83A1-F6EECF244321}">
                <p14:modId xmlns:p14="http://schemas.microsoft.com/office/powerpoint/2010/main" val="1362658172"/>
              </p:ext>
            </p:extLst>
          </p:nvPr>
        </p:nvGraphicFramePr>
        <p:xfrm>
          <a:off x="5651501" y="3581400"/>
          <a:ext cx="3983566" cy="2459958"/>
        </p:xfrm>
        <a:graphic>
          <a:graphicData uri="http://schemas.openxmlformats.org/drawingml/2006/table">
            <a:tbl>
              <a:tblPr firstRow="1" bandRow="1">
                <a:tableStyleId>{5C22544A-7EE6-4342-B048-85BDC9FD1C3A}</a:tableStyleId>
              </a:tblPr>
              <a:tblGrid>
                <a:gridCol w="1645089">
                  <a:extLst>
                    <a:ext uri="{9D8B030D-6E8A-4147-A177-3AD203B41FA5}">
                      <a16:colId xmlns:a16="http://schemas.microsoft.com/office/drawing/2014/main" val="3945450560"/>
                    </a:ext>
                  </a:extLst>
                </a:gridCol>
                <a:gridCol w="1271677">
                  <a:extLst>
                    <a:ext uri="{9D8B030D-6E8A-4147-A177-3AD203B41FA5}">
                      <a16:colId xmlns:a16="http://schemas.microsoft.com/office/drawing/2014/main" val="2244623547"/>
                    </a:ext>
                  </a:extLst>
                </a:gridCol>
                <a:gridCol w="1066800">
                  <a:extLst>
                    <a:ext uri="{9D8B030D-6E8A-4147-A177-3AD203B41FA5}">
                      <a16:colId xmlns:a16="http://schemas.microsoft.com/office/drawing/2014/main" val="2476063001"/>
                    </a:ext>
                  </a:extLst>
                </a:gridCol>
              </a:tblGrid>
              <a:tr h="543108">
                <a:tc>
                  <a:txBody>
                    <a:bodyPr/>
                    <a:lstStyle/>
                    <a:p>
                      <a:r>
                        <a:rPr lang="en-CA" sz="1400" dirty="0"/>
                        <a:t>DEPARTMENT_ID</a:t>
                      </a:r>
                    </a:p>
                  </a:txBody>
                  <a:tcPr/>
                </a:tc>
                <a:tc>
                  <a:txBody>
                    <a:bodyPr/>
                    <a:lstStyle/>
                    <a:p>
                      <a:r>
                        <a:rPr lang="en-CA" sz="1400" dirty="0"/>
                        <a:t>JOB_ID</a:t>
                      </a:r>
                    </a:p>
                  </a:txBody>
                  <a:tcPr/>
                </a:tc>
                <a:tc>
                  <a:txBody>
                    <a:bodyPr/>
                    <a:lstStyle/>
                    <a:p>
                      <a:r>
                        <a:rPr lang="en-CA" sz="1400" dirty="0"/>
                        <a:t>COUNT(*)</a:t>
                      </a:r>
                    </a:p>
                  </a:txBody>
                  <a:tcPr/>
                </a:tc>
                <a:extLst>
                  <a:ext uri="{0D108BD9-81ED-4DB2-BD59-A6C34878D82A}">
                    <a16:rowId xmlns:a16="http://schemas.microsoft.com/office/drawing/2014/main" val="3999973422"/>
                  </a:ext>
                </a:extLst>
              </a:tr>
              <a:tr h="319475">
                <a:tc>
                  <a:txBody>
                    <a:bodyPr/>
                    <a:lstStyle/>
                    <a:p>
                      <a:r>
                        <a:rPr lang="en-CA" sz="1400" dirty="0"/>
                        <a:t>110</a:t>
                      </a:r>
                    </a:p>
                  </a:txBody>
                  <a:tcPr/>
                </a:tc>
                <a:tc>
                  <a:txBody>
                    <a:bodyPr/>
                    <a:lstStyle/>
                    <a:p>
                      <a:r>
                        <a:rPr lang="en-CA" sz="1400" dirty="0"/>
                        <a:t>AC_ACCOUNT</a:t>
                      </a:r>
                    </a:p>
                  </a:txBody>
                  <a:tcPr/>
                </a:tc>
                <a:tc>
                  <a:txBody>
                    <a:bodyPr/>
                    <a:lstStyle/>
                    <a:p>
                      <a:r>
                        <a:rPr lang="en-CA" sz="1400" dirty="0"/>
                        <a:t>1</a:t>
                      </a:r>
                    </a:p>
                  </a:txBody>
                  <a:tcPr/>
                </a:tc>
                <a:extLst>
                  <a:ext uri="{0D108BD9-81ED-4DB2-BD59-A6C34878D82A}">
                    <a16:rowId xmlns:a16="http://schemas.microsoft.com/office/drawing/2014/main" val="2251850137"/>
                  </a:ext>
                </a:extLst>
              </a:tr>
              <a:tr h="319475">
                <a:tc>
                  <a:txBody>
                    <a:bodyPr/>
                    <a:lstStyle/>
                    <a:p>
                      <a:r>
                        <a:rPr lang="en-CA" sz="1400" dirty="0"/>
                        <a:t>50</a:t>
                      </a:r>
                    </a:p>
                  </a:txBody>
                  <a:tcPr/>
                </a:tc>
                <a:tc>
                  <a:txBody>
                    <a:bodyPr/>
                    <a:lstStyle/>
                    <a:p>
                      <a:r>
                        <a:rPr lang="en-CA" sz="1400" dirty="0"/>
                        <a:t>ST_CLERK</a:t>
                      </a:r>
                    </a:p>
                  </a:txBody>
                  <a:tcPr/>
                </a:tc>
                <a:tc>
                  <a:txBody>
                    <a:bodyPr/>
                    <a:lstStyle/>
                    <a:p>
                      <a:r>
                        <a:rPr lang="en-CA" sz="1400" dirty="0"/>
                        <a:t>4</a:t>
                      </a:r>
                    </a:p>
                  </a:txBody>
                  <a:tcPr/>
                </a:tc>
                <a:extLst>
                  <a:ext uri="{0D108BD9-81ED-4DB2-BD59-A6C34878D82A}">
                    <a16:rowId xmlns:a16="http://schemas.microsoft.com/office/drawing/2014/main" val="4008686025"/>
                  </a:ext>
                </a:extLst>
              </a:tr>
              <a:tr h="319475">
                <a:tc>
                  <a:txBody>
                    <a:bodyPr/>
                    <a:lstStyle/>
                    <a:p>
                      <a:r>
                        <a:rPr lang="en-CA" sz="1400" dirty="0"/>
                        <a:t>80</a:t>
                      </a:r>
                    </a:p>
                  </a:txBody>
                  <a:tcPr/>
                </a:tc>
                <a:tc>
                  <a:txBody>
                    <a:bodyPr/>
                    <a:lstStyle/>
                    <a:p>
                      <a:r>
                        <a:rPr lang="en-CA" sz="1400" dirty="0"/>
                        <a:t>SD_REP</a:t>
                      </a:r>
                    </a:p>
                  </a:txBody>
                  <a:tcPr/>
                </a:tc>
                <a:tc>
                  <a:txBody>
                    <a:bodyPr/>
                    <a:lstStyle/>
                    <a:p>
                      <a:r>
                        <a:rPr lang="en-CA" sz="1400" dirty="0"/>
                        <a:t>2</a:t>
                      </a:r>
                    </a:p>
                  </a:txBody>
                  <a:tcPr/>
                </a:tc>
                <a:extLst>
                  <a:ext uri="{0D108BD9-81ED-4DB2-BD59-A6C34878D82A}">
                    <a16:rowId xmlns:a16="http://schemas.microsoft.com/office/drawing/2014/main" val="1107131131"/>
                  </a:ext>
                </a:extLst>
              </a:tr>
              <a:tr h="319475">
                <a:tc>
                  <a:txBody>
                    <a:bodyPr/>
                    <a:lstStyle/>
                    <a:p>
                      <a:r>
                        <a:rPr lang="en-CA" sz="1400" dirty="0"/>
                        <a:t>90</a:t>
                      </a:r>
                    </a:p>
                  </a:txBody>
                  <a:tcPr/>
                </a:tc>
                <a:tc>
                  <a:txBody>
                    <a:bodyPr/>
                    <a:lstStyle/>
                    <a:p>
                      <a:r>
                        <a:rPr lang="en-CA" sz="1400" dirty="0"/>
                        <a:t>AD_VP</a:t>
                      </a:r>
                    </a:p>
                  </a:txBody>
                  <a:tcPr/>
                </a:tc>
                <a:tc>
                  <a:txBody>
                    <a:bodyPr/>
                    <a:lstStyle/>
                    <a:p>
                      <a:r>
                        <a:rPr lang="en-CA" sz="1400" dirty="0"/>
                        <a:t>2</a:t>
                      </a:r>
                    </a:p>
                  </a:txBody>
                  <a:tcPr/>
                </a:tc>
                <a:extLst>
                  <a:ext uri="{0D108BD9-81ED-4DB2-BD59-A6C34878D82A}">
                    <a16:rowId xmlns:a16="http://schemas.microsoft.com/office/drawing/2014/main" val="53708748"/>
                  </a:ext>
                </a:extLst>
              </a:tr>
              <a:tr h="319475">
                <a:tc>
                  <a:txBody>
                    <a:bodyPr/>
                    <a:lstStyle/>
                    <a:p>
                      <a:r>
                        <a:rPr lang="en-CA" sz="1400" dirty="0"/>
                        <a:t>50</a:t>
                      </a:r>
                    </a:p>
                  </a:txBody>
                  <a:tcPr/>
                </a:tc>
                <a:tc>
                  <a:txBody>
                    <a:bodyPr/>
                    <a:lstStyle/>
                    <a:p>
                      <a:r>
                        <a:rPr lang="en-CA" sz="1400" dirty="0"/>
                        <a:t>ST_MAN</a:t>
                      </a:r>
                    </a:p>
                  </a:txBody>
                  <a:tcPr/>
                </a:tc>
                <a:tc>
                  <a:txBody>
                    <a:bodyPr/>
                    <a:lstStyle/>
                    <a:p>
                      <a:r>
                        <a:rPr lang="en-CA" sz="1400" dirty="0"/>
                        <a:t>1</a:t>
                      </a:r>
                    </a:p>
                  </a:txBody>
                  <a:tcPr/>
                </a:tc>
                <a:extLst>
                  <a:ext uri="{0D108BD9-81ED-4DB2-BD59-A6C34878D82A}">
                    <a16:rowId xmlns:a16="http://schemas.microsoft.com/office/drawing/2014/main" val="1859153896"/>
                  </a:ext>
                </a:extLst>
              </a:tr>
              <a:tr h="319475">
                <a:tc>
                  <a:txBody>
                    <a:bodyPr/>
                    <a:lstStyle/>
                    <a:p>
                      <a:r>
                        <a:rPr lang="en-CA" sz="1400" dirty="0"/>
                        <a:t>…</a:t>
                      </a:r>
                    </a:p>
                  </a:txBody>
                  <a:tcPr/>
                </a:tc>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3205525428"/>
                  </a:ext>
                </a:extLst>
              </a:tr>
            </a:tbl>
          </a:graphicData>
        </a:graphic>
      </p:graphicFrame>
    </p:spTree>
    <p:extLst>
      <p:ext uri="{BB962C8B-B14F-4D97-AF65-F5344CB8AC3E}">
        <p14:creationId xmlns:p14="http://schemas.microsoft.com/office/powerpoint/2010/main" val="2954533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DBA1-58D0-498F-ACEF-F3ABA72E400E}"/>
              </a:ext>
            </a:extLst>
          </p:cNvPr>
          <p:cNvSpPr>
            <a:spLocks noGrp="1"/>
          </p:cNvSpPr>
          <p:nvPr>
            <p:ph type="title"/>
          </p:nvPr>
        </p:nvSpPr>
        <p:spPr/>
        <p:txBody>
          <a:bodyPr/>
          <a:lstStyle/>
          <a:p>
            <a:r>
              <a:rPr lang="en-CA" dirty="0"/>
              <a:t>Nesting GROUP functions</a:t>
            </a:r>
          </a:p>
        </p:txBody>
      </p:sp>
      <p:sp>
        <p:nvSpPr>
          <p:cNvPr id="3" name="Content Placeholder 2">
            <a:extLst>
              <a:ext uri="{FF2B5EF4-FFF2-40B4-BE49-F238E27FC236}">
                <a16:creationId xmlns:a16="http://schemas.microsoft.com/office/drawing/2014/main" id="{97A0F3F4-D960-4FE5-9F43-FB520638532C}"/>
              </a:ext>
            </a:extLst>
          </p:cNvPr>
          <p:cNvSpPr>
            <a:spLocks noGrp="1"/>
          </p:cNvSpPr>
          <p:nvPr>
            <p:ph idx="1"/>
          </p:nvPr>
        </p:nvSpPr>
        <p:spPr/>
        <p:txBody>
          <a:bodyPr/>
          <a:lstStyle/>
          <a:p>
            <a:r>
              <a:rPr lang="en-US" dirty="0"/>
              <a:t>Group functions can be nested to a depth of two when GROUP BY is used.</a:t>
            </a:r>
          </a:p>
          <a:p>
            <a:endParaRPr lang="en-US" dirty="0"/>
          </a:p>
          <a:p>
            <a:endParaRPr lang="en-US" dirty="0"/>
          </a:p>
          <a:p>
            <a:pPr marL="0" indent="0">
              <a:buNone/>
            </a:pPr>
            <a:endParaRPr lang="en-US" dirty="0"/>
          </a:p>
          <a:p>
            <a:r>
              <a:rPr lang="en-US" dirty="0"/>
              <a:t>How many values will be returned by this query?</a:t>
            </a:r>
          </a:p>
          <a:p>
            <a:r>
              <a:rPr lang="en-US" dirty="0"/>
              <a:t>The answer is one –the query will find the average salary for each department, and then from that list, select the single largest value.</a:t>
            </a:r>
            <a:endParaRPr lang="en-CA" dirty="0"/>
          </a:p>
        </p:txBody>
      </p:sp>
      <p:sp>
        <p:nvSpPr>
          <p:cNvPr id="4" name="TextBox 3">
            <a:extLst>
              <a:ext uri="{FF2B5EF4-FFF2-40B4-BE49-F238E27FC236}">
                <a16:creationId xmlns:a16="http://schemas.microsoft.com/office/drawing/2014/main" id="{E406BF87-391C-4BBB-8904-9246CF643911}"/>
              </a:ext>
            </a:extLst>
          </p:cNvPr>
          <p:cNvSpPr txBox="1"/>
          <p:nvPr/>
        </p:nvSpPr>
        <p:spPr>
          <a:xfrm>
            <a:off x="1121834" y="2679309"/>
            <a:ext cx="3721100"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max(avg(salary))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36291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D372-91F8-4C22-BBCC-D89C62F5133B}"/>
              </a:ext>
            </a:extLst>
          </p:cNvPr>
          <p:cNvSpPr>
            <a:spLocks noGrp="1"/>
          </p:cNvSpPr>
          <p:nvPr>
            <p:ph type="title"/>
          </p:nvPr>
        </p:nvSpPr>
        <p:spPr/>
        <p:txBody>
          <a:bodyPr/>
          <a:lstStyle/>
          <a:p>
            <a:r>
              <a:rPr lang="en-CA" dirty="0"/>
              <a:t>HAVING</a:t>
            </a:r>
          </a:p>
        </p:txBody>
      </p:sp>
      <p:sp>
        <p:nvSpPr>
          <p:cNvPr id="3" name="Content Placeholder 2">
            <a:extLst>
              <a:ext uri="{FF2B5EF4-FFF2-40B4-BE49-F238E27FC236}">
                <a16:creationId xmlns:a16="http://schemas.microsoft.com/office/drawing/2014/main" id="{3869DA19-56DA-4A5A-B59C-30E0D24D5219}"/>
              </a:ext>
            </a:extLst>
          </p:cNvPr>
          <p:cNvSpPr>
            <a:spLocks noGrp="1"/>
          </p:cNvSpPr>
          <p:nvPr>
            <p:ph idx="1"/>
          </p:nvPr>
        </p:nvSpPr>
        <p:spPr/>
        <p:txBody>
          <a:bodyPr/>
          <a:lstStyle/>
          <a:p>
            <a:r>
              <a:rPr lang="en-US" dirty="0"/>
              <a:t>Suppose we want to find the maximum salary in each department, but only for those departments which have more than one employee?</a:t>
            </a:r>
          </a:p>
          <a:p>
            <a:r>
              <a:rPr lang="en-US" dirty="0"/>
              <a:t>What is wrong with this example?</a:t>
            </a:r>
          </a:p>
          <a:p>
            <a:endParaRPr lang="en-US" dirty="0"/>
          </a:p>
          <a:p>
            <a:pPr marL="0" indent="0">
              <a:buNone/>
            </a:pPr>
            <a:endParaRPr lang="en-CA" dirty="0"/>
          </a:p>
        </p:txBody>
      </p:sp>
      <p:sp>
        <p:nvSpPr>
          <p:cNvPr id="4" name="TextBox 3">
            <a:extLst>
              <a:ext uri="{FF2B5EF4-FFF2-40B4-BE49-F238E27FC236}">
                <a16:creationId xmlns:a16="http://schemas.microsoft.com/office/drawing/2014/main" id="{FEE2079A-41B0-49E0-B8FB-B9302C465B11}"/>
              </a:ext>
            </a:extLst>
          </p:cNvPr>
          <p:cNvSpPr txBox="1"/>
          <p:nvPr/>
        </p:nvSpPr>
        <p:spPr>
          <a:xfrm>
            <a:off x="1121833" y="3429000"/>
            <a:ext cx="4737099"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MAX(salary)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COUNT(*) &gt; 1</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43EB352-BC3A-4ACE-8095-A033E4656ACC}"/>
              </a:ext>
            </a:extLst>
          </p:cNvPr>
          <p:cNvPicPr>
            <a:picLocks noChangeAspect="1"/>
          </p:cNvPicPr>
          <p:nvPr/>
        </p:nvPicPr>
        <p:blipFill>
          <a:blip r:embed="rId2"/>
          <a:stretch>
            <a:fillRect/>
          </a:stretch>
        </p:blipFill>
        <p:spPr>
          <a:xfrm>
            <a:off x="944033" y="4736407"/>
            <a:ext cx="838200" cy="685800"/>
          </a:xfrm>
          <a:prstGeom prst="rect">
            <a:avLst/>
          </a:prstGeom>
        </p:spPr>
      </p:pic>
      <p:sp>
        <p:nvSpPr>
          <p:cNvPr id="8" name="TextBox 7">
            <a:extLst>
              <a:ext uri="{FF2B5EF4-FFF2-40B4-BE49-F238E27FC236}">
                <a16:creationId xmlns:a16="http://schemas.microsoft.com/office/drawing/2014/main" id="{368AF2C8-3C0F-4D7D-A2D8-B353F9E9F7F1}"/>
              </a:ext>
            </a:extLst>
          </p:cNvPr>
          <p:cNvSpPr txBox="1"/>
          <p:nvPr/>
        </p:nvSpPr>
        <p:spPr>
          <a:xfrm>
            <a:off x="1782233" y="4689014"/>
            <a:ext cx="6100232" cy="584775"/>
          </a:xfrm>
          <a:prstGeom prst="rect">
            <a:avLst/>
          </a:prstGeom>
          <a:noFill/>
        </p:spPr>
        <p:txBody>
          <a:bodyPr wrap="square">
            <a:spAutoFit/>
          </a:bodyPr>
          <a:lstStyle/>
          <a:p>
            <a:pPr algn="l"/>
            <a:endParaRPr lang="en-CA" sz="1600" b="0" i="0" u="none" strike="noStrike" baseline="0" dirty="0">
              <a:solidFill>
                <a:srgbClr val="000000"/>
              </a:solidFill>
              <a:latin typeface="Calibri" panose="020F0502020204030204" pitchFamily="34" charset="0"/>
            </a:endParaRPr>
          </a:p>
          <a:p>
            <a:pPr marR="71990" algn="l"/>
            <a:r>
              <a:rPr lang="en-US" sz="1600" b="1" i="0" u="none" strike="noStrike" baseline="0" dirty="0">
                <a:solidFill>
                  <a:srgbClr val="FF3100"/>
                </a:solidFill>
                <a:latin typeface="Calibri" panose="020F0502020204030204" pitchFamily="34" charset="0"/>
              </a:rPr>
              <a:t>ORA-00934: group function is not allowed here</a:t>
            </a:r>
            <a:endParaRPr lang="en-CA" sz="1600" dirty="0"/>
          </a:p>
        </p:txBody>
      </p:sp>
      <p:sp>
        <p:nvSpPr>
          <p:cNvPr id="10" name="TextBox 9">
            <a:extLst>
              <a:ext uri="{FF2B5EF4-FFF2-40B4-BE49-F238E27FC236}">
                <a16:creationId xmlns:a16="http://schemas.microsoft.com/office/drawing/2014/main" id="{E7B12EE2-0BBD-4DD3-9B84-5B0BCCBD50FA}"/>
              </a:ext>
            </a:extLst>
          </p:cNvPr>
          <p:cNvSpPr txBox="1"/>
          <p:nvPr/>
        </p:nvSpPr>
        <p:spPr>
          <a:xfrm>
            <a:off x="6798737" y="3858017"/>
            <a:ext cx="369146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WHERE clause can be used only to include/exclude individual rows, not groups of rows</a:t>
            </a:r>
            <a:endParaRPr lang="en-CA" sz="1600" dirty="0">
              <a:latin typeface="Cambria" panose="02040503050406030204" pitchFamily="18" charset="0"/>
              <a:ea typeface="Cambria" panose="02040503050406030204" pitchFamily="18" charset="0"/>
            </a:endParaRPr>
          </a:p>
        </p:txBody>
      </p:sp>
      <p:cxnSp>
        <p:nvCxnSpPr>
          <p:cNvPr id="12" name="Straight Arrow Connector 11">
            <a:extLst>
              <a:ext uri="{FF2B5EF4-FFF2-40B4-BE49-F238E27FC236}">
                <a16:creationId xmlns:a16="http://schemas.microsoft.com/office/drawing/2014/main" id="{5C4FD5CF-13AB-491F-8F50-D77D7E078A12}"/>
              </a:ext>
            </a:extLst>
          </p:cNvPr>
          <p:cNvCxnSpPr>
            <a:cxnSpLocks/>
          </p:cNvCxnSpPr>
          <p:nvPr/>
        </p:nvCxnSpPr>
        <p:spPr>
          <a:xfrm flipH="1" flipV="1">
            <a:off x="3429000" y="4100975"/>
            <a:ext cx="3369737" cy="33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39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BCD-58BC-4E49-9A7E-EF1BCFCAF3AC}"/>
              </a:ext>
            </a:extLst>
          </p:cNvPr>
          <p:cNvSpPr>
            <a:spLocks noGrp="1"/>
          </p:cNvSpPr>
          <p:nvPr>
            <p:ph type="title"/>
          </p:nvPr>
        </p:nvSpPr>
        <p:spPr/>
        <p:txBody>
          <a:bodyPr/>
          <a:lstStyle/>
          <a:p>
            <a:r>
              <a:rPr lang="en-CA" dirty="0"/>
              <a:t>HAVING</a:t>
            </a:r>
          </a:p>
        </p:txBody>
      </p:sp>
      <p:sp>
        <p:nvSpPr>
          <p:cNvPr id="3" name="Content Placeholder 2">
            <a:extLst>
              <a:ext uri="{FF2B5EF4-FFF2-40B4-BE49-F238E27FC236}">
                <a16:creationId xmlns:a16="http://schemas.microsoft.com/office/drawing/2014/main" id="{2D9179B0-6ADC-47D9-BA6A-F8DAEE3DFABD}"/>
              </a:ext>
            </a:extLst>
          </p:cNvPr>
          <p:cNvSpPr>
            <a:spLocks noGrp="1"/>
          </p:cNvSpPr>
          <p:nvPr>
            <p:ph idx="1"/>
          </p:nvPr>
        </p:nvSpPr>
        <p:spPr/>
        <p:txBody>
          <a:bodyPr/>
          <a:lstStyle/>
          <a:p>
            <a:r>
              <a:rPr lang="en-US" dirty="0"/>
              <a:t>The WHERE clause is used to restrict rows; the HAVING clause is used to restrict groups returned from a GROUP BY clause.</a:t>
            </a:r>
            <a:endParaRPr lang="en-CA" dirty="0"/>
          </a:p>
        </p:txBody>
      </p:sp>
      <p:sp>
        <p:nvSpPr>
          <p:cNvPr id="4" name="TextBox 3">
            <a:extLst>
              <a:ext uri="{FF2B5EF4-FFF2-40B4-BE49-F238E27FC236}">
                <a16:creationId xmlns:a16="http://schemas.microsoft.com/office/drawing/2014/main" id="{0D04F6E5-6568-462E-9BC4-9DA4653124D5}"/>
              </a:ext>
            </a:extLst>
          </p:cNvPr>
          <p:cNvSpPr txBox="1"/>
          <p:nvPr/>
        </p:nvSpPr>
        <p:spPr>
          <a:xfrm>
            <a:off x="1121833" y="3429000"/>
            <a:ext cx="3704167"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department_id,MAX</a:t>
            </a:r>
            <a:r>
              <a:rPr lang="en-US" sz="1600" dirty="0">
                <a:latin typeface="Cambria" panose="02040503050406030204" pitchFamily="18" charset="0"/>
                <a:ea typeface="Cambria" panose="02040503050406030204" pitchFamily="18" charset="0"/>
              </a:rPr>
              <a:t>(salary)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department_id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HAVING COUNT(*)&gt;1</a:t>
            </a: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5" name="Table 6">
            <a:extLst>
              <a:ext uri="{FF2B5EF4-FFF2-40B4-BE49-F238E27FC236}">
                <a16:creationId xmlns:a16="http://schemas.microsoft.com/office/drawing/2014/main" id="{FFF46652-E0AE-452A-B47E-0C580DFFBAE7}"/>
              </a:ext>
            </a:extLst>
          </p:cNvPr>
          <p:cNvGraphicFramePr>
            <a:graphicFrameLocks/>
          </p:cNvGraphicFramePr>
          <p:nvPr>
            <p:extLst>
              <p:ext uri="{D42A27DB-BD31-4B8C-83A1-F6EECF244321}">
                <p14:modId xmlns:p14="http://schemas.microsoft.com/office/powerpoint/2010/main" val="1979212636"/>
              </p:ext>
            </p:extLst>
          </p:nvPr>
        </p:nvGraphicFramePr>
        <p:xfrm>
          <a:off x="6383865" y="3361268"/>
          <a:ext cx="3115735" cy="1524000"/>
        </p:xfrm>
        <a:graphic>
          <a:graphicData uri="http://schemas.openxmlformats.org/drawingml/2006/table">
            <a:tbl>
              <a:tblPr firstRow="1" bandRow="1">
                <a:tableStyleId>{5C22544A-7EE6-4342-B048-85BDC9FD1C3A}</a:tableStyleId>
              </a:tblPr>
              <a:tblGrid>
                <a:gridCol w="1574265">
                  <a:extLst>
                    <a:ext uri="{9D8B030D-6E8A-4147-A177-3AD203B41FA5}">
                      <a16:colId xmlns:a16="http://schemas.microsoft.com/office/drawing/2014/main" val="3945450560"/>
                    </a:ext>
                  </a:extLst>
                </a:gridCol>
                <a:gridCol w="1541470">
                  <a:extLst>
                    <a:ext uri="{9D8B030D-6E8A-4147-A177-3AD203B41FA5}">
                      <a16:colId xmlns:a16="http://schemas.microsoft.com/office/drawing/2014/main" val="2244623547"/>
                    </a:ext>
                  </a:extLst>
                </a:gridCol>
              </a:tblGrid>
              <a:tr h="286456">
                <a:tc>
                  <a:txBody>
                    <a:bodyPr/>
                    <a:lstStyle/>
                    <a:p>
                      <a:r>
                        <a:rPr lang="en-CA" sz="1400" dirty="0"/>
                        <a:t>DEPARTMENT_ID</a:t>
                      </a:r>
                    </a:p>
                  </a:txBody>
                  <a:tcPr/>
                </a:tc>
                <a:tc>
                  <a:txBody>
                    <a:bodyPr/>
                    <a:lstStyle/>
                    <a:p>
                      <a:r>
                        <a:rPr lang="en-CA" sz="1400" dirty="0"/>
                        <a:t>MAX(SALARY)</a:t>
                      </a:r>
                    </a:p>
                  </a:txBody>
                  <a:tcPr/>
                </a:tc>
                <a:extLst>
                  <a:ext uri="{0D108BD9-81ED-4DB2-BD59-A6C34878D82A}">
                    <a16:rowId xmlns:a16="http://schemas.microsoft.com/office/drawing/2014/main" val="3999973422"/>
                  </a:ext>
                </a:extLst>
              </a:tr>
              <a:tr h="286456">
                <a:tc>
                  <a:txBody>
                    <a:bodyPr/>
                    <a:lstStyle/>
                    <a:p>
                      <a:r>
                        <a:rPr lang="en-CA" sz="1400" dirty="0"/>
                        <a:t>20</a:t>
                      </a:r>
                    </a:p>
                  </a:txBody>
                  <a:tcPr/>
                </a:tc>
                <a:tc>
                  <a:txBody>
                    <a:bodyPr/>
                    <a:lstStyle/>
                    <a:p>
                      <a:r>
                        <a:rPr lang="en-CA" sz="1400" dirty="0"/>
                        <a:t>13000</a:t>
                      </a:r>
                    </a:p>
                  </a:txBody>
                  <a:tcPr/>
                </a:tc>
                <a:extLst>
                  <a:ext uri="{0D108BD9-81ED-4DB2-BD59-A6C34878D82A}">
                    <a16:rowId xmlns:a16="http://schemas.microsoft.com/office/drawing/2014/main" val="2251850137"/>
                  </a:ext>
                </a:extLst>
              </a:tr>
              <a:tr h="286456">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4008686025"/>
                  </a:ext>
                </a:extLst>
              </a:tr>
              <a:tr h="286456">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1107131131"/>
                  </a:ext>
                </a:extLst>
              </a:tr>
              <a:tr h="286456">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53708748"/>
                  </a:ext>
                </a:extLst>
              </a:tr>
            </a:tbl>
          </a:graphicData>
        </a:graphic>
      </p:graphicFrame>
      <p:sp>
        <p:nvSpPr>
          <p:cNvPr id="6" name="Arrow: Right 5">
            <a:extLst>
              <a:ext uri="{FF2B5EF4-FFF2-40B4-BE49-F238E27FC236}">
                <a16:creationId xmlns:a16="http://schemas.microsoft.com/office/drawing/2014/main" id="{03C032B0-7764-433F-850B-5739A2A01DE3}"/>
              </a:ext>
            </a:extLst>
          </p:cNvPr>
          <p:cNvSpPr/>
          <p:nvPr/>
        </p:nvSpPr>
        <p:spPr>
          <a:xfrm>
            <a:off x="5270499" y="3886200"/>
            <a:ext cx="668867" cy="4148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46737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BCD-58BC-4E49-9A7E-EF1BCFCAF3AC}"/>
              </a:ext>
            </a:extLst>
          </p:cNvPr>
          <p:cNvSpPr>
            <a:spLocks noGrp="1"/>
          </p:cNvSpPr>
          <p:nvPr>
            <p:ph type="title"/>
          </p:nvPr>
        </p:nvSpPr>
        <p:spPr/>
        <p:txBody>
          <a:bodyPr/>
          <a:lstStyle/>
          <a:p>
            <a:r>
              <a:rPr lang="en-CA" dirty="0"/>
              <a:t>HAVING</a:t>
            </a:r>
          </a:p>
        </p:txBody>
      </p:sp>
      <p:sp>
        <p:nvSpPr>
          <p:cNvPr id="3" name="Content Placeholder 2">
            <a:extLst>
              <a:ext uri="{FF2B5EF4-FFF2-40B4-BE49-F238E27FC236}">
                <a16:creationId xmlns:a16="http://schemas.microsoft.com/office/drawing/2014/main" id="{2D9179B0-6ADC-47D9-BA6A-F8DAEE3DFABD}"/>
              </a:ext>
            </a:extLst>
          </p:cNvPr>
          <p:cNvSpPr>
            <a:spLocks noGrp="1"/>
          </p:cNvSpPr>
          <p:nvPr>
            <p:ph idx="1"/>
          </p:nvPr>
        </p:nvSpPr>
        <p:spPr/>
        <p:txBody>
          <a:bodyPr/>
          <a:lstStyle/>
          <a:p>
            <a:r>
              <a:rPr lang="en-US" dirty="0"/>
              <a:t>This query finds the average population of the countries in each region.</a:t>
            </a:r>
          </a:p>
          <a:p>
            <a:r>
              <a:rPr lang="en-US" dirty="0"/>
              <a:t>It then only returns the region groups with a lowest population greater than three hundred thousand.</a:t>
            </a:r>
            <a:endParaRPr lang="en-CA" dirty="0"/>
          </a:p>
        </p:txBody>
      </p:sp>
      <p:sp>
        <p:nvSpPr>
          <p:cNvPr id="4" name="TextBox 3">
            <a:extLst>
              <a:ext uri="{FF2B5EF4-FFF2-40B4-BE49-F238E27FC236}">
                <a16:creationId xmlns:a16="http://schemas.microsoft.com/office/drawing/2014/main" id="{0D04F6E5-6568-462E-9BC4-9DA4653124D5}"/>
              </a:ext>
            </a:extLst>
          </p:cNvPr>
          <p:cNvSpPr txBox="1"/>
          <p:nvPr/>
        </p:nvSpPr>
        <p:spPr>
          <a:xfrm>
            <a:off x="1121833" y="3429000"/>
            <a:ext cx="3704167" cy="1569660"/>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ROUND(AVG(population))</a:t>
            </a: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wf_countries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GROUP BY </a:t>
            </a:r>
            <a:r>
              <a:rPr lang="en-US" sz="1600" dirty="0" err="1">
                <a:latin typeface="Cambria" panose="02040503050406030204" pitchFamily="18" charset="0"/>
                <a:ea typeface="Cambria" panose="02040503050406030204" pitchFamily="18" charset="0"/>
              </a:rPr>
              <a:t>region_id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HAVING MIN(population)&gt;300000</a:t>
            </a: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region_id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graphicFrame>
        <p:nvGraphicFramePr>
          <p:cNvPr id="5" name="Table 6">
            <a:extLst>
              <a:ext uri="{FF2B5EF4-FFF2-40B4-BE49-F238E27FC236}">
                <a16:creationId xmlns:a16="http://schemas.microsoft.com/office/drawing/2014/main" id="{FFF46652-E0AE-452A-B47E-0C580DFFBAE7}"/>
              </a:ext>
            </a:extLst>
          </p:cNvPr>
          <p:cNvGraphicFramePr>
            <a:graphicFrameLocks/>
          </p:cNvGraphicFramePr>
          <p:nvPr>
            <p:extLst>
              <p:ext uri="{D42A27DB-BD31-4B8C-83A1-F6EECF244321}">
                <p14:modId xmlns:p14="http://schemas.microsoft.com/office/powerpoint/2010/main" val="2875453618"/>
              </p:ext>
            </p:extLst>
          </p:nvPr>
        </p:nvGraphicFramePr>
        <p:xfrm>
          <a:off x="6383864" y="3361268"/>
          <a:ext cx="3704167" cy="1828800"/>
        </p:xfrm>
        <a:graphic>
          <a:graphicData uri="http://schemas.openxmlformats.org/drawingml/2006/table">
            <a:tbl>
              <a:tblPr firstRow="1" bandRow="1">
                <a:tableStyleId>{5C22544A-7EE6-4342-B048-85BDC9FD1C3A}</a:tableStyleId>
              </a:tblPr>
              <a:tblGrid>
                <a:gridCol w="1288407">
                  <a:extLst>
                    <a:ext uri="{9D8B030D-6E8A-4147-A177-3AD203B41FA5}">
                      <a16:colId xmlns:a16="http://schemas.microsoft.com/office/drawing/2014/main" val="3945450560"/>
                    </a:ext>
                  </a:extLst>
                </a:gridCol>
                <a:gridCol w="2415760">
                  <a:extLst>
                    <a:ext uri="{9D8B030D-6E8A-4147-A177-3AD203B41FA5}">
                      <a16:colId xmlns:a16="http://schemas.microsoft.com/office/drawing/2014/main" val="2244623547"/>
                    </a:ext>
                  </a:extLst>
                </a:gridCol>
              </a:tblGrid>
              <a:tr h="286456">
                <a:tc>
                  <a:txBody>
                    <a:bodyPr/>
                    <a:lstStyle/>
                    <a:p>
                      <a:r>
                        <a:rPr lang="en-CA" sz="1400" dirty="0"/>
                        <a:t>REGION_ID</a:t>
                      </a:r>
                    </a:p>
                  </a:txBody>
                  <a:tcPr/>
                </a:tc>
                <a:tc>
                  <a:txBody>
                    <a:bodyPr/>
                    <a:lstStyle/>
                    <a:p>
                      <a:r>
                        <a:rPr lang="en-CA" sz="1400" dirty="0"/>
                        <a:t>ROUND(AVG(POPULATION))</a:t>
                      </a:r>
                    </a:p>
                  </a:txBody>
                  <a:tcPr/>
                </a:tc>
                <a:extLst>
                  <a:ext uri="{0D108BD9-81ED-4DB2-BD59-A6C34878D82A}">
                    <a16:rowId xmlns:a16="http://schemas.microsoft.com/office/drawing/2014/main" val="3999973422"/>
                  </a:ext>
                </a:extLst>
              </a:tr>
              <a:tr h="286456">
                <a:tc>
                  <a:txBody>
                    <a:bodyPr/>
                    <a:lstStyle/>
                    <a:p>
                      <a:r>
                        <a:rPr lang="en-CA" sz="1400" dirty="0"/>
                        <a:t>14</a:t>
                      </a:r>
                    </a:p>
                  </a:txBody>
                  <a:tcPr/>
                </a:tc>
                <a:tc>
                  <a:txBody>
                    <a:bodyPr/>
                    <a:lstStyle/>
                    <a:p>
                      <a:r>
                        <a:rPr lang="en-CA" sz="1400" dirty="0"/>
                        <a:t>27037687</a:t>
                      </a:r>
                    </a:p>
                  </a:txBody>
                  <a:tcPr/>
                </a:tc>
                <a:extLst>
                  <a:ext uri="{0D108BD9-81ED-4DB2-BD59-A6C34878D82A}">
                    <a16:rowId xmlns:a16="http://schemas.microsoft.com/office/drawing/2014/main" val="2251850137"/>
                  </a:ext>
                </a:extLst>
              </a:tr>
              <a:tr h="286456">
                <a:tc>
                  <a:txBody>
                    <a:bodyPr/>
                    <a:lstStyle/>
                    <a:p>
                      <a:r>
                        <a:rPr lang="en-CA" sz="1400" dirty="0"/>
                        <a:t>17</a:t>
                      </a:r>
                    </a:p>
                  </a:txBody>
                  <a:tcPr/>
                </a:tc>
                <a:tc>
                  <a:txBody>
                    <a:bodyPr/>
                    <a:lstStyle/>
                    <a:p>
                      <a:r>
                        <a:rPr lang="en-CA" sz="1400" dirty="0"/>
                        <a:t>18729285</a:t>
                      </a:r>
                    </a:p>
                  </a:txBody>
                  <a:tcPr/>
                </a:tc>
                <a:extLst>
                  <a:ext uri="{0D108BD9-81ED-4DB2-BD59-A6C34878D82A}">
                    <a16:rowId xmlns:a16="http://schemas.microsoft.com/office/drawing/2014/main" val="4008686025"/>
                  </a:ext>
                </a:extLst>
              </a:tr>
              <a:tr h="286456">
                <a:tc>
                  <a:txBody>
                    <a:bodyPr/>
                    <a:lstStyle/>
                    <a:p>
                      <a:r>
                        <a:rPr lang="en-CA" sz="1400" dirty="0"/>
                        <a:t>30</a:t>
                      </a:r>
                    </a:p>
                  </a:txBody>
                  <a:tcPr/>
                </a:tc>
                <a:tc>
                  <a:txBody>
                    <a:bodyPr/>
                    <a:lstStyle/>
                    <a:p>
                      <a:r>
                        <a:rPr lang="en-CA" sz="1400" dirty="0"/>
                        <a:t>193332379</a:t>
                      </a:r>
                    </a:p>
                  </a:txBody>
                  <a:tcPr/>
                </a:tc>
                <a:extLst>
                  <a:ext uri="{0D108BD9-81ED-4DB2-BD59-A6C34878D82A}">
                    <a16:rowId xmlns:a16="http://schemas.microsoft.com/office/drawing/2014/main" val="1762706712"/>
                  </a:ext>
                </a:extLst>
              </a:tr>
              <a:tr h="286456">
                <a:tc>
                  <a:txBody>
                    <a:bodyPr/>
                    <a:lstStyle/>
                    <a:p>
                      <a:r>
                        <a:rPr lang="en-CA" sz="1400" dirty="0"/>
                        <a:t>34</a:t>
                      </a:r>
                    </a:p>
                  </a:txBody>
                  <a:tcPr/>
                </a:tc>
                <a:tc>
                  <a:txBody>
                    <a:bodyPr/>
                    <a:lstStyle/>
                    <a:p>
                      <a:r>
                        <a:rPr lang="en-CA" sz="1400" dirty="0"/>
                        <a:t>173268273</a:t>
                      </a:r>
                    </a:p>
                  </a:txBody>
                  <a:tcPr/>
                </a:tc>
                <a:extLst>
                  <a:ext uri="{0D108BD9-81ED-4DB2-BD59-A6C34878D82A}">
                    <a16:rowId xmlns:a16="http://schemas.microsoft.com/office/drawing/2014/main" val="1107131131"/>
                  </a:ext>
                </a:extLst>
              </a:tr>
              <a:tr h="286456">
                <a:tc>
                  <a:txBody>
                    <a:bodyPr/>
                    <a:lstStyle/>
                    <a:p>
                      <a:r>
                        <a:rPr lang="en-CA" sz="1400" dirty="0"/>
                        <a:t>143</a:t>
                      </a:r>
                    </a:p>
                  </a:txBody>
                  <a:tcPr/>
                </a:tc>
                <a:tc>
                  <a:txBody>
                    <a:bodyPr/>
                    <a:lstStyle/>
                    <a:p>
                      <a:r>
                        <a:rPr lang="en-CA" sz="1400" dirty="0"/>
                        <a:t>12023602</a:t>
                      </a:r>
                    </a:p>
                  </a:txBody>
                  <a:tcPr/>
                </a:tc>
                <a:extLst>
                  <a:ext uri="{0D108BD9-81ED-4DB2-BD59-A6C34878D82A}">
                    <a16:rowId xmlns:a16="http://schemas.microsoft.com/office/drawing/2014/main" val="53708748"/>
                  </a:ext>
                </a:extLst>
              </a:tr>
            </a:tbl>
          </a:graphicData>
        </a:graphic>
      </p:graphicFrame>
      <p:sp>
        <p:nvSpPr>
          <p:cNvPr id="6" name="Arrow: Right 5">
            <a:extLst>
              <a:ext uri="{FF2B5EF4-FFF2-40B4-BE49-F238E27FC236}">
                <a16:creationId xmlns:a16="http://schemas.microsoft.com/office/drawing/2014/main" id="{03C032B0-7764-433F-850B-5739A2A01DE3}"/>
              </a:ext>
            </a:extLst>
          </p:cNvPr>
          <p:cNvSpPr/>
          <p:nvPr/>
        </p:nvSpPr>
        <p:spPr>
          <a:xfrm>
            <a:off x="5270499" y="3886200"/>
            <a:ext cx="668867" cy="4148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2CDC1BDE-1A3D-453C-BF7B-52ECC20CF86E}"/>
              </a:ext>
            </a:extLst>
          </p:cNvPr>
          <p:cNvSpPr txBox="1"/>
          <p:nvPr/>
        </p:nvSpPr>
        <p:spPr>
          <a:xfrm>
            <a:off x="2692401" y="5681947"/>
            <a:ext cx="369146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ORDER BY if used is the last clause, always!</a:t>
            </a:r>
            <a:endParaRPr lang="en-CA" sz="1600" dirty="0">
              <a:latin typeface="Cambria" panose="02040503050406030204" pitchFamily="18" charset="0"/>
              <a:ea typeface="Cambria" panose="02040503050406030204" pitchFamily="18" charset="0"/>
            </a:endParaRPr>
          </a:p>
        </p:txBody>
      </p:sp>
      <p:cxnSp>
        <p:nvCxnSpPr>
          <p:cNvPr id="9" name="Straight Arrow Connector 8">
            <a:extLst>
              <a:ext uri="{FF2B5EF4-FFF2-40B4-BE49-F238E27FC236}">
                <a16:creationId xmlns:a16="http://schemas.microsoft.com/office/drawing/2014/main" id="{BE8CA545-52FB-442D-9981-41C984CA37D0}"/>
              </a:ext>
            </a:extLst>
          </p:cNvPr>
          <p:cNvCxnSpPr/>
          <p:nvPr/>
        </p:nvCxnSpPr>
        <p:spPr>
          <a:xfrm flipH="1" flipV="1">
            <a:off x="2409998" y="4964830"/>
            <a:ext cx="1016000" cy="717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D53F-F878-4C64-A8C6-2FF86D65D3C3}"/>
              </a:ext>
            </a:extLst>
          </p:cNvPr>
          <p:cNvSpPr>
            <a:spLocks noGrp="1"/>
          </p:cNvSpPr>
          <p:nvPr>
            <p:ph type="title"/>
          </p:nvPr>
        </p:nvSpPr>
        <p:spPr/>
        <p:txBody>
          <a:bodyPr/>
          <a:lstStyle/>
          <a:p>
            <a:r>
              <a:rPr lang="en-CA" dirty="0"/>
              <a:t>GROUP Functions</a:t>
            </a:r>
          </a:p>
        </p:txBody>
      </p:sp>
      <p:sp>
        <p:nvSpPr>
          <p:cNvPr id="3" name="Content Placeholder 2">
            <a:extLst>
              <a:ext uri="{FF2B5EF4-FFF2-40B4-BE49-F238E27FC236}">
                <a16:creationId xmlns:a16="http://schemas.microsoft.com/office/drawing/2014/main" id="{B4B09C46-31C0-42DA-B6E0-E32F8C8CACAD}"/>
              </a:ext>
            </a:extLst>
          </p:cNvPr>
          <p:cNvSpPr>
            <a:spLocks noGrp="1"/>
          </p:cNvSpPr>
          <p:nvPr>
            <p:ph idx="1"/>
          </p:nvPr>
        </p:nvSpPr>
        <p:spPr/>
        <p:txBody>
          <a:bodyPr>
            <a:normAutofit lnSpcReduction="10000"/>
          </a:bodyPr>
          <a:lstStyle/>
          <a:p>
            <a:r>
              <a:rPr lang="en-US" dirty="0"/>
              <a:t>In SQL, the following group functions can operate on a whole table or on a specific grouping of rows.</a:t>
            </a:r>
          </a:p>
          <a:p>
            <a:r>
              <a:rPr lang="en-US" dirty="0"/>
              <a:t>Each function returns one result.</a:t>
            </a:r>
          </a:p>
          <a:p>
            <a:r>
              <a:rPr lang="en-US" dirty="0"/>
              <a:t>Group Functions include:</a:t>
            </a:r>
          </a:p>
          <a:p>
            <a:pPr lvl="1"/>
            <a:r>
              <a:rPr lang="en-CA" dirty="0"/>
              <a:t>AVG</a:t>
            </a:r>
          </a:p>
          <a:p>
            <a:pPr lvl="1"/>
            <a:r>
              <a:rPr lang="en-CA" dirty="0"/>
              <a:t>COUNT</a:t>
            </a:r>
          </a:p>
          <a:p>
            <a:pPr lvl="1"/>
            <a:r>
              <a:rPr lang="en-CA" dirty="0"/>
              <a:t>MIN</a:t>
            </a:r>
          </a:p>
          <a:p>
            <a:pPr lvl="1"/>
            <a:r>
              <a:rPr lang="en-CA" dirty="0"/>
              <a:t>MAX</a:t>
            </a:r>
          </a:p>
          <a:p>
            <a:pPr lvl="1"/>
            <a:r>
              <a:rPr lang="en-CA" dirty="0"/>
              <a:t>SUM</a:t>
            </a:r>
          </a:p>
          <a:p>
            <a:pPr lvl="1"/>
            <a:r>
              <a:rPr lang="en-CA" dirty="0"/>
              <a:t>VARIANCE</a:t>
            </a:r>
          </a:p>
          <a:p>
            <a:pPr lvl="1"/>
            <a:r>
              <a:rPr lang="en-CA" dirty="0"/>
              <a:t>STDDEV</a:t>
            </a:r>
          </a:p>
        </p:txBody>
      </p:sp>
    </p:spTree>
    <p:extLst>
      <p:ext uri="{BB962C8B-B14F-4D97-AF65-F5344CB8AC3E}">
        <p14:creationId xmlns:p14="http://schemas.microsoft.com/office/powerpoint/2010/main" val="3831798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3A18-4100-4E66-ABE8-5D8A14CF7DFC}"/>
              </a:ext>
            </a:extLst>
          </p:cNvPr>
          <p:cNvSpPr>
            <a:spLocks noGrp="1"/>
          </p:cNvSpPr>
          <p:nvPr>
            <p:ph type="title"/>
          </p:nvPr>
        </p:nvSpPr>
        <p:spPr/>
        <p:txBody>
          <a:bodyPr/>
          <a:lstStyle/>
          <a:p>
            <a:r>
              <a:rPr lang="en-CA" dirty="0"/>
              <a:t>ROLLUP</a:t>
            </a:r>
          </a:p>
        </p:txBody>
      </p:sp>
      <p:sp>
        <p:nvSpPr>
          <p:cNvPr id="3" name="Content Placeholder 2">
            <a:extLst>
              <a:ext uri="{FF2B5EF4-FFF2-40B4-BE49-F238E27FC236}">
                <a16:creationId xmlns:a16="http://schemas.microsoft.com/office/drawing/2014/main" id="{5DE23416-6AE0-4243-AC10-25FD3DFE08FB}"/>
              </a:ext>
            </a:extLst>
          </p:cNvPr>
          <p:cNvSpPr>
            <a:spLocks noGrp="1"/>
          </p:cNvSpPr>
          <p:nvPr>
            <p:ph idx="1"/>
          </p:nvPr>
        </p:nvSpPr>
        <p:spPr/>
        <p:txBody>
          <a:bodyPr>
            <a:normAutofit/>
          </a:bodyPr>
          <a:lstStyle/>
          <a:p>
            <a:r>
              <a:rPr lang="en-US" dirty="0"/>
              <a:t>The action of ROLLUP is straightforward: it creates subtotals that roll up from the most detailed level to a grand total</a:t>
            </a:r>
          </a:p>
          <a:p>
            <a:r>
              <a:rPr lang="en-US" dirty="0"/>
              <a:t>ROLLUP uses an ordered list of grouping columns in its argument list.</a:t>
            </a:r>
          </a:p>
          <a:p>
            <a:r>
              <a:rPr lang="en-US" dirty="0"/>
              <a:t>First, it calculates the standard aggregate values specified in the GROUP BY clause.</a:t>
            </a:r>
          </a:p>
          <a:p>
            <a:r>
              <a:rPr lang="en-US" dirty="0"/>
              <a:t>Next, it creates progressively higher-level subtotals, moving from right to left through the list of grouping columns.</a:t>
            </a:r>
          </a:p>
          <a:p>
            <a:r>
              <a:rPr lang="en-US" dirty="0"/>
              <a:t>Finally, it creates a grand total.</a:t>
            </a:r>
            <a:endParaRPr lang="en-CA" dirty="0"/>
          </a:p>
        </p:txBody>
      </p:sp>
    </p:spTree>
    <p:extLst>
      <p:ext uri="{BB962C8B-B14F-4D97-AF65-F5344CB8AC3E}">
        <p14:creationId xmlns:p14="http://schemas.microsoft.com/office/powerpoint/2010/main" val="2792588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76AF-92CC-413F-A835-BBB285D1D986}"/>
              </a:ext>
            </a:extLst>
          </p:cNvPr>
          <p:cNvSpPr>
            <a:spLocks noGrp="1"/>
          </p:cNvSpPr>
          <p:nvPr>
            <p:ph type="title"/>
          </p:nvPr>
        </p:nvSpPr>
        <p:spPr/>
        <p:txBody>
          <a:bodyPr/>
          <a:lstStyle/>
          <a:p>
            <a:r>
              <a:rPr lang="en-CA" dirty="0"/>
              <a:t>ROLLUP Result Table</a:t>
            </a:r>
          </a:p>
        </p:txBody>
      </p:sp>
      <p:sp>
        <p:nvSpPr>
          <p:cNvPr id="3" name="Content Placeholder 2">
            <a:extLst>
              <a:ext uri="{FF2B5EF4-FFF2-40B4-BE49-F238E27FC236}">
                <a16:creationId xmlns:a16="http://schemas.microsoft.com/office/drawing/2014/main" id="{8F8794E1-D3B5-4B3F-81A6-A4757CC680C9}"/>
              </a:ext>
            </a:extLst>
          </p:cNvPr>
          <p:cNvSpPr>
            <a:spLocks noGrp="1"/>
          </p:cNvSpPr>
          <p:nvPr>
            <p:ph idx="1"/>
          </p:nvPr>
        </p:nvSpPr>
        <p:spPr>
          <a:xfrm>
            <a:off x="677335" y="2160589"/>
            <a:ext cx="8178798" cy="3880773"/>
          </a:xfrm>
        </p:spPr>
        <p:txBody>
          <a:bodyPr>
            <a:normAutofit/>
          </a:bodyPr>
          <a:lstStyle/>
          <a:p>
            <a:r>
              <a:rPr lang="en-US" dirty="0"/>
              <a:t>In the result table below, the rows highlighted in red are generated by the ROLLUP operation:</a:t>
            </a:r>
            <a:endParaRPr lang="en-CA" dirty="0"/>
          </a:p>
        </p:txBody>
      </p:sp>
      <p:graphicFrame>
        <p:nvGraphicFramePr>
          <p:cNvPr id="4" name="Table 6">
            <a:extLst>
              <a:ext uri="{FF2B5EF4-FFF2-40B4-BE49-F238E27FC236}">
                <a16:creationId xmlns:a16="http://schemas.microsoft.com/office/drawing/2014/main" id="{668E37A5-6335-4A47-91B4-B30CD2FAFA92}"/>
              </a:ext>
            </a:extLst>
          </p:cNvPr>
          <p:cNvGraphicFramePr>
            <a:graphicFrameLocks/>
          </p:cNvGraphicFramePr>
          <p:nvPr>
            <p:extLst>
              <p:ext uri="{D42A27DB-BD31-4B8C-83A1-F6EECF244321}">
                <p14:modId xmlns:p14="http://schemas.microsoft.com/office/powerpoint/2010/main" val="3547964225"/>
              </p:ext>
            </p:extLst>
          </p:nvPr>
        </p:nvGraphicFramePr>
        <p:xfrm>
          <a:off x="1087967" y="4351868"/>
          <a:ext cx="7150101" cy="2329762"/>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3945450560"/>
                    </a:ext>
                  </a:extLst>
                </a:gridCol>
                <a:gridCol w="2809521">
                  <a:extLst>
                    <a:ext uri="{9D8B030D-6E8A-4147-A177-3AD203B41FA5}">
                      <a16:colId xmlns:a16="http://schemas.microsoft.com/office/drawing/2014/main" val="2244623547"/>
                    </a:ext>
                  </a:extLst>
                </a:gridCol>
                <a:gridCol w="2016480">
                  <a:extLst>
                    <a:ext uri="{9D8B030D-6E8A-4147-A177-3AD203B41FA5}">
                      <a16:colId xmlns:a16="http://schemas.microsoft.com/office/drawing/2014/main" val="2590325823"/>
                    </a:ext>
                  </a:extLst>
                </a:gridCol>
              </a:tblGrid>
              <a:tr h="500962">
                <a:tc>
                  <a:txBody>
                    <a:bodyPr/>
                    <a:lstStyle/>
                    <a:p>
                      <a:r>
                        <a:rPr lang="en-CA" sz="1400" dirty="0"/>
                        <a:t>DEPARTMENT_ID</a:t>
                      </a:r>
                    </a:p>
                  </a:txBody>
                  <a:tcPr/>
                </a:tc>
                <a:tc>
                  <a:txBody>
                    <a:bodyPr/>
                    <a:lstStyle/>
                    <a:p>
                      <a:r>
                        <a:rPr lang="en-CA" sz="1400" dirty="0"/>
                        <a:t>JOB_ID</a:t>
                      </a:r>
                    </a:p>
                  </a:txBody>
                  <a:tcPr/>
                </a:tc>
                <a:tc>
                  <a:txBody>
                    <a:bodyPr/>
                    <a:lstStyle/>
                    <a:p>
                      <a:r>
                        <a:rPr lang="en-CA" sz="1400" dirty="0"/>
                        <a:t>SUM(SALARY)</a:t>
                      </a:r>
                    </a:p>
                  </a:txBody>
                  <a:tcPr/>
                </a:tc>
                <a:extLst>
                  <a:ext uri="{0D108BD9-81ED-4DB2-BD59-A6C34878D82A}">
                    <a16:rowId xmlns:a16="http://schemas.microsoft.com/office/drawing/2014/main" val="3999973422"/>
                  </a:ext>
                </a:extLst>
              </a:tr>
              <a:tr h="294684">
                <a:tc>
                  <a:txBody>
                    <a:bodyPr/>
                    <a:lstStyle/>
                    <a:p>
                      <a:r>
                        <a:rPr lang="en-CA" sz="1400" dirty="0"/>
                        <a:t>10</a:t>
                      </a:r>
                    </a:p>
                  </a:txBody>
                  <a:tcPr/>
                </a:tc>
                <a:tc>
                  <a:txBody>
                    <a:bodyPr/>
                    <a:lstStyle/>
                    <a:p>
                      <a:r>
                        <a:rPr lang="en-CA" sz="1400" dirty="0"/>
                        <a:t>AD_ASST</a:t>
                      </a:r>
                    </a:p>
                  </a:txBody>
                  <a:tcPr/>
                </a:tc>
                <a:tc>
                  <a:txBody>
                    <a:bodyPr/>
                    <a:lstStyle/>
                    <a:p>
                      <a:r>
                        <a:rPr lang="en-CA" sz="1400" dirty="0"/>
                        <a:t>4400</a:t>
                      </a:r>
                    </a:p>
                  </a:txBody>
                  <a:tcPr/>
                </a:tc>
                <a:extLst>
                  <a:ext uri="{0D108BD9-81ED-4DB2-BD59-A6C34878D82A}">
                    <a16:rowId xmlns:a16="http://schemas.microsoft.com/office/drawing/2014/main" val="2251850137"/>
                  </a:ext>
                </a:extLst>
              </a:tr>
              <a:tr h="294684">
                <a:tc>
                  <a:txBody>
                    <a:bodyPr/>
                    <a:lstStyle/>
                    <a:p>
                      <a:r>
                        <a:rPr lang="en-CA" sz="1400" dirty="0"/>
                        <a:t>10</a:t>
                      </a:r>
                    </a:p>
                  </a:txBody>
                  <a:tcPr/>
                </a:tc>
                <a:tc>
                  <a:txBody>
                    <a:bodyPr/>
                    <a:lstStyle/>
                    <a:p>
                      <a:r>
                        <a:rPr lang="en-CA" sz="1400" dirty="0"/>
                        <a:t>-</a:t>
                      </a:r>
                    </a:p>
                  </a:txBody>
                  <a:tcPr/>
                </a:tc>
                <a:tc>
                  <a:txBody>
                    <a:bodyPr/>
                    <a:lstStyle/>
                    <a:p>
                      <a:r>
                        <a:rPr lang="en-CA" sz="1400" dirty="0">
                          <a:solidFill>
                            <a:srgbClr val="FF0000"/>
                          </a:solidFill>
                        </a:rPr>
                        <a:t>4400</a:t>
                      </a:r>
                    </a:p>
                  </a:txBody>
                  <a:tcPr/>
                </a:tc>
                <a:extLst>
                  <a:ext uri="{0D108BD9-81ED-4DB2-BD59-A6C34878D82A}">
                    <a16:rowId xmlns:a16="http://schemas.microsoft.com/office/drawing/2014/main" val="4008686025"/>
                  </a:ext>
                </a:extLst>
              </a:tr>
              <a:tr h="294684">
                <a:tc>
                  <a:txBody>
                    <a:bodyPr/>
                    <a:lstStyle/>
                    <a:p>
                      <a:r>
                        <a:rPr lang="en-CA" sz="1400" dirty="0"/>
                        <a:t>20</a:t>
                      </a:r>
                    </a:p>
                  </a:txBody>
                  <a:tcPr/>
                </a:tc>
                <a:tc>
                  <a:txBody>
                    <a:bodyPr/>
                    <a:lstStyle/>
                    <a:p>
                      <a:r>
                        <a:rPr lang="en-CA" sz="1400" dirty="0"/>
                        <a:t>MK_MAN</a:t>
                      </a:r>
                    </a:p>
                  </a:txBody>
                  <a:tcPr/>
                </a:tc>
                <a:tc>
                  <a:txBody>
                    <a:bodyPr/>
                    <a:lstStyle/>
                    <a:p>
                      <a:r>
                        <a:rPr lang="en-CA" sz="1400" dirty="0"/>
                        <a:t>13000</a:t>
                      </a:r>
                    </a:p>
                  </a:txBody>
                  <a:tcPr/>
                </a:tc>
                <a:extLst>
                  <a:ext uri="{0D108BD9-81ED-4DB2-BD59-A6C34878D82A}">
                    <a16:rowId xmlns:a16="http://schemas.microsoft.com/office/drawing/2014/main" val="1107131131"/>
                  </a:ext>
                </a:extLst>
              </a:tr>
              <a:tr h="294684">
                <a:tc>
                  <a:txBody>
                    <a:bodyPr/>
                    <a:lstStyle/>
                    <a:p>
                      <a:r>
                        <a:rPr lang="en-CA" sz="1400" dirty="0"/>
                        <a:t>20</a:t>
                      </a:r>
                    </a:p>
                  </a:txBody>
                  <a:tcPr/>
                </a:tc>
                <a:tc>
                  <a:txBody>
                    <a:bodyPr/>
                    <a:lstStyle/>
                    <a:p>
                      <a:r>
                        <a:rPr lang="en-CA" sz="1400" dirty="0"/>
                        <a:t>MK_REP</a:t>
                      </a:r>
                    </a:p>
                  </a:txBody>
                  <a:tcPr/>
                </a:tc>
                <a:tc>
                  <a:txBody>
                    <a:bodyPr/>
                    <a:lstStyle/>
                    <a:p>
                      <a:r>
                        <a:rPr lang="en-CA" sz="1400" dirty="0"/>
                        <a:t>6000</a:t>
                      </a:r>
                    </a:p>
                  </a:txBody>
                  <a:tcPr/>
                </a:tc>
                <a:extLst>
                  <a:ext uri="{0D108BD9-81ED-4DB2-BD59-A6C34878D82A}">
                    <a16:rowId xmlns:a16="http://schemas.microsoft.com/office/drawing/2014/main" val="53708748"/>
                  </a:ext>
                </a:extLst>
              </a:tr>
              <a:tr h="294684">
                <a:tc>
                  <a:txBody>
                    <a:bodyPr/>
                    <a:lstStyle/>
                    <a:p>
                      <a:r>
                        <a:rPr lang="en-CA" sz="1400" dirty="0"/>
                        <a:t>20</a:t>
                      </a:r>
                    </a:p>
                  </a:txBody>
                  <a:tcPr/>
                </a:tc>
                <a:tc>
                  <a:txBody>
                    <a:bodyPr/>
                    <a:lstStyle/>
                    <a:p>
                      <a:r>
                        <a:rPr lang="en-CA" sz="1400" dirty="0"/>
                        <a:t>-</a:t>
                      </a:r>
                    </a:p>
                  </a:txBody>
                  <a:tcPr/>
                </a:tc>
                <a:tc>
                  <a:txBody>
                    <a:bodyPr/>
                    <a:lstStyle/>
                    <a:p>
                      <a:r>
                        <a:rPr lang="en-CA" sz="1400" dirty="0">
                          <a:solidFill>
                            <a:srgbClr val="FF0000"/>
                          </a:solidFill>
                        </a:rPr>
                        <a:t>19000</a:t>
                      </a:r>
                    </a:p>
                  </a:txBody>
                  <a:tcPr/>
                </a:tc>
                <a:extLst>
                  <a:ext uri="{0D108BD9-81ED-4DB2-BD59-A6C34878D82A}">
                    <a16:rowId xmlns:a16="http://schemas.microsoft.com/office/drawing/2014/main" val="1859153896"/>
                  </a:ext>
                </a:extLst>
              </a:tr>
              <a:tr h="294684">
                <a:tc>
                  <a:txBody>
                    <a:bodyPr/>
                    <a:lstStyle/>
                    <a:p>
                      <a:r>
                        <a:rPr lang="en-CA" sz="1400" dirty="0"/>
                        <a:t>-</a:t>
                      </a:r>
                    </a:p>
                  </a:txBody>
                  <a:tcPr/>
                </a:tc>
                <a:tc>
                  <a:txBody>
                    <a:bodyPr/>
                    <a:lstStyle/>
                    <a:p>
                      <a:r>
                        <a:rPr lang="en-CA" sz="1400" dirty="0"/>
                        <a:t>-</a:t>
                      </a:r>
                    </a:p>
                  </a:txBody>
                  <a:tcPr/>
                </a:tc>
                <a:tc>
                  <a:txBody>
                    <a:bodyPr/>
                    <a:lstStyle/>
                    <a:p>
                      <a:r>
                        <a:rPr lang="en-CA" sz="1400" dirty="0">
                          <a:solidFill>
                            <a:srgbClr val="FF0000"/>
                          </a:solidFill>
                        </a:rPr>
                        <a:t>23400</a:t>
                      </a:r>
                    </a:p>
                  </a:txBody>
                  <a:tcPr/>
                </a:tc>
                <a:extLst>
                  <a:ext uri="{0D108BD9-81ED-4DB2-BD59-A6C34878D82A}">
                    <a16:rowId xmlns:a16="http://schemas.microsoft.com/office/drawing/2014/main" val="3205525428"/>
                  </a:ext>
                </a:extLst>
              </a:tr>
            </a:tbl>
          </a:graphicData>
        </a:graphic>
      </p:graphicFrame>
      <p:sp>
        <p:nvSpPr>
          <p:cNvPr id="5" name="TextBox 4">
            <a:extLst>
              <a:ext uri="{FF2B5EF4-FFF2-40B4-BE49-F238E27FC236}">
                <a16:creationId xmlns:a16="http://schemas.microsoft.com/office/drawing/2014/main" id="{D978EEE3-9ACF-4156-BAC8-836D23F89D60}"/>
              </a:ext>
            </a:extLst>
          </p:cNvPr>
          <p:cNvSpPr txBox="1"/>
          <p:nvPr/>
        </p:nvSpPr>
        <p:spPr>
          <a:xfrm>
            <a:off x="1087967" y="3013501"/>
            <a:ext cx="480483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 SUM(salary)</a:t>
            </a: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&lt; 50</a:t>
            </a:r>
          </a:p>
          <a:p>
            <a:r>
              <a:rPr lang="en-US" sz="1600" dirty="0">
                <a:latin typeface="Cambria" panose="02040503050406030204" pitchFamily="18" charset="0"/>
                <a:ea typeface="Cambria" panose="02040503050406030204" pitchFamily="18" charset="0"/>
              </a:rPr>
              <a:t>GROUP BY ROLLUP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
        <p:nvSpPr>
          <p:cNvPr id="8" name="Arrow: Right 7">
            <a:extLst>
              <a:ext uri="{FF2B5EF4-FFF2-40B4-BE49-F238E27FC236}">
                <a16:creationId xmlns:a16="http://schemas.microsoft.com/office/drawing/2014/main" id="{C98A380A-A2E6-4E73-9199-3486147AEA1F}"/>
              </a:ext>
            </a:extLst>
          </p:cNvPr>
          <p:cNvSpPr/>
          <p:nvPr/>
        </p:nvSpPr>
        <p:spPr>
          <a:xfrm rot="10800000">
            <a:off x="8369299" y="5164666"/>
            <a:ext cx="486834" cy="2354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52E2172F-265A-47F1-8166-F8897B1DCD1A}"/>
              </a:ext>
            </a:extLst>
          </p:cNvPr>
          <p:cNvSpPr txBox="1"/>
          <p:nvPr/>
        </p:nvSpPr>
        <p:spPr>
          <a:xfrm>
            <a:off x="8987364" y="5113129"/>
            <a:ext cx="2518319"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Subtotal for </a:t>
            </a:r>
            <a:r>
              <a:rPr lang="en-US" sz="1600" dirty="0" err="1">
                <a:latin typeface="Cambria" panose="02040503050406030204" pitchFamily="18" charset="0"/>
                <a:ea typeface="Cambria" panose="02040503050406030204" pitchFamily="18" charset="0"/>
              </a:rPr>
              <a:t>dept_id</a:t>
            </a:r>
            <a:r>
              <a:rPr lang="en-US" sz="1600" dirty="0">
                <a:latin typeface="Cambria" panose="02040503050406030204" pitchFamily="18" charset="0"/>
                <a:ea typeface="Cambria" panose="02040503050406030204" pitchFamily="18" charset="0"/>
              </a:rPr>
              <a:t> 10</a:t>
            </a:r>
            <a:endParaRPr lang="en-CA" sz="1600" dirty="0">
              <a:latin typeface="Cambria" panose="02040503050406030204" pitchFamily="18" charset="0"/>
              <a:ea typeface="Cambria" panose="02040503050406030204" pitchFamily="18" charset="0"/>
            </a:endParaRPr>
          </a:p>
        </p:txBody>
      </p:sp>
      <p:sp>
        <p:nvSpPr>
          <p:cNvPr id="11" name="Arrow: Right 10">
            <a:extLst>
              <a:ext uri="{FF2B5EF4-FFF2-40B4-BE49-F238E27FC236}">
                <a16:creationId xmlns:a16="http://schemas.microsoft.com/office/drawing/2014/main" id="{F230D8DB-6E5C-472F-BEED-8A9B83275D8D}"/>
              </a:ext>
            </a:extLst>
          </p:cNvPr>
          <p:cNvSpPr/>
          <p:nvPr/>
        </p:nvSpPr>
        <p:spPr>
          <a:xfrm rot="10800000">
            <a:off x="8369299" y="6058185"/>
            <a:ext cx="486834" cy="2354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2D43C373-A775-423C-9308-27A53CCC815B}"/>
              </a:ext>
            </a:extLst>
          </p:cNvPr>
          <p:cNvSpPr/>
          <p:nvPr/>
        </p:nvSpPr>
        <p:spPr>
          <a:xfrm rot="10800000">
            <a:off x="8369299" y="6389706"/>
            <a:ext cx="486834" cy="2354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606D0F56-ABD4-49E0-92DE-7C8C1FD90C5A}"/>
              </a:ext>
            </a:extLst>
          </p:cNvPr>
          <p:cNvSpPr txBox="1"/>
          <p:nvPr/>
        </p:nvSpPr>
        <p:spPr>
          <a:xfrm>
            <a:off x="8987363" y="6006648"/>
            <a:ext cx="2518319"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Subtotal for </a:t>
            </a:r>
            <a:r>
              <a:rPr lang="en-US" sz="1600" dirty="0" err="1">
                <a:latin typeface="Cambria" panose="02040503050406030204" pitchFamily="18" charset="0"/>
                <a:ea typeface="Cambria" panose="02040503050406030204" pitchFamily="18" charset="0"/>
              </a:rPr>
              <a:t>dept_id</a:t>
            </a:r>
            <a:r>
              <a:rPr lang="en-US" sz="1600" dirty="0">
                <a:latin typeface="Cambria" panose="02040503050406030204" pitchFamily="18" charset="0"/>
                <a:ea typeface="Cambria" panose="02040503050406030204" pitchFamily="18" charset="0"/>
              </a:rPr>
              <a:t> 20</a:t>
            </a:r>
            <a:endParaRPr lang="en-CA" sz="16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74062319-F7B0-43F6-B39B-DBEE2F5B0ABB}"/>
              </a:ext>
            </a:extLst>
          </p:cNvPr>
          <p:cNvSpPr txBox="1"/>
          <p:nvPr/>
        </p:nvSpPr>
        <p:spPr>
          <a:xfrm>
            <a:off x="8987363" y="6376711"/>
            <a:ext cx="2518319" cy="33855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Grand Total for report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55146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B5A9-792C-466B-BF07-8A3F0F13E11D}"/>
              </a:ext>
            </a:extLst>
          </p:cNvPr>
          <p:cNvSpPr>
            <a:spLocks noGrp="1"/>
          </p:cNvSpPr>
          <p:nvPr>
            <p:ph type="title"/>
          </p:nvPr>
        </p:nvSpPr>
        <p:spPr/>
        <p:txBody>
          <a:bodyPr/>
          <a:lstStyle/>
          <a:p>
            <a:r>
              <a:rPr lang="en-CA" dirty="0"/>
              <a:t>Setting the Stage</a:t>
            </a:r>
          </a:p>
        </p:txBody>
      </p:sp>
      <p:sp>
        <p:nvSpPr>
          <p:cNvPr id="3" name="Content Placeholder 2">
            <a:extLst>
              <a:ext uri="{FF2B5EF4-FFF2-40B4-BE49-F238E27FC236}">
                <a16:creationId xmlns:a16="http://schemas.microsoft.com/office/drawing/2014/main" id="{C96AFDC2-12AE-417D-AFFE-839EB914F7CC}"/>
              </a:ext>
            </a:extLst>
          </p:cNvPr>
          <p:cNvSpPr>
            <a:spLocks noGrp="1"/>
          </p:cNvSpPr>
          <p:nvPr>
            <p:ph idx="1"/>
          </p:nvPr>
        </p:nvSpPr>
        <p:spPr/>
        <p:txBody>
          <a:bodyPr/>
          <a:lstStyle/>
          <a:p>
            <a:r>
              <a:rPr lang="en-US" dirty="0"/>
              <a:t>In order to explain the SET operators, the following two lists will be referred to throughout this lesson:</a:t>
            </a:r>
          </a:p>
          <a:p>
            <a:pPr marL="800100" lvl="2" indent="0">
              <a:buNone/>
            </a:pPr>
            <a:r>
              <a:rPr lang="en-US" sz="1800" dirty="0"/>
              <a:t>A = {1, 2, 3, 4, 5}</a:t>
            </a:r>
          </a:p>
          <a:p>
            <a:pPr marL="800100" lvl="2" indent="0">
              <a:buNone/>
            </a:pPr>
            <a:r>
              <a:rPr lang="en-US" sz="1800" dirty="0"/>
              <a:t>B = {4, 5, 6, 7, 8}</a:t>
            </a:r>
            <a:endParaRPr lang="en-US" dirty="0"/>
          </a:p>
          <a:p>
            <a:r>
              <a:rPr lang="en-US" dirty="0"/>
              <a:t>Or in reality: two tables, one called A and one called B.</a:t>
            </a:r>
            <a:endParaRPr lang="en-CA" dirty="0"/>
          </a:p>
        </p:txBody>
      </p:sp>
      <p:graphicFrame>
        <p:nvGraphicFramePr>
          <p:cNvPr id="4" name="Table 6">
            <a:extLst>
              <a:ext uri="{FF2B5EF4-FFF2-40B4-BE49-F238E27FC236}">
                <a16:creationId xmlns:a16="http://schemas.microsoft.com/office/drawing/2014/main" id="{8CDD6DC5-5086-460D-ADEB-1204130AB7EC}"/>
              </a:ext>
            </a:extLst>
          </p:cNvPr>
          <p:cNvGraphicFramePr>
            <a:graphicFrameLocks/>
          </p:cNvGraphicFramePr>
          <p:nvPr>
            <p:extLst>
              <p:ext uri="{D42A27DB-BD31-4B8C-83A1-F6EECF244321}">
                <p14:modId xmlns:p14="http://schemas.microsoft.com/office/powerpoint/2010/main" val="885231018"/>
              </p:ext>
            </p:extLst>
          </p:nvPr>
        </p:nvGraphicFramePr>
        <p:xfrm>
          <a:off x="2113662" y="4419600"/>
          <a:ext cx="804336" cy="1828800"/>
        </p:xfrm>
        <a:graphic>
          <a:graphicData uri="http://schemas.openxmlformats.org/drawingml/2006/table">
            <a:tbl>
              <a:tblPr firstRow="1" bandRow="1">
                <a:tableStyleId>{5C22544A-7EE6-4342-B048-85BDC9FD1C3A}</a:tableStyleId>
              </a:tblPr>
              <a:tblGrid>
                <a:gridCol w="804336">
                  <a:extLst>
                    <a:ext uri="{9D8B030D-6E8A-4147-A177-3AD203B41FA5}">
                      <a16:colId xmlns:a16="http://schemas.microsoft.com/office/drawing/2014/main" val="3945450560"/>
                    </a:ext>
                  </a:extLst>
                </a:gridCol>
              </a:tblGrid>
              <a:tr h="286456">
                <a:tc>
                  <a:txBody>
                    <a:bodyPr/>
                    <a:lstStyle/>
                    <a:p>
                      <a:r>
                        <a:rPr lang="en-CA" sz="1400" dirty="0"/>
                        <a:t>A_ID</a:t>
                      </a:r>
                    </a:p>
                  </a:txBody>
                  <a:tcPr/>
                </a:tc>
                <a:extLst>
                  <a:ext uri="{0D108BD9-81ED-4DB2-BD59-A6C34878D82A}">
                    <a16:rowId xmlns:a16="http://schemas.microsoft.com/office/drawing/2014/main" val="3999973422"/>
                  </a:ext>
                </a:extLst>
              </a:tr>
              <a:tr h="286456">
                <a:tc>
                  <a:txBody>
                    <a:bodyPr/>
                    <a:lstStyle/>
                    <a:p>
                      <a:r>
                        <a:rPr lang="en-CA" sz="1400" dirty="0"/>
                        <a:t>1</a:t>
                      </a:r>
                    </a:p>
                  </a:txBody>
                  <a:tcPr/>
                </a:tc>
                <a:extLst>
                  <a:ext uri="{0D108BD9-81ED-4DB2-BD59-A6C34878D82A}">
                    <a16:rowId xmlns:a16="http://schemas.microsoft.com/office/drawing/2014/main" val="2251850137"/>
                  </a:ext>
                </a:extLst>
              </a:tr>
              <a:tr h="286456">
                <a:tc>
                  <a:txBody>
                    <a:bodyPr/>
                    <a:lstStyle/>
                    <a:p>
                      <a:r>
                        <a:rPr lang="en-CA" sz="1400" dirty="0"/>
                        <a:t>2</a:t>
                      </a:r>
                    </a:p>
                  </a:txBody>
                  <a:tcPr/>
                </a:tc>
                <a:extLst>
                  <a:ext uri="{0D108BD9-81ED-4DB2-BD59-A6C34878D82A}">
                    <a16:rowId xmlns:a16="http://schemas.microsoft.com/office/drawing/2014/main" val="4008686025"/>
                  </a:ext>
                </a:extLst>
              </a:tr>
              <a:tr h="286456">
                <a:tc>
                  <a:txBody>
                    <a:bodyPr/>
                    <a:lstStyle/>
                    <a:p>
                      <a:r>
                        <a:rPr lang="en-CA" sz="1400" dirty="0"/>
                        <a:t>3</a:t>
                      </a:r>
                    </a:p>
                  </a:txBody>
                  <a:tcPr/>
                </a:tc>
                <a:extLst>
                  <a:ext uri="{0D108BD9-81ED-4DB2-BD59-A6C34878D82A}">
                    <a16:rowId xmlns:a16="http://schemas.microsoft.com/office/drawing/2014/main" val="1107131131"/>
                  </a:ext>
                </a:extLst>
              </a:tr>
              <a:tr h="286456">
                <a:tc>
                  <a:txBody>
                    <a:bodyPr/>
                    <a:lstStyle/>
                    <a:p>
                      <a:r>
                        <a:rPr lang="en-CA" sz="1400" dirty="0"/>
                        <a:t>4</a:t>
                      </a:r>
                    </a:p>
                  </a:txBody>
                  <a:tcPr/>
                </a:tc>
                <a:extLst>
                  <a:ext uri="{0D108BD9-81ED-4DB2-BD59-A6C34878D82A}">
                    <a16:rowId xmlns:a16="http://schemas.microsoft.com/office/drawing/2014/main" val="53708748"/>
                  </a:ext>
                </a:extLst>
              </a:tr>
              <a:tr h="286456">
                <a:tc>
                  <a:txBody>
                    <a:bodyPr/>
                    <a:lstStyle/>
                    <a:p>
                      <a:r>
                        <a:rPr lang="en-CA" sz="1400" dirty="0"/>
                        <a:t>5</a:t>
                      </a:r>
                    </a:p>
                  </a:txBody>
                  <a:tcPr/>
                </a:tc>
                <a:extLst>
                  <a:ext uri="{0D108BD9-81ED-4DB2-BD59-A6C34878D82A}">
                    <a16:rowId xmlns:a16="http://schemas.microsoft.com/office/drawing/2014/main" val="891630673"/>
                  </a:ext>
                </a:extLst>
              </a:tr>
            </a:tbl>
          </a:graphicData>
        </a:graphic>
      </p:graphicFrame>
      <p:graphicFrame>
        <p:nvGraphicFramePr>
          <p:cNvPr id="5" name="Table 6">
            <a:extLst>
              <a:ext uri="{FF2B5EF4-FFF2-40B4-BE49-F238E27FC236}">
                <a16:creationId xmlns:a16="http://schemas.microsoft.com/office/drawing/2014/main" id="{F552DA19-AE1A-443E-9A51-C11ABEFAA4B6}"/>
              </a:ext>
            </a:extLst>
          </p:cNvPr>
          <p:cNvGraphicFramePr>
            <a:graphicFrameLocks/>
          </p:cNvGraphicFramePr>
          <p:nvPr>
            <p:extLst>
              <p:ext uri="{D42A27DB-BD31-4B8C-83A1-F6EECF244321}">
                <p14:modId xmlns:p14="http://schemas.microsoft.com/office/powerpoint/2010/main" val="1956495515"/>
              </p:ext>
            </p:extLst>
          </p:nvPr>
        </p:nvGraphicFramePr>
        <p:xfrm>
          <a:off x="4573500" y="4442751"/>
          <a:ext cx="804336" cy="1828800"/>
        </p:xfrm>
        <a:graphic>
          <a:graphicData uri="http://schemas.openxmlformats.org/drawingml/2006/table">
            <a:tbl>
              <a:tblPr firstRow="1" bandRow="1">
                <a:tableStyleId>{5C22544A-7EE6-4342-B048-85BDC9FD1C3A}</a:tableStyleId>
              </a:tblPr>
              <a:tblGrid>
                <a:gridCol w="804336">
                  <a:extLst>
                    <a:ext uri="{9D8B030D-6E8A-4147-A177-3AD203B41FA5}">
                      <a16:colId xmlns:a16="http://schemas.microsoft.com/office/drawing/2014/main" val="3945450560"/>
                    </a:ext>
                  </a:extLst>
                </a:gridCol>
              </a:tblGrid>
              <a:tr h="286456">
                <a:tc>
                  <a:txBody>
                    <a:bodyPr/>
                    <a:lstStyle/>
                    <a:p>
                      <a:r>
                        <a:rPr lang="en-CA" sz="1400" dirty="0"/>
                        <a:t>B_ID</a:t>
                      </a:r>
                    </a:p>
                  </a:txBody>
                  <a:tcPr/>
                </a:tc>
                <a:extLst>
                  <a:ext uri="{0D108BD9-81ED-4DB2-BD59-A6C34878D82A}">
                    <a16:rowId xmlns:a16="http://schemas.microsoft.com/office/drawing/2014/main" val="3999973422"/>
                  </a:ext>
                </a:extLst>
              </a:tr>
              <a:tr h="286456">
                <a:tc>
                  <a:txBody>
                    <a:bodyPr/>
                    <a:lstStyle/>
                    <a:p>
                      <a:r>
                        <a:rPr lang="en-CA" sz="1400" dirty="0"/>
                        <a:t>4</a:t>
                      </a:r>
                    </a:p>
                  </a:txBody>
                  <a:tcPr/>
                </a:tc>
                <a:extLst>
                  <a:ext uri="{0D108BD9-81ED-4DB2-BD59-A6C34878D82A}">
                    <a16:rowId xmlns:a16="http://schemas.microsoft.com/office/drawing/2014/main" val="2251850137"/>
                  </a:ext>
                </a:extLst>
              </a:tr>
              <a:tr h="286456">
                <a:tc>
                  <a:txBody>
                    <a:bodyPr/>
                    <a:lstStyle/>
                    <a:p>
                      <a:r>
                        <a:rPr lang="en-CA" sz="1400" dirty="0"/>
                        <a:t>5</a:t>
                      </a:r>
                    </a:p>
                  </a:txBody>
                  <a:tcPr/>
                </a:tc>
                <a:extLst>
                  <a:ext uri="{0D108BD9-81ED-4DB2-BD59-A6C34878D82A}">
                    <a16:rowId xmlns:a16="http://schemas.microsoft.com/office/drawing/2014/main" val="4008686025"/>
                  </a:ext>
                </a:extLst>
              </a:tr>
              <a:tr h="286456">
                <a:tc>
                  <a:txBody>
                    <a:bodyPr/>
                    <a:lstStyle/>
                    <a:p>
                      <a:r>
                        <a:rPr lang="en-CA" sz="1400" dirty="0"/>
                        <a:t>6</a:t>
                      </a:r>
                    </a:p>
                  </a:txBody>
                  <a:tcPr/>
                </a:tc>
                <a:extLst>
                  <a:ext uri="{0D108BD9-81ED-4DB2-BD59-A6C34878D82A}">
                    <a16:rowId xmlns:a16="http://schemas.microsoft.com/office/drawing/2014/main" val="1107131131"/>
                  </a:ext>
                </a:extLst>
              </a:tr>
              <a:tr h="286456">
                <a:tc>
                  <a:txBody>
                    <a:bodyPr/>
                    <a:lstStyle/>
                    <a:p>
                      <a:r>
                        <a:rPr lang="en-CA" sz="1400" dirty="0"/>
                        <a:t>7</a:t>
                      </a:r>
                    </a:p>
                  </a:txBody>
                  <a:tcPr/>
                </a:tc>
                <a:extLst>
                  <a:ext uri="{0D108BD9-81ED-4DB2-BD59-A6C34878D82A}">
                    <a16:rowId xmlns:a16="http://schemas.microsoft.com/office/drawing/2014/main" val="53708748"/>
                  </a:ext>
                </a:extLst>
              </a:tr>
              <a:tr h="286456">
                <a:tc>
                  <a:txBody>
                    <a:bodyPr/>
                    <a:lstStyle/>
                    <a:p>
                      <a:r>
                        <a:rPr lang="en-CA" sz="1400" dirty="0"/>
                        <a:t>8</a:t>
                      </a:r>
                    </a:p>
                  </a:txBody>
                  <a:tcPr/>
                </a:tc>
                <a:extLst>
                  <a:ext uri="{0D108BD9-81ED-4DB2-BD59-A6C34878D82A}">
                    <a16:rowId xmlns:a16="http://schemas.microsoft.com/office/drawing/2014/main" val="891630673"/>
                  </a:ext>
                </a:extLst>
              </a:tr>
            </a:tbl>
          </a:graphicData>
        </a:graphic>
      </p:graphicFrame>
      <p:sp>
        <p:nvSpPr>
          <p:cNvPr id="6" name="TextBox 5">
            <a:extLst>
              <a:ext uri="{FF2B5EF4-FFF2-40B4-BE49-F238E27FC236}">
                <a16:creationId xmlns:a16="http://schemas.microsoft.com/office/drawing/2014/main" id="{5C37A47E-F431-4C7D-B433-141AAC59C9F0}"/>
              </a:ext>
            </a:extLst>
          </p:cNvPr>
          <p:cNvSpPr txBox="1"/>
          <p:nvPr/>
        </p:nvSpPr>
        <p:spPr>
          <a:xfrm>
            <a:off x="1663700" y="4419600"/>
            <a:ext cx="262466" cy="369332"/>
          </a:xfrm>
          <a:prstGeom prst="rect">
            <a:avLst/>
          </a:prstGeom>
          <a:noFill/>
        </p:spPr>
        <p:txBody>
          <a:bodyPr wrap="square" rtlCol="0">
            <a:spAutoFit/>
          </a:bodyPr>
          <a:lstStyle/>
          <a:p>
            <a:r>
              <a:rPr lang="en-CA" dirty="0"/>
              <a:t>A</a:t>
            </a:r>
          </a:p>
        </p:txBody>
      </p:sp>
      <p:sp>
        <p:nvSpPr>
          <p:cNvPr id="7" name="TextBox 6">
            <a:extLst>
              <a:ext uri="{FF2B5EF4-FFF2-40B4-BE49-F238E27FC236}">
                <a16:creationId xmlns:a16="http://schemas.microsoft.com/office/drawing/2014/main" id="{757FCE17-D8DD-433C-9F40-DEF295F86C8E}"/>
              </a:ext>
            </a:extLst>
          </p:cNvPr>
          <p:cNvSpPr txBox="1"/>
          <p:nvPr/>
        </p:nvSpPr>
        <p:spPr>
          <a:xfrm>
            <a:off x="4223093" y="4419600"/>
            <a:ext cx="262466" cy="369332"/>
          </a:xfrm>
          <a:prstGeom prst="rect">
            <a:avLst/>
          </a:prstGeom>
          <a:noFill/>
        </p:spPr>
        <p:txBody>
          <a:bodyPr wrap="square" rtlCol="0">
            <a:spAutoFit/>
          </a:bodyPr>
          <a:lstStyle/>
          <a:p>
            <a:r>
              <a:rPr lang="en-CA" dirty="0"/>
              <a:t>B</a:t>
            </a:r>
          </a:p>
        </p:txBody>
      </p:sp>
    </p:spTree>
    <p:extLst>
      <p:ext uri="{BB962C8B-B14F-4D97-AF65-F5344CB8AC3E}">
        <p14:creationId xmlns:p14="http://schemas.microsoft.com/office/powerpoint/2010/main" val="23960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4AA6-BC74-443E-9558-5D73850BF96E}"/>
              </a:ext>
            </a:extLst>
          </p:cNvPr>
          <p:cNvSpPr>
            <a:spLocks noGrp="1"/>
          </p:cNvSpPr>
          <p:nvPr>
            <p:ph type="title"/>
          </p:nvPr>
        </p:nvSpPr>
        <p:spPr/>
        <p:txBody>
          <a:bodyPr/>
          <a:lstStyle/>
          <a:p>
            <a:r>
              <a:rPr lang="en-CA" dirty="0"/>
              <a:t>Rules to Remember</a:t>
            </a:r>
          </a:p>
        </p:txBody>
      </p:sp>
      <p:sp>
        <p:nvSpPr>
          <p:cNvPr id="3" name="Content Placeholder 2">
            <a:extLst>
              <a:ext uri="{FF2B5EF4-FFF2-40B4-BE49-F238E27FC236}">
                <a16:creationId xmlns:a16="http://schemas.microsoft.com/office/drawing/2014/main" id="{F7CFCBDB-DAD6-4231-A139-E408FAF201EF}"/>
              </a:ext>
            </a:extLst>
          </p:cNvPr>
          <p:cNvSpPr>
            <a:spLocks noGrp="1"/>
          </p:cNvSpPr>
          <p:nvPr>
            <p:ph idx="1"/>
          </p:nvPr>
        </p:nvSpPr>
        <p:spPr/>
        <p:txBody>
          <a:bodyPr>
            <a:normAutofit/>
          </a:bodyPr>
          <a:lstStyle/>
          <a:p>
            <a:r>
              <a:rPr lang="en-US" dirty="0"/>
              <a:t>There are a few rules to remember when using SET operators:</a:t>
            </a:r>
          </a:p>
          <a:p>
            <a:pPr lvl="1"/>
            <a:r>
              <a:rPr lang="en-US" dirty="0"/>
              <a:t>The number of columns and the data types of the columns must be identical in all of the SELECT statements used in the query.</a:t>
            </a:r>
          </a:p>
          <a:p>
            <a:pPr lvl="1"/>
            <a:r>
              <a:rPr lang="en-US" dirty="0"/>
              <a:t>The names of the columns need not be identical.</a:t>
            </a:r>
          </a:p>
          <a:p>
            <a:pPr lvl="1"/>
            <a:r>
              <a:rPr lang="en-US" dirty="0"/>
              <a:t>Column names in the output are taken from the column names in the first SELECT statement.</a:t>
            </a:r>
          </a:p>
          <a:p>
            <a:r>
              <a:rPr lang="en-US" dirty="0"/>
              <a:t>So any column aliases should be entered in the first statement as you would want to see them in the finished report.</a:t>
            </a:r>
            <a:endParaRPr lang="en-CA" dirty="0"/>
          </a:p>
        </p:txBody>
      </p:sp>
    </p:spTree>
    <p:extLst>
      <p:ext uri="{BB962C8B-B14F-4D97-AF65-F5344CB8AC3E}">
        <p14:creationId xmlns:p14="http://schemas.microsoft.com/office/powerpoint/2010/main" val="33138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6A8-AC73-4234-A314-E0090D6D1C3F}"/>
              </a:ext>
            </a:extLst>
          </p:cNvPr>
          <p:cNvSpPr>
            <a:spLocks noGrp="1"/>
          </p:cNvSpPr>
          <p:nvPr>
            <p:ph type="title"/>
          </p:nvPr>
        </p:nvSpPr>
        <p:spPr/>
        <p:txBody>
          <a:bodyPr/>
          <a:lstStyle/>
          <a:p>
            <a:r>
              <a:rPr lang="en-CA" dirty="0"/>
              <a:t>UNION</a:t>
            </a:r>
          </a:p>
        </p:txBody>
      </p:sp>
      <p:sp>
        <p:nvSpPr>
          <p:cNvPr id="3" name="Content Placeholder 2">
            <a:extLst>
              <a:ext uri="{FF2B5EF4-FFF2-40B4-BE49-F238E27FC236}">
                <a16:creationId xmlns:a16="http://schemas.microsoft.com/office/drawing/2014/main" id="{58212469-3B88-4C60-A045-D87F039A3987}"/>
              </a:ext>
            </a:extLst>
          </p:cNvPr>
          <p:cNvSpPr>
            <a:spLocks noGrp="1"/>
          </p:cNvSpPr>
          <p:nvPr>
            <p:ph idx="1"/>
          </p:nvPr>
        </p:nvSpPr>
        <p:spPr/>
        <p:txBody>
          <a:bodyPr/>
          <a:lstStyle/>
          <a:p>
            <a:r>
              <a:rPr lang="en-US" dirty="0"/>
              <a:t>The UNION operator returns all rows from both tables, after eliminating duplicates.</a:t>
            </a:r>
          </a:p>
          <a:p>
            <a:endParaRPr lang="en-US" dirty="0"/>
          </a:p>
          <a:p>
            <a:endParaRPr lang="en-US" dirty="0"/>
          </a:p>
          <a:p>
            <a:pPr marL="0" indent="0">
              <a:buNone/>
            </a:pPr>
            <a:endParaRPr lang="en-US" dirty="0"/>
          </a:p>
          <a:p>
            <a:pPr marL="0" indent="0">
              <a:buNone/>
            </a:pPr>
            <a:endParaRPr lang="en-US" dirty="0"/>
          </a:p>
          <a:p>
            <a:r>
              <a:rPr lang="en-US" dirty="0"/>
              <a:t>The result of listing all elements in A and B eliminating duplicates is {1, 2, 3, 4, 5, 6, 7, 8}.</a:t>
            </a:r>
          </a:p>
          <a:p>
            <a:r>
              <a:rPr lang="en-US" dirty="0"/>
              <a:t>If you joined A and B you would get only {4, 5}. You would have to perform a full outer join to get the same list as above.</a:t>
            </a:r>
            <a:endParaRPr lang="en-CA" dirty="0"/>
          </a:p>
        </p:txBody>
      </p:sp>
      <p:sp>
        <p:nvSpPr>
          <p:cNvPr id="4" name="TextBox 3">
            <a:extLst>
              <a:ext uri="{FF2B5EF4-FFF2-40B4-BE49-F238E27FC236}">
                <a16:creationId xmlns:a16="http://schemas.microsoft.com/office/drawing/2014/main" id="{921AAFE9-7F00-45E8-8AAF-6F6DB6BB2F74}"/>
              </a:ext>
            </a:extLst>
          </p:cNvPr>
          <p:cNvSpPr txBox="1"/>
          <p:nvPr/>
        </p:nvSpPr>
        <p:spPr>
          <a:xfrm>
            <a:off x="1121835" y="3027015"/>
            <a:ext cx="2713566"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a_id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a:t>
            </a:r>
          </a:p>
          <a:p>
            <a:r>
              <a:rPr lang="en-US" sz="1600" dirty="0">
                <a:latin typeface="Cambria" panose="02040503050406030204" pitchFamily="18" charset="0"/>
                <a:ea typeface="Cambria" panose="02040503050406030204" pitchFamily="18" charset="0"/>
              </a:rPr>
              <a:t>UNION</a:t>
            </a:r>
          </a:p>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b;</a:t>
            </a:r>
            <a:endParaRPr lang="en-CA"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7C201079-D81C-4B6A-A03A-7CDE049D6B07}"/>
              </a:ext>
            </a:extLst>
          </p:cNvPr>
          <p:cNvPicPr>
            <a:picLocks noChangeAspect="1"/>
          </p:cNvPicPr>
          <p:nvPr/>
        </p:nvPicPr>
        <p:blipFill>
          <a:blip r:embed="rId2"/>
          <a:stretch>
            <a:fillRect/>
          </a:stretch>
        </p:blipFill>
        <p:spPr>
          <a:xfrm>
            <a:off x="4656666" y="2616346"/>
            <a:ext cx="2878668" cy="1811574"/>
          </a:xfrm>
          <a:prstGeom prst="rect">
            <a:avLst/>
          </a:prstGeom>
        </p:spPr>
      </p:pic>
    </p:spTree>
    <p:extLst>
      <p:ext uri="{BB962C8B-B14F-4D97-AF65-F5344CB8AC3E}">
        <p14:creationId xmlns:p14="http://schemas.microsoft.com/office/powerpoint/2010/main" val="2105937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6A8-AC73-4234-A314-E0090D6D1C3F}"/>
              </a:ext>
            </a:extLst>
          </p:cNvPr>
          <p:cNvSpPr>
            <a:spLocks noGrp="1"/>
          </p:cNvSpPr>
          <p:nvPr>
            <p:ph type="title"/>
          </p:nvPr>
        </p:nvSpPr>
        <p:spPr/>
        <p:txBody>
          <a:bodyPr/>
          <a:lstStyle/>
          <a:p>
            <a:r>
              <a:rPr lang="en-CA" dirty="0"/>
              <a:t>UNION ALL</a:t>
            </a:r>
          </a:p>
        </p:txBody>
      </p:sp>
      <p:sp>
        <p:nvSpPr>
          <p:cNvPr id="3" name="Content Placeholder 2">
            <a:extLst>
              <a:ext uri="{FF2B5EF4-FFF2-40B4-BE49-F238E27FC236}">
                <a16:creationId xmlns:a16="http://schemas.microsoft.com/office/drawing/2014/main" id="{58212469-3B88-4C60-A045-D87F039A3987}"/>
              </a:ext>
            </a:extLst>
          </p:cNvPr>
          <p:cNvSpPr>
            <a:spLocks noGrp="1"/>
          </p:cNvSpPr>
          <p:nvPr>
            <p:ph idx="1"/>
          </p:nvPr>
        </p:nvSpPr>
        <p:spPr/>
        <p:txBody>
          <a:bodyPr/>
          <a:lstStyle/>
          <a:p>
            <a:r>
              <a:rPr lang="en-US" dirty="0"/>
              <a:t>The UNION ALL operator returns all rows from both tables, without eliminating duplicates.</a:t>
            </a:r>
          </a:p>
          <a:p>
            <a:endParaRPr lang="en-US" dirty="0"/>
          </a:p>
          <a:p>
            <a:pPr marL="0" indent="0">
              <a:buNone/>
            </a:pPr>
            <a:endParaRPr lang="en-US" dirty="0"/>
          </a:p>
          <a:p>
            <a:pPr marL="0" indent="0">
              <a:buNone/>
            </a:pPr>
            <a:endParaRPr lang="en-US" dirty="0"/>
          </a:p>
          <a:p>
            <a:endParaRPr lang="en-US" dirty="0"/>
          </a:p>
          <a:p>
            <a:r>
              <a:rPr lang="en-US" dirty="0"/>
              <a:t>The result of listing all elements in A and B without eliminating duplicates is {1, 2, 3, 4, 5, 4, 5, 6, 7, 8}.</a:t>
            </a:r>
          </a:p>
        </p:txBody>
      </p:sp>
      <p:sp>
        <p:nvSpPr>
          <p:cNvPr id="4" name="TextBox 3">
            <a:extLst>
              <a:ext uri="{FF2B5EF4-FFF2-40B4-BE49-F238E27FC236}">
                <a16:creationId xmlns:a16="http://schemas.microsoft.com/office/drawing/2014/main" id="{921AAFE9-7F00-45E8-8AAF-6F6DB6BB2F74}"/>
              </a:ext>
            </a:extLst>
          </p:cNvPr>
          <p:cNvSpPr txBox="1"/>
          <p:nvPr/>
        </p:nvSpPr>
        <p:spPr>
          <a:xfrm>
            <a:off x="1121835" y="3027015"/>
            <a:ext cx="2713566"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a_id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a:t>
            </a:r>
          </a:p>
          <a:p>
            <a:r>
              <a:rPr lang="en-US" sz="1600" dirty="0">
                <a:latin typeface="Cambria" panose="02040503050406030204" pitchFamily="18" charset="0"/>
                <a:ea typeface="Cambria" panose="02040503050406030204" pitchFamily="18" charset="0"/>
              </a:rPr>
              <a:t>UNION ALL</a:t>
            </a:r>
          </a:p>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b;</a:t>
            </a:r>
            <a:endParaRPr lang="en-CA"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3CA4ECA7-10E5-455C-B5BA-25FC611B9CE1}"/>
              </a:ext>
            </a:extLst>
          </p:cNvPr>
          <p:cNvPicPr>
            <a:picLocks noChangeAspect="1"/>
          </p:cNvPicPr>
          <p:nvPr/>
        </p:nvPicPr>
        <p:blipFill>
          <a:blip r:embed="rId2"/>
          <a:stretch>
            <a:fillRect/>
          </a:stretch>
        </p:blipFill>
        <p:spPr>
          <a:xfrm>
            <a:off x="4628856" y="2800182"/>
            <a:ext cx="2934288" cy="1777104"/>
          </a:xfrm>
          <a:prstGeom prst="rect">
            <a:avLst/>
          </a:prstGeom>
        </p:spPr>
      </p:pic>
    </p:spTree>
    <p:extLst>
      <p:ext uri="{BB962C8B-B14F-4D97-AF65-F5344CB8AC3E}">
        <p14:creationId xmlns:p14="http://schemas.microsoft.com/office/powerpoint/2010/main" val="2655531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6A8-AC73-4234-A314-E0090D6D1C3F}"/>
              </a:ext>
            </a:extLst>
          </p:cNvPr>
          <p:cNvSpPr>
            <a:spLocks noGrp="1"/>
          </p:cNvSpPr>
          <p:nvPr>
            <p:ph type="title"/>
          </p:nvPr>
        </p:nvSpPr>
        <p:spPr/>
        <p:txBody>
          <a:bodyPr/>
          <a:lstStyle/>
          <a:p>
            <a:r>
              <a:rPr lang="en-CA" dirty="0"/>
              <a:t>INTERSECT</a:t>
            </a:r>
          </a:p>
        </p:txBody>
      </p:sp>
      <p:sp>
        <p:nvSpPr>
          <p:cNvPr id="3" name="Content Placeholder 2">
            <a:extLst>
              <a:ext uri="{FF2B5EF4-FFF2-40B4-BE49-F238E27FC236}">
                <a16:creationId xmlns:a16="http://schemas.microsoft.com/office/drawing/2014/main" id="{58212469-3B88-4C60-A045-D87F039A3987}"/>
              </a:ext>
            </a:extLst>
          </p:cNvPr>
          <p:cNvSpPr>
            <a:spLocks noGrp="1"/>
          </p:cNvSpPr>
          <p:nvPr>
            <p:ph idx="1"/>
          </p:nvPr>
        </p:nvSpPr>
        <p:spPr/>
        <p:txBody>
          <a:bodyPr/>
          <a:lstStyle/>
          <a:p>
            <a:r>
              <a:rPr lang="en-US" dirty="0"/>
              <a:t>The INTERSECT operator returns all rows common to both tables.</a:t>
            </a:r>
          </a:p>
          <a:p>
            <a:pPr marL="0" indent="0">
              <a:buNone/>
            </a:pPr>
            <a:endParaRPr lang="en-US" dirty="0"/>
          </a:p>
          <a:p>
            <a:pPr marL="0" indent="0">
              <a:buNone/>
            </a:pPr>
            <a:endParaRPr lang="en-US" dirty="0"/>
          </a:p>
          <a:p>
            <a:endParaRPr lang="en-US" dirty="0"/>
          </a:p>
          <a:p>
            <a:endParaRPr lang="en-US" dirty="0"/>
          </a:p>
          <a:p>
            <a:endParaRPr lang="en-US" dirty="0"/>
          </a:p>
          <a:p>
            <a:r>
              <a:rPr lang="en-US" dirty="0"/>
              <a:t>The result of listing all elements found in both A and B is {4, 5}.</a:t>
            </a:r>
          </a:p>
        </p:txBody>
      </p:sp>
      <p:sp>
        <p:nvSpPr>
          <p:cNvPr id="4" name="TextBox 3">
            <a:extLst>
              <a:ext uri="{FF2B5EF4-FFF2-40B4-BE49-F238E27FC236}">
                <a16:creationId xmlns:a16="http://schemas.microsoft.com/office/drawing/2014/main" id="{921AAFE9-7F00-45E8-8AAF-6F6DB6BB2F74}"/>
              </a:ext>
            </a:extLst>
          </p:cNvPr>
          <p:cNvSpPr txBox="1"/>
          <p:nvPr/>
        </p:nvSpPr>
        <p:spPr>
          <a:xfrm>
            <a:off x="1096435" y="3043948"/>
            <a:ext cx="2713566"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a_id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a:t>
            </a:r>
          </a:p>
          <a:p>
            <a:r>
              <a:rPr lang="en-US" sz="1600" dirty="0">
                <a:latin typeface="Cambria" panose="02040503050406030204" pitchFamily="18" charset="0"/>
                <a:ea typeface="Cambria" panose="02040503050406030204" pitchFamily="18" charset="0"/>
              </a:rPr>
              <a:t>INTERSECT</a:t>
            </a:r>
          </a:p>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b;</a:t>
            </a:r>
            <a:endParaRPr lang="en-CA"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1161C52B-2575-426E-97A9-FE8BBD819D19}"/>
              </a:ext>
            </a:extLst>
          </p:cNvPr>
          <p:cNvPicPr>
            <a:picLocks noChangeAspect="1"/>
          </p:cNvPicPr>
          <p:nvPr/>
        </p:nvPicPr>
        <p:blipFill>
          <a:blip r:embed="rId2"/>
          <a:stretch>
            <a:fillRect/>
          </a:stretch>
        </p:blipFill>
        <p:spPr>
          <a:xfrm>
            <a:off x="4605867" y="2786429"/>
            <a:ext cx="2675466" cy="1580958"/>
          </a:xfrm>
          <a:prstGeom prst="rect">
            <a:avLst/>
          </a:prstGeom>
        </p:spPr>
      </p:pic>
    </p:spTree>
    <p:extLst>
      <p:ext uri="{BB962C8B-B14F-4D97-AF65-F5344CB8AC3E}">
        <p14:creationId xmlns:p14="http://schemas.microsoft.com/office/powerpoint/2010/main" val="2097346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6A8-AC73-4234-A314-E0090D6D1C3F}"/>
              </a:ext>
            </a:extLst>
          </p:cNvPr>
          <p:cNvSpPr>
            <a:spLocks noGrp="1"/>
          </p:cNvSpPr>
          <p:nvPr>
            <p:ph type="title"/>
          </p:nvPr>
        </p:nvSpPr>
        <p:spPr/>
        <p:txBody>
          <a:bodyPr/>
          <a:lstStyle/>
          <a:p>
            <a:r>
              <a:rPr lang="en-CA" dirty="0"/>
              <a:t>MINUS</a:t>
            </a:r>
          </a:p>
        </p:txBody>
      </p:sp>
      <p:sp>
        <p:nvSpPr>
          <p:cNvPr id="3" name="Content Placeholder 2">
            <a:extLst>
              <a:ext uri="{FF2B5EF4-FFF2-40B4-BE49-F238E27FC236}">
                <a16:creationId xmlns:a16="http://schemas.microsoft.com/office/drawing/2014/main" id="{58212469-3B88-4C60-A045-D87F039A3987}"/>
              </a:ext>
            </a:extLst>
          </p:cNvPr>
          <p:cNvSpPr>
            <a:spLocks noGrp="1"/>
          </p:cNvSpPr>
          <p:nvPr>
            <p:ph idx="1"/>
          </p:nvPr>
        </p:nvSpPr>
        <p:spPr/>
        <p:txBody>
          <a:bodyPr/>
          <a:lstStyle/>
          <a:p>
            <a:r>
              <a:rPr lang="en-US" dirty="0"/>
              <a:t>The MINUS operator returns all rows found in one table but not the other.</a:t>
            </a:r>
            <a:br>
              <a:rPr lang="en-US" dirty="0"/>
            </a:br>
            <a:endParaRPr lang="en-US" dirty="0"/>
          </a:p>
          <a:p>
            <a:pPr marL="0" indent="0">
              <a:buNone/>
            </a:pPr>
            <a:endParaRPr lang="en-US" dirty="0"/>
          </a:p>
          <a:p>
            <a:endParaRPr lang="en-US" dirty="0"/>
          </a:p>
          <a:p>
            <a:endParaRPr lang="en-US" dirty="0"/>
          </a:p>
          <a:p>
            <a:endParaRPr lang="en-US" dirty="0"/>
          </a:p>
          <a:p>
            <a:r>
              <a:rPr lang="en-US" dirty="0"/>
              <a:t>The result of listing all elements found in A but not B is {1, 2, 3}.</a:t>
            </a:r>
          </a:p>
          <a:p>
            <a:r>
              <a:rPr lang="en-US" dirty="0"/>
              <a:t>The result of B MINUS A would give {6, 7, 8}.</a:t>
            </a:r>
          </a:p>
        </p:txBody>
      </p:sp>
      <p:sp>
        <p:nvSpPr>
          <p:cNvPr id="4" name="TextBox 3">
            <a:extLst>
              <a:ext uri="{FF2B5EF4-FFF2-40B4-BE49-F238E27FC236}">
                <a16:creationId xmlns:a16="http://schemas.microsoft.com/office/drawing/2014/main" id="{921AAFE9-7F00-45E8-8AAF-6F6DB6BB2F74}"/>
              </a:ext>
            </a:extLst>
          </p:cNvPr>
          <p:cNvSpPr txBox="1"/>
          <p:nvPr/>
        </p:nvSpPr>
        <p:spPr>
          <a:xfrm>
            <a:off x="1096435" y="3043948"/>
            <a:ext cx="2713566"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a_id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a:t>
            </a:r>
          </a:p>
          <a:p>
            <a:r>
              <a:rPr lang="en-US" sz="1600" dirty="0">
                <a:latin typeface="Cambria" panose="02040503050406030204" pitchFamily="18" charset="0"/>
                <a:ea typeface="Cambria" panose="02040503050406030204" pitchFamily="18" charset="0"/>
              </a:rPr>
              <a:t>MINUS</a:t>
            </a:r>
          </a:p>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b;</a:t>
            </a:r>
            <a:endParaRPr lang="en-CA"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B6735827-F0EA-408B-B312-40EDD7F29A69}"/>
              </a:ext>
            </a:extLst>
          </p:cNvPr>
          <p:cNvPicPr>
            <a:picLocks noChangeAspect="1"/>
          </p:cNvPicPr>
          <p:nvPr/>
        </p:nvPicPr>
        <p:blipFill>
          <a:blip r:embed="rId2"/>
          <a:stretch>
            <a:fillRect/>
          </a:stretch>
        </p:blipFill>
        <p:spPr>
          <a:xfrm>
            <a:off x="4766734" y="2977827"/>
            <a:ext cx="2421466" cy="1455680"/>
          </a:xfrm>
          <a:prstGeom prst="rect">
            <a:avLst/>
          </a:prstGeom>
        </p:spPr>
      </p:pic>
    </p:spTree>
    <p:extLst>
      <p:ext uri="{BB962C8B-B14F-4D97-AF65-F5344CB8AC3E}">
        <p14:creationId xmlns:p14="http://schemas.microsoft.com/office/powerpoint/2010/main" val="1102933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EAF8-50B9-4047-AFAF-D0D24FED749F}"/>
              </a:ext>
            </a:extLst>
          </p:cNvPr>
          <p:cNvSpPr>
            <a:spLocks noGrp="1"/>
          </p:cNvSpPr>
          <p:nvPr>
            <p:ph type="title"/>
          </p:nvPr>
        </p:nvSpPr>
        <p:spPr/>
        <p:txBody>
          <a:bodyPr/>
          <a:lstStyle/>
          <a:p>
            <a:r>
              <a:rPr lang="en-CA" dirty="0"/>
              <a:t>Set Operator Examples</a:t>
            </a:r>
          </a:p>
        </p:txBody>
      </p:sp>
      <p:sp>
        <p:nvSpPr>
          <p:cNvPr id="3" name="Content Placeholder 2">
            <a:extLst>
              <a:ext uri="{FF2B5EF4-FFF2-40B4-BE49-F238E27FC236}">
                <a16:creationId xmlns:a16="http://schemas.microsoft.com/office/drawing/2014/main" id="{A7D51950-9389-465A-B09E-75FBBFB6A513}"/>
              </a:ext>
            </a:extLst>
          </p:cNvPr>
          <p:cNvSpPr>
            <a:spLocks noGrp="1"/>
          </p:cNvSpPr>
          <p:nvPr>
            <p:ph idx="1"/>
          </p:nvPr>
        </p:nvSpPr>
        <p:spPr/>
        <p:txBody>
          <a:bodyPr/>
          <a:lstStyle/>
          <a:p>
            <a:r>
              <a:rPr lang="en-US" dirty="0"/>
              <a:t>Sometimes if you are selecting rows from tables that do not have columns in common, you may have to create your own columns in order to match the number of columns in the queries.</a:t>
            </a:r>
          </a:p>
          <a:p>
            <a:r>
              <a:rPr lang="en-US" dirty="0"/>
              <a:t>The easiest way to do this is to include one or more NULL values in the select list.</a:t>
            </a:r>
          </a:p>
          <a:p>
            <a:r>
              <a:rPr lang="en-US" dirty="0"/>
              <a:t>Remember to give each one a suitable alias and matching data type.</a:t>
            </a:r>
            <a:endParaRPr lang="en-CA" dirty="0"/>
          </a:p>
        </p:txBody>
      </p:sp>
    </p:spTree>
    <p:extLst>
      <p:ext uri="{BB962C8B-B14F-4D97-AF65-F5344CB8AC3E}">
        <p14:creationId xmlns:p14="http://schemas.microsoft.com/office/powerpoint/2010/main" val="3701379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1D7E-6CD8-42B3-9A15-82EAFF697324}"/>
              </a:ext>
            </a:extLst>
          </p:cNvPr>
          <p:cNvSpPr>
            <a:spLocks noGrp="1"/>
          </p:cNvSpPr>
          <p:nvPr>
            <p:ph type="title"/>
          </p:nvPr>
        </p:nvSpPr>
        <p:spPr/>
        <p:txBody>
          <a:bodyPr/>
          <a:lstStyle/>
          <a:p>
            <a:r>
              <a:rPr lang="en-CA" dirty="0"/>
              <a:t>Set Operator Examples</a:t>
            </a:r>
          </a:p>
        </p:txBody>
      </p:sp>
      <p:sp>
        <p:nvSpPr>
          <p:cNvPr id="5" name="TextBox 4">
            <a:extLst>
              <a:ext uri="{FF2B5EF4-FFF2-40B4-BE49-F238E27FC236}">
                <a16:creationId xmlns:a16="http://schemas.microsoft.com/office/drawing/2014/main" id="{C30DEF6E-583D-4CB6-8A7C-3F60D3F9C44A}"/>
              </a:ext>
            </a:extLst>
          </p:cNvPr>
          <p:cNvSpPr txBox="1"/>
          <p:nvPr/>
        </p:nvSpPr>
        <p:spPr>
          <a:xfrm>
            <a:off x="800100" y="2615568"/>
            <a:ext cx="4804833"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hire_date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UNION</a:t>
            </a:r>
          </a:p>
          <a:p>
            <a:r>
              <a:rPr lang="en-US" sz="1600" dirty="0">
                <a:latin typeface="Cambria" panose="02040503050406030204" pitchFamily="18" charset="0"/>
                <a:ea typeface="Cambria" panose="02040503050406030204" pitchFamily="18" charset="0"/>
              </a:rPr>
              <a:t>SELECT TO_DATE(NULL),</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job_history</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2F917393-B3FE-4C19-A5A8-5C654BC83C89}"/>
              </a:ext>
            </a:extLst>
          </p:cNvPr>
          <p:cNvPicPr>
            <a:picLocks noChangeAspect="1"/>
          </p:cNvPicPr>
          <p:nvPr/>
        </p:nvPicPr>
        <p:blipFill>
          <a:blip r:embed="rId2"/>
          <a:stretch>
            <a:fillRect/>
          </a:stretch>
        </p:blipFill>
        <p:spPr>
          <a:xfrm>
            <a:off x="6096000" y="1083219"/>
            <a:ext cx="2675468" cy="4945562"/>
          </a:xfrm>
          <a:prstGeom prst="rect">
            <a:avLst/>
          </a:prstGeom>
        </p:spPr>
      </p:pic>
    </p:spTree>
    <p:extLst>
      <p:ext uri="{BB962C8B-B14F-4D97-AF65-F5344CB8AC3E}">
        <p14:creationId xmlns:p14="http://schemas.microsoft.com/office/powerpoint/2010/main" val="391992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D53F-F878-4C64-A8C6-2FF86D65D3C3}"/>
              </a:ext>
            </a:extLst>
          </p:cNvPr>
          <p:cNvSpPr>
            <a:spLocks noGrp="1"/>
          </p:cNvSpPr>
          <p:nvPr>
            <p:ph type="title"/>
          </p:nvPr>
        </p:nvSpPr>
        <p:spPr/>
        <p:txBody>
          <a:bodyPr/>
          <a:lstStyle/>
          <a:p>
            <a:r>
              <a:rPr lang="en-CA" dirty="0"/>
              <a:t>GROUP Functions List</a:t>
            </a:r>
          </a:p>
        </p:txBody>
      </p:sp>
      <p:sp>
        <p:nvSpPr>
          <p:cNvPr id="3" name="Content Placeholder 2">
            <a:extLst>
              <a:ext uri="{FF2B5EF4-FFF2-40B4-BE49-F238E27FC236}">
                <a16:creationId xmlns:a16="http://schemas.microsoft.com/office/drawing/2014/main" id="{B4B09C46-31C0-42DA-B6E0-E32F8C8CACAD}"/>
              </a:ext>
            </a:extLst>
          </p:cNvPr>
          <p:cNvSpPr>
            <a:spLocks noGrp="1"/>
          </p:cNvSpPr>
          <p:nvPr>
            <p:ph idx="1"/>
          </p:nvPr>
        </p:nvSpPr>
        <p:spPr>
          <a:xfrm>
            <a:off x="677334" y="2160589"/>
            <a:ext cx="3860799" cy="3880773"/>
          </a:xfrm>
        </p:spPr>
        <p:txBody>
          <a:bodyPr>
            <a:normAutofit/>
          </a:bodyPr>
          <a:lstStyle/>
          <a:p>
            <a:r>
              <a:rPr lang="en-US" dirty="0"/>
              <a:t>MIN: Used with columns that store any data type to return the minimum value.</a:t>
            </a:r>
          </a:p>
          <a:p>
            <a:r>
              <a:rPr lang="en-US" dirty="0"/>
              <a:t>MAX: Used with columns that store any data type to return the maximum value.</a:t>
            </a:r>
            <a:endParaRPr lang="en-CA" dirty="0"/>
          </a:p>
        </p:txBody>
      </p:sp>
      <p:graphicFrame>
        <p:nvGraphicFramePr>
          <p:cNvPr id="4" name="Table 6">
            <a:extLst>
              <a:ext uri="{FF2B5EF4-FFF2-40B4-BE49-F238E27FC236}">
                <a16:creationId xmlns:a16="http://schemas.microsoft.com/office/drawing/2014/main" id="{F6D4F8B8-EFD9-435C-887C-0D00F914D789}"/>
              </a:ext>
            </a:extLst>
          </p:cNvPr>
          <p:cNvGraphicFramePr>
            <a:graphicFrameLocks/>
          </p:cNvGraphicFramePr>
          <p:nvPr>
            <p:extLst>
              <p:ext uri="{D42A27DB-BD31-4B8C-83A1-F6EECF244321}">
                <p14:modId xmlns:p14="http://schemas.microsoft.com/office/powerpoint/2010/main" val="2834567869"/>
              </p:ext>
            </p:extLst>
          </p:nvPr>
        </p:nvGraphicFramePr>
        <p:xfrm>
          <a:off x="4698003" y="1676400"/>
          <a:ext cx="2675410" cy="4572000"/>
        </p:xfrm>
        <a:graphic>
          <a:graphicData uri="http://schemas.openxmlformats.org/drawingml/2006/table">
            <a:tbl>
              <a:tblPr firstRow="1" bandRow="1">
                <a:tableStyleId>{5C22544A-7EE6-4342-B048-85BDC9FD1C3A}</a:tableStyleId>
              </a:tblPr>
              <a:tblGrid>
                <a:gridCol w="997769">
                  <a:extLst>
                    <a:ext uri="{9D8B030D-6E8A-4147-A177-3AD203B41FA5}">
                      <a16:colId xmlns:a16="http://schemas.microsoft.com/office/drawing/2014/main" val="3945450560"/>
                    </a:ext>
                  </a:extLst>
                </a:gridCol>
                <a:gridCol w="1677641">
                  <a:extLst>
                    <a:ext uri="{9D8B030D-6E8A-4147-A177-3AD203B41FA5}">
                      <a16:colId xmlns:a16="http://schemas.microsoft.com/office/drawing/2014/main" val="2746880674"/>
                    </a:ext>
                  </a:extLst>
                </a:gridCol>
              </a:tblGrid>
              <a:tr h="301471">
                <a:tc>
                  <a:txBody>
                    <a:bodyPr/>
                    <a:lstStyle/>
                    <a:p>
                      <a:r>
                        <a:rPr lang="en-CA" sz="1400" dirty="0"/>
                        <a:t>DEPT_ID</a:t>
                      </a:r>
                    </a:p>
                  </a:txBody>
                  <a:tcPr/>
                </a:tc>
                <a:tc>
                  <a:txBody>
                    <a:bodyPr/>
                    <a:lstStyle/>
                    <a:p>
                      <a:r>
                        <a:rPr lang="en-CA" sz="1400" dirty="0"/>
                        <a:t>SALARY</a:t>
                      </a:r>
                    </a:p>
                  </a:txBody>
                  <a:tcPr/>
                </a:tc>
                <a:extLst>
                  <a:ext uri="{0D108BD9-81ED-4DB2-BD59-A6C34878D82A}">
                    <a16:rowId xmlns:a16="http://schemas.microsoft.com/office/drawing/2014/main" val="3999973422"/>
                  </a:ext>
                </a:extLst>
              </a:tr>
              <a:tr h="301471">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363999258"/>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212660821"/>
                  </a:ext>
                </a:extLst>
              </a:tr>
              <a:tr h="301471">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1396693351"/>
                  </a:ext>
                </a:extLst>
              </a:tr>
              <a:tr h="301471">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2211354435"/>
                  </a:ext>
                </a:extLst>
              </a:tr>
              <a:tr h="301471">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1288633332"/>
                  </a:ext>
                </a:extLst>
              </a:tr>
              <a:tr h="301471">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705931735"/>
                  </a:ext>
                </a:extLst>
              </a:tr>
              <a:tr h="301471">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2250859168"/>
                  </a:ext>
                </a:extLst>
              </a:tr>
              <a:tr h="301471">
                <a:tc>
                  <a:txBody>
                    <a:bodyPr/>
                    <a:lstStyle/>
                    <a:p>
                      <a:r>
                        <a:rPr lang="en-CA" sz="1400" dirty="0"/>
                        <a:t>50</a:t>
                      </a:r>
                    </a:p>
                  </a:txBody>
                  <a:tcPr/>
                </a:tc>
                <a:tc>
                  <a:txBody>
                    <a:bodyPr/>
                    <a:lstStyle/>
                    <a:p>
                      <a:r>
                        <a:rPr lang="en-CA" sz="1400" dirty="0"/>
                        <a:t>3100</a:t>
                      </a:r>
                    </a:p>
                  </a:txBody>
                  <a:tcPr/>
                </a:tc>
                <a:extLst>
                  <a:ext uri="{0D108BD9-81ED-4DB2-BD59-A6C34878D82A}">
                    <a16:rowId xmlns:a16="http://schemas.microsoft.com/office/drawing/2014/main" val="1852447159"/>
                  </a:ext>
                </a:extLst>
              </a:tr>
              <a:tr h="301471">
                <a:tc>
                  <a:txBody>
                    <a:bodyPr/>
                    <a:lstStyle/>
                    <a:p>
                      <a:r>
                        <a:rPr lang="en-CA" sz="1400" dirty="0"/>
                        <a:t>50</a:t>
                      </a:r>
                    </a:p>
                  </a:txBody>
                  <a:tcPr/>
                </a:tc>
                <a:tc>
                  <a:txBody>
                    <a:bodyPr/>
                    <a:lstStyle/>
                    <a:p>
                      <a:r>
                        <a:rPr lang="en-CA" sz="1400" dirty="0"/>
                        <a:t>2600</a:t>
                      </a:r>
                    </a:p>
                  </a:txBody>
                  <a:tcPr/>
                </a:tc>
                <a:extLst>
                  <a:ext uri="{0D108BD9-81ED-4DB2-BD59-A6C34878D82A}">
                    <a16:rowId xmlns:a16="http://schemas.microsoft.com/office/drawing/2014/main" val="877628281"/>
                  </a:ext>
                </a:extLst>
              </a:tr>
              <a:tr h="301471">
                <a:tc>
                  <a:txBody>
                    <a:bodyPr/>
                    <a:lstStyle/>
                    <a:p>
                      <a:r>
                        <a:rPr lang="en-CA" sz="1400" dirty="0"/>
                        <a:t>50</a:t>
                      </a:r>
                    </a:p>
                  </a:txBody>
                  <a:tcPr/>
                </a:tc>
                <a:tc>
                  <a:txBody>
                    <a:bodyPr/>
                    <a:lstStyle/>
                    <a:p>
                      <a:r>
                        <a:rPr lang="en-CA" sz="1400" dirty="0"/>
                        <a:t>2500</a:t>
                      </a:r>
                    </a:p>
                  </a:txBody>
                  <a:tcPr/>
                </a:tc>
                <a:extLst>
                  <a:ext uri="{0D108BD9-81ED-4DB2-BD59-A6C34878D82A}">
                    <a16:rowId xmlns:a16="http://schemas.microsoft.com/office/drawing/2014/main" val="740153777"/>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4214609930"/>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2110918191"/>
                  </a:ext>
                </a:extLst>
              </a:tr>
              <a:tr h="301471">
                <a:tc>
                  <a:txBody>
                    <a:bodyPr/>
                    <a:lstStyle/>
                    <a:p>
                      <a:r>
                        <a:rPr lang="en-CA" sz="1400" dirty="0"/>
                        <a:t>10</a:t>
                      </a:r>
                    </a:p>
                  </a:txBody>
                  <a:tcPr/>
                </a:tc>
                <a:tc>
                  <a:txBody>
                    <a:bodyPr/>
                    <a:lstStyle/>
                    <a:p>
                      <a:r>
                        <a:rPr lang="en-CA" sz="1400" dirty="0"/>
                        <a:t>4400</a:t>
                      </a:r>
                    </a:p>
                  </a:txBody>
                  <a:tcPr/>
                </a:tc>
                <a:extLst>
                  <a:ext uri="{0D108BD9-81ED-4DB2-BD59-A6C34878D82A}">
                    <a16:rowId xmlns:a16="http://schemas.microsoft.com/office/drawing/2014/main" val="1518195162"/>
                  </a:ext>
                </a:extLst>
              </a:tr>
            </a:tbl>
          </a:graphicData>
        </a:graphic>
      </p:graphicFrame>
      <p:sp>
        <p:nvSpPr>
          <p:cNvPr id="5" name="TextBox 4">
            <a:extLst>
              <a:ext uri="{FF2B5EF4-FFF2-40B4-BE49-F238E27FC236}">
                <a16:creationId xmlns:a16="http://schemas.microsoft.com/office/drawing/2014/main" id="{FBAE4523-C835-4024-81EA-BD8FE0CFD95C}"/>
              </a:ext>
            </a:extLst>
          </p:cNvPr>
          <p:cNvSpPr txBox="1"/>
          <p:nvPr/>
        </p:nvSpPr>
        <p:spPr>
          <a:xfrm>
            <a:off x="7533283" y="1868201"/>
            <a:ext cx="2259990" cy="584775"/>
          </a:xfrm>
          <a:prstGeom prst="rect">
            <a:avLst/>
          </a:prstGeom>
          <a:noFill/>
          <a:ln>
            <a:solidFill>
              <a:schemeClr val="tx1"/>
            </a:solidFill>
          </a:ln>
        </p:spPr>
        <p:txBody>
          <a:bodyPr wrap="square" rtlCol="0">
            <a:spAutoFit/>
          </a:bodyPr>
          <a:lstStyle/>
          <a:p>
            <a:r>
              <a:rPr lang="en-CA" sz="1600" dirty="0">
                <a:latin typeface="Cambria" panose="02040503050406030204" pitchFamily="18" charset="0"/>
                <a:ea typeface="Cambria" panose="02040503050406030204" pitchFamily="18" charset="0"/>
              </a:rPr>
              <a:t>SELECT MAX(salary) FROM EMPLOYEES;</a:t>
            </a:r>
          </a:p>
        </p:txBody>
      </p:sp>
      <p:graphicFrame>
        <p:nvGraphicFramePr>
          <p:cNvPr id="7" name="Table 6">
            <a:extLst>
              <a:ext uri="{FF2B5EF4-FFF2-40B4-BE49-F238E27FC236}">
                <a16:creationId xmlns:a16="http://schemas.microsoft.com/office/drawing/2014/main" id="{DFB28811-FB49-44DD-94D5-584E514C4887}"/>
              </a:ext>
            </a:extLst>
          </p:cNvPr>
          <p:cNvGraphicFramePr>
            <a:graphicFrameLocks/>
          </p:cNvGraphicFramePr>
          <p:nvPr>
            <p:extLst>
              <p:ext uri="{D42A27DB-BD31-4B8C-83A1-F6EECF244321}">
                <p14:modId xmlns:p14="http://schemas.microsoft.com/office/powerpoint/2010/main" val="1236659537"/>
              </p:ext>
            </p:extLst>
          </p:nvPr>
        </p:nvGraphicFramePr>
        <p:xfrm>
          <a:off x="7533283" y="2601869"/>
          <a:ext cx="1348250" cy="609600"/>
        </p:xfrm>
        <a:graphic>
          <a:graphicData uri="http://schemas.openxmlformats.org/drawingml/2006/table">
            <a:tbl>
              <a:tblPr firstRow="1" bandRow="1">
                <a:tableStyleId>{5C22544A-7EE6-4342-B048-85BDC9FD1C3A}</a:tableStyleId>
              </a:tblPr>
              <a:tblGrid>
                <a:gridCol w="1348250">
                  <a:extLst>
                    <a:ext uri="{9D8B030D-6E8A-4147-A177-3AD203B41FA5}">
                      <a16:colId xmlns:a16="http://schemas.microsoft.com/office/drawing/2014/main" val="3945450560"/>
                    </a:ext>
                  </a:extLst>
                </a:gridCol>
              </a:tblGrid>
              <a:tr h="301471">
                <a:tc>
                  <a:txBody>
                    <a:bodyPr/>
                    <a:lstStyle/>
                    <a:p>
                      <a:r>
                        <a:rPr lang="en-CA" sz="1400" dirty="0"/>
                        <a:t>MAX(SALARY)</a:t>
                      </a:r>
                    </a:p>
                  </a:txBody>
                  <a:tcPr/>
                </a:tc>
                <a:extLst>
                  <a:ext uri="{0D108BD9-81ED-4DB2-BD59-A6C34878D82A}">
                    <a16:rowId xmlns:a16="http://schemas.microsoft.com/office/drawing/2014/main" val="3999973422"/>
                  </a:ext>
                </a:extLst>
              </a:tr>
              <a:tr h="301471">
                <a:tc>
                  <a:txBody>
                    <a:bodyPr/>
                    <a:lstStyle/>
                    <a:p>
                      <a:r>
                        <a:rPr lang="en-CA" sz="1400" dirty="0"/>
                        <a:t>24000</a:t>
                      </a:r>
                    </a:p>
                  </a:txBody>
                  <a:tcPr/>
                </a:tc>
                <a:extLst>
                  <a:ext uri="{0D108BD9-81ED-4DB2-BD59-A6C34878D82A}">
                    <a16:rowId xmlns:a16="http://schemas.microsoft.com/office/drawing/2014/main" val="2251850137"/>
                  </a:ext>
                </a:extLst>
              </a:tr>
            </a:tbl>
          </a:graphicData>
        </a:graphic>
      </p:graphicFrame>
      <p:sp>
        <p:nvSpPr>
          <p:cNvPr id="8" name="TextBox 7">
            <a:extLst>
              <a:ext uri="{FF2B5EF4-FFF2-40B4-BE49-F238E27FC236}">
                <a16:creationId xmlns:a16="http://schemas.microsoft.com/office/drawing/2014/main" id="{C5F4C0AC-0162-4CF5-8740-F12058F55F4B}"/>
              </a:ext>
            </a:extLst>
          </p:cNvPr>
          <p:cNvSpPr txBox="1"/>
          <p:nvPr/>
        </p:nvSpPr>
        <p:spPr>
          <a:xfrm>
            <a:off x="7533283" y="4112637"/>
            <a:ext cx="2259990" cy="584775"/>
          </a:xfrm>
          <a:prstGeom prst="rect">
            <a:avLst/>
          </a:prstGeom>
          <a:noFill/>
          <a:ln>
            <a:solidFill>
              <a:schemeClr val="tx1"/>
            </a:solidFill>
          </a:ln>
        </p:spPr>
        <p:txBody>
          <a:bodyPr wrap="square" rtlCol="0">
            <a:spAutoFit/>
          </a:bodyPr>
          <a:lstStyle/>
          <a:p>
            <a:r>
              <a:rPr lang="en-CA" sz="1600" dirty="0">
                <a:latin typeface="Cambria" panose="02040503050406030204" pitchFamily="18" charset="0"/>
                <a:ea typeface="Cambria" panose="02040503050406030204" pitchFamily="18" charset="0"/>
              </a:rPr>
              <a:t>SELECT MIN(salary) FROM EMPLOYEES;</a:t>
            </a:r>
          </a:p>
        </p:txBody>
      </p:sp>
      <p:graphicFrame>
        <p:nvGraphicFramePr>
          <p:cNvPr id="9" name="Table 8">
            <a:extLst>
              <a:ext uri="{FF2B5EF4-FFF2-40B4-BE49-F238E27FC236}">
                <a16:creationId xmlns:a16="http://schemas.microsoft.com/office/drawing/2014/main" id="{6DB12309-79F5-4B51-85CF-A7FF4F6EA0B8}"/>
              </a:ext>
            </a:extLst>
          </p:cNvPr>
          <p:cNvGraphicFramePr>
            <a:graphicFrameLocks/>
          </p:cNvGraphicFramePr>
          <p:nvPr>
            <p:extLst>
              <p:ext uri="{D42A27DB-BD31-4B8C-83A1-F6EECF244321}">
                <p14:modId xmlns:p14="http://schemas.microsoft.com/office/powerpoint/2010/main" val="1244592669"/>
              </p:ext>
            </p:extLst>
          </p:nvPr>
        </p:nvGraphicFramePr>
        <p:xfrm>
          <a:off x="7533283" y="4846305"/>
          <a:ext cx="1348250" cy="609600"/>
        </p:xfrm>
        <a:graphic>
          <a:graphicData uri="http://schemas.openxmlformats.org/drawingml/2006/table">
            <a:tbl>
              <a:tblPr firstRow="1" bandRow="1">
                <a:tableStyleId>{5C22544A-7EE6-4342-B048-85BDC9FD1C3A}</a:tableStyleId>
              </a:tblPr>
              <a:tblGrid>
                <a:gridCol w="1348250">
                  <a:extLst>
                    <a:ext uri="{9D8B030D-6E8A-4147-A177-3AD203B41FA5}">
                      <a16:colId xmlns:a16="http://schemas.microsoft.com/office/drawing/2014/main" val="3945450560"/>
                    </a:ext>
                  </a:extLst>
                </a:gridCol>
              </a:tblGrid>
              <a:tr h="301471">
                <a:tc>
                  <a:txBody>
                    <a:bodyPr/>
                    <a:lstStyle/>
                    <a:p>
                      <a:r>
                        <a:rPr lang="en-CA" sz="1400" dirty="0"/>
                        <a:t>MIN(SALARY)</a:t>
                      </a:r>
                    </a:p>
                  </a:txBody>
                  <a:tcPr/>
                </a:tc>
                <a:extLst>
                  <a:ext uri="{0D108BD9-81ED-4DB2-BD59-A6C34878D82A}">
                    <a16:rowId xmlns:a16="http://schemas.microsoft.com/office/drawing/2014/main" val="3999973422"/>
                  </a:ext>
                </a:extLst>
              </a:tr>
              <a:tr h="301471">
                <a:tc>
                  <a:txBody>
                    <a:bodyPr/>
                    <a:lstStyle/>
                    <a:p>
                      <a:r>
                        <a:rPr lang="en-CA" sz="1400" dirty="0"/>
                        <a:t>2500</a:t>
                      </a:r>
                    </a:p>
                  </a:txBody>
                  <a:tcPr/>
                </a:tc>
                <a:extLst>
                  <a:ext uri="{0D108BD9-81ED-4DB2-BD59-A6C34878D82A}">
                    <a16:rowId xmlns:a16="http://schemas.microsoft.com/office/drawing/2014/main" val="2251850137"/>
                  </a:ext>
                </a:extLst>
              </a:tr>
            </a:tbl>
          </a:graphicData>
        </a:graphic>
      </p:graphicFrame>
    </p:spTree>
    <p:extLst>
      <p:ext uri="{BB962C8B-B14F-4D97-AF65-F5344CB8AC3E}">
        <p14:creationId xmlns:p14="http://schemas.microsoft.com/office/powerpoint/2010/main" val="161389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407C-ED73-43D4-B3B0-C066D79644BA}"/>
              </a:ext>
            </a:extLst>
          </p:cNvPr>
          <p:cNvSpPr>
            <a:spLocks noGrp="1"/>
          </p:cNvSpPr>
          <p:nvPr>
            <p:ph type="title"/>
          </p:nvPr>
        </p:nvSpPr>
        <p:spPr/>
        <p:txBody>
          <a:bodyPr/>
          <a:lstStyle/>
          <a:p>
            <a:r>
              <a:rPr lang="en-CA" dirty="0"/>
              <a:t>Set Operator Examples</a:t>
            </a:r>
          </a:p>
        </p:txBody>
      </p:sp>
      <p:sp>
        <p:nvSpPr>
          <p:cNvPr id="3" name="Content Placeholder 2">
            <a:extLst>
              <a:ext uri="{FF2B5EF4-FFF2-40B4-BE49-F238E27FC236}">
                <a16:creationId xmlns:a16="http://schemas.microsoft.com/office/drawing/2014/main" id="{38DE3E54-20E6-41C9-938B-8CC3DCC6F5BF}"/>
              </a:ext>
            </a:extLst>
          </p:cNvPr>
          <p:cNvSpPr>
            <a:spLocks noGrp="1"/>
          </p:cNvSpPr>
          <p:nvPr>
            <p:ph idx="1"/>
          </p:nvPr>
        </p:nvSpPr>
        <p:spPr/>
        <p:txBody>
          <a:bodyPr/>
          <a:lstStyle/>
          <a:p>
            <a:r>
              <a:rPr lang="en-US" dirty="0"/>
              <a:t>The keyword NULL can be used to match columns in a SELECT list.</a:t>
            </a:r>
          </a:p>
          <a:p>
            <a:r>
              <a:rPr lang="en-US" dirty="0"/>
              <a:t>One NULL is included for each missing column.</a:t>
            </a:r>
          </a:p>
          <a:p>
            <a:r>
              <a:rPr lang="en-US" dirty="0"/>
              <a:t>Furthermore, NULL is formatted to match the data type of the column it is standing in for, so TO_CHAR, TO_DATE, or TO_NUMBER functions are used to achieve identical SELECT lists.</a:t>
            </a:r>
            <a:endParaRPr lang="en-CA" dirty="0"/>
          </a:p>
        </p:txBody>
      </p:sp>
    </p:spTree>
    <p:extLst>
      <p:ext uri="{BB962C8B-B14F-4D97-AF65-F5344CB8AC3E}">
        <p14:creationId xmlns:p14="http://schemas.microsoft.com/office/powerpoint/2010/main" val="3170232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6A13-5444-49D5-B9DA-7451697ECCDB}"/>
              </a:ext>
            </a:extLst>
          </p:cNvPr>
          <p:cNvSpPr>
            <a:spLocks noGrp="1"/>
          </p:cNvSpPr>
          <p:nvPr>
            <p:ph type="title"/>
          </p:nvPr>
        </p:nvSpPr>
        <p:spPr/>
        <p:txBody>
          <a:bodyPr/>
          <a:lstStyle/>
          <a:p>
            <a:r>
              <a:rPr lang="en-CA" dirty="0"/>
              <a:t>Set Operations ORDER BY</a:t>
            </a:r>
          </a:p>
        </p:txBody>
      </p:sp>
      <p:sp>
        <p:nvSpPr>
          <p:cNvPr id="3" name="Content Placeholder 2">
            <a:extLst>
              <a:ext uri="{FF2B5EF4-FFF2-40B4-BE49-F238E27FC236}">
                <a16:creationId xmlns:a16="http://schemas.microsoft.com/office/drawing/2014/main" id="{9AFD2A33-E4C5-44FB-A687-83CDF7A930A3}"/>
              </a:ext>
            </a:extLst>
          </p:cNvPr>
          <p:cNvSpPr>
            <a:spLocks noGrp="1"/>
          </p:cNvSpPr>
          <p:nvPr>
            <p:ph idx="1"/>
          </p:nvPr>
        </p:nvSpPr>
        <p:spPr/>
        <p:txBody>
          <a:bodyPr/>
          <a:lstStyle/>
          <a:p>
            <a:r>
              <a:rPr lang="en-US" dirty="0"/>
              <a:t>If you want to control the order of the returned rows when using SET operators in your query, the ORDER BY statement must only be used once, in the last SELECT statement in the query.</a:t>
            </a:r>
          </a:p>
          <a:p>
            <a:r>
              <a:rPr lang="en-US" dirty="0"/>
              <a:t>Using the previous query example, we could ORDER BY </a:t>
            </a:r>
            <a:r>
              <a:rPr lang="en-US" dirty="0" err="1"/>
              <a:t>employee_id</a:t>
            </a:r>
            <a:r>
              <a:rPr lang="en-US" dirty="0"/>
              <a:t> to see the jobs each employee has held.</a:t>
            </a:r>
            <a:endParaRPr lang="en-CA" dirty="0"/>
          </a:p>
        </p:txBody>
      </p:sp>
      <p:sp>
        <p:nvSpPr>
          <p:cNvPr id="4" name="TextBox 3">
            <a:extLst>
              <a:ext uri="{FF2B5EF4-FFF2-40B4-BE49-F238E27FC236}">
                <a16:creationId xmlns:a16="http://schemas.microsoft.com/office/drawing/2014/main" id="{7B09D50A-D879-4FD8-9247-66BC96517880}"/>
              </a:ext>
            </a:extLst>
          </p:cNvPr>
          <p:cNvSpPr txBox="1"/>
          <p:nvPr/>
        </p:nvSpPr>
        <p:spPr>
          <a:xfrm>
            <a:off x="1104900" y="3919434"/>
            <a:ext cx="4804833" cy="1569660"/>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hire_date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UNION</a:t>
            </a:r>
          </a:p>
          <a:p>
            <a:r>
              <a:rPr lang="en-US" sz="1600" dirty="0">
                <a:latin typeface="Cambria" panose="02040503050406030204" pitchFamily="18" charset="0"/>
                <a:ea typeface="Cambria" panose="02040503050406030204" pitchFamily="18" charset="0"/>
              </a:rPr>
              <a:t>SELECT TO_DATE(NULL),</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job_id</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job_history</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ORDER BY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8794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D53F-F878-4C64-A8C6-2FF86D65D3C3}"/>
              </a:ext>
            </a:extLst>
          </p:cNvPr>
          <p:cNvSpPr>
            <a:spLocks noGrp="1"/>
          </p:cNvSpPr>
          <p:nvPr>
            <p:ph type="title"/>
          </p:nvPr>
        </p:nvSpPr>
        <p:spPr/>
        <p:txBody>
          <a:bodyPr/>
          <a:lstStyle/>
          <a:p>
            <a:r>
              <a:rPr lang="en-CA" dirty="0"/>
              <a:t>GROUP Functions List</a:t>
            </a:r>
          </a:p>
        </p:txBody>
      </p:sp>
      <p:sp>
        <p:nvSpPr>
          <p:cNvPr id="3" name="Content Placeholder 2">
            <a:extLst>
              <a:ext uri="{FF2B5EF4-FFF2-40B4-BE49-F238E27FC236}">
                <a16:creationId xmlns:a16="http://schemas.microsoft.com/office/drawing/2014/main" id="{B4B09C46-31C0-42DA-B6E0-E32F8C8CACAD}"/>
              </a:ext>
            </a:extLst>
          </p:cNvPr>
          <p:cNvSpPr>
            <a:spLocks noGrp="1"/>
          </p:cNvSpPr>
          <p:nvPr>
            <p:ph idx="1"/>
          </p:nvPr>
        </p:nvSpPr>
        <p:spPr>
          <a:xfrm>
            <a:off x="677334" y="2160589"/>
            <a:ext cx="3860799" cy="3880773"/>
          </a:xfrm>
        </p:spPr>
        <p:txBody>
          <a:bodyPr>
            <a:normAutofit/>
          </a:bodyPr>
          <a:lstStyle/>
          <a:p>
            <a:r>
              <a:rPr lang="en-US" dirty="0"/>
              <a:t>SUM: Used with columns that store numeric data to find the total or sum of values.</a:t>
            </a:r>
          </a:p>
          <a:p>
            <a:r>
              <a:rPr lang="en-US" dirty="0"/>
              <a:t>AVG: Used with columns that store numeric data to compute the average.</a:t>
            </a:r>
            <a:endParaRPr lang="en-CA" dirty="0"/>
          </a:p>
        </p:txBody>
      </p:sp>
      <p:graphicFrame>
        <p:nvGraphicFramePr>
          <p:cNvPr id="4" name="Table 6">
            <a:extLst>
              <a:ext uri="{FF2B5EF4-FFF2-40B4-BE49-F238E27FC236}">
                <a16:creationId xmlns:a16="http://schemas.microsoft.com/office/drawing/2014/main" id="{F6D4F8B8-EFD9-435C-887C-0D00F914D789}"/>
              </a:ext>
            </a:extLst>
          </p:cNvPr>
          <p:cNvGraphicFramePr>
            <a:graphicFrameLocks/>
          </p:cNvGraphicFramePr>
          <p:nvPr/>
        </p:nvGraphicFramePr>
        <p:xfrm>
          <a:off x="4698003" y="1676400"/>
          <a:ext cx="2675410" cy="4572000"/>
        </p:xfrm>
        <a:graphic>
          <a:graphicData uri="http://schemas.openxmlformats.org/drawingml/2006/table">
            <a:tbl>
              <a:tblPr firstRow="1" bandRow="1">
                <a:tableStyleId>{5C22544A-7EE6-4342-B048-85BDC9FD1C3A}</a:tableStyleId>
              </a:tblPr>
              <a:tblGrid>
                <a:gridCol w="997769">
                  <a:extLst>
                    <a:ext uri="{9D8B030D-6E8A-4147-A177-3AD203B41FA5}">
                      <a16:colId xmlns:a16="http://schemas.microsoft.com/office/drawing/2014/main" val="3945450560"/>
                    </a:ext>
                  </a:extLst>
                </a:gridCol>
                <a:gridCol w="1677641">
                  <a:extLst>
                    <a:ext uri="{9D8B030D-6E8A-4147-A177-3AD203B41FA5}">
                      <a16:colId xmlns:a16="http://schemas.microsoft.com/office/drawing/2014/main" val="2746880674"/>
                    </a:ext>
                  </a:extLst>
                </a:gridCol>
              </a:tblGrid>
              <a:tr h="301471">
                <a:tc>
                  <a:txBody>
                    <a:bodyPr/>
                    <a:lstStyle/>
                    <a:p>
                      <a:r>
                        <a:rPr lang="en-CA" sz="1400" dirty="0"/>
                        <a:t>DEPT_ID</a:t>
                      </a:r>
                    </a:p>
                  </a:txBody>
                  <a:tcPr/>
                </a:tc>
                <a:tc>
                  <a:txBody>
                    <a:bodyPr/>
                    <a:lstStyle/>
                    <a:p>
                      <a:r>
                        <a:rPr lang="en-CA" sz="1400" dirty="0"/>
                        <a:t>SALARY</a:t>
                      </a:r>
                    </a:p>
                  </a:txBody>
                  <a:tcPr/>
                </a:tc>
                <a:extLst>
                  <a:ext uri="{0D108BD9-81ED-4DB2-BD59-A6C34878D82A}">
                    <a16:rowId xmlns:a16="http://schemas.microsoft.com/office/drawing/2014/main" val="3999973422"/>
                  </a:ext>
                </a:extLst>
              </a:tr>
              <a:tr h="301471">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363999258"/>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212660821"/>
                  </a:ext>
                </a:extLst>
              </a:tr>
              <a:tr h="301471">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1396693351"/>
                  </a:ext>
                </a:extLst>
              </a:tr>
              <a:tr h="301471">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2211354435"/>
                  </a:ext>
                </a:extLst>
              </a:tr>
              <a:tr h="301471">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1288633332"/>
                  </a:ext>
                </a:extLst>
              </a:tr>
              <a:tr h="301471">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705931735"/>
                  </a:ext>
                </a:extLst>
              </a:tr>
              <a:tr h="301471">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2250859168"/>
                  </a:ext>
                </a:extLst>
              </a:tr>
              <a:tr h="301471">
                <a:tc>
                  <a:txBody>
                    <a:bodyPr/>
                    <a:lstStyle/>
                    <a:p>
                      <a:r>
                        <a:rPr lang="en-CA" sz="1400" dirty="0"/>
                        <a:t>50</a:t>
                      </a:r>
                    </a:p>
                  </a:txBody>
                  <a:tcPr/>
                </a:tc>
                <a:tc>
                  <a:txBody>
                    <a:bodyPr/>
                    <a:lstStyle/>
                    <a:p>
                      <a:r>
                        <a:rPr lang="en-CA" sz="1400" dirty="0"/>
                        <a:t>3100</a:t>
                      </a:r>
                    </a:p>
                  </a:txBody>
                  <a:tcPr/>
                </a:tc>
                <a:extLst>
                  <a:ext uri="{0D108BD9-81ED-4DB2-BD59-A6C34878D82A}">
                    <a16:rowId xmlns:a16="http://schemas.microsoft.com/office/drawing/2014/main" val="1852447159"/>
                  </a:ext>
                </a:extLst>
              </a:tr>
              <a:tr h="301471">
                <a:tc>
                  <a:txBody>
                    <a:bodyPr/>
                    <a:lstStyle/>
                    <a:p>
                      <a:r>
                        <a:rPr lang="en-CA" sz="1400" dirty="0"/>
                        <a:t>50</a:t>
                      </a:r>
                    </a:p>
                  </a:txBody>
                  <a:tcPr/>
                </a:tc>
                <a:tc>
                  <a:txBody>
                    <a:bodyPr/>
                    <a:lstStyle/>
                    <a:p>
                      <a:r>
                        <a:rPr lang="en-CA" sz="1400" dirty="0"/>
                        <a:t>2600</a:t>
                      </a:r>
                    </a:p>
                  </a:txBody>
                  <a:tcPr/>
                </a:tc>
                <a:extLst>
                  <a:ext uri="{0D108BD9-81ED-4DB2-BD59-A6C34878D82A}">
                    <a16:rowId xmlns:a16="http://schemas.microsoft.com/office/drawing/2014/main" val="877628281"/>
                  </a:ext>
                </a:extLst>
              </a:tr>
              <a:tr h="301471">
                <a:tc>
                  <a:txBody>
                    <a:bodyPr/>
                    <a:lstStyle/>
                    <a:p>
                      <a:r>
                        <a:rPr lang="en-CA" sz="1400" dirty="0"/>
                        <a:t>50</a:t>
                      </a:r>
                    </a:p>
                  </a:txBody>
                  <a:tcPr/>
                </a:tc>
                <a:tc>
                  <a:txBody>
                    <a:bodyPr/>
                    <a:lstStyle/>
                    <a:p>
                      <a:r>
                        <a:rPr lang="en-CA" sz="1400" dirty="0"/>
                        <a:t>2500</a:t>
                      </a:r>
                    </a:p>
                  </a:txBody>
                  <a:tcPr/>
                </a:tc>
                <a:extLst>
                  <a:ext uri="{0D108BD9-81ED-4DB2-BD59-A6C34878D82A}">
                    <a16:rowId xmlns:a16="http://schemas.microsoft.com/office/drawing/2014/main" val="740153777"/>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4214609930"/>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2110918191"/>
                  </a:ext>
                </a:extLst>
              </a:tr>
              <a:tr h="301471">
                <a:tc>
                  <a:txBody>
                    <a:bodyPr/>
                    <a:lstStyle/>
                    <a:p>
                      <a:r>
                        <a:rPr lang="en-CA" sz="1400" dirty="0"/>
                        <a:t>10</a:t>
                      </a:r>
                    </a:p>
                  </a:txBody>
                  <a:tcPr/>
                </a:tc>
                <a:tc>
                  <a:txBody>
                    <a:bodyPr/>
                    <a:lstStyle/>
                    <a:p>
                      <a:r>
                        <a:rPr lang="en-CA" sz="1400" dirty="0"/>
                        <a:t>4400</a:t>
                      </a:r>
                    </a:p>
                  </a:txBody>
                  <a:tcPr/>
                </a:tc>
                <a:extLst>
                  <a:ext uri="{0D108BD9-81ED-4DB2-BD59-A6C34878D82A}">
                    <a16:rowId xmlns:a16="http://schemas.microsoft.com/office/drawing/2014/main" val="1518195162"/>
                  </a:ext>
                </a:extLst>
              </a:tr>
            </a:tbl>
          </a:graphicData>
        </a:graphic>
      </p:graphicFrame>
      <p:sp>
        <p:nvSpPr>
          <p:cNvPr id="5" name="TextBox 4">
            <a:extLst>
              <a:ext uri="{FF2B5EF4-FFF2-40B4-BE49-F238E27FC236}">
                <a16:creationId xmlns:a16="http://schemas.microsoft.com/office/drawing/2014/main" id="{FBAE4523-C835-4024-81EA-BD8FE0CFD95C}"/>
              </a:ext>
            </a:extLst>
          </p:cNvPr>
          <p:cNvSpPr txBox="1"/>
          <p:nvPr/>
        </p:nvSpPr>
        <p:spPr>
          <a:xfrm>
            <a:off x="7533283" y="1868201"/>
            <a:ext cx="2259990" cy="584775"/>
          </a:xfrm>
          <a:prstGeom prst="rect">
            <a:avLst/>
          </a:prstGeom>
          <a:noFill/>
          <a:ln>
            <a:solidFill>
              <a:schemeClr val="tx1"/>
            </a:solidFill>
          </a:ln>
        </p:spPr>
        <p:txBody>
          <a:bodyPr wrap="square" rtlCol="0">
            <a:spAutoFit/>
          </a:bodyPr>
          <a:lstStyle/>
          <a:p>
            <a:r>
              <a:rPr lang="en-CA" sz="1600" dirty="0">
                <a:latin typeface="Cambria" panose="02040503050406030204" pitchFamily="18" charset="0"/>
                <a:ea typeface="Cambria" panose="02040503050406030204" pitchFamily="18" charset="0"/>
              </a:rPr>
              <a:t>SELECT SUM(salary) FROM EMPLOYEES;</a:t>
            </a:r>
          </a:p>
        </p:txBody>
      </p:sp>
      <p:graphicFrame>
        <p:nvGraphicFramePr>
          <p:cNvPr id="7" name="Table 6">
            <a:extLst>
              <a:ext uri="{FF2B5EF4-FFF2-40B4-BE49-F238E27FC236}">
                <a16:creationId xmlns:a16="http://schemas.microsoft.com/office/drawing/2014/main" id="{DFB28811-FB49-44DD-94D5-584E514C4887}"/>
              </a:ext>
            </a:extLst>
          </p:cNvPr>
          <p:cNvGraphicFramePr>
            <a:graphicFrameLocks/>
          </p:cNvGraphicFramePr>
          <p:nvPr>
            <p:extLst>
              <p:ext uri="{D42A27DB-BD31-4B8C-83A1-F6EECF244321}">
                <p14:modId xmlns:p14="http://schemas.microsoft.com/office/powerpoint/2010/main" val="1915559075"/>
              </p:ext>
            </p:extLst>
          </p:nvPr>
        </p:nvGraphicFramePr>
        <p:xfrm>
          <a:off x="7533283" y="2601869"/>
          <a:ext cx="1348250" cy="609600"/>
        </p:xfrm>
        <a:graphic>
          <a:graphicData uri="http://schemas.openxmlformats.org/drawingml/2006/table">
            <a:tbl>
              <a:tblPr firstRow="1" bandRow="1">
                <a:tableStyleId>{5C22544A-7EE6-4342-B048-85BDC9FD1C3A}</a:tableStyleId>
              </a:tblPr>
              <a:tblGrid>
                <a:gridCol w="1348250">
                  <a:extLst>
                    <a:ext uri="{9D8B030D-6E8A-4147-A177-3AD203B41FA5}">
                      <a16:colId xmlns:a16="http://schemas.microsoft.com/office/drawing/2014/main" val="3945450560"/>
                    </a:ext>
                  </a:extLst>
                </a:gridCol>
              </a:tblGrid>
              <a:tr h="301471">
                <a:tc>
                  <a:txBody>
                    <a:bodyPr/>
                    <a:lstStyle/>
                    <a:p>
                      <a:r>
                        <a:rPr lang="en-CA" sz="1400" dirty="0"/>
                        <a:t>SUM(SALARY)</a:t>
                      </a:r>
                    </a:p>
                  </a:txBody>
                  <a:tcPr/>
                </a:tc>
                <a:extLst>
                  <a:ext uri="{0D108BD9-81ED-4DB2-BD59-A6C34878D82A}">
                    <a16:rowId xmlns:a16="http://schemas.microsoft.com/office/drawing/2014/main" val="3999973422"/>
                  </a:ext>
                </a:extLst>
              </a:tr>
              <a:tr h="301471">
                <a:tc>
                  <a:txBody>
                    <a:bodyPr/>
                    <a:lstStyle/>
                    <a:p>
                      <a:r>
                        <a:rPr lang="en-CA" sz="1400" dirty="0"/>
                        <a:t>175500</a:t>
                      </a:r>
                    </a:p>
                  </a:txBody>
                  <a:tcPr/>
                </a:tc>
                <a:extLst>
                  <a:ext uri="{0D108BD9-81ED-4DB2-BD59-A6C34878D82A}">
                    <a16:rowId xmlns:a16="http://schemas.microsoft.com/office/drawing/2014/main" val="2251850137"/>
                  </a:ext>
                </a:extLst>
              </a:tr>
            </a:tbl>
          </a:graphicData>
        </a:graphic>
      </p:graphicFrame>
      <p:sp>
        <p:nvSpPr>
          <p:cNvPr id="8" name="TextBox 7">
            <a:extLst>
              <a:ext uri="{FF2B5EF4-FFF2-40B4-BE49-F238E27FC236}">
                <a16:creationId xmlns:a16="http://schemas.microsoft.com/office/drawing/2014/main" id="{C5F4C0AC-0162-4CF5-8740-F12058F55F4B}"/>
              </a:ext>
            </a:extLst>
          </p:cNvPr>
          <p:cNvSpPr txBox="1"/>
          <p:nvPr/>
        </p:nvSpPr>
        <p:spPr>
          <a:xfrm>
            <a:off x="7533283" y="4112637"/>
            <a:ext cx="2259990" cy="584775"/>
          </a:xfrm>
          <a:prstGeom prst="rect">
            <a:avLst/>
          </a:prstGeom>
          <a:noFill/>
          <a:ln>
            <a:solidFill>
              <a:schemeClr val="tx1"/>
            </a:solidFill>
          </a:ln>
        </p:spPr>
        <p:txBody>
          <a:bodyPr wrap="square" rtlCol="0">
            <a:spAutoFit/>
          </a:bodyPr>
          <a:lstStyle/>
          <a:p>
            <a:r>
              <a:rPr lang="en-CA" sz="1600" dirty="0">
                <a:latin typeface="Cambria" panose="02040503050406030204" pitchFamily="18" charset="0"/>
                <a:ea typeface="Cambria" panose="02040503050406030204" pitchFamily="18" charset="0"/>
              </a:rPr>
              <a:t>SELECT AVG(salary) FROM EMPLOYEES;</a:t>
            </a:r>
          </a:p>
        </p:txBody>
      </p:sp>
      <p:graphicFrame>
        <p:nvGraphicFramePr>
          <p:cNvPr id="9" name="Table 8">
            <a:extLst>
              <a:ext uri="{FF2B5EF4-FFF2-40B4-BE49-F238E27FC236}">
                <a16:creationId xmlns:a16="http://schemas.microsoft.com/office/drawing/2014/main" id="{6DB12309-79F5-4B51-85CF-A7FF4F6EA0B8}"/>
              </a:ext>
            </a:extLst>
          </p:cNvPr>
          <p:cNvGraphicFramePr>
            <a:graphicFrameLocks/>
          </p:cNvGraphicFramePr>
          <p:nvPr>
            <p:extLst>
              <p:ext uri="{D42A27DB-BD31-4B8C-83A1-F6EECF244321}">
                <p14:modId xmlns:p14="http://schemas.microsoft.com/office/powerpoint/2010/main" val="142613861"/>
              </p:ext>
            </p:extLst>
          </p:nvPr>
        </p:nvGraphicFramePr>
        <p:xfrm>
          <a:off x="7533283" y="4846305"/>
          <a:ext cx="1348250" cy="609600"/>
        </p:xfrm>
        <a:graphic>
          <a:graphicData uri="http://schemas.openxmlformats.org/drawingml/2006/table">
            <a:tbl>
              <a:tblPr firstRow="1" bandRow="1">
                <a:tableStyleId>{5C22544A-7EE6-4342-B048-85BDC9FD1C3A}</a:tableStyleId>
              </a:tblPr>
              <a:tblGrid>
                <a:gridCol w="1348250">
                  <a:extLst>
                    <a:ext uri="{9D8B030D-6E8A-4147-A177-3AD203B41FA5}">
                      <a16:colId xmlns:a16="http://schemas.microsoft.com/office/drawing/2014/main" val="3945450560"/>
                    </a:ext>
                  </a:extLst>
                </a:gridCol>
              </a:tblGrid>
              <a:tr h="301471">
                <a:tc>
                  <a:txBody>
                    <a:bodyPr/>
                    <a:lstStyle/>
                    <a:p>
                      <a:r>
                        <a:rPr lang="en-CA" sz="1400" dirty="0"/>
                        <a:t>AVG(SALARY)</a:t>
                      </a:r>
                    </a:p>
                  </a:txBody>
                  <a:tcPr/>
                </a:tc>
                <a:extLst>
                  <a:ext uri="{0D108BD9-81ED-4DB2-BD59-A6C34878D82A}">
                    <a16:rowId xmlns:a16="http://schemas.microsoft.com/office/drawing/2014/main" val="3999973422"/>
                  </a:ext>
                </a:extLst>
              </a:tr>
              <a:tr h="301471">
                <a:tc>
                  <a:txBody>
                    <a:bodyPr/>
                    <a:lstStyle/>
                    <a:p>
                      <a:r>
                        <a:rPr lang="en-CA" sz="1400" dirty="0"/>
                        <a:t>8775</a:t>
                      </a:r>
                    </a:p>
                  </a:txBody>
                  <a:tcPr/>
                </a:tc>
                <a:extLst>
                  <a:ext uri="{0D108BD9-81ED-4DB2-BD59-A6C34878D82A}">
                    <a16:rowId xmlns:a16="http://schemas.microsoft.com/office/drawing/2014/main" val="2251850137"/>
                  </a:ext>
                </a:extLst>
              </a:tr>
            </a:tbl>
          </a:graphicData>
        </a:graphic>
      </p:graphicFrame>
    </p:spTree>
    <p:extLst>
      <p:ext uri="{BB962C8B-B14F-4D97-AF65-F5344CB8AC3E}">
        <p14:creationId xmlns:p14="http://schemas.microsoft.com/office/powerpoint/2010/main" val="15505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F870-C8B9-4809-9ECF-1B33416BA101}"/>
              </a:ext>
            </a:extLst>
          </p:cNvPr>
          <p:cNvSpPr>
            <a:spLocks noGrp="1"/>
          </p:cNvSpPr>
          <p:nvPr>
            <p:ph type="title"/>
          </p:nvPr>
        </p:nvSpPr>
        <p:spPr/>
        <p:txBody>
          <a:bodyPr/>
          <a:lstStyle/>
          <a:p>
            <a:r>
              <a:rPr lang="en-CA" dirty="0"/>
              <a:t>Group Function List</a:t>
            </a:r>
          </a:p>
        </p:txBody>
      </p:sp>
      <p:sp>
        <p:nvSpPr>
          <p:cNvPr id="3" name="Content Placeholder 2">
            <a:extLst>
              <a:ext uri="{FF2B5EF4-FFF2-40B4-BE49-F238E27FC236}">
                <a16:creationId xmlns:a16="http://schemas.microsoft.com/office/drawing/2014/main" id="{32BCF001-C808-4F4C-ACCA-0A891B084568}"/>
              </a:ext>
            </a:extLst>
          </p:cNvPr>
          <p:cNvSpPr>
            <a:spLocks noGrp="1"/>
          </p:cNvSpPr>
          <p:nvPr>
            <p:ph idx="1"/>
          </p:nvPr>
        </p:nvSpPr>
        <p:spPr/>
        <p:txBody>
          <a:bodyPr>
            <a:normAutofit/>
          </a:bodyPr>
          <a:lstStyle/>
          <a:p>
            <a:r>
              <a:rPr lang="en-US" dirty="0"/>
              <a:t>COUNT: Returns the number of rows.</a:t>
            </a:r>
          </a:p>
          <a:p>
            <a:r>
              <a:rPr lang="en-US" dirty="0"/>
              <a:t>VARIANCE: Used with columns that store numeric data to calculate the spread of data around the mean.</a:t>
            </a:r>
          </a:p>
          <a:p>
            <a:pPr lvl="1"/>
            <a:r>
              <a:rPr lang="en-US" dirty="0"/>
              <a:t>For example, if the average grade for the class on the last test was 82% and the student's scores ranged from 40% to 100%, the variance of scores would be greater than if the student's scores ranged from 78% to 88%.</a:t>
            </a:r>
          </a:p>
          <a:p>
            <a:r>
              <a:rPr lang="en-US" dirty="0"/>
              <a:t>STDDEV: Similar to variance, standard deviation measures the spread of data.</a:t>
            </a:r>
          </a:p>
          <a:p>
            <a:pPr lvl="1"/>
            <a:r>
              <a:rPr lang="en-US" dirty="0"/>
              <a:t>For two sets of data with approximately the same mean, the greater the spread, the greater the standard deviation</a:t>
            </a:r>
            <a:endParaRPr lang="en-CA" dirty="0"/>
          </a:p>
        </p:txBody>
      </p:sp>
    </p:spTree>
    <p:extLst>
      <p:ext uri="{BB962C8B-B14F-4D97-AF65-F5344CB8AC3E}">
        <p14:creationId xmlns:p14="http://schemas.microsoft.com/office/powerpoint/2010/main" val="339782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D53F-F878-4C64-A8C6-2FF86D65D3C3}"/>
              </a:ext>
            </a:extLst>
          </p:cNvPr>
          <p:cNvSpPr>
            <a:spLocks noGrp="1"/>
          </p:cNvSpPr>
          <p:nvPr>
            <p:ph type="title"/>
          </p:nvPr>
        </p:nvSpPr>
        <p:spPr/>
        <p:txBody>
          <a:bodyPr/>
          <a:lstStyle/>
          <a:p>
            <a:r>
              <a:rPr lang="en-CA" dirty="0"/>
              <a:t>GROUP Functions SELECT Clause</a:t>
            </a:r>
          </a:p>
        </p:txBody>
      </p:sp>
      <p:sp>
        <p:nvSpPr>
          <p:cNvPr id="3" name="Content Placeholder 2">
            <a:extLst>
              <a:ext uri="{FF2B5EF4-FFF2-40B4-BE49-F238E27FC236}">
                <a16:creationId xmlns:a16="http://schemas.microsoft.com/office/drawing/2014/main" id="{B4B09C46-31C0-42DA-B6E0-E32F8C8CACAD}"/>
              </a:ext>
            </a:extLst>
          </p:cNvPr>
          <p:cNvSpPr>
            <a:spLocks noGrp="1"/>
          </p:cNvSpPr>
          <p:nvPr>
            <p:ph idx="1"/>
          </p:nvPr>
        </p:nvSpPr>
        <p:spPr>
          <a:xfrm>
            <a:off x="677334" y="2160589"/>
            <a:ext cx="3860799" cy="3880773"/>
          </a:xfrm>
        </p:spPr>
        <p:txBody>
          <a:bodyPr>
            <a:normAutofit/>
          </a:bodyPr>
          <a:lstStyle/>
          <a:p>
            <a:r>
              <a:rPr lang="en-US" dirty="0"/>
              <a:t>Group functions are written in the SELECT clause:</a:t>
            </a:r>
          </a:p>
          <a:p>
            <a:endParaRPr lang="en-US" dirty="0"/>
          </a:p>
          <a:p>
            <a:endParaRPr lang="en-US" dirty="0"/>
          </a:p>
          <a:p>
            <a:endParaRPr lang="en-US" dirty="0"/>
          </a:p>
          <a:p>
            <a:endParaRPr lang="en-US" dirty="0"/>
          </a:p>
          <a:p>
            <a:r>
              <a:rPr lang="en-US" dirty="0"/>
              <a:t>What are Group Functions?</a:t>
            </a:r>
          </a:p>
          <a:p>
            <a:r>
              <a:rPr lang="en-US" dirty="0"/>
              <a:t>Group Functions operate on sets of rows to give one result per group.</a:t>
            </a:r>
            <a:endParaRPr lang="en-CA" dirty="0"/>
          </a:p>
        </p:txBody>
      </p:sp>
      <p:graphicFrame>
        <p:nvGraphicFramePr>
          <p:cNvPr id="4" name="Table 6">
            <a:extLst>
              <a:ext uri="{FF2B5EF4-FFF2-40B4-BE49-F238E27FC236}">
                <a16:creationId xmlns:a16="http://schemas.microsoft.com/office/drawing/2014/main" id="{F6D4F8B8-EFD9-435C-887C-0D00F914D789}"/>
              </a:ext>
            </a:extLst>
          </p:cNvPr>
          <p:cNvGraphicFramePr>
            <a:graphicFrameLocks/>
          </p:cNvGraphicFramePr>
          <p:nvPr>
            <p:extLst>
              <p:ext uri="{D42A27DB-BD31-4B8C-83A1-F6EECF244321}">
                <p14:modId xmlns:p14="http://schemas.microsoft.com/office/powerpoint/2010/main" val="723183940"/>
              </p:ext>
            </p:extLst>
          </p:nvPr>
        </p:nvGraphicFramePr>
        <p:xfrm>
          <a:off x="4698003" y="1676400"/>
          <a:ext cx="2667997" cy="4572000"/>
        </p:xfrm>
        <a:graphic>
          <a:graphicData uri="http://schemas.openxmlformats.org/drawingml/2006/table">
            <a:tbl>
              <a:tblPr firstRow="1" bandRow="1">
                <a:tableStyleId>{5C22544A-7EE6-4342-B048-85BDC9FD1C3A}</a:tableStyleId>
              </a:tblPr>
              <a:tblGrid>
                <a:gridCol w="997769">
                  <a:extLst>
                    <a:ext uri="{9D8B030D-6E8A-4147-A177-3AD203B41FA5}">
                      <a16:colId xmlns:a16="http://schemas.microsoft.com/office/drawing/2014/main" val="3945450560"/>
                    </a:ext>
                  </a:extLst>
                </a:gridCol>
                <a:gridCol w="1670228">
                  <a:extLst>
                    <a:ext uri="{9D8B030D-6E8A-4147-A177-3AD203B41FA5}">
                      <a16:colId xmlns:a16="http://schemas.microsoft.com/office/drawing/2014/main" val="2746880674"/>
                    </a:ext>
                  </a:extLst>
                </a:gridCol>
              </a:tblGrid>
              <a:tr h="301471">
                <a:tc>
                  <a:txBody>
                    <a:bodyPr/>
                    <a:lstStyle/>
                    <a:p>
                      <a:r>
                        <a:rPr lang="en-CA" sz="1400" dirty="0"/>
                        <a:t>DEPT_ID</a:t>
                      </a:r>
                    </a:p>
                  </a:txBody>
                  <a:tcPr/>
                </a:tc>
                <a:tc>
                  <a:txBody>
                    <a:bodyPr/>
                    <a:lstStyle/>
                    <a:p>
                      <a:r>
                        <a:rPr lang="en-CA" sz="1400" dirty="0"/>
                        <a:t>SALARY</a:t>
                      </a:r>
                    </a:p>
                  </a:txBody>
                  <a:tcPr/>
                </a:tc>
                <a:extLst>
                  <a:ext uri="{0D108BD9-81ED-4DB2-BD59-A6C34878D82A}">
                    <a16:rowId xmlns:a16="http://schemas.microsoft.com/office/drawing/2014/main" val="3999973422"/>
                  </a:ext>
                </a:extLst>
              </a:tr>
              <a:tr h="301471">
                <a:tc>
                  <a:txBody>
                    <a:bodyPr/>
                    <a:lstStyle/>
                    <a:p>
                      <a:r>
                        <a:rPr lang="en-CA" sz="1400" dirty="0"/>
                        <a:t>90</a:t>
                      </a:r>
                    </a:p>
                  </a:txBody>
                  <a:tcPr/>
                </a:tc>
                <a:tc>
                  <a:txBody>
                    <a:bodyPr/>
                    <a:lstStyle/>
                    <a:p>
                      <a:r>
                        <a:rPr lang="en-CA" sz="1400" dirty="0"/>
                        <a:t>24000</a:t>
                      </a:r>
                    </a:p>
                  </a:txBody>
                  <a:tcPr/>
                </a:tc>
                <a:extLst>
                  <a:ext uri="{0D108BD9-81ED-4DB2-BD59-A6C34878D82A}">
                    <a16:rowId xmlns:a16="http://schemas.microsoft.com/office/drawing/2014/main" val="2251850137"/>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1363999258"/>
                  </a:ext>
                </a:extLst>
              </a:tr>
              <a:tr h="301471">
                <a:tc>
                  <a:txBody>
                    <a:bodyPr/>
                    <a:lstStyle/>
                    <a:p>
                      <a:r>
                        <a:rPr lang="en-CA" sz="1400" dirty="0"/>
                        <a:t>90</a:t>
                      </a:r>
                    </a:p>
                  </a:txBody>
                  <a:tcPr/>
                </a:tc>
                <a:tc>
                  <a:txBody>
                    <a:bodyPr/>
                    <a:lstStyle/>
                    <a:p>
                      <a:r>
                        <a:rPr lang="en-CA" sz="1400" dirty="0"/>
                        <a:t>17000</a:t>
                      </a:r>
                    </a:p>
                  </a:txBody>
                  <a:tcPr/>
                </a:tc>
                <a:extLst>
                  <a:ext uri="{0D108BD9-81ED-4DB2-BD59-A6C34878D82A}">
                    <a16:rowId xmlns:a16="http://schemas.microsoft.com/office/drawing/2014/main" val="4212660821"/>
                  </a:ext>
                </a:extLst>
              </a:tr>
              <a:tr h="301471">
                <a:tc>
                  <a:txBody>
                    <a:bodyPr/>
                    <a:lstStyle/>
                    <a:p>
                      <a:r>
                        <a:rPr lang="en-CA" sz="1400" dirty="0"/>
                        <a:t>60</a:t>
                      </a:r>
                    </a:p>
                  </a:txBody>
                  <a:tcPr/>
                </a:tc>
                <a:tc>
                  <a:txBody>
                    <a:bodyPr/>
                    <a:lstStyle/>
                    <a:p>
                      <a:r>
                        <a:rPr lang="en-CA" sz="1400" dirty="0"/>
                        <a:t>9000</a:t>
                      </a:r>
                    </a:p>
                  </a:txBody>
                  <a:tcPr/>
                </a:tc>
                <a:extLst>
                  <a:ext uri="{0D108BD9-81ED-4DB2-BD59-A6C34878D82A}">
                    <a16:rowId xmlns:a16="http://schemas.microsoft.com/office/drawing/2014/main" val="1396693351"/>
                  </a:ext>
                </a:extLst>
              </a:tr>
              <a:tr h="301471">
                <a:tc>
                  <a:txBody>
                    <a:bodyPr/>
                    <a:lstStyle/>
                    <a:p>
                      <a:r>
                        <a:rPr lang="en-CA" sz="1400" dirty="0"/>
                        <a:t>60</a:t>
                      </a:r>
                    </a:p>
                  </a:txBody>
                  <a:tcPr/>
                </a:tc>
                <a:tc>
                  <a:txBody>
                    <a:bodyPr/>
                    <a:lstStyle/>
                    <a:p>
                      <a:r>
                        <a:rPr lang="en-CA" sz="1400" dirty="0"/>
                        <a:t>6000</a:t>
                      </a:r>
                    </a:p>
                  </a:txBody>
                  <a:tcPr/>
                </a:tc>
                <a:extLst>
                  <a:ext uri="{0D108BD9-81ED-4DB2-BD59-A6C34878D82A}">
                    <a16:rowId xmlns:a16="http://schemas.microsoft.com/office/drawing/2014/main" val="2211354435"/>
                  </a:ext>
                </a:extLst>
              </a:tr>
              <a:tr h="301471">
                <a:tc>
                  <a:txBody>
                    <a:bodyPr/>
                    <a:lstStyle/>
                    <a:p>
                      <a:r>
                        <a:rPr lang="en-CA" sz="1400" dirty="0"/>
                        <a:t>60</a:t>
                      </a:r>
                    </a:p>
                  </a:txBody>
                  <a:tcPr/>
                </a:tc>
                <a:tc>
                  <a:txBody>
                    <a:bodyPr/>
                    <a:lstStyle/>
                    <a:p>
                      <a:r>
                        <a:rPr lang="en-CA" sz="1400" dirty="0"/>
                        <a:t>4200</a:t>
                      </a:r>
                    </a:p>
                  </a:txBody>
                  <a:tcPr/>
                </a:tc>
                <a:extLst>
                  <a:ext uri="{0D108BD9-81ED-4DB2-BD59-A6C34878D82A}">
                    <a16:rowId xmlns:a16="http://schemas.microsoft.com/office/drawing/2014/main" val="1288633332"/>
                  </a:ext>
                </a:extLst>
              </a:tr>
              <a:tr h="301471">
                <a:tc>
                  <a:txBody>
                    <a:bodyPr/>
                    <a:lstStyle/>
                    <a:p>
                      <a:r>
                        <a:rPr lang="en-CA" sz="1400" dirty="0"/>
                        <a:t>50</a:t>
                      </a:r>
                    </a:p>
                  </a:txBody>
                  <a:tcPr/>
                </a:tc>
                <a:tc>
                  <a:txBody>
                    <a:bodyPr/>
                    <a:lstStyle/>
                    <a:p>
                      <a:r>
                        <a:rPr lang="en-CA" sz="1400" dirty="0"/>
                        <a:t>5800</a:t>
                      </a:r>
                    </a:p>
                  </a:txBody>
                  <a:tcPr/>
                </a:tc>
                <a:extLst>
                  <a:ext uri="{0D108BD9-81ED-4DB2-BD59-A6C34878D82A}">
                    <a16:rowId xmlns:a16="http://schemas.microsoft.com/office/drawing/2014/main" val="705931735"/>
                  </a:ext>
                </a:extLst>
              </a:tr>
              <a:tr h="301471">
                <a:tc>
                  <a:txBody>
                    <a:bodyPr/>
                    <a:lstStyle/>
                    <a:p>
                      <a:r>
                        <a:rPr lang="en-CA" sz="1400" dirty="0"/>
                        <a:t>50</a:t>
                      </a:r>
                    </a:p>
                  </a:txBody>
                  <a:tcPr/>
                </a:tc>
                <a:tc>
                  <a:txBody>
                    <a:bodyPr/>
                    <a:lstStyle/>
                    <a:p>
                      <a:r>
                        <a:rPr lang="en-CA" sz="1400" dirty="0"/>
                        <a:t>3500</a:t>
                      </a:r>
                    </a:p>
                  </a:txBody>
                  <a:tcPr/>
                </a:tc>
                <a:extLst>
                  <a:ext uri="{0D108BD9-81ED-4DB2-BD59-A6C34878D82A}">
                    <a16:rowId xmlns:a16="http://schemas.microsoft.com/office/drawing/2014/main" val="2250859168"/>
                  </a:ext>
                </a:extLst>
              </a:tr>
              <a:tr h="301471">
                <a:tc>
                  <a:txBody>
                    <a:bodyPr/>
                    <a:lstStyle/>
                    <a:p>
                      <a:r>
                        <a:rPr lang="en-CA" sz="1400" dirty="0"/>
                        <a:t>50</a:t>
                      </a:r>
                    </a:p>
                  </a:txBody>
                  <a:tcPr/>
                </a:tc>
                <a:tc>
                  <a:txBody>
                    <a:bodyPr/>
                    <a:lstStyle/>
                    <a:p>
                      <a:r>
                        <a:rPr lang="en-CA" sz="1400" dirty="0"/>
                        <a:t>3100</a:t>
                      </a:r>
                    </a:p>
                  </a:txBody>
                  <a:tcPr/>
                </a:tc>
                <a:extLst>
                  <a:ext uri="{0D108BD9-81ED-4DB2-BD59-A6C34878D82A}">
                    <a16:rowId xmlns:a16="http://schemas.microsoft.com/office/drawing/2014/main" val="1852447159"/>
                  </a:ext>
                </a:extLst>
              </a:tr>
              <a:tr h="301471">
                <a:tc>
                  <a:txBody>
                    <a:bodyPr/>
                    <a:lstStyle/>
                    <a:p>
                      <a:r>
                        <a:rPr lang="en-CA" sz="1400" dirty="0"/>
                        <a:t>50</a:t>
                      </a:r>
                    </a:p>
                  </a:txBody>
                  <a:tcPr/>
                </a:tc>
                <a:tc>
                  <a:txBody>
                    <a:bodyPr/>
                    <a:lstStyle/>
                    <a:p>
                      <a:r>
                        <a:rPr lang="en-CA" sz="1400" dirty="0"/>
                        <a:t>2600</a:t>
                      </a:r>
                    </a:p>
                  </a:txBody>
                  <a:tcPr/>
                </a:tc>
                <a:extLst>
                  <a:ext uri="{0D108BD9-81ED-4DB2-BD59-A6C34878D82A}">
                    <a16:rowId xmlns:a16="http://schemas.microsoft.com/office/drawing/2014/main" val="877628281"/>
                  </a:ext>
                </a:extLst>
              </a:tr>
              <a:tr h="301471">
                <a:tc>
                  <a:txBody>
                    <a:bodyPr/>
                    <a:lstStyle/>
                    <a:p>
                      <a:r>
                        <a:rPr lang="en-CA" sz="1400" dirty="0"/>
                        <a:t>50</a:t>
                      </a:r>
                    </a:p>
                  </a:txBody>
                  <a:tcPr/>
                </a:tc>
                <a:tc>
                  <a:txBody>
                    <a:bodyPr/>
                    <a:lstStyle/>
                    <a:p>
                      <a:r>
                        <a:rPr lang="en-CA" sz="1400" dirty="0"/>
                        <a:t>2500</a:t>
                      </a:r>
                    </a:p>
                  </a:txBody>
                  <a:tcPr/>
                </a:tc>
                <a:extLst>
                  <a:ext uri="{0D108BD9-81ED-4DB2-BD59-A6C34878D82A}">
                    <a16:rowId xmlns:a16="http://schemas.microsoft.com/office/drawing/2014/main" val="740153777"/>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4214609930"/>
                  </a:ext>
                </a:extLst>
              </a:tr>
              <a:tr h="301471">
                <a:tc>
                  <a:txBody>
                    <a:bodyPr/>
                    <a:lstStyle/>
                    <a:p>
                      <a:r>
                        <a:rPr lang="en-CA" sz="1400" dirty="0"/>
                        <a:t>…</a:t>
                      </a:r>
                    </a:p>
                  </a:txBody>
                  <a:tcPr/>
                </a:tc>
                <a:tc>
                  <a:txBody>
                    <a:bodyPr/>
                    <a:lstStyle/>
                    <a:p>
                      <a:r>
                        <a:rPr lang="en-CA" sz="1400" dirty="0"/>
                        <a:t>…</a:t>
                      </a:r>
                    </a:p>
                  </a:txBody>
                  <a:tcPr/>
                </a:tc>
                <a:extLst>
                  <a:ext uri="{0D108BD9-81ED-4DB2-BD59-A6C34878D82A}">
                    <a16:rowId xmlns:a16="http://schemas.microsoft.com/office/drawing/2014/main" val="2110918191"/>
                  </a:ext>
                </a:extLst>
              </a:tr>
              <a:tr h="301471">
                <a:tc>
                  <a:txBody>
                    <a:bodyPr/>
                    <a:lstStyle/>
                    <a:p>
                      <a:r>
                        <a:rPr lang="en-CA" sz="1400" dirty="0"/>
                        <a:t>10</a:t>
                      </a:r>
                    </a:p>
                  </a:txBody>
                  <a:tcPr/>
                </a:tc>
                <a:tc>
                  <a:txBody>
                    <a:bodyPr/>
                    <a:lstStyle/>
                    <a:p>
                      <a:r>
                        <a:rPr lang="en-CA" sz="1400" dirty="0"/>
                        <a:t>4400</a:t>
                      </a:r>
                    </a:p>
                  </a:txBody>
                  <a:tcPr/>
                </a:tc>
                <a:extLst>
                  <a:ext uri="{0D108BD9-81ED-4DB2-BD59-A6C34878D82A}">
                    <a16:rowId xmlns:a16="http://schemas.microsoft.com/office/drawing/2014/main" val="1518195162"/>
                  </a:ext>
                </a:extLst>
              </a:tr>
            </a:tbl>
          </a:graphicData>
        </a:graphic>
      </p:graphicFrame>
      <p:graphicFrame>
        <p:nvGraphicFramePr>
          <p:cNvPr id="9" name="Table 8">
            <a:extLst>
              <a:ext uri="{FF2B5EF4-FFF2-40B4-BE49-F238E27FC236}">
                <a16:creationId xmlns:a16="http://schemas.microsoft.com/office/drawing/2014/main" id="{6DB12309-79F5-4B51-85CF-A7FF4F6EA0B8}"/>
              </a:ext>
            </a:extLst>
          </p:cNvPr>
          <p:cNvGraphicFramePr>
            <a:graphicFrameLocks/>
          </p:cNvGraphicFramePr>
          <p:nvPr>
            <p:extLst>
              <p:ext uri="{D42A27DB-BD31-4B8C-83A1-F6EECF244321}">
                <p14:modId xmlns:p14="http://schemas.microsoft.com/office/powerpoint/2010/main" val="2565547176"/>
              </p:ext>
            </p:extLst>
          </p:nvPr>
        </p:nvGraphicFramePr>
        <p:xfrm>
          <a:off x="7884677" y="3331375"/>
          <a:ext cx="1348250" cy="609600"/>
        </p:xfrm>
        <a:graphic>
          <a:graphicData uri="http://schemas.openxmlformats.org/drawingml/2006/table">
            <a:tbl>
              <a:tblPr firstRow="1" bandRow="1">
                <a:tableStyleId>{5C22544A-7EE6-4342-B048-85BDC9FD1C3A}</a:tableStyleId>
              </a:tblPr>
              <a:tblGrid>
                <a:gridCol w="1348250">
                  <a:extLst>
                    <a:ext uri="{9D8B030D-6E8A-4147-A177-3AD203B41FA5}">
                      <a16:colId xmlns:a16="http://schemas.microsoft.com/office/drawing/2014/main" val="3945450560"/>
                    </a:ext>
                  </a:extLst>
                </a:gridCol>
              </a:tblGrid>
              <a:tr h="301471">
                <a:tc>
                  <a:txBody>
                    <a:bodyPr/>
                    <a:lstStyle/>
                    <a:p>
                      <a:r>
                        <a:rPr lang="en-CA" sz="1400" dirty="0"/>
                        <a:t>MIN(SALARY)</a:t>
                      </a:r>
                    </a:p>
                  </a:txBody>
                  <a:tcPr/>
                </a:tc>
                <a:extLst>
                  <a:ext uri="{0D108BD9-81ED-4DB2-BD59-A6C34878D82A}">
                    <a16:rowId xmlns:a16="http://schemas.microsoft.com/office/drawing/2014/main" val="3999973422"/>
                  </a:ext>
                </a:extLst>
              </a:tr>
              <a:tr h="301471">
                <a:tc>
                  <a:txBody>
                    <a:bodyPr/>
                    <a:lstStyle/>
                    <a:p>
                      <a:r>
                        <a:rPr lang="en-CA" sz="1400" dirty="0"/>
                        <a:t>2500</a:t>
                      </a:r>
                    </a:p>
                  </a:txBody>
                  <a:tcPr/>
                </a:tc>
                <a:extLst>
                  <a:ext uri="{0D108BD9-81ED-4DB2-BD59-A6C34878D82A}">
                    <a16:rowId xmlns:a16="http://schemas.microsoft.com/office/drawing/2014/main" val="2251850137"/>
                  </a:ext>
                </a:extLst>
              </a:tr>
            </a:tbl>
          </a:graphicData>
        </a:graphic>
      </p:graphicFrame>
      <p:sp>
        <p:nvSpPr>
          <p:cNvPr id="10" name="TextBox 9">
            <a:extLst>
              <a:ext uri="{FF2B5EF4-FFF2-40B4-BE49-F238E27FC236}">
                <a16:creationId xmlns:a16="http://schemas.microsoft.com/office/drawing/2014/main" id="{258F3B53-821B-480E-8D10-107F803077B4}"/>
              </a:ext>
            </a:extLst>
          </p:cNvPr>
          <p:cNvSpPr txBox="1"/>
          <p:nvPr/>
        </p:nvSpPr>
        <p:spPr>
          <a:xfrm>
            <a:off x="807541" y="2851345"/>
            <a:ext cx="3600384" cy="1569660"/>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column, </a:t>
            </a:r>
            <a:r>
              <a:rPr lang="en-US" sz="1600" dirty="0" err="1">
                <a:latin typeface="Cambria" panose="02040503050406030204" pitchFamily="18" charset="0"/>
                <a:ea typeface="Cambria" panose="02040503050406030204" pitchFamily="18" charset="0"/>
              </a:rPr>
              <a:t>group_function</a:t>
            </a:r>
            <a:r>
              <a:rPr lang="en-US" sz="1600" dirty="0">
                <a:latin typeface="Cambria" panose="02040503050406030204" pitchFamily="18" charset="0"/>
                <a:ea typeface="Cambria" panose="02040503050406030204" pitchFamily="18" charset="0"/>
              </a:rPr>
              <a:t>(column),</a:t>
            </a:r>
          </a:p>
          <a:p>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FROM table</a:t>
            </a:r>
          </a:p>
          <a:p>
            <a:r>
              <a:rPr lang="en-US" sz="1600" dirty="0">
                <a:latin typeface="Cambria" panose="02040503050406030204" pitchFamily="18" charset="0"/>
                <a:ea typeface="Cambria" panose="02040503050406030204" pitchFamily="18" charset="0"/>
              </a:rPr>
              <a:t>WHERE condition</a:t>
            </a:r>
          </a:p>
          <a:p>
            <a:r>
              <a:rPr lang="en-US" sz="1600" dirty="0">
                <a:latin typeface="Cambria" panose="02040503050406030204" pitchFamily="18" charset="0"/>
                <a:ea typeface="Cambria" panose="02040503050406030204" pitchFamily="18" charset="0"/>
              </a:rPr>
              <a:t>GROUP BY column;</a:t>
            </a:r>
            <a:endParaRPr lang="en-CA" sz="1600" dirty="0">
              <a:latin typeface="Cambria" panose="02040503050406030204" pitchFamily="18" charset="0"/>
              <a:ea typeface="Cambria" panose="02040503050406030204" pitchFamily="18" charset="0"/>
            </a:endParaRPr>
          </a:p>
        </p:txBody>
      </p:sp>
      <p:cxnSp>
        <p:nvCxnSpPr>
          <p:cNvPr id="11" name="Straight Arrow Connector 10">
            <a:extLst>
              <a:ext uri="{FF2B5EF4-FFF2-40B4-BE49-F238E27FC236}">
                <a16:creationId xmlns:a16="http://schemas.microsoft.com/office/drawing/2014/main" id="{3C9F7E49-3DE6-466B-AF4E-16445E6F15C8}"/>
              </a:ext>
            </a:extLst>
          </p:cNvPr>
          <p:cNvCxnSpPr/>
          <p:nvPr/>
        </p:nvCxnSpPr>
        <p:spPr>
          <a:xfrm flipH="1" flipV="1">
            <a:off x="7476067" y="2269067"/>
            <a:ext cx="948266" cy="106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7A6540-459F-426D-9985-644376DE5A1C}"/>
              </a:ext>
            </a:extLst>
          </p:cNvPr>
          <p:cNvCxnSpPr/>
          <p:nvPr/>
        </p:nvCxnSpPr>
        <p:spPr>
          <a:xfrm flipH="1">
            <a:off x="7467600" y="3940975"/>
            <a:ext cx="1024467" cy="210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E19C56C-407F-48EB-8ABE-61E60F1D0697}"/>
              </a:ext>
            </a:extLst>
          </p:cNvPr>
          <p:cNvSpPr txBox="1"/>
          <p:nvPr/>
        </p:nvSpPr>
        <p:spPr>
          <a:xfrm>
            <a:off x="8258208" y="2269067"/>
            <a:ext cx="162239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The minimum salary of employees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672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4105-7308-4105-BFDB-01F4A185830C}"/>
              </a:ext>
            </a:extLst>
          </p:cNvPr>
          <p:cNvSpPr>
            <a:spLocks noGrp="1"/>
          </p:cNvSpPr>
          <p:nvPr>
            <p:ph type="title"/>
          </p:nvPr>
        </p:nvSpPr>
        <p:spPr/>
        <p:txBody>
          <a:bodyPr/>
          <a:lstStyle/>
          <a:p>
            <a:r>
              <a:rPr lang="en-CA" dirty="0"/>
              <a:t>GROUP Function Cautions</a:t>
            </a:r>
          </a:p>
        </p:txBody>
      </p:sp>
      <p:sp>
        <p:nvSpPr>
          <p:cNvPr id="3" name="Content Placeholder 2">
            <a:extLst>
              <a:ext uri="{FF2B5EF4-FFF2-40B4-BE49-F238E27FC236}">
                <a16:creationId xmlns:a16="http://schemas.microsoft.com/office/drawing/2014/main" id="{CDEF511C-6773-4AB0-8917-CB7D9933400F}"/>
              </a:ext>
            </a:extLst>
          </p:cNvPr>
          <p:cNvSpPr>
            <a:spLocks noGrp="1"/>
          </p:cNvSpPr>
          <p:nvPr>
            <p:ph idx="1"/>
          </p:nvPr>
        </p:nvSpPr>
        <p:spPr/>
        <p:txBody>
          <a:bodyPr/>
          <a:lstStyle/>
          <a:p>
            <a:r>
              <a:rPr lang="en-CA" dirty="0"/>
              <a:t>Important things you should know about GROUP functions:</a:t>
            </a:r>
          </a:p>
          <a:p>
            <a:pPr lvl="1"/>
            <a:r>
              <a:rPr lang="en-CA" dirty="0"/>
              <a:t>Group functions cannot be used in the WHERE clause</a:t>
            </a:r>
          </a:p>
        </p:txBody>
      </p:sp>
      <p:sp>
        <p:nvSpPr>
          <p:cNvPr id="4" name="TextBox 3">
            <a:extLst>
              <a:ext uri="{FF2B5EF4-FFF2-40B4-BE49-F238E27FC236}">
                <a16:creationId xmlns:a16="http://schemas.microsoft.com/office/drawing/2014/main" id="{4177421B-063F-4797-93DE-E3A11095A905}"/>
              </a:ext>
            </a:extLst>
          </p:cNvPr>
          <p:cNvSpPr txBox="1"/>
          <p:nvPr/>
        </p:nvSpPr>
        <p:spPr>
          <a:xfrm>
            <a:off x="1239341" y="2986811"/>
            <a:ext cx="5838792"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first_name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FROM employees</a:t>
            </a:r>
          </a:p>
          <a:p>
            <a:r>
              <a:rPr lang="en-US" sz="1600" dirty="0">
                <a:latin typeface="Cambria" panose="02040503050406030204" pitchFamily="18" charset="0"/>
                <a:ea typeface="Cambria" panose="02040503050406030204" pitchFamily="18" charset="0"/>
              </a:rPr>
              <a:t>WHERE salary = </a:t>
            </a:r>
            <a:r>
              <a:rPr lang="en-US" sz="1600" dirty="0">
                <a:solidFill>
                  <a:srgbClr val="FF0000"/>
                </a:solidFill>
                <a:latin typeface="Cambria" panose="02040503050406030204" pitchFamily="18" charset="0"/>
                <a:ea typeface="Cambria" panose="02040503050406030204" pitchFamily="18" charset="0"/>
              </a:rPr>
              <a:t>MIN(salary);</a:t>
            </a:r>
            <a:endParaRPr lang="en-CA" sz="1600" dirty="0">
              <a:solidFill>
                <a:srgbClr val="FF0000"/>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95BE2C02-A76F-4780-8BFF-8070DA81DA4D}"/>
              </a:ext>
            </a:extLst>
          </p:cNvPr>
          <p:cNvPicPr>
            <a:picLocks noChangeAspect="1"/>
          </p:cNvPicPr>
          <p:nvPr/>
        </p:nvPicPr>
        <p:blipFill>
          <a:blip r:embed="rId2"/>
          <a:stretch>
            <a:fillRect/>
          </a:stretch>
        </p:blipFill>
        <p:spPr>
          <a:xfrm>
            <a:off x="1155700" y="3958230"/>
            <a:ext cx="838200" cy="685800"/>
          </a:xfrm>
          <a:prstGeom prst="rect">
            <a:avLst/>
          </a:prstGeom>
        </p:spPr>
      </p:pic>
      <p:sp>
        <p:nvSpPr>
          <p:cNvPr id="8" name="TextBox 7">
            <a:extLst>
              <a:ext uri="{FF2B5EF4-FFF2-40B4-BE49-F238E27FC236}">
                <a16:creationId xmlns:a16="http://schemas.microsoft.com/office/drawing/2014/main" id="{1863E27D-A1E9-4705-8791-678663E4C1CC}"/>
              </a:ext>
            </a:extLst>
          </p:cNvPr>
          <p:cNvSpPr txBox="1"/>
          <p:nvPr/>
        </p:nvSpPr>
        <p:spPr>
          <a:xfrm>
            <a:off x="1925552" y="3817808"/>
            <a:ext cx="6100232" cy="615553"/>
          </a:xfrm>
          <a:prstGeom prst="rect">
            <a:avLst/>
          </a:prstGeom>
          <a:noFill/>
        </p:spPr>
        <p:txBody>
          <a:bodyPr wrap="square">
            <a:spAutoFit/>
          </a:bodyPr>
          <a:lstStyle/>
          <a:p>
            <a:pPr algn="l"/>
            <a:endParaRPr lang="en-CA" sz="1600" b="0" i="0" u="none" strike="noStrike" baseline="0" dirty="0">
              <a:solidFill>
                <a:srgbClr val="000000"/>
              </a:solidFill>
              <a:latin typeface="Calibri" panose="020F0502020204030204" pitchFamily="34" charset="0"/>
            </a:endParaRPr>
          </a:p>
          <a:p>
            <a:pPr marR="80670" algn="l"/>
            <a:r>
              <a:rPr lang="en-US" sz="1800" b="1" i="0" u="none" strike="noStrike" baseline="0" dirty="0">
                <a:solidFill>
                  <a:srgbClr val="FF3100"/>
                </a:solidFill>
                <a:latin typeface="Calibri" panose="020F0502020204030204" pitchFamily="34" charset="0"/>
              </a:rPr>
              <a:t>ORA-00934: group function is not allowed here</a:t>
            </a:r>
            <a:endParaRPr lang="en-CA" dirty="0"/>
          </a:p>
        </p:txBody>
      </p:sp>
    </p:spTree>
    <p:extLst>
      <p:ext uri="{BB962C8B-B14F-4D97-AF65-F5344CB8AC3E}">
        <p14:creationId xmlns:p14="http://schemas.microsoft.com/office/powerpoint/2010/main" val="36891296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250</TotalTime>
  <Words>3857</Words>
  <Application>Microsoft Office PowerPoint</Application>
  <PresentationFormat>Widescreen</PresentationFormat>
  <Paragraphs>820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vt:lpstr>
      <vt:lpstr>Trebuchet MS</vt:lpstr>
      <vt:lpstr>Wingdings 3</vt:lpstr>
      <vt:lpstr>Facet</vt:lpstr>
      <vt:lpstr>GROUP BY Clause</vt:lpstr>
      <vt:lpstr>Lecture Outline</vt:lpstr>
      <vt:lpstr>Let’s imagine the following</vt:lpstr>
      <vt:lpstr>GROUP Functions</vt:lpstr>
      <vt:lpstr>GROUP Functions List</vt:lpstr>
      <vt:lpstr>GROUP Functions List</vt:lpstr>
      <vt:lpstr>Group Function List</vt:lpstr>
      <vt:lpstr>GROUP Functions SELECT Clause</vt:lpstr>
      <vt:lpstr>GROUP Function Cautions</vt:lpstr>
      <vt:lpstr>GROUP Function examples</vt:lpstr>
      <vt:lpstr>GROUP Function and NULL</vt:lpstr>
      <vt:lpstr>GROUP Function and NULL</vt:lpstr>
      <vt:lpstr>More Than One Group Function</vt:lpstr>
      <vt:lpstr>Rules for Group Functions</vt:lpstr>
      <vt:lpstr>COUNT</vt:lpstr>
      <vt:lpstr>COUNT and NULL Values</vt:lpstr>
      <vt:lpstr>COUNT All Rows</vt:lpstr>
      <vt:lpstr>DISTINCT</vt:lpstr>
      <vt:lpstr>DISTINCT Example</vt:lpstr>
      <vt:lpstr>DISTINCT Non-duplicate</vt:lpstr>
      <vt:lpstr>Using DISTINCT</vt:lpstr>
      <vt:lpstr>NVL</vt:lpstr>
      <vt:lpstr>NVL</vt:lpstr>
      <vt:lpstr>GROUP BY</vt:lpstr>
      <vt:lpstr>GROUP BY Use</vt:lpstr>
      <vt:lpstr>GROUP BY Example</vt:lpstr>
      <vt:lpstr>GROUP BY Example</vt:lpstr>
      <vt:lpstr>GROUP BY Example</vt:lpstr>
      <vt:lpstr>GROUP BY Clause</vt:lpstr>
      <vt:lpstr>COUNT</vt:lpstr>
      <vt:lpstr>COUNT</vt:lpstr>
      <vt:lpstr>WHERE Clause</vt:lpstr>
      <vt:lpstr>More GROUP BY Examples</vt:lpstr>
      <vt:lpstr>GROUP BY Guidelines</vt:lpstr>
      <vt:lpstr>Groups within GROUPS</vt:lpstr>
      <vt:lpstr>Nesting GROUP functions</vt:lpstr>
      <vt:lpstr>HAVING</vt:lpstr>
      <vt:lpstr>HAVING</vt:lpstr>
      <vt:lpstr>HAVING</vt:lpstr>
      <vt:lpstr>ROLLUP</vt:lpstr>
      <vt:lpstr>ROLLUP Result Table</vt:lpstr>
      <vt:lpstr>Setting the Stage</vt:lpstr>
      <vt:lpstr>Rules to Remember</vt:lpstr>
      <vt:lpstr>UNION</vt:lpstr>
      <vt:lpstr>UNION ALL</vt:lpstr>
      <vt:lpstr>INTERSECT</vt:lpstr>
      <vt:lpstr>MINUS</vt:lpstr>
      <vt:lpstr>Set Operator Examples</vt:lpstr>
      <vt:lpstr>Set Operator Examples</vt:lpstr>
      <vt:lpstr>Set Operator Examples</vt:lpstr>
      <vt:lpstr>Set Operations ORDER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dc:title>
  <dc:creator>Satpal Sohal</dc:creator>
  <cp:lastModifiedBy>Satpal Sohal</cp:lastModifiedBy>
  <cp:revision>11</cp:revision>
  <dcterms:created xsi:type="dcterms:W3CDTF">2021-11-22T19:01:02Z</dcterms:created>
  <dcterms:modified xsi:type="dcterms:W3CDTF">2022-01-10T03:37:02Z</dcterms:modified>
</cp:coreProperties>
</file>