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9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8" autoAdjust="0"/>
    <p:restoredTop sz="94660"/>
  </p:normalViewPr>
  <p:slideViewPr>
    <p:cSldViewPr snapToGrid="0">
      <p:cViewPr varScale="1">
        <p:scale>
          <a:sx n="99" d="100"/>
          <a:sy n="99" d="100"/>
        </p:scale>
        <p:origin x="96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221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008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2648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917280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66029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8527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581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9413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48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0813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015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70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959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717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28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61273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A9DC3-C10D-441F-9A83-A828C36EF897}" type="datetimeFigureOut">
              <a:rPr lang="en-CA" smtClean="0"/>
              <a:t>2022-01-09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B5019C3-18CA-4F36-92A2-CA66EEBD6DE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815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E669-64E5-4C6C-AC4F-59613CA969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Sub Queries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B651CD-885F-4041-8A74-B64E24D142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1190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E874-D068-46DB-8977-293F86EB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Subquery and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B611-4254-41F5-87B5-E1E11CCC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 subquery returns a null value or no rows, the outer query takes the results of the subquery (null) and uses this result in its WHERE clause.</a:t>
            </a:r>
          </a:p>
          <a:p>
            <a:r>
              <a:rPr lang="en-US" dirty="0"/>
              <a:t>The outer query will then return no rows, because comparing any value with a null always yields a null.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4A437-91E5-4580-A79D-2250A42288EF}"/>
              </a:ext>
            </a:extLst>
          </p:cNvPr>
          <p:cNvSpPr txBox="1"/>
          <p:nvPr/>
        </p:nvSpPr>
        <p:spPr>
          <a:xfrm>
            <a:off x="1103212" y="3739721"/>
            <a:ext cx="369730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'Grant');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9027E-1E62-438B-8182-A17B4EF0C51F}"/>
              </a:ext>
            </a:extLst>
          </p:cNvPr>
          <p:cNvSpPr txBox="1"/>
          <p:nvPr/>
        </p:nvSpPr>
        <p:spPr>
          <a:xfrm>
            <a:off x="4868333" y="5217048"/>
            <a:ext cx="2455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200" dirty="0"/>
              <a:t>No Data Found</a:t>
            </a:r>
          </a:p>
        </p:txBody>
      </p:sp>
    </p:spTree>
    <p:extLst>
      <p:ext uri="{BB962C8B-B14F-4D97-AF65-F5344CB8AC3E}">
        <p14:creationId xmlns:p14="http://schemas.microsoft.com/office/powerpoint/2010/main" val="4258448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5AFED-EB82-45D4-AF88-D96241524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Single-row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E8254-228D-4D0C-A500-EC0C3EA2D9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They:</a:t>
            </a:r>
          </a:p>
          <a:p>
            <a:pPr lvl="1"/>
            <a:r>
              <a:rPr lang="en-US" dirty="0"/>
              <a:t>Return only one row</a:t>
            </a:r>
          </a:p>
          <a:p>
            <a:pPr lvl="1"/>
            <a:r>
              <a:rPr lang="en-US" dirty="0"/>
              <a:t>Use single-row comparison operators (=, &gt;,&gt;=, &lt;, &lt;=, &lt;&gt;)</a:t>
            </a:r>
          </a:p>
          <a:p>
            <a:r>
              <a:rPr lang="en-US" dirty="0"/>
              <a:t>Always:</a:t>
            </a:r>
          </a:p>
          <a:p>
            <a:pPr lvl="1"/>
            <a:r>
              <a:rPr lang="en-US" dirty="0"/>
              <a:t>Enclose the subquery in parentheses.</a:t>
            </a:r>
          </a:p>
          <a:p>
            <a:pPr lvl="1"/>
            <a:r>
              <a:rPr lang="en-US" dirty="0"/>
              <a:t>Place the subquery on the right hand side of the comparison condition.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64187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E072-411C-4282-8E1B-5E3E30B8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Subquery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03148-C02A-4081-8039-99290FDFA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outer and inner queries can get data from different tables.</a:t>
            </a:r>
          </a:p>
          <a:p>
            <a:r>
              <a:rPr lang="en-US" dirty="0"/>
              <a:t>Only one ORDER BY clause can be used for a SELECT statement, and if specified, it must be the last clause in the main SELECT statement.</a:t>
            </a:r>
          </a:p>
          <a:p>
            <a:r>
              <a:rPr lang="en-US" dirty="0"/>
              <a:t>The only limit on the number of subqueries is the buffer size that the query uses.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0501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0A8-A7D8-4129-88F6-A47D44A7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Subqueries from Different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1E45-CB6A-4534-9224-D5824D321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outer and inner queries can get data from different tables.</a:t>
            </a:r>
          </a:p>
          <a:p>
            <a:r>
              <a:rPr lang="en-US" dirty="0"/>
              <a:t>Who works in the Marketing department?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DD669-1FFC-4152-A011-B19FD4E1FC0E}"/>
              </a:ext>
            </a:extLst>
          </p:cNvPr>
          <p:cNvSpPr txBox="1"/>
          <p:nvPr/>
        </p:nvSpPr>
        <p:spPr>
          <a:xfrm>
            <a:off x="1154010" y="3011586"/>
            <a:ext cx="6491389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job_id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(SELECT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FROM departments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'Marketing')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ORDER BY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job_id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A053670-D9B7-40AB-869F-A3194AAE76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2427747"/>
              </p:ext>
            </p:extLst>
          </p:nvPr>
        </p:nvGraphicFramePr>
        <p:xfrm>
          <a:off x="1154011" y="5321910"/>
          <a:ext cx="6491389" cy="98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528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2771922">
                  <a:extLst>
                    <a:ext uri="{9D8B030D-6E8A-4147-A177-3AD203B41FA5}">
                      <a16:colId xmlns:a16="http://schemas.microsoft.com/office/drawing/2014/main" val="1925882371"/>
                    </a:ext>
                  </a:extLst>
                </a:gridCol>
                <a:gridCol w="2093939">
                  <a:extLst>
                    <a:ext uri="{9D8B030D-6E8A-4147-A177-3AD203B41FA5}">
                      <a16:colId xmlns:a16="http://schemas.microsoft.com/office/drawing/2014/main" val="952558252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JOB_ID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DEPARTMENT_ID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Hartstein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MK_MAN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Fay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MK_REP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461900-A34B-4912-A3E2-4FD45DA0D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22997"/>
              </p:ext>
            </p:extLst>
          </p:nvPr>
        </p:nvGraphicFramePr>
        <p:xfrm>
          <a:off x="8028945" y="4387637"/>
          <a:ext cx="1625528" cy="65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528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DEPARTMENT_ID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B39FF7-EBAA-43C0-9F0B-4A6F8529273C}"/>
              </a:ext>
            </a:extLst>
          </p:cNvPr>
          <p:cNvSpPr txBox="1"/>
          <p:nvPr/>
        </p:nvSpPr>
        <p:spPr>
          <a:xfrm>
            <a:off x="7952745" y="4157448"/>
            <a:ext cx="191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Result of subquery</a:t>
            </a:r>
          </a:p>
        </p:txBody>
      </p:sp>
    </p:spTree>
    <p:extLst>
      <p:ext uri="{BB962C8B-B14F-4D97-AF65-F5344CB8AC3E}">
        <p14:creationId xmlns:p14="http://schemas.microsoft.com/office/powerpoint/2010/main" val="343973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0A8-A7D8-4129-88F6-A47D44A7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Subqueries from Different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1E45-CB6A-4534-9224-D5824D321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than one subquery can return information to the outer query.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DD669-1FFC-4152-A011-B19FD4E1FC0E}"/>
              </a:ext>
            </a:extLst>
          </p:cNvPr>
          <p:cNvSpPr txBox="1"/>
          <p:nvPr/>
        </p:nvSpPr>
        <p:spPr>
          <a:xfrm>
            <a:off x="1107445" y="2725587"/>
            <a:ext cx="6491389" cy="25853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job_id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salary,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job_id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	(SELECT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job_id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  WHERE	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141)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AND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(SELECT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 FROM departments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 WHERE	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location_id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1500);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FA053670-D9B7-40AB-869F-A3194AAE76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7367777"/>
              </p:ext>
            </p:extLst>
          </p:nvPr>
        </p:nvGraphicFramePr>
        <p:xfrm>
          <a:off x="1107445" y="5423677"/>
          <a:ext cx="6491389" cy="9829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066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2095857">
                  <a:extLst>
                    <a:ext uri="{9D8B030D-6E8A-4147-A177-3AD203B41FA5}">
                      <a16:colId xmlns:a16="http://schemas.microsoft.com/office/drawing/2014/main" val="1925882371"/>
                    </a:ext>
                  </a:extLst>
                </a:gridCol>
                <a:gridCol w="1583233">
                  <a:extLst>
                    <a:ext uri="{9D8B030D-6E8A-4147-A177-3AD203B41FA5}">
                      <a16:colId xmlns:a16="http://schemas.microsoft.com/office/drawing/2014/main" val="389804973"/>
                    </a:ext>
                  </a:extLst>
                </a:gridCol>
                <a:gridCol w="1583233">
                  <a:extLst>
                    <a:ext uri="{9D8B030D-6E8A-4147-A177-3AD203B41FA5}">
                      <a16:colId xmlns:a16="http://schemas.microsoft.com/office/drawing/2014/main" val="952558252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JOB_ID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DEPARTMENT_ID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Hartstein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ST_CLERK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Fay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ST_CLERK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A461900-A34B-4912-A3E2-4FD45DA0D8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4688426"/>
              </p:ext>
            </p:extLst>
          </p:nvPr>
        </p:nvGraphicFramePr>
        <p:xfrm>
          <a:off x="8028945" y="4387637"/>
          <a:ext cx="1625528" cy="65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528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DEPARTMENT_ID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0B39FF7-EBAA-43C0-9F0B-4A6F8529273C}"/>
              </a:ext>
            </a:extLst>
          </p:cNvPr>
          <p:cNvSpPr txBox="1"/>
          <p:nvPr/>
        </p:nvSpPr>
        <p:spPr>
          <a:xfrm>
            <a:off x="7952745" y="4157448"/>
            <a:ext cx="2020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Result of 2</a:t>
            </a:r>
            <a:r>
              <a:rPr lang="en-CA" sz="1400" baseline="30000" dirty="0">
                <a:solidFill>
                  <a:srgbClr val="FF0000"/>
                </a:solidFill>
              </a:rPr>
              <a:t>nd</a:t>
            </a:r>
            <a:r>
              <a:rPr lang="en-CA" sz="1400" dirty="0">
                <a:solidFill>
                  <a:srgbClr val="FF0000"/>
                </a:solidFill>
              </a:rPr>
              <a:t>  subquery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6A32406-BF65-41CF-B47B-4A66C435C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215337"/>
              </p:ext>
            </p:extLst>
          </p:nvPr>
        </p:nvGraphicFramePr>
        <p:xfrm>
          <a:off x="8028945" y="3464585"/>
          <a:ext cx="1625528" cy="65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528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JOB_ID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ST_CLERK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9FF8D3-E957-42BD-86F2-6AE9774D0939}"/>
              </a:ext>
            </a:extLst>
          </p:cNvPr>
          <p:cNvSpPr txBox="1"/>
          <p:nvPr/>
        </p:nvSpPr>
        <p:spPr>
          <a:xfrm>
            <a:off x="7952745" y="3234396"/>
            <a:ext cx="191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Result of 1</a:t>
            </a:r>
            <a:r>
              <a:rPr lang="en-CA" sz="1400" baseline="30000" dirty="0">
                <a:solidFill>
                  <a:srgbClr val="FF0000"/>
                </a:solidFill>
              </a:rPr>
              <a:t>st</a:t>
            </a:r>
            <a:r>
              <a:rPr lang="en-CA" sz="1400" dirty="0">
                <a:solidFill>
                  <a:srgbClr val="FF0000"/>
                </a:solidFill>
              </a:rPr>
              <a:t> subquery</a:t>
            </a:r>
          </a:p>
        </p:txBody>
      </p:sp>
    </p:spTree>
    <p:extLst>
      <p:ext uri="{BB962C8B-B14F-4D97-AF65-F5344CB8AC3E}">
        <p14:creationId xmlns:p14="http://schemas.microsoft.com/office/powerpoint/2010/main" val="551191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63AF9-43B3-4EC8-A488-F498B6EFF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 Functions in Subqueries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65DE2-E83B-4BA9-9FF9-00612FBF9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 functions can be used in subqueries.</a:t>
            </a:r>
          </a:p>
          <a:p>
            <a:r>
              <a:rPr lang="en-US" dirty="0"/>
              <a:t>A group function without a GROUP BY clause in the subquery returns a single row.</a:t>
            </a:r>
          </a:p>
          <a:p>
            <a:r>
              <a:rPr lang="en-US" dirty="0"/>
              <a:t>The query on the next slide answers the question, "Which employees earn less than the average salary?"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75692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0A8-A7D8-4129-88F6-A47D44A7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 Functions in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1E45-CB6A-4534-9224-D5824D32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63533" cy="3880773"/>
          </a:xfrm>
        </p:spPr>
        <p:txBody>
          <a:bodyPr/>
          <a:lstStyle/>
          <a:p>
            <a:r>
              <a:rPr lang="en-US" dirty="0"/>
              <a:t>The subquery first finds the average salary for all employees, the outer query then returns employees with a salary of less than the average.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DD669-1FFC-4152-A011-B19FD4E1FC0E}"/>
              </a:ext>
            </a:extLst>
          </p:cNvPr>
          <p:cNvSpPr txBox="1"/>
          <p:nvPr/>
        </p:nvSpPr>
        <p:spPr>
          <a:xfrm>
            <a:off x="1077812" y="3550954"/>
            <a:ext cx="384132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salary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salary &lt;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(SELECT AVG(salary)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employees);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6A32406-BF65-41CF-B47B-4A66C435C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472656"/>
              </p:ext>
            </p:extLst>
          </p:nvPr>
        </p:nvGraphicFramePr>
        <p:xfrm>
          <a:off x="3406145" y="5386088"/>
          <a:ext cx="1625528" cy="65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528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AVG(SALARY)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8775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9FF8D3-E957-42BD-86F2-6AE9774D0939}"/>
              </a:ext>
            </a:extLst>
          </p:cNvPr>
          <p:cNvSpPr txBox="1"/>
          <p:nvPr/>
        </p:nvSpPr>
        <p:spPr>
          <a:xfrm>
            <a:off x="3329945" y="5155899"/>
            <a:ext cx="191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Result of subquery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8E5EE35-CDD8-4FC5-BF99-CAB4A3C1A8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3249602"/>
              </p:ext>
            </p:extLst>
          </p:nvPr>
        </p:nvGraphicFramePr>
        <p:xfrm>
          <a:off x="5677756" y="2248677"/>
          <a:ext cx="3324923" cy="3931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9066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2095857">
                  <a:extLst>
                    <a:ext uri="{9D8B030D-6E8A-4147-A177-3AD203B41FA5}">
                      <a16:colId xmlns:a16="http://schemas.microsoft.com/office/drawing/2014/main" val="1925882371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Whalen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Gietz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8300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Taylor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8600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796035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668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Mourgos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5800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56946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Rajs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1475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Davies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3100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6204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Matos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1090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Vargas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335999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Fay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698001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Lorentz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070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902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CF409-DE6F-442C-A597-FC6ABF0E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Subqueries in the HAVING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0344-E604-4583-9B8A-46287D44D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Subqueries can also be placed in the HAVING clause.</a:t>
            </a:r>
          </a:p>
          <a:p>
            <a:r>
              <a:rPr lang="en-US" dirty="0"/>
              <a:t>Remember that the HAVING clause is similar to the WHERE clause, except that the HAVING clause is used to restrict groups and always includes a group function such as MIN, MAX, or AVG.</a:t>
            </a:r>
          </a:p>
          <a:p>
            <a:r>
              <a:rPr lang="en-US" dirty="0"/>
              <a:t>Because the HAVING clause always includes a group function, the subquery will nearly always include a group function as well.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2266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0A8-A7D8-4129-88F6-A47D44A7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Subquery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1E45-CB6A-4534-9224-D5824D32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4563533" cy="4350278"/>
          </a:xfrm>
        </p:spPr>
        <p:txBody>
          <a:bodyPr>
            <a:normAutofit/>
          </a:bodyPr>
          <a:lstStyle/>
          <a:p>
            <a:r>
              <a:rPr lang="en-US" dirty="0"/>
              <a:t>Which departments have a lowest salary that is greater than the lowest salary in department 50?</a:t>
            </a:r>
          </a:p>
          <a:p>
            <a:r>
              <a:rPr lang="en-US" dirty="0"/>
              <a:t>In this example, the subquery selects and returns the lowest salary in department 50.</a:t>
            </a:r>
          </a:p>
          <a:p>
            <a:r>
              <a:rPr lang="en-US" dirty="0"/>
              <a:t>The outer query uses this value to select the department ID and lowest salaries of all the departments whose lowest salary is greater than that number.</a:t>
            </a:r>
          </a:p>
          <a:p>
            <a:r>
              <a:rPr lang="en-US" dirty="0"/>
              <a:t>The HAVING clause eliminated those departments whose MIN salary was less than department 50's MIN salary.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DD669-1FFC-4152-A011-B19FD4E1FC0E}"/>
              </a:ext>
            </a:extLst>
          </p:cNvPr>
          <p:cNvSpPr txBox="1"/>
          <p:nvPr/>
        </p:nvSpPr>
        <p:spPr>
          <a:xfrm>
            <a:off x="5949079" y="1930400"/>
            <a:ext cx="3324923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MIN(salary)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GROUP BY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HAVING MIN(salary) &gt;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(SELECT MIN(salary)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 50);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C6A32406-BF65-41CF-B47B-4A66C435CD9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8661029"/>
              </p:ext>
            </p:extLst>
          </p:nvPr>
        </p:nvGraphicFramePr>
        <p:xfrm>
          <a:off x="9417478" y="4315024"/>
          <a:ext cx="1625528" cy="6552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528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MIN(SALARY)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9FF8D3-E957-42BD-86F2-6AE9774D0939}"/>
              </a:ext>
            </a:extLst>
          </p:cNvPr>
          <p:cNvSpPr txBox="1"/>
          <p:nvPr/>
        </p:nvSpPr>
        <p:spPr>
          <a:xfrm>
            <a:off x="9341278" y="4084835"/>
            <a:ext cx="191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Result of subquery</a:t>
            </a: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8E5EE35-CDD8-4FC5-BF99-CAB4A3C1A8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703474"/>
              </p:ext>
            </p:extLst>
          </p:nvPr>
        </p:nvGraphicFramePr>
        <p:xfrm>
          <a:off x="5949079" y="4289618"/>
          <a:ext cx="3324923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8588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1696335">
                  <a:extLst>
                    <a:ext uri="{9D8B030D-6E8A-4147-A177-3AD203B41FA5}">
                      <a16:colId xmlns:a16="http://schemas.microsoft.com/office/drawing/2014/main" val="1925882371"/>
                    </a:ext>
                  </a:extLst>
                </a:gridCol>
              </a:tblGrid>
              <a:tr h="29912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DEPARTMENT_ID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29912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29912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29912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796035"/>
                  </a:ext>
                </a:extLst>
              </a:tr>
              <a:tr h="29912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8300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66822"/>
                  </a:ext>
                </a:extLst>
              </a:tr>
              <a:tr h="29912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8600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56946"/>
                  </a:ext>
                </a:extLst>
              </a:tr>
              <a:tr h="29912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4400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1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6690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6D70D-547F-4197-8FB6-ADDDCA192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2C36-7C8E-4099-A99D-D6C6526E33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Whose salary is equal to the salary of an employee in department 20 ?</a:t>
            </a:r>
          </a:p>
          <a:p>
            <a:r>
              <a:rPr lang="en-US" dirty="0"/>
              <a:t>This example returns an error because more than one employee exists in department 20, the subquery returns multiple rows.</a:t>
            </a:r>
          </a:p>
          <a:p>
            <a:r>
              <a:rPr lang="en-US" dirty="0"/>
              <a:t>We call this a multiple-row subquery.</a:t>
            </a:r>
            <a:endParaRPr lang="en-CA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3F913D96-8147-49CE-AC28-6D20DAEDC9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5185879"/>
              </p:ext>
            </p:extLst>
          </p:nvPr>
        </p:nvGraphicFramePr>
        <p:xfrm>
          <a:off x="5534213" y="3429000"/>
          <a:ext cx="3739788" cy="1064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2958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1263415">
                  <a:extLst>
                    <a:ext uri="{9D8B030D-6E8A-4147-A177-3AD203B41FA5}">
                      <a16:colId xmlns:a16="http://schemas.microsoft.com/office/drawing/2014/main" val="1925882371"/>
                    </a:ext>
                  </a:extLst>
                </a:gridCol>
                <a:gridCol w="1263415">
                  <a:extLst>
                    <a:ext uri="{9D8B030D-6E8A-4147-A177-3AD203B41FA5}">
                      <a16:colId xmlns:a16="http://schemas.microsoft.com/office/drawing/2014/main" val="457572787"/>
                    </a:ext>
                  </a:extLst>
                </a:gridCol>
              </a:tblGrid>
              <a:tr h="455141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DEPT_ID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SALARY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26773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Hartstein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26773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Fay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6000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8D087A8-1F0A-4B73-B7F5-C0AC47D82039}"/>
              </a:ext>
            </a:extLst>
          </p:cNvPr>
          <p:cNvSpPr txBox="1"/>
          <p:nvPr/>
        </p:nvSpPr>
        <p:spPr>
          <a:xfrm>
            <a:off x="1134347" y="4219821"/>
            <a:ext cx="384132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first_name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salary =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(SELECT salary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20);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9A76B1-6DAE-404A-AF64-4AC1BDF2B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113" y="5096984"/>
            <a:ext cx="838200" cy="685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D796F42-FDD7-48C5-AD60-02E269D2AAF6}"/>
              </a:ext>
            </a:extLst>
          </p:cNvPr>
          <p:cNvSpPr txBox="1"/>
          <p:nvPr/>
        </p:nvSpPr>
        <p:spPr>
          <a:xfrm>
            <a:off x="5953313" y="5006477"/>
            <a:ext cx="610023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CA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79130" algn="l"/>
            <a:r>
              <a:rPr lang="en-CA" sz="1200" b="1" i="0" u="none" strike="noStrike" baseline="0" dirty="0">
                <a:solidFill>
                  <a:srgbClr val="FF4F4F"/>
                </a:solidFill>
                <a:latin typeface="Calibri" panose="020F0502020204030204" pitchFamily="34" charset="0"/>
              </a:rPr>
              <a:t>ORA-01427: single-row subquery returns</a:t>
            </a:r>
            <a:endParaRPr lang="en-CA" sz="1200" b="0" i="0" u="none" strike="noStrike" baseline="0" dirty="0">
              <a:solidFill>
                <a:srgbClr val="FF4F4F"/>
              </a:solidFill>
              <a:latin typeface="Calibri" panose="020F0502020204030204" pitchFamily="34" charset="0"/>
            </a:endParaRPr>
          </a:p>
          <a:p>
            <a:pPr marR="102580" algn="l"/>
            <a:r>
              <a:rPr lang="en-CA" sz="1200" b="1" i="0" u="none" strike="noStrike" baseline="0" dirty="0">
                <a:solidFill>
                  <a:srgbClr val="FF4F4F"/>
                </a:solidFill>
                <a:latin typeface="Calibri" panose="020F0502020204030204" pitchFamily="34" charset="0"/>
              </a:rPr>
              <a:t>more than one row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82328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858C-C00C-453D-BB7A-E0A47F190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AEEED-4F4C-4CE2-9C3C-5C4BE5ABE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Subquery Overview</a:t>
            </a:r>
          </a:p>
          <a:p>
            <a:r>
              <a:rPr lang="en-CA" dirty="0"/>
              <a:t>Single and Multi Subquery</a:t>
            </a:r>
          </a:p>
          <a:p>
            <a:r>
              <a:rPr lang="en-CA" dirty="0"/>
              <a:t>Group Functions with Subquery</a:t>
            </a:r>
          </a:p>
          <a:p>
            <a:r>
              <a:rPr lang="en-CA" dirty="0"/>
              <a:t>IN, ANY and ALL</a:t>
            </a:r>
          </a:p>
          <a:p>
            <a:r>
              <a:rPr lang="en-CA"/>
              <a:t>WITH Clause </a:t>
            </a:r>
            <a:endParaRPr lang="en-CA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380467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32A13-2797-48CD-94F0-8547434E1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Query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E9834-8210-44D7-B258-9CAA22B3D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is the equal sign (=) in the WHERE clause of the outer query.</a:t>
            </a:r>
          </a:p>
          <a:p>
            <a:r>
              <a:rPr lang="en-US" dirty="0"/>
              <a:t>How can one value be equal to (or not equal to) more than one value at a time?</a:t>
            </a:r>
          </a:p>
          <a:p>
            <a:r>
              <a:rPr lang="en-US" dirty="0"/>
              <a:t>It's a silly question, isn't it?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FDC03C-47B0-42E7-8F4F-CECEFFEF8343}"/>
              </a:ext>
            </a:extLst>
          </p:cNvPr>
          <p:cNvSpPr txBox="1"/>
          <p:nvPr/>
        </p:nvSpPr>
        <p:spPr>
          <a:xfrm>
            <a:off x="1134347" y="4219821"/>
            <a:ext cx="384132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first_name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salary =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(SELECT salary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20);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1694E-ED48-4D54-93C3-D5A20F916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113" y="5096984"/>
            <a:ext cx="838200" cy="685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196314-4E45-40B3-95FE-87740453602F}"/>
              </a:ext>
            </a:extLst>
          </p:cNvPr>
          <p:cNvSpPr txBox="1"/>
          <p:nvPr/>
        </p:nvSpPr>
        <p:spPr>
          <a:xfrm>
            <a:off x="5953313" y="5006477"/>
            <a:ext cx="6100232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CA" sz="14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79130" algn="l"/>
            <a:r>
              <a:rPr lang="en-CA" sz="1200" b="1" i="0" u="none" strike="noStrike" baseline="0" dirty="0">
                <a:solidFill>
                  <a:srgbClr val="FF4F4F"/>
                </a:solidFill>
                <a:latin typeface="Calibri" panose="020F0502020204030204" pitchFamily="34" charset="0"/>
              </a:rPr>
              <a:t>ORA-01427: single-row subquery returns</a:t>
            </a:r>
            <a:endParaRPr lang="en-CA" sz="1200" b="0" i="0" u="none" strike="noStrike" baseline="0" dirty="0">
              <a:solidFill>
                <a:srgbClr val="FF4F4F"/>
              </a:solidFill>
              <a:latin typeface="Calibri" panose="020F0502020204030204" pitchFamily="34" charset="0"/>
            </a:endParaRPr>
          </a:p>
          <a:p>
            <a:pPr marR="102580" algn="l"/>
            <a:r>
              <a:rPr lang="en-CA" sz="1200" b="1" i="0" u="none" strike="noStrike" baseline="0" dirty="0">
                <a:solidFill>
                  <a:srgbClr val="FF4F4F"/>
                </a:solidFill>
                <a:latin typeface="Calibri" panose="020F0502020204030204" pitchFamily="34" charset="0"/>
              </a:rPr>
              <a:t>more than one row</a:t>
            </a:r>
            <a:endParaRPr lang="en-CA" sz="1200" dirty="0"/>
          </a:p>
        </p:txBody>
      </p:sp>
    </p:spTree>
    <p:extLst>
      <p:ext uri="{BB962C8B-B14F-4D97-AF65-F5344CB8AC3E}">
        <p14:creationId xmlns:p14="http://schemas.microsoft.com/office/powerpoint/2010/main" val="60655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58C2-4D35-4611-B3CA-8FD90DC8E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IN, ANY and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64DF-482F-4AF2-9424-B4C911FDB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Subqueries that return more than one value are called multiple-row subqueries.</a:t>
            </a:r>
          </a:p>
          <a:p>
            <a:r>
              <a:rPr lang="en-US" dirty="0"/>
              <a:t>Because we cannot use the single-row comparison operators (=, &lt;, and so on), we need different comparison operators for multiple-row subqueries.</a:t>
            </a:r>
          </a:p>
          <a:p>
            <a:r>
              <a:rPr lang="en-US" dirty="0"/>
              <a:t>The multiple-row operators are:</a:t>
            </a:r>
          </a:p>
          <a:p>
            <a:pPr lvl="1"/>
            <a:r>
              <a:rPr lang="en-US" dirty="0"/>
              <a:t>IN</a:t>
            </a:r>
          </a:p>
          <a:p>
            <a:pPr lvl="1"/>
            <a:r>
              <a:rPr lang="en-US" dirty="0"/>
              <a:t>ANY</a:t>
            </a:r>
          </a:p>
          <a:p>
            <a:pPr lvl="1"/>
            <a:r>
              <a:rPr lang="en-US" dirty="0"/>
              <a:t>ALL</a:t>
            </a:r>
          </a:p>
          <a:p>
            <a:r>
              <a:rPr lang="en-US" dirty="0"/>
              <a:t>The NOT operator can be used with any of these three operators.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59644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1A6D-7535-4925-BEA3-B8483BF3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9360-3D97-4A3B-8B04-4F3A0552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255876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IN operator is used within the outer query WHERE clause to select only those rows which are IN the list of values returned from the inner query.</a:t>
            </a:r>
          </a:p>
          <a:p>
            <a:r>
              <a:rPr lang="en-US" dirty="0"/>
              <a:t>For example, we are interested in all the employees that were hired the same year as an employee in department 90.</a:t>
            </a:r>
          </a:p>
          <a:p>
            <a:r>
              <a:rPr lang="en-US" dirty="0"/>
              <a:t>The inner query will return a list of the years that employees in department 90 were hired.</a:t>
            </a:r>
          </a:p>
          <a:p>
            <a:r>
              <a:rPr lang="en-US" dirty="0"/>
              <a:t>The outer query will then return any employee that was hired the same year as any year in the inner query list.</a:t>
            </a:r>
            <a:endParaRPr lang="en-CA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5B85592-63D8-4D56-B496-3E50E6AE4D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5954621"/>
              </p:ext>
            </p:extLst>
          </p:nvPr>
        </p:nvGraphicFramePr>
        <p:xfrm>
          <a:off x="6220014" y="4719355"/>
          <a:ext cx="3118719" cy="1716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87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1591132">
                  <a:extLst>
                    <a:ext uri="{9D8B030D-6E8A-4147-A177-3AD203B41FA5}">
                      <a16:colId xmlns:a16="http://schemas.microsoft.com/office/drawing/2014/main" val="457572787"/>
                    </a:ext>
                  </a:extLst>
                </a:gridCol>
              </a:tblGrid>
              <a:tr h="301378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HIRE_DATE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5288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17-Jun-1987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5288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Kochhar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21-Sep-1989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5288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De </a:t>
                      </a:r>
                      <a:r>
                        <a:rPr lang="en-CA" sz="1400" dirty="0" err="1"/>
                        <a:t>Haan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13-Jan-1993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30872"/>
                  </a:ext>
                </a:extLst>
              </a:tr>
              <a:tr h="35288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Whalen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17-Sep-1987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8387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B7F93D3-DEDC-44C9-8881-61CE1C220858}"/>
              </a:ext>
            </a:extLst>
          </p:cNvPr>
          <p:cNvSpPr txBox="1"/>
          <p:nvPr/>
        </p:nvSpPr>
        <p:spPr>
          <a:xfrm>
            <a:off x="1134347" y="4719355"/>
            <a:ext cx="496165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EXTRACT(YEAR FROM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(SELECT EXTRACT(YEAR FROM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=90);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3804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1A6D-7535-4925-BEA3-B8483BF3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ANY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9360-3D97-4A3B-8B04-4F3A0552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2067"/>
            <a:ext cx="8596668" cy="2558765"/>
          </a:xfrm>
        </p:spPr>
        <p:txBody>
          <a:bodyPr>
            <a:normAutofit/>
          </a:bodyPr>
          <a:lstStyle/>
          <a:p>
            <a:r>
              <a:rPr lang="en-US" dirty="0"/>
              <a:t>The ANY operator is used when we want the outer-query WHERE clause to select the rows which match the criteria (&lt;, &gt;, =, etc.) of at least one value in the subquery result set.</a:t>
            </a:r>
          </a:p>
          <a:p>
            <a:r>
              <a:rPr lang="en-US" dirty="0"/>
              <a:t>The example shown will return any employee whose year hired is less than at least one year hired of employees in department 90.</a:t>
            </a:r>
            <a:endParaRPr lang="en-CA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E5B85592-63D8-4D56-B496-3E50E6AE4D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7904211"/>
              </p:ext>
            </p:extLst>
          </p:nvPr>
        </p:nvGraphicFramePr>
        <p:xfrm>
          <a:off x="6155283" y="4705841"/>
          <a:ext cx="3118719" cy="206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87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1591132">
                  <a:extLst>
                    <a:ext uri="{9D8B030D-6E8A-4147-A177-3AD203B41FA5}">
                      <a16:colId xmlns:a16="http://schemas.microsoft.com/office/drawing/2014/main" val="457572787"/>
                    </a:ext>
                  </a:extLst>
                </a:gridCol>
              </a:tblGrid>
              <a:tr h="301378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HIRE_DATE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5288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17-Jun-1987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5288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Kochhar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21-Sep-1989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5288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Whalen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17-Sep-1987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30872"/>
                  </a:ext>
                </a:extLst>
              </a:tr>
              <a:tr h="35288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Hunold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03-Jan-1990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83874"/>
                  </a:ext>
                </a:extLst>
              </a:tr>
              <a:tr h="35288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Ernst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21-May-1991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183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B7F93D3-DEDC-44C9-8881-61CE1C220858}"/>
              </a:ext>
            </a:extLst>
          </p:cNvPr>
          <p:cNvSpPr txBox="1"/>
          <p:nvPr/>
        </p:nvSpPr>
        <p:spPr>
          <a:xfrm>
            <a:off x="1069616" y="4705841"/>
            <a:ext cx="496165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EXTRACT(YEAR FROM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 ANY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(SELECT EXTRACT(YEAR FROM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=90);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99DB7C-A9AA-42E7-851B-15B6B07D97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8380329"/>
              </p:ext>
            </p:extLst>
          </p:nvPr>
        </p:nvGraphicFramePr>
        <p:xfrm>
          <a:off x="7315218" y="3462737"/>
          <a:ext cx="118531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15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</a:tblGrid>
              <a:tr h="270966">
                <a:tc>
                  <a:txBody>
                    <a:bodyPr/>
                    <a:lstStyle/>
                    <a:p>
                      <a:pPr algn="ctr"/>
                      <a:r>
                        <a:rPr lang="en-CA" sz="1400"/>
                        <a:t>Year Hired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27096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27096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27096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30872"/>
                  </a:ext>
                </a:extLst>
              </a:tr>
            </a:tbl>
          </a:graphicData>
        </a:graphic>
      </p:graphicFrame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3859F37F-4013-4B83-88A9-841444023EE3}"/>
              </a:ext>
            </a:extLst>
          </p:cNvPr>
          <p:cNvSpPr/>
          <p:nvPr/>
        </p:nvSpPr>
        <p:spPr>
          <a:xfrm>
            <a:off x="6324600" y="3733800"/>
            <a:ext cx="541867" cy="872067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27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C1A6D-7535-4925-BEA3-B8483BF36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ALL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9360-3D97-4A3B-8B04-4F3A0552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42067"/>
            <a:ext cx="8596668" cy="2558765"/>
          </a:xfrm>
        </p:spPr>
        <p:txBody>
          <a:bodyPr>
            <a:normAutofit/>
          </a:bodyPr>
          <a:lstStyle/>
          <a:p>
            <a:r>
              <a:rPr lang="en-US" dirty="0"/>
              <a:t>The ALL operator is used when we want the outer-query WHERE clause to select the rows which match the criteria ( &lt;, &gt;, =, etc.) of all of the values in the subquery result set.</a:t>
            </a:r>
          </a:p>
          <a:p>
            <a:r>
              <a:rPr lang="en-US" dirty="0"/>
              <a:t>The ALL operator compares a value to every value returned by the inner query.</a:t>
            </a:r>
          </a:p>
          <a:p>
            <a:r>
              <a:rPr lang="en-US" dirty="0"/>
              <a:t>As no employee was hired before 1987, no rows are returned.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7F93D3-DEDC-44C9-8881-61CE1C220858}"/>
              </a:ext>
            </a:extLst>
          </p:cNvPr>
          <p:cNvSpPr txBox="1"/>
          <p:nvPr/>
        </p:nvSpPr>
        <p:spPr>
          <a:xfrm>
            <a:off x="1069616" y="4705841"/>
            <a:ext cx="496165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EXTRACT(YEAR FROM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 ALL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(SELECT EXTRACT(YEAR FROM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department_id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=90);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199DB7C-A9AA-42E7-851B-15B6B07D97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5899094"/>
              </p:ext>
            </p:extLst>
          </p:nvPr>
        </p:nvGraphicFramePr>
        <p:xfrm>
          <a:off x="7620018" y="4825870"/>
          <a:ext cx="1185315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5315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</a:tblGrid>
              <a:tr h="270966">
                <a:tc>
                  <a:txBody>
                    <a:bodyPr/>
                    <a:lstStyle/>
                    <a:p>
                      <a:pPr algn="ctr"/>
                      <a:r>
                        <a:rPr lang="en-CA" sz="1400"/>
                        <a:t>Year Hired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27096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1987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27096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1989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270966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30872"/>
                  </a:ext>
                </a:extLst>
              </a:tr>
            </a:tbl>
          </a:graphicData>
        </a:graphic>
      </p:graphicFrame>
      <p:sp>
        <p:nvSpPr>
          <p:cNvPr id="8" name="Arrow: Left 7">
            <a:extLst>
              <a:ext uri="{FF2B5EF4-FFF2-40B4-BE49-F238E27FC236}">
                <a16:creationId xmlns:a16="http://schemas.microsoft.com/office/drawing/2014/main" id="{593B2B91-2733-46F2-90E5-FE0CA9EFA38A}"/>
              </a:ext>
            </a:extLst>
          </p:cNvPr>
          <p:cNvSpPr/>
          <p:nvPr/>
        </p:nvSpPr>
        <p:spPr>
          <a:xfrm>
            <a:off x="6451600" y="5240867"/>
            <a:ext cx="601133" cy="414866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7082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8448-9443-4A92-9D7A-47769FBE1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0431B-6C02-4D31-AA23-C92F0DD86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606799" cy="3880773"/>
          </a:xfrm>
        </p:spPr>
        <p:txBody>
          <a:bodyPr>
            <a:normAutofit/>
          </a:bodyPr>
          <a:lstStyle/>
          <a:p>
            <a:r>
              <a:rPr lang="en-US" sz="2000" dirty="0"/>
              <a:t>Suppose that one of the values returned by a multiple-row subquery is null, but other values are not.</a:t>
            </a:r>
          </a:p>
          <a:p>
            <a:r>
              <a:rPr lang="en-US" sz="2000" dirty="0"/>
              <a:t>If IN or ANY are used, the outer query will return rows which match the non-null values.</a:t>
            </a:r>
            <a:endParaRPr lang="en-CA" sz="2000" dirty="0"/>
          </a:p>
        </p:txBody>
      </p:sp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CBF63AAA-3954-40C4-8BB8-4B3E2D5A7A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9089402"/>
              </p:ext>
            </p:extLst>
          </p:nvPr>
        </p:nvGraphicFramePr>
        <p:xfrm>
          <a:off x="6502417" y="3402369"/>
          <a:ext cx="3118719" cy="20692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87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1591132">
                  <a:extLst>
                    <a:ext uri="{9D8B030D-6E8A-4147-A177-3AD203B41FA5}">
                      <a16:colId xmlns:a16="http://schemas.microsoft.com/office/drawing/2014/main" val="457572787"/>
                    </a:ext>
                  </a:extLst>
                </a:gridCol>
              </a:tblGrid>
              <a:tr h="301378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EMPLOYEE_ID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5288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5288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Kochhar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5288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Whalen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30872"/>
                  </a:ext>
                </a:extLst>
              </a:tr>
              <a:tr h="35288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Hunold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083874"/>
                  </a:ext>
                </a:extLst>
              </a:tr>
              <a:tr h="352885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05183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FF4121-CBFD-4FD2-B189-547AA845BD4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1960041"/>
              </p:ext>
            </p:extLst>
          </p:nvPr>
        </p:nvGraphicFramePr>
        <p:xfrm>
          <a:off x="4461958" y="2832603"/>
          <a:ext cx="1515500" cy="3208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500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</a:tblGrid>
              <a:tr h="562359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MANAGER_ID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430872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020747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789765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07242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51869"/>
                  </a:ext>
                </a:extLst>
              </a:tr>
              <a:tr h="33080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00529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AD47AB5-7682-4555-8FE0-C0B7E89111C2}"/>
              </a:ext>
            </a:extLst>
          </p:cNvPr>
          <p:cNvSpPr txBox="1"/>
          <p:nvPr/>
        </p:nvSpPr>
        <p:spPr>
          <a:xfrm>
            <a:off x="6502418" y="1504339"/>
            <a:ext cx="303105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IN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manager_id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employees);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4C5D6-79C5-49AD-AB6D-A6B17272AA7A}"/>
              </a:ext>
            </a:extLst>
          </p:cNvPr>
          <p:cNvSpPr txBox="1"/>
          <p:nvPr/>
        </p:nvSpPr>
        <p:spPr>
          <a:xfrm>
            <a:off x="4379811" y="6094511"/>
            <a:ext cx="1910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>
                <a:solidFill>
                  <a:srgbClr val="FF0000"/>
                </a:solidFill>
              </a:rPr>
              <a:t>Result of subquery</a:t>
            </a:r>
          </a:p>
        </p:txBody>
      </p:sp>
      <p:sp>
        <p:nvSpPr>
          <p:cNvPr id="11" name="Arrow: Bent-Up 10">
            <a:extLst>
              <a:ext uri="{FF2B5EF4-FFF2-40B4-BE49-F238E27FC236}">
                <a16:creationId xmlns:a16="http://schemas.microsoft.com/office/drawing/2014/main" id="{2D65EA7B-181C-45AA-9D79-0A555002EC75}"/>
              </a:ext>
            </a:extLst>
          </p:cNvPr>
          <p:cNvSpPr/>
          <p:nvPr/>
        </p:nvSpPr>
        <p:spPr>
          <a:xfrm>
            <a:off x="7018867" y="5615298"/>
            <a:ext cx="762000" cy="479213"/>
          </a:xfrm>
          <a:prstGeom prst="bent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0301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62A99-C798-4041-97F6-855F97ED1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NULL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527FD-A454-44A2-A5F4-96B575F1C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ALL is used, the outer query returns no rows because ALL compares the outer query row with every value returned by the subquery, including the null.</a:t>
            </a:r>
          </a:p>
          <a:p>
            <a:r>
              <a:rPr lang="en-US" dirty="0"/>
              <a:t>And comparing anything with null results in null.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DB57D-66B9-4887-872D-825EFC6D67D9}"/>
              </a:ext>
            </a:extLst>
          </p:cNvPr>
          <p:cNvSpPr txBox="1"/>
          <p:nvPr/>
        </p:nvSpPr>
        <p:spPr>
          <a:xfrm>
            <a:off x="1061149" y="3740641"/>
            <a:ext cx="4961653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&lt;= ALL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manager_id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employees);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02CF4C-0084-4C73-A0CB-A4BA6BAF45A0}"/>
              </a:ext>
            </a:extLst>
          </p:cNvPr>
          <p:cNvSpPr txBox="1"/>
          <p:nvPr/>
        </p:nvSpPr>
        <p:spPr>
          <a:xfrm>
            <a:off x="992717" y="5260333"/>
            <a:ext cx="61002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b="1" i="0" u="none" strike="noStrike" baseline="0" dirty="0">
                <a:solidFill>
                  <a:srgbClr val="56575A"/>
                </a:solidFill>
                <a:latin typeface="Calibri" panose="020F0502020204030204" pitchFamily="34" charset="0"/>
              </a:rPr>
              <a:t>No data found </a:t>
            </a:r>
            <a:endParaRPr lang="en-CA" sz="1400" b="1" dirty="0"/>
          </a:p>
        </p:txBody>
      </p:sp>
    </p:spTree>
    <p:extLst>
      <p:ext uri="{BB962C8B-B14F-4D97-AF65-F5344CB8AC3E}">
        <p14:creationId xmlns:p14="http://schemas.microsoft.com/office/powerpoint/2010/main" val="2469536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C42D1-AC5A-4D4B-9C07-60069C8EB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EXISTS or NOT EXISTS in 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95289-4094-4E80-9DDE-0B4A1793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EXISTS, and its opposite NOT EXISTS, are two clauses that can be used when testing for matches in subqueries.</a:t>
            </a:r>
          </a:p>
          <a:p>
            <a:r>
              <a:rPr lang="en-US" dirty="0"/>
              <a:t>EXISTS tests for a TRUE, or a matching result in the subquery.</a:t>
            </a:r>
          </a:p>
          <a:p>
            <a:r>
              <a:rPr lang="en-US" dirty="0"/>
              <a:t>To answer the question: "Which employees are not managers?"</a:t>
            </a:r>
          </a:p>
          <a:p>
            <a:pPr lvl="1"/>
            <a:r>
              <a:rPr lang="en-US" dirty="0"/>
              <a:t>You first have to ask, "Who are the managers?"</a:t>
            </a:r>
          </a:p>
          <a:p>
            <a:pPr lvl="1"/>
            <a:r>
              <a:rPr lang="en-US" dirty="0"/>
              <a:t>And then ask, "Who does NOT EXIST on the managers list?"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7958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0A8-A7D8-4129-88F6-A47D44A7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EXISTS &amp; NOT EXISTS in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1E45-CB6A-4534-9224-D5824D32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00066" cy="3880773"/>
          </a:xfrm>
        </p:spPr>
        <p:txBody>
          <a:bodyPr/>
          <a:lstStyle/>
          <a:p>
            <a:r>
              <a:rPr lang="en-US" dirty="0"/>
              <a:t>In this example, the subquery is selecting the employees that are managers.</a:t>
            </a:r>
          </a:p>
          <a:p>
            <a:r>
              <a:rPr lang="en-US" dirty="0"/>
              <a:t>The outer query then returns the rows from the employee table that do NOT EXIST in the subquery.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DD669-1FFC-4152-A011-B19FD4E1FC0E}"/>
              </a:ext>
            </a:extLst>
          </p:cNvPr>
          <p:cNvSpPr txBox="1"/>
          <p:nvPr/>
        </p:nvSpPr>
        <p:spPr>
          <a:xfrm>
            <a:off x="1077812" y="3550954"/>
            <a:ext cx="4840388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AS "Not a Manager"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 emp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 EXISTS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(SELECT *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mgr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mgr.manager_id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emp.employee_id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8E5EE35-CDD8-4FC5-BF99-CAB4A3C1A8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8660227"/>
              </p:ext>
            </p:extLst>
          </p:nvPr>
        </p:nvGraphicFramePr>
        <p:xfrm>
          <a:off x="6318678" y="3550954"/>
          <a:ext cx="2153911" cy="2999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11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</a:tblGrid>
              <a:tr h="3333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333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Whalen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333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Gietz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333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Taylor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796035"/>
                  </a:ext>
                </a:extLst>
              </a:tr>
              <a:tr h="3333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66822"/>
                  </a:ext>
                </a:extLst>
              </a:tr>
              <a:tr h="3333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Mourgos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156946"/>
                  </a:ext>
                </a:extLst>
              </a:tr>
              <a:tr h="3333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Rajs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6314752"/>
                  </a:ext>
                </a:extLst>
              </a:tr>
              <a:tr h="3333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Davies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620437"/>
                  </a:ext>
                </a:extLst>
              </a:tr>
              <a:tr h="3333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592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0A8-A7D8-4129-88F6-A47D44A7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EXISTS &amp; NOT EXISTS in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1E45-CB6A-4534-9224-D5824D32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00066" cy="3880773"/>
          </a:xfrm>
        </p:spPr>
        <p:txBody>
          <a:bodyPr/>
          <a:lstStyle/>
          <a:p>
            <a:r>
              <a:rPr lang="en-US" dirty="0"/>
              <a:t>If the same query is executed with a NOT IN instead of NOT EXISTS, the result is very different.</a:t>
            </a:r>
          </a:p>
          <a:p>
            <a:r>
              <a:rPr lang="en-US" dirty="0"/>
              <a:t>The result of this query suggests there are no employees who are also not managers, so all employees are managers, which we already know is not true.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DD669-1FFC-4152-A011-B19FD4E1FC0E}"/>
              </a:ext>
            </a:extLst>
          </p:cNvPr>
          <p:cNvSpPr txBox="1"/>
          <p:nvPr/>
        </p:nvSpPr>
        <p:spPr>
          <a:xfrm>
            <a:off x="1077812" y="3550954"/>
            <a:ext cx="547538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AS "Not a Manager"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 emp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emp.employee_id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 IN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mgr.manager_id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mgr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E177D-460C-4AC6-AEF0-A878606B6259}"/>
              </a:ext>
            </a:extLst>
          </p:cNvPr>
          <p:cNvSpPr txBox="1"/>
          <p:nvPr/>
        </p:nvSpPr>
        <p:spPr>
          <a:xfrm>
            <a:off x="1001183" y="4819241"/>
            <a:ext cx="610023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CA" sz="11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R="68980" algn="l"/>
            <a:r>
              <a:rPr lang="en-CA" sz="1400" b="1" i="0" u="none" strike="noStrike" baseline="0" dirty="0">
                <a:solidFill>
                  <a:srgbClr val="56575A"/>
                </a:solidFill>
                <a:latin typeface="Calibri" panose="020F0502020204030204" pitchFamily="34" charset="0"/>
              </a:rPr>
              <a:t>No data found</a:t>
            </a:r>
            <a:endParaRPr lang="en-CA" sz="1400" b="1" dirty="0"/>
          </a:p>
        </p:txBody>
      </p:sp>
    </p:spTree>
    <p:extLst>
      <p:ext uri="{BB962C8B-B14F-4D97-AF65-F5344CB8AC3E}">
        <p14:creationId xmlns:p14="http://schemas.microsoft.com/office/powerpoint/2010/main" val="1038257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D2843-B731-49B7-8D19-0103CCDB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Lets think about this first..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5928D-881C-459F-82E7-17864DB0D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 friend asked you to go to a movie, but before you could answer "yes" or "no", you first had to check with your parents?</a:t>
            </a:r>
          </a:p>
          <a:p>
            <a:r>
              <a:rPr lang="en-US" dirty="0"/>
              <a:t>Has someone asked you the answer to a math problem, but before you can give the answer, you had to do the problem yourself?</a:t>
            </a:r>
          </a:p>
          <a:p>
            <a:r>
              <a:rPr lang="en-US" dirty="0"/>
              <a:t>Asking parents, or doing the math problem, are examples of subqueries.</a:t>
            </a:r>
          </a:p>
          <a:p>
            <a:r>
              <a:rPr lang="en-US" dirty="0"/>
              <a:t>In SQL, subqueries enable us to find the information we need so that we can get the information we want.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95659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C0A8-A7D8-4129-88F6-A47D44A70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EXISTS &amp; NOT EXISTS in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A1E45-CB6A-4534-9224-D5824D321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000066" cy="3880773"/>
          </a:xfrm>
        </p:spPr>
        <p:txBody>
          <a:bodyPr/>
          <a:lstStyle/>
          <a:p>
            <a:r>
              <a:rPr lang="en-US" dirty="0"/>
              <a:t>The cause of the strange result is due to the NULL value returned by the subquery.</a:t>
            </a:r>
          </a:p>
          <a:p>
            <a:r>
              <a:rPr lang="en-US" dirty="0"/>
              <a:t>One of the rows in the employees table does not have a manager, and this makes the entire result wrong.</a:t>
            </a:r>
          </a:p>
          <a:p>
            <a:r>
              <a:rPr lang="en-US" dirty="0"/>
              <a:t>Subqueries can return three values: TRUE, FALSE, and UNKNOWN.</a:t>
            </a:r>
          </a:p>
          <a:p>
            <a:r>
              <a:rPr lang="en-US" dirty="0"/>
              <a:t>A NULL in the subquery result set will return an UNKNOWN, which Oracle cannot evaluate, so it doesn't.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2DD669-1FFC-4152-A011-B19FD4E1FC0E}"/>
              </a:ext>
            </a:extLst>
          </p:cNvPr>
          <p:cNvSpPr txBox="1"/>
          <p:nvPr/>
        </p:nvSpPr>
        <p:spPr>
          <a:xfrm>
            <a:off x="2000679" y="4794223"/>
            <a:ext cx="547538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AS "Not a Manager"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 emp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emp.employee_id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NOT IN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mgr.manager_id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mgr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2093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9579C-9C28-4D42-B0E6-44B9C9AF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EXISTS &amp; NOT EXISTS in Subqueries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CDFEF-A2B9-4FD2-831D-839379259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BEWARE of NULLS in subqueries when using IN or NOT IN.</a:t>
            </a:r>
          </a:p>
          <a:p>
            <a:r>
              <a:rPr lang="en-US" dirty="0"/>
              <a:t>If you are unsure whether or not a subquery will include a null value, either eliminate the null by using IS NOT NULL in a WHERE clause.</a:t>
            </a:r>
          </a:p>
          <a:p>
            <a:r>
              <a:rPr lang="en-US" dirty="0"/>
              <a:t>For example: WHERE </a:t>
            </a:r>
            <a:r>
              <a:rPr lang="en-US" dirty="0" err="1"/>
              <a:t>emp.manager_id</a:t>
            </a:r>
            <a:r>
              <a:rPr lang="en-US" dirty="0"/>
              <a:t> IS NOT NULL or use NOT EXISTS to be safe.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951054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974E-6DD2-4DE3-914D-4F70C3C3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WITH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B43B-1DF8-4A1C-A180-317BF736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have to write a very complex query with joins and aggregations used many times, you can write the different parts of the statement as query blocks and then use those same query blocks in a SELECT statement.</a:t>
            </a:r>
          </a:p>
          <a:p>
            <a:r>
              <a:rPr lang="en-US" dirty="0"/>
              <a:t>Oracle allows you to write named subqueries in one single statement, as long as you start your statement with the keyword WITH.</a:t>
            </a:r>
          </a:p>
          <a:p>
            <a:r>
              <a:rPr lang="en-US" dirty="0"/>
              <a:t>The WITH clause retrieves the results of one or more query blocks and stores those results for the user who runs the query.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957680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974E-6DD2-4DE3-914D-4F70C3C3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WITH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B43B-1DF8-4A1C-A180-317BF7367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WITH clause improves performance.</a:t>
            </a:r>
          </a:p>
          <a:p>
            <a:r>
              <a:rPr lang="en-US" dirty="0"/>
              <a:t>The WITH clause makes the query easier to read.</a:t>
            </a:r>
          </a:p>
          <a:p>
            <a:r>
              <a:rPr lang="en-US" dirty="0"/>
              <a:t>The syntax for the WITH clause is as follows: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9DCCB-0F66-4A46-B634-4F0A1A025609}"/>
              </a:ext>
            </a:extLst>
          </p:cNvPr>
          <p:cNvSpPr txBox="1"/>
          <p:nvPr/>
        </p:nvSpPr>
        <p:spPr>
          <a:xfrm>
            <a:off x="1154012" y="3541156"/>
            <a:ext cx="547538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WITH subquery-name AS (subquery),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subquery-name AS (subquery)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SELECT column-list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FROM {table | subquery-name | view}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WHERE condition is true;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480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7974E-6DD2-4DE3-914D-4F70C3C36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WITH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B43B-1DF8-4A1C-A180-317BF7367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239447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Write the query for the following requirement:</a:t>
            </a:r>
          </a:p>
          <a:p>
            <a:pPr lvl="1"/>
            <a:r>
              <a:rPr lang="en-US" dirty="0"/>
              <a:t>Display a list of employee last names that are not managers.</a:t>
            </a:r>
          </a:p>
          <a:p>
            <a:r>
              <a:rPr lang="en-US" dirty="0"/>
              <a:t>To construct this query, you will first need to get a list of </a:t>
            </a:r>
            <a:r>
              <a:rPr lang="en-US" dirty="0" err="1"/>
              <a:t>manager_ids</a:t>
            </a:r>
            <a:r>
              <a:rPr lang="en-US" dirty="0"/>
              <a:t> from the employee table, then return the names of the employees whose employee id is not on the managers list.</a:t>
            </a:r>
          </a:p>
          <a:p>
            <a:r>
              <a:rPr lang="en-US" dirty="0"/>
              <a:t>We can create a named subquery using the WITH clause to retrieve the </a:t>
            </a:r>
            <a:r>
              <a:rPr lang="en-US" dirty="0" err="1"/>
              <a:t>manager_id</a:t>
            </a:r>
            <a:r>
              <a:rPr lang="en-US" dirty="0"/>
              <a:t> from the employees table, then the outer query will return the employees that do not appear on that list.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D8CCAC-84F8-42EB-ACCD-8506FEBCE461}"/>
              </a:ext>
            </a:extLst>
          </p:cNvPr>
          <p:cNvSpPr txBox="1"/>
          <p:nvPr/>
        </p:nvSpPr>
        <p:spPr>
          <a:xfrm>
            <a:off x="1094745" y="4555068"/>
            <a:ext cx="481498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WITH 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managers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AS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(SELECT DISTINCT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manager_id</a:t>
            </a:r>
            <a:endParaRPr lang="en-US" sz="1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manager_id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IS NOT NULL)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AS "Not a manager"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sz="1400" dirty="0" err="1">
                <a:latin typeface="Cambria" panose="02040503050406030204" pitchFamily="18" charset="0"/>
                <a:ea typeface="Cambria" panose="02040503050406030204" pitchFamily="18" charset="0"/>
              </a:rPr>
              <a:t>employee_id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 NOT IN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(SELECT *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FROM </a:t>
            </a:r>
            <a:r>
              <a:rPr lang="en-US" sz="1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managers</a:t>
            </a:r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);</a:t>
            </a:r>
            <a:endParaRPr lang="en-CA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493FE30-22E7-4D3B-9E5B-6CC8D177E61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375931"/>
              </p:ext>
            </p:extLst>
          </p:nvPr>
        </p:nvGraphicFramePr>
        <p:xfrm>
          <a:off x="6327144" y="4586533"/>
          <a:ext cx="2153911" cy="1999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3911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</a:tblGrid>
              <a:tr h="3333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Not a 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333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Whalen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333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Gietz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333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Taylor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796035"/>
                  </a:ext>
                </a:extLst>
              </a:tr>
              <a:tr h="3333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Grant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66822"/>
                  </a:ext>
                </a:extLst>
              </a:tr>
              <a:tr h="333310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71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790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A9F3-50C7-4BC2-AE36-B2E74963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Subquery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66FB-6931-4A13-B1A4-2750EDB6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this course, you have written queries to extract data from a database.</a:t>
            </a:r>
          </a:p>
          <a:p>
            <a:r>
              <a:rPr lang="en-US" dirty="0"/>
              <a:t>What if you wanted to write a query, only to find out you didn't have all the information you needed to construct it?</a:t>
            </a:r>
          </a:p>
          <a:p>
            <a:r>
              <a:rPr lang="en-US" dirty="0"/>
              <a:t>You can solve this problem by nesting queries—placing one query inside the other query.</a:t>
            </a:r>
          </a:p>
          <a:p>
            <a:r>
              <a:rPr lang="en-US" dirty="0"/>
              <a:t>The inner query is called a "subquery."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2541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4A9F3-50C7-4BC2-AE36-B2E74963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Subquery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366FB-6931-4A13-B1A4-2750EDB6D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subquery executes to find the information you don't know.</a:t>
            </a:r>
          </a:p>
          <a:p>
            <a:r>
              <a:rPr lang="en-US" dirty="0"/>
              <a:t>The outer query uses that information to find out what you need to know.</a:t>
            </a:r>
          </a:p>
          <a:p>
            <a:r>
              <a:rPr lang="en-US" dirty="0"/>
              <a:t>Being able to combine two queries into one can be very useful when you need to select rows from a table with a condition that depends on the data in the table itself.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17459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1ECDE-2758-4081-BC32-317ABA29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Subquery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193A0-ECFA-450E-8FB0-05D1D4036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subquery is a SELECT statement that is embedded in a clause of another SELECT statement.</a:t>
            </a:r>
          </a:p>
          <a:p>
            <a:r>
              <a:rPr lang="en-US" dirty="0"/>
              <a:t>A subquery executes once before the main query.</a:t>
            </a:r>
          </a:p>
          <a:p>
            <a:r>
              <a:rPr lang="en-US" dirty="0"/>
              <a:t>The result of the subquery is used by the main or outer query.</a:t>
            </a:r>
          </a:p>
          <a:p>
            <a:r>
              <a:rPr lang="en-US" dirty="0"/>
              <a:t>Subqueries can be placed in a number of SQL clauses, including the WHERE clause, the HAVING clause, and the FROM clause.</a:t>
            </a:r>
          </a:p>
          <a:p>
            <a:r>
              <a:rPr lang="en-US" dirty="0"/>
              <a:t>Syntax: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EE357-808D-449F-8E3B-5017D97DA79E}"/>
              </a:ext>
            </a:extLst>
          </p:cNvPr>
          <p:cNvSpPr txBox="1"/>
          <p:nvPr/>
        </p:nvSpPr>
        <p:spPr>
          <a:xfrm>
            <a:off x="5774266" y="4935011"/>
            <a:ext cx="2489091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The SELECT statement in parentheses is the inner query or 'subquery'.</a:t>
            </a:r>
          </a:p>
          <a:p>
            <a:r>
              <a:rPr lang="en-US" sz="1400" dirty="0">
                <a:latin typeface="Cambria" panose="02040503050406030204" pitchFamily="18" charset="0"/>
                <a:ea typeface="Cambria" panose="02040503050406030204" pitchFamily="18" charset="0"/>
              </a:rPr>
              <a:t>It executes first, before the outer query.</a:t>
            </a:r>
            <a:endParaRPr lang="en-CA" sz="1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846123-8D44-47F3-A54D-C0F8A1B4A439}"/>
              </a:ext>
            </a:extLst>
          </p:cNvPr>
          <p:cNvSpPr txBox="1"/>
          <p:nvPr/>
        </p:nvSpPr>
        <p:spPr>
          <a:xfrm>
            <a:off x="1137159" y="4865789"/>
            <a:ext cx="383850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select_list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table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expression operator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select_list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table);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610191-CE0F-40CF-95B8-8AE2C23DCF03}"/>
              </a:ext>
            </a:extLst>
          </p:cNvPr>
          <p:cNvCxnSpPr/>
          <p:nvPr/>
        </p:nvCxnSpPr>
        <p:spPr>
          <a:xfrm flipH="1">
            <a:off x="3175000" y="5410200"/>
            <a:ext cx="2590800" cy="465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15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DE27-3A3A-4978-8E26-A036002D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Guidelines for Using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A4AA7-6767-429D-9861-A1667D2B5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Guidelines:</a:t>
            </a:r>
          </a:p>
          <a:p>
            <a:pPr lvl="1"/>
            <a:r>
              <a:rPr lang="en-US" dirty="0"/>
              <a:t>The subquery is enclosed in parentheses.</a:t>
            </a:r>
          </a:p>
          <a:p>
            <a:pPr lvl="1"/>
            <a:r>
              <a:rPr lang="en-US" dirty="0"/>
              <a:t>The subquery is placed on the right side of the comparison condition.</a:t>
            </a:r>
          </a:p>
          <a:p>
            <a:pPr lvl="1"/>
            <a:r>
              <a:rPr lang="en-US" dirty="0"/>
              <a:t>The outer and inner queries can get data from different tables.</a:t>
            </a:r>
          </a:p>
          <a:p>
            <a:pPr lvl="1"/>
            <a:r>
              <a:rPr lang="en-US" dirty="0"/>
              <a:t>Only one ORDER BY clause can be used for a SELECT statement; if used, it must be the last clause in the outer query.</a:t>
            </a:r>
          </a:p>
          <a:p>
            <a:pPr lvl="1"/>
            <a:r>
              <a:rPr lang="en-US" dirty="0"/>
              <a:t>A subquery cannot have its own ORDER BY clause.</a:t>
            </a:r>
          </a:p>
          <a:p>
            <a:pPr lvl="1"/>
            <a:r>
              <a:rPr lang="en-US" dirty="0"/>
              <a:t>The only limit on the number of subqueries is the buffer size the query uses.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8740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85AC3-6938-48B5-88D2-73A6001C4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Two Types of Subqueries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0C624-E760-46C7-8987-67D5EAFFA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two types of subqueries are:</a:t>
            </a:r>
          </a:p>
          <a:p>
            <a:pPr lvl="1"/>
            <a:r>
              <a:rPr lang="en-US" dirty="0"/>
              <a:t>Single-row subqueries that use single-row operators (&gt;, =, &gt;=, &lt;, &lt;&gt;, &lt;=) and return only one row from the inner query.</a:t>
            </a:r>
          </a:p>
          <a:p>
            <a:pPr lvl="1"/>
            <a:r>
              <a:rPr lang="en-US" dirty="0"/>
              <a:t>Multiple-row subqueries that use multiple-row operators (IN, ANY, ALL) and return more than one row from the inner query.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1689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0E874-D068-46DB-8977-293F86EB9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Subquery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8B611-4254-41F5-87B5-E1E11CCC4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wanted to find out the names of the employees that were hired after Peter Vargas?</a:t>
            </a:r>
          </a:p>
          <a:p>
            <a:r>
              <a:rPr lang="en-US" dirty="0"/>
              <a:t>The first thing you need to know is the answer to the question, "When was Peter Vargas hired?"</a:t>
            </a:r>
          </a:p>
          <a:p>
            <a:r>
              <a:rPr lang="en-US" dirty="0"/>
              <a:t>Once you know his hire date, then you can select those employees whose hire dates are after his.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74A437-91E5-4580-A79D-2250A42288EF}"/>
              </a:ext>
            </a:extLst>
          </p:cNvPr>
          <p:cNvSpPr txBox="1"/>
          <p:nvPr/>
        </p:nvSpPr>
        <p:spPr>
          <a:xfrm>
            <a:off x="1103212" y="4340855"/>
            <a:ext cx="3697308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first_name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</a:p>
          <a:p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&gt;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(SELECT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hire_date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employees</a:t>
            </a:r>
          </a:p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WHERE </a:t>
            </a: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last_name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= 'Vargas');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32FF306B-074B-4E54-B8FD-CCADF2B976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1307140"/>
              </p:ext>
            </p:extLst>
          </p:nvPr>
        </p:nvGraphicFramePr>
        <p:xfrm>
          <a:off x="4975668" y="4340855"/>
          <a:ext cx="5060209" cy="16381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142">
                  <a:extLst>
                    <a:ext uri="{9D8B030D-6E8A-4147-A177-3AD203B41FA5}">
                      <a16:colId xmlns:a16="http://schemas.microsoft.com/office/drawing/2014/main" val="3945450560"/>
                    </a:ext>
                  </a:extLst>
                </a:gridCol>
                <a:gridCol w="2160786">
                  <a:extLst>
                    <a:ext uri="{9D8B030D-6E8A-4147-A177-3AD203B41FA5}">
                      <a16:colId xmlns:a16="http://schemas.microsoft.com/office/drawing/2014/main" val="1925882371"/>
                    </a:ext>
                  </a:extLst>
                </a:gridCol>
                <a:gridCol w="1632281">
                  <a:extLst>
                    <a:ext uri="{9D8B030D-6E8A-4147-A177-3AD203B41FA5}">
                      <a16:colId xmlns:a16="http://schemas.microsoft.com/office/drawing/2014/main" val="952558252"/>
                    </a:ext>
                  </a:extLst>
                </a:gridCol>
              </a:tblGrid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FIRST_NAME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LAST_NAME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HIRE_DATE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973422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Eleni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Zlotkey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29-Jan-2000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85013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Kimberly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Grant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24-May-1999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3999258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 err="1"/>
                        <a:t>Mourgos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16-Nov-1999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1559517"/>
                  </a:ext>
                </a:extLst>
              </a:tr>
              <a:tr h="327637"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Diana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Lorentz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dirty="0"/>
                        <a:t>07-Feb-1999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645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4316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2874</Words>
  <Application>Microsoft Office PowerPoint</Application>
  <PresentationFormat>Widescreen</PresentationFormat>
  <Paragraphs>437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</vt:lpstr>
      <vt:lpstr>Trebuchet MS</vt:lpstr>
      <vt:lpstr>Wingdings 3</vt:lpstr>
      <vt:lpstr>Facet</vt:lpstr>
      <vt:lpstr>Sub Queries</vt:lpstr>
      <vt:lpstr>Lecture Outline</vt:lpstr>
      <vt:lpstr>Lets think about this first..</vt:lpstr>
      <vt:lpstr>Subquery Overview</vt:lpstr>
      <vt:lpstr>Subquery Overview</vt:lpstr>
      <vt:lpstr>Subquery Overview</vt:lpstr>
      <vt:lpstr>Guidelines for Using Subqueries</vt:lpstr>
      <vt:lpstr>Two Types of Subqueries</vt:lpstr>
      <vt:lpstr>Subquery Example</vt:lpstr>
      <vt:lpstr>Subquery and Null</vt:lpstr>
      <vt:lpstr>Single-row Subqueries</vt:lpstr>
      <vt:lpstr>Subquery Facts</vt:lpstr>
      <vt:lpstr>Subqueries from Different Tables</vt:lpstr>
      <vt:lpstr>Subqueries from Different Tables</vt:lpstr>
      <vt:lpstr>Group Functions in Subqueries </vt:lpstr>
      <vt:lpstr>Group Functions in Subqueries</vt:lpstr>
      <vt:lpstr>Subqueries in the HAVING Clause</vt:lpstr>
      <vt:lpstr>Subquery Example</vt:lpstr>
      <vt:lpstr>Query Comparison</vt:lpstr>
      <vt:lpstr>Query Comparison</vt:lpstr>
      <vt:lpstr>IN, ANY and ALL</vt:lpstr>
      <vt:lpstr>IN Operator</vt:lpstr>
      <vt:lpstr>ANY Operator</vt:lpstr>
      <vt:lpstr>ALL Operator</vt:lpstr>
      <vt:lpstr>NULL Values</vt:lpstr>
      <vt:lpstr>NULL Values</vt:lpstr>
      <vt:lpstr>EXISTS or NOT EXISTS in subquery</vt:lpstr>
      <vt:lpstr>EXISTS &amp; NOT EXISTS in Subqueries</vt:lpstr>
      <vt:lpstr>EXISTS &amp; NOT EXISTS in Subqueries</vt:lpstr>
      <vt:lpstr>EXISTS &amp; NOT EXISTS in Subqueries</vt:lpstr>
      <vt:lpstr>EXISTS &amp; NOT EXISTS in Subqueries</vt:lpstr>
      <vt:lpstr>WITH Clause</vt:lpstr>
      <vt:lpstr>WITH Clause</vt:lpstr>
      <vt:lpstr>WITH Clause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</dc:title>
  <dc:creator>Satpal Sohal</dc:creator>
  <cp:lastModifiedBy>Satpal Sohal</cp:lastModifiedBy>
  <cp:revision>10</cp:revision>
  <dcterms:created xsi:type="dcterms:W3CDTF">2021-11-22T19:01:02Z</dcterms:created>
  <dcterms:modified xsi:type="dcterms:W3CDTF">2022-01-10T03:39:02Z</dcterms:modified>
</cp:coreProperties>
</file>