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324"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10" r:id="rId49"/>
    <p:sldId id="311" r:id="rId50"/>
    <p:sldId id="312" r:id="rId51"/>
    <p:sldId id="313" r:id="rId52"/>
    <p:sldId id="314" r:id="rId53"/>
    <p:sldId id="315" r:id="rId54"/>
    <p:sldId id="316" r:id="rId55"/>
    <p:sldId id="317" r:id="rId56"/>
    <p:sldId id="318" r:id="rId57"/>
    <p:sldId id="319" r:id="rId58"/>
    <p:sldId id="320" r:id="rId59"/>
    <p:sldId id="321" r:id="rId60"/>
    <p:sldId id="322" r:id="rId61"/>
    <p:sldId id="323" r:id="rId62"/>
    <p:sldId id="303" r:id="rId63"/>
    <p:sldId id="304" r:id="rId64"/>
    <p:sldId id="305" r:id="rId65"/>
    <p:sldId id="306" r:id="rId66"/>
    <p:sldId id="307" r:id="rId67"/>
    <p:sldId id="308" r:id="rId68"/>
    <p:sldId id="309"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99" d="100"/>
          <a:sy n="99" d="100"/>
        </p:scale>
        <p:origin x="9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472846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166716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88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8929738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9892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674753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062927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022962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240016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5A9DC3-C10D-441F-9A83-A828C36EF897}" type="datetimeFigureOut">
              <a:rPr lang="en-CA" smtClean="0"/>
              <a:t>2022-01-09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146868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072014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5A9DC3-C10D-441F-9A83-A828C36EF897}" type="datetimeFigureOut">
              <a:rPr lang="en-CA" smtClean="0"/>
              <a:t>2022-01-09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3622591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5A9DC3-C10D-441F-9A83-A828C36EF897}" type="datetimeFigureOut">
              <a:rPr lang="en-CA" smtClean="0"/>
              <a:t>2022-01-09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243644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A9DC3-C10D-441F-9A83-A828C36EF897}" type="datetimeFigureOut">
              <a:rPr lang="en-CA" smtClean="0"/>
              <a:t>2022-01-09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96014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Tree>
    <p:extLst>
      <p:ext uri="{BB962C8B-B14F-4D97-AF65-F5344CB8AC3E}">
        <p14:creationId xmlns:p14="http://schemas.microsoft.com/office/powerpoint/2010/main" val="4363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B5019C3-18CA-4F36-92A2-CA66EEBD6DEC}" type="slidenum">
              <a:rPr lang="en-CA" smtClean="0"/>
              <a:t>‹#›</a:t>
            </a:fld>
            <a:endParaRPr lang="en-CA"/>
          </a:p>
        </p:txBody>
      </p:sp>
      <p:sp>
        <p:nvSpPr>
          <p:cNvPr id="5" name="Date Placeholder 4"/>
          <p:cNvSpPr>
            <a:spLocks noGrp="1"/>
          </p:cNvSpPr>
          <p:nvPr>
            <p:ph type="dt" sz="half" idx="10"/>
          </p:nvPr>
        </p:nvSpPr>
        <p:spPr/>
        <p:txBody>
          <a:bodyPr/>
          <a:lstStyle/>
          <a:p>
            <a:fld id="{0F5A9DC3-C10D-441F-9A83-A828C36EF897}" type="datetimeFigureOut">
              <a:rPr lang="en-CA" smtClean="0"/>
              <a:t>2022-01-09</a:t>
            </a:fld>
            <a:endParaRPr lang="en-CA"/>
          </a:p>
        </p:txBody>
      </p:sp>
    </p:spTree>
    <p:extLst>
      <p:ext uri="{BB962C8B-B14F-4D97-AF65-F5344CB8AC3E}">
        <p14:creationId xmlns:p14="http://schemas.microsoft.com/office/powerpoint/2010/main" val="1536295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F5A9DC3-C10D-441F-9A83-A828C36EF897}" type="datetimeFigureOut">
              <a:rPr lang="en-CA" smtClean="0"/>
              <a:t>2022-01-09</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5019C3-18CA-4F36-92A2-CA66EEBD6DEC}" type="slidenum">
              <a:rPr lang="en-CA" smtClean="0"/>
              <a:t>‹#›</a:t>
            </a:fld>
            <a:endParaRPr lang="en-CA"/>
          </a:p>
        </p:txBody>
      </p:sp>
    </p:spTree>
    <p:extLst>
      <p:ext uri="{BB962C8B-B14F-4D97-AF65-F5344CB8AC3E}">
        <p14:creationId xmlns:p14="http://schemas.microsoft.com/office/powerpoint/2010/main" val="68807878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E669-64E5-4C6C-AC4F-59613CA969A1}"/>
              </a:ext>
            </a:extLst>
          </p:cNvPr>
          <p:cNvSpPr>
            <a:spLocks noGrp="1"/>
          </p:cNvSpPr>
          <p:nvPr>
            <p:ph type="ctrTitle"/>
          </p:nvPr>
        </p:nvSpPr>
        <p:spPr/>
        <p:txBody>
          <a:bodyPr/>
          <a:lstStyle/>
          <a:p>
            <a:r>
              <a:rPr lang="en-CA"/>
              <a:t>Table Creation</a:t>
            </a:r>
            <a:endParaRPr lang="en-CA" dirty="0"/>
          </a:p>
        </p:txBody>
      </p:sp>
      <p:sp>
        <p:nvSpPr>
          <p:cNvPr id="3" name="Subtitle 2">
            <a:extLst>
              <a:ext uri="{FF2B5EF4-FFF2-40B4-BE49-F238E27FC236}">
                <a16:creationId xmlns:a16="http://schemas.microsoft.com/office/drawing/2014/main" id="{23B651CD-885F-4041-8A74-B64E24D1425A}"/>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211190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DCE12-FC67-4095-9DBE-140B77DF34F9}"/>
              </a:ext>
            </a:extLst>
          </p:cNvPr>
          <p:cNvSpPr>
            <a:spLocks noGrp="1"/>
          </p:cNvSpPr>
          <p:nvPr>
            <p:ph type="title"/>
          </p:nvPr>
        </p:nvSpPr>
        <p:spPr/>
        <p:txBody>
          <a:bodyPr/>
          <a:lstStyle/>
          <a:p>
            <a:r>
              <a:rPr lang="en-CA" dirty="0"/>
              <a:t>Data Dictionary</a:t>
            </a:r>
          </a:p>
        </p:txBody>
      </p:sp>
      <p:sp>
        <p:nvSpPr>
          <p:cNvPr id="3" name="Content Placeholder 2">
            <a:extLst>
              <a:ext uri="{FF2B5EF4-FFF2-40B4-BE49-F238E27FC236}">
                <a16:creationId xmlns:a16="http://schemas.microsoft.com/office/drawing/2014/main" id="{59C0FBB8-5003-43E0-AEBD-B9F716F1365D}"/>
              </a:ext>
            </a:extLst>
          </p:cNvPr>
          <p:cNvSpPr>
            <a:spLocks noGrp="1"/>
          </p:cNvSpPr>
          <p:nvPr>
            <p:ph idx="1"/>
          </p:nvPr>
        </p:nvSpPr>
        <p:spPr/>
        <p:txBody>
          <a:bodyPr>
            <a:normAutofit/>
          </a:bodyPr>
          <a:lstStyle/>
          <a:p>
            <a:r>
              <a:rPr lang="en-US" dirty="0"/>
              <a:t>Two kinds of tables exists in an Oracle Database: User tables and Data Dictionary tables.</a:t>
            </a:r>
          </a:p>
          <a:p>
            <a:r>
              <a:rPr lang="en-US" dirty="0"/>
              <a:t>You can issue SQL statements to access both kinds of tables—you can select, insert, update, and delete data in the user tables, and you can select data in the Data Dictionary tables.</a:t>
            </a:r>
          </a:p>
          <a:p>
            <a:r>
              <a:rPr lang="en-US" dirty="0"/>
              <a:t>User tables created by you containing your data:</a:t>
            </a:r>
          </a:p>
          <a:p>
            <a:pPr lvl="1"/>
            <a:r>
              <a:rPr lang="en-US" dirty="0"/>
              <a:t>Employees, departments, jobs, etc.</a:t>
            </a:r>
          </a:p>
          <a:p>
            <a:r>
              <a:rPr lang="en-US" dirty="0"/>
              <a:t>Data Dictionary tables:</a:t>
            </a:r>
          </a:p>
          <a:p>
            <a:pPr lvl="1"/>
            <a:r>
              <a:rPr lang="en-US" dirty="0"/>
              <a:t>DICTIONARY, USER_OBJECTS, USER_TABLES, USER_SEGMENTS, USER_INDEXES, etc.</a:t>
            </a:r>
            <a:endParaRPr lang="en-CA" dirty="0"/>
          </a:p>
        </p:txBody>
      </p:sp>
    </p:spTree>
    <p:extLst>
      <p:ext uri="{BB962C8B-B14F-4D97-AF65-F5344CB8AC3E}">
        <p14:creationId xmlns:p14="http://schemas.microsoft.com/office/powerpoint/2010/main" val="801136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9B3B-8463-42B2-B11E-B747EC23B1C7}"/>
              </a:ext>
            </a:extLst>
          </p:cNvPr>
          <p:cNvSpPr>
            <a:spLocks noGrp="1"/>
          </p:cNvSpPr>
          <p:nvPr>
            <p:ph type="title"/>
          </p:nvPr>
        </p:nvSpPr>
        <p:spPr/>
        <p:txBody>
          <a:bodyPr/>
          <a:lstStyle/>
          <a:p>
            <a:r>
              <a:rPr lang="en-CA" dirty="0"/>
              <a:t>Data Type Overview</a:t>
            </a:r>
          </a:p>
        </p:txBody>
      </p:sp>
      <p:sp>
        <p:nvSpPr>
          <p:cNvPr id="3" name="Content Placeholder 2">
            <a:extLst>
              <a:ext uri="{FF2B5EF4-FFF2-40B4-BE49-F238E27FC236}">
                <a16:creationId xmlns:a16="http://schemas.microsoft.com/office/drawing/2014/main" id="{F7CDA952-808C-4588-B7A2-87D4C52EB944}"/>
              </a:ext>
            </a:extLst>
          </p:cNvPr>
          <p:cNvSpPr>
            <a:spLocks noGrp="1"/>
          </p:cNvSpPr>
          <p:nvPr>
            <p:ph idx="1"/>
          </p:nvPr>
        </p:nvSpPr>
        <p:spPr/>
        <p:txBody>
          <a:bodyPr/>
          <a:lstStyle/>
          <a:p>
            <a:r>
              <a:rPr lang="en-US" dirty="0"/>
              <a:t>Each value manipulated by Oracle has a data type.</a:t>
            </a:r>
          </a:p>
          <a:p>
            <a:r>
              <a:rPr lang="en-US" dirty="0"/>
              <a:t>A value's data type associates a fixed set of properties with the value.</a:t>
            </a:r>
          </a:p>
          <a:p>
            <a:r>
              <a:rPr lang="en-US" dirty="0"/>
              <a:t>These properties cause the database to treat values of one data type differently from values of another data type.</a:t>
            </a:r>
            <a:endParaRPr lang="en-CA" dirty="0"/>
          </a:p>
        </p:txBody>
      </p:sp>
    </p:spTree>
    <p:extLst>
      <p:ext uri="{BB962C8B-B14F-4D97-AF65-F5344CB8AC3E}">
        <p14:creationId xmlns:p14="http://schemas.microsoft.com/office/powerpoint/2010/main" val="101374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A9B3B-8463-42B2-B11E-B747EC23B1C7}"/>
              </a:ext>
            </a:extLst>
          </p:cNvPr>
          <p:cNvSpPr>
            <a:spLocks noGrp="1"/>
          </p:cNvSpPr>
          <p:nvPr>
            <p:ph type="title"/>
          </p:nvPr>
        </p:nvSpPr>
        <p:spPr/>
        <p:txBody>
          <a:bodyPr/>
          <a:lstStyle/>
          <a:p>
            <a:r>
              <a:rPr lang="en-CA" dirty="0"/>
              <a:t>Data Type Overview</a:t>
            </a:r>
          </a:p>
        </p:txBody>
      </p:sp>
      <p:sp>
        <p:nvSpPr>
          <p:cNvPr id="3" name="Content Placeholder 2">
            <a:extLst>
              <a:ext uri="{FF2B5EF4-FFF2-40B4-BE49-F238E27FC236}">
                <a16:creationId xmlns:a16="http://schemas.microsoft.com/office/drawing/2014/main" id="{F7CDA952-808C-4588-B7A2-87D4C52EB944}"/>
              </a:ext>
            </a:extLst>
          </p:cNvPr>
          <p:cNvSpPr>
            <a:spLocks noGrp="1"/>
          </p:cNvSpPr>
          <p:nvPr>
            <p:ph idx="1"/>
          </p:nvPr>
        </p:nvSpPr>
        <p:spPr/>
        <p:txBody>
          <a:bodyPr>
            <a:normAutofit/>
          </a:bodyPr>
          <a:lstStyle/>
          <a:p>
            <a:r>
              <a:rPr lang="en-US" dirty="0"/>
              <a:t>Different data types offer several advantages:</a:t>
            </a:r>
          </a:p>
          <a:p>
            <a:pPr lvl="1"/>
            <a:r>
              <a:rPr lang="en-US" dirty="0"/>
              <a:t>Columns of a single type produce consistent results.</a:t>
            </a:r>
          </a:p>
          <a:p>
            <a:pPr lvl="1"/>
            <a:r>
              <a:rPr lang="en-US" dirty="0"/>
              <a:t>For example, DATE data type columns always produce date values.</a:t>
            </a:r>
          </a:p>
          <a:p>
            <a:pPr lvl="1"/>
            <a:r>
              <a:rPr lang="en-US" dirty="0"/>
              <a:t>You cannot insert the wrong type of data into a column. For example, columns of data type DATE will prevent NUMBER type data from being inserted.</a:t>
            </a:r>
          </a:p>
          <a:p>
            <a:r>
              <a:rPr lang="en-US" dirty="0"/>
              <a:t>For these reasons, each column in a relational database can hold only one type of data.</a:t>
            </a:r>
          </a:p>
          <a:p>
            <a:r>
              <a:rPr lang="en-US" dirty="0"/>
              <a:t>You cannot mix data types within a column</a:t>
            </a:r>
            <a:endParaRPr lang="en-CA" dirty="0"/>
          </a:p>
        </p:txBody>
      </p:sp>
    </p:spTree>
    <p:extLst>
      <p:ext uri="{BB962C8B-B14F-4D97-AF65-F5344CB8AC3E}">
        <p14:creationId xmlns:p14="http://schemas.microsoft.com/office/powerpoint/2010/main" val="181507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91BD-3ADC-48E2-A855-E62B277B2B73}"/>
              </a:ext>
            </a:extLst>
          </p:cNvPr>
          <p:cNvSpPr>
            <a:spLocks noGrp="1"/>
          </p:cNvSpPr>
          <p:nvPr>
            <p:ph type="title"/>
          </p:nvPr>
        </p:nvSpPr>
        <p:spPr/>
        <p:txBody>
          <a:bodyPr/>
          <a:lstStyle/>
          <a:p>
            <a:r>
              <a:rPr lang="en-CA" dirty="0"/>
              <a:t>Common Data Types</a:t>
            </a:r>
          </a:p>
        </p:txBody>
      </p:sp>
      <p:sp>
        <p:nvSpPr>
          <p:cNvPr id="3" name="Content Placeholder 2">
            <a:extLst>
              <a:ext uri="{FF2B5EF4-FFF2-40B4-BE49-F238E27FC236}">
                <a16:creationId xmlns:a16="http://schemas.microsoft.com/office/drawing/2014/main" id="{A6127DB0-307F-4532-8958-D1E7F2B7D75A}"/>
              </a:ext>
            </a:extLst>
          </p:cNvPr>
          <p:cNvSpPr>
            <a:spLocks noGrp="1"/>
          </p:cNvSpPr>
          <p:nvPr>
            <p:ph idx="1"/>
          </p:nvPr>
        </p:nvSpPr>
        <p:spPr/>
        <p:txBody>
          <a:bodyPr>
            <a:normAutofit/>
          </a:bodyPr>
          <a:lstStyle/>
          <a:p>
            <a:r>
              <a:rPr lang="en-CA" dirty="0"/>
              <a:t>The most commonly used column data types for character and number values are below.</a:t>
            </a:r>
          </a:p>
          <a:p>
            <a:r>
              <a:rPr lang="en-CA" dirty="0"/>
              <a:t>For character values:</a:t>
            </a:r>
          </a:p>
          <a:p>
            <a:pPr lvl="1"/>
            <a:r>
              <a:rPr lang="en-CA" dirty="0"/>
              <a:t>CHAR (fixed size, maximum 2000 characters)</a:t>
            </a:r>
          </a:p>
          <a:p>
            <a:pPr lvl="1"/>
            <a:r>
              <a:rPr lang="en-CA" dirty="0"/>
              <a:t>VARCHAR2 (variable size, maximum 4000 characters)</a:t>
            </a:r>
          </a:p>
          <a:p>
            <a:pPr lvl="1"/>
            <a:r>
              <a:rPr lang="en-CA" dirty="0"/>
              <a:t>CLOB (variable size, maximum 128 terabytes)</a:t>
            </a:r>
          </a:p>
          <a:p>
            <a:r>
              <a:rPr lang="en-CA" dirty="0"/>
              <a:t>For number values:</a:t>
            </a:r>
          </a:p>
          <a:p>
            <a:pPr lvl="1"/>
            <a:r>
              <a:rPr lang="en-CA" dirty="0"/>
              <a:t>NUMBER (variable size, maximum precision 38 digits)</a:t>
            </a:r>
          </a:p>
        </p:txBody>
      </p:sp>
    </p:spTree>
    <p:extLst>
      <p:ext uri="{BB962C8B-B14F-4D97-AF65-F5344CB8AC3E}">
        <p14:creationId xmlns:p14="http://schemas.microsoft.com/office/powerpoint/2010/main" val="2706670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91BD-3ADC-48E2-A855-E62B277B2B73}"/>
              </a:ext>
            </a:extLst>
          </p:cNvPr>
          <p:cNvSpPr>
            <a:spLocks noGrp="1"/>
          </p:cNvSpPr>
          <p:nvPr>
            <p:ph type="title"/>
          </p:nvPr>
        </p:nvSpPr>
        <p:spPr/>
        <p:txBody>
          <a:bodyPr/>
          <a:lstStyle/>
          <a:p>
            <a:r>
              <a:rPr lang="en-CA" dirty="0"/>
              <a:t>Common Data Types</a:t>
            </a:r>
          </a:p>
        </p:txBody>
      </p:sp>
      <p:sp>
        <p:nvSpPr>
          <p:cNvPr id="3" name="Content Placeholder 2">
            <a:extLst>
              <a:ext uri="{FF2B5EF4-FFF2-40B4-BE49-F238E27FC236}">
                <a16:creationId xmlns:a16="http://schemas.microsoft.com/office/drawing/2014/main" id="{A6127DB0-307F-4532-8958-D1E7F2B7D75A}"/>
              </a:ext>
            </a:extLst>
          </p:cNvPr>
          <p:cNvSpPr>
            <a:spLocks noGrp="1"/>
          </p:cNvSpPr>
          <p:nvPr>
            <p:ph idx="1"/>
          </p:nvPr>
        </p:nvSpPr>
        <p:spPr/>
        <p:txBody>
          <a:bodyPr>
            <a:normAutofit/>
          </a:bodyPr>
          <a:lstStyle/>
          <a:p>
            <a:r>
              <a:rPr lang="en-CA" dirty="0"/>
              <a:t>The most commonly used column data types for date, time, and binary values are below.</a:t>
            </a:r>
          </a:p>
          <a:p>
            <a:r>
              <a:rPr lang="en-CA" dirty="0"/>
              <a:t>For date and time values:</a:t>
            </a:r>
          </a:p>
          <a:p>
            <a:pPr lvl="1"/>
            <a:r>
              <a:rPr lang="en-CA" dirty="0"/>
              <a:t>DATE</a:t>
            </a:r>
          </a:p>
          <a:p>
            <a:pPr lvl="1"/>
            <a:r>
              <a:rPr lang="en-CA" dirty="0"/>
              <a:t>TIMESTAMP ….</a:t>
            </a:r>
          </a:p>
          <a:p>
            <a:pPr lvl="1"/>
            <a:r>
              <a:rPr lang="en-CA" dirty="0"/>
              <a:t>INTERVAL</a:t>
            </a:r>
          </a:p>
          <a:p>
            <a:r>
              <a:rPr lang="en-CA" dirty="0"/>
              <a:t>For binary values (</a:t>
            </a:r>
            <a:r>
              <a:rPr lang="en-CA" dirty="0" err="1"/>
              <a:t>eg.</a:t>
            </a:r>
            <a:r>
              <a:rPr lang="en-CA" dirty="0"/>
              <a:t> multimedia: JPG, WAV, MP3, and so on):</a:t>
            </a:r>
          </a:p>
          <a:p>
            <a:pPr lvl="1"/>
            <a:r>
              <a:rPr lang="en-CA" dirty="0"/>
              <a:t>RAW (variable size, maximum 2000 bytes)</a:t>
            </a:r>
          </a:p>
          <a:p>
            <a:pPr lvl="1"/>
            <a:r>
              <a:rPr lang="en-CA" dirty="0"/>
              <a:t>BLOB (variable size, maximum 128 terabytes)</a:t>
            </a:r>
          </a:p>
        </p:txBody>
      </p:sp>
    </p:spTree>
    <p:extLst>
      <p:ext uri="{BB962C8B-B14F-4D97-AF65-F5344CB8AC3E}">
        <p14:creationId xmlns:p14="http://schemas.microsoft.com/office/powerpoint/2010/main" val="484373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A945-4E01-4384-B376-8953F8D34DE2}"/>
              </a:ext>
            </a:extLst>
          </p:cNvPr>
          <p:cNvSpPr>
            <a:spLocks noGrp="1"/>
          </p:cNvSpPr>
          <p:nvPr>
            <p:ph type="title"/>
          </p:nvPr>
        </p:nvSpPr>
        <p:spPr/>
        <p:txBody>
          <a:bodyPr/>
          <a:lstStyle/>
          <a:p>
            <a:r>
              <a:rPr lang="en-CA" dirty="0"/>
              <a:t>Common Data Types</a:t>
            </a:r>
          </a:p>
        </p:txBody>
      </p:sp>
      <p:sp>
        <p:nvSpPr>
          <p:cNvPr id="3" name="Content Placeholder 2">
            <a:extLst>
              <a:ext uri="{FF2B5EF4-FFF2-40B4-BE49-F238E27FC236}">
                <a16:creationId xmlns:a16="http://schemas.microsoft.com/office/drawing/2014/main" id="{2F9EA9B0-FDAE-4508-89F9-C1095393BE72}"/>
              </a:ext>
            </a:extLst>
          </p:cNvPr>
          <p:cNvSpPr>
            <a:spLocks noGrp="1"/>
          </p:cNvSpPr>
          <p:nvPr>
            <p:ph idx="1"/>
          </p:nvPr>
        </p:nvSpPr>
        <p:spPr/>
        <p:txBody>
          <a:bodyPr>
            <a:normAutofit/>
          </a:bodyPr>
          <a:lstStyle/>
          <a:p>
            <a:r>
              <a:rPr lang="en-US" dirty="0"/>
              <a:t>For character values, it is usually better to use VARCHAR2 or CLOB than CHAR, because it saves space.</a:t>
            </a:r>
          </a:p>
          <a:p>
            <a:r>
              <a:rPr lang="en-US" dirty="0"/>
              <a:t>For example, an employee's last name is 'Chang'.</a:t>
            </a:r>
          </a:p>
          <a:p>
            <a:r>
              <a:rPr lang="en-US" dirty="0"/>
              <a:t>In a VARCHAR2(30) column, only the 5 significant characters are stored: C h a n g.</a:t>
            </a:r>
          </a:p>
          <a:p>
            <a:r>
              <a:rPr lang="en-US" dirty="0"/>
              <a:t>But in a CHAR(30) column, 25 trailing spaces would be stored as well, to make a fixed size of 30 characters.</a:t>
            </a:r>
          </a:p>
          <a:p>
            <a:r>
              <a:rPr lang="en-US" dirty="0"/>
              <a:t>Number values can be negative as well as positive. For example, NUMBER(6,2) can store any value from +9999.99 down to –9999.99.</a:t>
            </a:r>
            <a:endParaRPr lang="en-CA" dirty="0"/>
          </a:p>
        </p:txBody>
      </p:sp>
    </p:spTree>
    <p:extLst>
      <p:ext uri="{BB962C8B-B14F-4D97-AF65-F5344CB8AC3E}">
        <p14:creationId xmlns:p14="http://schemas.microsoft.com/office/powerpoint/2010/main" val="3262934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D81F-4E00-4846-9625-5C22D116C2F5}"/>
              </a:ext>
            </a:extLst>
          </p:cNvPr>
          <p:cNvSpPr>
            <a:spLocks noGrp="1"/>
          </p:cNvSpPr>
          <p:nvPr>
            <p:ph type="title"/>
          </p:nvPr>
        </p:nvSpPr>
        <p:spPr/>
        <p:txBody>
          <a:bodyPr/>
          <a:lstStyle/>
          <a:p>
            <a:r>
              <a:rPr lang="en-CA" dirty="0"/>
              <a:t>DATE-TIME Data Types</a:t>
            </a:r>
          </a:p>
        </p:txBody>
      </p:sp>
      <p:sp>
        <p:nvSpPr>
          <p:cNvPr id="3" name="Content Placeholder 2">
            <a:extLst>
              <a:ext uri="{FF2B5EF4-FFF2-40B4-BE49-F238E27FC236}">
                <a16:creationId xmlns:a16="http://schemas.microsoft.com/office/drawing/2014/main" id="{8BECAFAB-258A-44F0-B48D-F21DC9777941}"/>
              </a:ext>
            </a:extLst>
          </p:cNvPr>
          <p:cNvSpPr>
            <a:spLocks noGrp="1"/>
          </p:cNvSpPr>
          <p:nvPr>
            <p:ph idx="1"/>
          </p:nvPr>
        </p:nvSpPr>
        <p:spPr/>
        <p:txBody>
          <a:bodyPr/>
          <a:lstStyle/>
          <a:p>
            <a:r>
              <a:rPr lang="en-US" dirty="0"/>
              <a:t>The DATE data type stores a value of centuries down to whole seconds, but cannot store fractions of a second.</a:t>
            </a:r>
          </a:p>
          <a:p>
            <a:r>
              <a:rPr lang="en-US" dirty="0"/>
              <a:t>'21-Aug-2003 17:25:30' is a valid value, but '21-Aug-2003 17:25:30.255' is not.</a:t>
            </a:r>
          </a:p>
          <a:p>
            <a:r>
              <a:rPr lang="en-US" dirty="0"/>
              <a:t>The TIMESTAMP data type is an extension of the DATE data type which allows fractions of a second.</a:t>
            </a:r>
          </a:p>
          <a:p>
            <a:r>
              <a:rPr lang="en-US" dirty="0"/>
              <a:t>For example, TIMESTAMP(3) allows 3 digits after the whole seconds, allowing values down to milliseconds to be stored.</a:t>
            </a:r>
            <a:endParaRPr lang="en-CA" dirty="0"/>
          </a:p>
        </p:txBody>
      </p:sp>
    </p:spTree>
    <p:extLst>
      <p:ext uri="{BB962C8B-B14F-4D97-AF65-F5344CB8AC3E}">
        <p14:creationId xmlns:p14="http://schemas.microsoft.com/office/powerpoint/2010/main" val="841175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D81F-4E00-4846-9625-5C22D116C2F5}"/>
              </a:ext>
            </a:extLst>
          </p:cNvPr>
          <p:cNvSpPr>
            <a:spLocks noGrp="1"/>
          </p:cNvSpPr>
          <p:nvPr>
            <p:ph type="title"/>
          </p:nvPr>
        </p:nvSpPr>
        <p:spPr/>
        <p:txBody>
          <a:bodyPr/>
          <a:lstStyle/>
          <a:p>
            <a:r>
              <a:rPr lang="en-CA" dirty="0"/>
              <a:t>DATE-TIME Data Types</a:t>
            </a:r>
          </a:p>
        </p:txBody>
      </p:sp>
      <p:sp>
        <p:nvSpPr>
          <p:cNvPr id="3" name="Content Placeholder 2">
            <a:extLst>
              <a:ext uri="{FF2B5EF4-FFF2-40B4-BE49-F238E27FC236}">
                <a16:creationId xmlns:a16="http://schemas.microsoft.com/office/drawing/2014/main" id="{8BECAFAB-258A-44F0-B48D-F21DC9777941}"/>
              </a:ext>
            </a:extLst>
          </p:cNvPr>
          <p:cNvSpPr>
            <a:spLocks noGrp="1"/>
          </p:cNvSpPr>
          <p:nvPr>
            <p:ph idx="1"/>
          </p:nvPr>
        </p:nvSpPr>
        <p:spPr/>
        <p:txBody>
          <a:bodyPr/>
          <a:lstStyle/>
          <a:p>
            <a:r>
              <a:rPr lang="en-CA" dirty="0"/>
              <a:t>TIMESTAMP Example</a:t>
            </a:r>
          </a:p>
        </p:txBody>
      </p:sp>
      <p:pic>
        <p:nvPicPr>
          <p:cNvPr id="5" name="Picture 4">
            <a:extLst>
              <a:ext uri="{FF2B5EF4-FFF2-40B4-BE49-F238E27FC236}">
                <a16:creationId xmlns:a16="http://schemas.microsoft.com/office/drawing/2014/main" id="{BE8D121F-A4A1-4977-9BA8-98A541F4B1E5}"/>
              </a:ext>
            </a:extLst>
          </p:cNvPr>
          <p:cNvPicPr>
            <a:picLocks noChangeAspect="1"/>
          </p:cNvPicPr>
          <p:nvPr/>
        </p:nvPicPr>
        <p:blipFill>
          <a:blip r:embed="rId2"/>
          <a:stretch>
            <a:fillRect/>
          </a:stretch>
        </p:blipFill>
        <p:spPr>
          <a:xfrm>
            <a:off x="1075266" y="2563236"/>
            <a:ext cx="7128934" cy="3589696"/>
          </a:xfrm>
          <a:prstGeom prst="rect">
            <a:avLst/>
          </a:prstGeom>
        </p:spPr>
      </p:pic>
    </p:spTree>
    <p:extLst>
      <p:ext uri="{BB962C8B-B14F-4D97-AF65-F5344CB8AC3E}">
        <p14:creationId xmlns:p14="http://schemas.microsoft.com/office/powerpoint/2010/main" val="3932836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8D038-1BAE-483C-A9D1-4CAF156652A5}"/>
              </a:ext>
            </a:extLst>
          </p:cNvPr>
          <p:cNvSpPr>
            <a:spLocks noGrp="1"/>
          </p:cNvSpPr>
          <p:nvPr>
            <p:ph type="title"/>
          </p:nvPr>
        </p:nvSpPr>
        <p:spPr/>
        <p:txBody>
          <a:bodyPr/>
          <a:lstStyle/>
          <a:p>
            <a:r>
              <a:rPr lang="en-CA" dirty="0"/>
              <a:t>TIMESTAMP…With [LOCAL] Time Zone</a:t>
            </a:r>
          </a:p>
        </p:txBody>
      </p:sp>
      <p:sp>
        <p:nvSpPr>
          <p:cNvPr id="3" name="Content Placeholder 2">
            <a:extLst>
              <a:ext uri="{FF2B5EF4-FFF2-40B4-BE49-F238E27FC236}">
                <a16:creationId xmlns:a16="http://schemas.microsoft.com/office/drawing/2014/main" id="{1AC2B8A8-283C-43F7-97E3-66E9E3353D04}"/>
              </a:ext>
            </a:extLst>
          </p:cNvPr>
          <p:cNvSpPr>
            <a:spLocks noGrp="1"/>
          </p:cNvSpPr>
          <p:nvPr>
            <p:ph idx="1"/>
          </p:nvPr>
        </p:nvSpPr>
        <p:spPr/>
        <p:txBody>
          <a:bodyPr/>
          <a:lstStyle/>
          <a:p>
            <a:r>
              <a:rPr lang="en-US" dirty="0"/>
              <a:t>TIMESTAMP WITH TIME ZONE stores a time zone value as a displacement from Universal Coordinated Time or UCT (previously known as Greenwich Mean Time or GMT).</a:t>
            </a:r>
          </a:p>
          <a:p>
            <a:r>
              <a:rPr lang="en-US" dirty="0"/>
              <a:t>A value of '21-Aug-2003 08:00:00 –5:00' means 8:00 am 5 hours behind UTC.</a:t>
            </a:r>
          </a:p>
          <a:p>
            <a:r>
              <a:rPr lang="en-US" dirty="0"/>
              <a:t>This is US Eastern Standard Time (EST).</a:t>
            </a:r>
            <a:endParaRPr lang="en-CA" dirty="0"/>
          </a:p>
        </p:txBody>
      </p:sp>
      <p:pic>
        <p:nvPicPr>
          <p:cNvPr id="5" name="Picture 4">
            <a:extLst>
              <a:ext uri="{FF2B5EF4-FFF2-40B4-BE49-F238E27FC236}">
                <a16:creationId xmlns:a16="http://schemas.microsoft.com/office/drawing/2014/main" id="{2440AACB-F8BE-4A88-913F-75308352DE4D}"/>
              </a:ext>
            </a:extLst>
          </p:cNvPr>
          <p:cNvPicPr>
            <a:picLocks noChangeAspect="1"/>
          </p:cNvPicPr>
          <p:nvPr/>
        </p:nvPicPr>
        <p:blipFill>
          <a:blip r:embed="rId2"/>
          <a:stretch>
            <a:fillRect/>
          </a:stretch>
        </p:blipFill>
        <p:spPr>
          <a:xfrm>
            <a:off x="1566905" y="4006378"/>
            <a:ext cx="6817526" cy="1854312"/>
          </a:xfrm>
          <a:prstGeom prst="rect">
            <a:avLst/>
          </a:prstGeom>
        </p:spPr>
      </p:pic>
    </p:spTree>
    <p:extLst>
      <p:ext uri="{BB962C8B-B14F-4D97-AF65-F5344CB8AC3E}">
        <p14:creationId xmlns:p14="http://schemas.microsoft.com/office/powerpoint/2010/main" val="1049990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BF4C-B5A6-49D3-9329-5EDDE44BFD6C}"/>
              </a:ext>
            </a:extLst>
          </p:cNvPr>
          <p:cNvSpPr>
            <a:spLocks noGrp="1"/>
          </p:cNvSpPr>
          <p:nvPr>
            <p:ph type="title"/>
          </p:nvPr>
        </p:nvSpPr>
        <p:spPr/>
        <p:txBody>
          <a:bodyPr/>
          <a:lstStyle/>
          <a:p>
            <a:r>
              <a:rPr lang="en-CA" dirty="0"/>
              <a:t>ALTER Tables</a:t>
            </a:r>
          </a:p>
        </p:txBody>
      </p:sp>
      <p:sp>
        <p:nvSpPr>
          <p:cNvPr id="3" name="Content Placeholder 2">
            <a:extLst>
              <a:ext uri="{FF2B5EF4-FFF2-40B4-BE49-F238E27FC236}">
                <a16:creationId xmlns:a16="http://schemas.microsoft.com/office/drawing/2014/main" id="{AF0AF869-64DC-4376-BA4A-C4E71FCC0AEE}"/>
              </a:ext>
            </a:extLst>
          </p:cNvPr>
          <p:cNvSpPr>
            <a:spLocks noGrp="1"/>
          </p:cNvSpPr>
          <p:nvPr>
            <p:ph idx="1"/>
          </p:nvPr>
        </p:nvSpPr>
        <p:spPr/>
        <p:txBody>
          <a:bodyPr>
            <a:normAutofit/>
          </a:bodyPr>
          <a:lstStyle/>
          <a:p>
            <a:r>
              <a:rPr lang="en-US" dirty="0"/>
              <a:t>ALTER TABLE statements are used to:</a:t>
            </a:r>
          </a:p>
          <a:p>
            <a:pPr lvl="1"/>
            <a:r>
              <a:rPr lang="en-US" dirty="0"/>
              <a:t>Add a new column</a:t>
            </a:r>
          </a:p>
          <a:p>
            <a:pPr lvl="1"/>
            <a:r>
              <a:rPr lang="en-US" dirty="0"/>
              <a:t>Modify an existing column</a:t>
            </a:r>
          </a:p>
          <a:p>
            <a:pPr lvl="1"/>
            <a:r>
              <a:rPr lang="en-US" dirty="0"/>
              <a:t>Define a DEFAULT value for a column</a:t>
            </a:r>
          </a:p>
          <a:p>
            <a:pPr lvl="1"/>
            <a:r>
              <a:rPr lang="en-US" dirty="0"/>
              <a:t>Drop a column</a:t>
            </a:r>
          </a:p>
          <a:p>
            <a:r>
              <a:rPr lang="en-US" dirty="0"/>
              <a:t>You can add or modify a column in a table, but you cannot specify where the column appears.</a:t>
            </a:r>
            <a:endParaRPr lang="en-CA" dirty="0"/>
          </a:p>
        </p:txBody>
      </p:sp>
    </p:spTree>
    <p:extLst>
      <p:ext uri="{BB962C8B-B14F-4D97-AF65-F5344CB8AC3E}">
        <p14:creationId xmlns:p14="http://schemas.microsoft.com/office/powerpoint/2010/main" val="413609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FCB1-5821-425A-8E4A-55383DE358C9}"/>
              </a:ext>
            </a:extLst>
          </p:cNvPr>
          <p:cNvSpPr>
            <a:spLocks noGrp="1"/>
          </p:cNvSpPr>
          <p:nvPr>
            <p:ph type="title"/>
          </p:nvPr>
        </p:nvSpPr>
        <p:spPr/>
        <p:txBody>
          <a:bodyPr/>
          <a:lstStyle/>
          <a:p>
            <a:r>
              <a:rPr lang="en-CA" dirty="0"/>
              <a:t>Lecture Outline</a:t>
            </a:r>
          </a:p>
        </p:txBody>
      </p:sp>
      <p:sp>
        <p:nvSpPr>
          <p:cNvPr id="3" name="Content Placeholder 2">
            <a:extLst>
              <a:ext uri="{FF2B5EF4-FFF2-40B4-BE49-F238E27FC236}">
                <a16:creationId xmlns:a16="http://schemas.microsoft.com/office/drawing/2014/main" id="{987E16C0-8B85-4E89-8D4A-80519B00028D}"/>
              </a:ext>
            </a:extLst>
          </p:cNvPr>
          <p:cNvSpPr>
            <a:spLocks noGrp="1"/>
          </p:cNvSpPr>
          <p:nvPr>
            <p:ph idx="1"/>
          </p:nvPr>
        </p:nvSpPr>
        <p:spPr/>
        <p:txBody>
          <a:bodyPr/>
          <a:lstStyle/>
          <a:p>
            <a:r>
              <a:rPr lang="en-CA" dirty="0"/>
              <a:t>Database Schema Overview</a:t>
            </a:r>
          </a:p>
          <a:p>
            <a:r>
              <a:rPr lang="en-CA" dirty="0"/>
              <a:t>CREATE TABLE</a:t>
            </a:r>
          </a:p>
          <a:p>
            <a:r>
              <a:rPr lang="en-CA" dirty="0"/>
              <a:t>Common Data Type overview</a:t>
            </a:r>
          </a:p>
          <a:p>
            <a:r>
              <a:rPr lang="en-CA" dirty="0"/>
              <a:t>ALTER TABLE command</a:t>
            </a:r>
          </a:p>
          <a:p>
            <a:r>
              <a:rPr lang="en-CA" dirty="0"/>
              <a:t>DROP TABLE command</a:t>
            </a:r>
          </a:p>
          <a:p>
            <a:r>
              <a:rPr lang="en-CA" dirty="0"/>
              <a:t>FLASHBACK</a:t>
            </a:r>
          </a:p>
          <a:p>
            <a:r>
              <a:rPr lang="en-CA" dirty="0"/>
              <a:t>In-depth assessment of Constraints</a:t>
            </a:r>
          </a:p>
          <a:p>
            <a:r>
              <a:rPr lang="en-CA" dirty="0"/>
              <a:t>ON DELETE </a:t>
            </a:r>
          </a:p>
          <a:p>
            <a:r>
              <a:rPr lang="en-CA"/>
              <a:t>CHECK constraint</a:t>
            </a:r>
            <a:endParaRPr lang="en-CA" dirty="0"/>
          </a:p>
          <a:p>
            <a:endParaRPr lang="en-CA" dirty="0"/>
          </a:p>
          <a:p>
            <a:endParaRPr lang="en-CA" dirty="0"/>
          </a:p>
        </p:txBody>
      </p:sp>
    </p:spTree>
    <p:extLst>
      <p:ext uri="{BB962C8B-B14F-4D97-AF65-F5344CB8AC3E}">
        <p14:creationId xmlns:p14="http://schemas.microsoft.com/office/powerpoint/2010/main" val="1410208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ABF4C-B5A6-49D3-9329-5EDDE44BFD6C}"/>
              </a:ext>
            </a:extLst>
          </p:cNvPr>
          <p:cNvSpPr>
            <a:spLocks noGrp="1"/>
          </p:cNvSpPr>
          <p:nvPr>
            <p:ph type="title"/>
          </p:nvPr>
        </p:nvSpPr>
        <p:spPr/>
        <p:txBody>
          <a:bodyPr/>
          <a:lstStyle/>
          <a:p>
            <a:r>
              <a:rPr lang="en-CA" dirty="0"/>
              <a:t>ALTER Tables</a:t>
            </a:r>
          </a:p>
        </p:txBody>
      </p:sp>
      <p:sp>
        <p:nvSpPr>
          <p:cNvPr id="3" name="Content Placeholder 2">
            <a:extLst>
              <a:ext uri="{FF2B5EF4-FFF2-40B4-BE49-F238E27FC236}">
                <a16:creationId xmlns:a16="http://schemas.microsoft.com/office/drawing/2014/main" id="{AF0AF869-64DC-4376-BA4A-C4E71FCC0AEE}"/>
              </a:ext>
            </a:extLst>
          </p:cNvPr>
          <p:cNvSpPr>
            <a:spLocks noGrp="1"/>
          </p:cNvSpPr>
          <p:nvPr>
            <p:ph idx="1"/>
          </p:nvPr>
        </p:nvSpPr>
        <p:spPr/>
        <p:txBody>
          <a:bodyPr>
            <a:normAutofit/>
          </a:bodyPr>
          <a:lstStyle/>
          <a:p>
            <a:r>
              <a:rPr lang="en-US" dirty="0"/>
              <a:t>A newly added column always becomes the last column of the table.</a:t>
            </a:r>
          </a:p>
          <a:p>
            <a:r>
              <a:rPr lang="en-US" dirty="0"/>
              <a:t>Also, if a table already has rows of data and you add a new column to the table, the new column is initially null for all of the pre-existing the rows.</a:t>
            </a:r>
          </a:p>
          <a:p>
            <a:r>
              <a:rPr lang="en-US" dirty="0"/>
              <a:t>To add a new column, use the SQL syntax shown:</a:t>
            </a:r>
            <a:endParaRPr lang="en-CA" dirty="0"/>
          </a:p>
        </p:txBody>
      </p:sp>
      <p:sp>
        <p:nvSpPr>
          <p:cNvPr id="4" name="TextBox 3">
            <a:extLst>
              <a:ext uri="{FF2B5EF4-FFF2-40B4-BE49-F238E27FC236}">
                <a16:creationId xmlns:a16="http://schemas.microsoft.com/office/drawing/2014/main" id="{E1EC054E-B7C0-4AFA-BD08-D336BB700217}"/>
              </a:ext>
            </a:extLst>
          </p:cNvPr>
          <p:cNvSpPr txBox="1"/>
          <p:nvPr/>
        </p:nvSpPr>
        <p:spPr>
          <a:xfrm>
            <a:off x="1135374" y="3705858"/>
            <a:ext cx="7409653" cy="923330"/>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ALTER TABLE </a:t>
            </a:r>
            <a:r>
              <a:rPr lang="en-US" dirty="0" err="1">
                <a:latin typeface="Cambria" panose="02040503050406030204" pitchFamily="18" charset="0"/>
                <a:ea typeface="Cambria" panose="02040503050406030204" pitchFamily="18" charset="0"/>
              </a:rPr>
              <a:t>tablename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ADD (column name data type [DEFAULT expression],</a:t>
            </a:r>
          </a:p>
          <a:p>
            <a:r>
              <a:rPr lang="en-US" dirty="0">
                <a:latin typeface="Cambria" panose="02040503050406030204" pitchFamily="18" charset="0"/>
                <a:ea typeface="Cambria" panose="02040503050406030204" pitchFamily="18" charset="0"/>
              </a:rPr>
              <a:t>Column name data type [DEFAULT expression], …</a:t>
            </a:r>
            <a:endParaRPr lang="en-CA"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A958C29D-6E38-40BC-9FF5-2E208D206C7F}"/>
              </a:ext>
            </a:extLst>
          </p:cNvPr>
          <p:cNvSpPr txBox="1"/>
          <p:nvPr/>
        </p:nvSpPr>
        <p:spPr>
          <a:xfrm>
            <a:off x="1135373" y="4951719"/>
            <a:ext cx="7409653" cy="646331"/>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ALTER TABLE </a:t>
            </a:r>
            <a:r>
              <a:rPr lang="en-US" dirty="0" err="1">
                <a:latin typeface="Cambria" panose="02040503050406030204" pitchFamily="18" charset="0"/>
                <a:ea typeface="Cambria" panose="02040503050406030204" pitchFamily="18" charset="0"/>
              </a:rPr>
              <a:t>my_cd_collection</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ADD (</a:t>
            </a:r>
            <a:r>
              <a:rPr lang="en-US" dirty="0" err="1">
                <a:latin typeface="Cambria" panose="02040503050406030204" pitchFamily="18" charset="0"/>
                <a:ea typeface="Cambria" panose="02040503050406030204" pitchFamily="18" charset="0"/>
              </a:rPr>
              <a:t>release_dateDATE</a:t>
            </a:r>
            <a:r>
              <a:rPr lang="en-US" dirty="0">
                <a:latin typeface="Cambria" panose="02040503050406030204" pitchFamily="18" charset="0"/>
                <a:ea typeface="Cambria" panose="02040503050406030204" pitchFamily="18" charset="0"/>
              </a:rPr>
              <a:t> DEFAULT SYSDATE);</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2807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8E95-AB02-4747-B14A-8D68C25EF7A1}"/>
              </a:ext>
            </a:extLst>
          </p:cNvPr>
          <p:cNvSpPr>
            <a:spLocks noGrp="1"/>
          </p:cNvSpPr>
          <p:nvPr>
            <p:ph type="title"/>
          </p:nvPr>
        </p:nvSpPr>
        <p:spPr/>
        <p:txBody>
          <a:bodyPr/>
          <a:lstStyle/>
          <a:p>
            <a:r>
              <a:rPr lang="en-CA" dirty="0"/>
              <a:t>ALTER TABLE: Modifying a Column</a:t>
            </a:r>
          </a:p>
        </p:txBody>
      </p:sp>
      <p:sp>
        <p:nvSpPr>
          <p:cNvPr id="3" name="Content Placeholder 2">
            <a:extLst>
              <a:ext uri="{FF2B5EF4-FFF2-40B4-BE49-F238E27FC236}">
                <a16:creationId xmlns:a16="http://schemas.microsoft.com/office/drawing/2014/main" id="{3F5961A0-21C7-4508-97A9-99AED9856BD1}"/>
              </a:ext>
            </a:extLst>
          </p:cNvPr>
          <p:cNvSpPr>
            <a:spLocks noGrp="1"/>
          </p:cNvSpPr>
          <p:nvPr>
            <p:ph idx="1"/>
          </p:nvPr>
        </p:nvSpPr>
        <p:spPr/>
        <p:txBody>
          <a:bodyPr>
            <a:normAutofit/>
          </a:bodyPr>
          <a:lstStyle/>
          <a:p>
            <a:r>
              <a:rPr lang="en-US" dirty="0"/>
              <a:t>Modifying a column can include changes to a column's data type, size, and DEFAULT value.</a:t>
            </a:r>
          </a:p>
          <a:p>
            <a:r>
              <a:rPr lang="en-US" dirty="0"/>
              <a:t>Rules and restrictions when modifying a column are:</a:t>
            </a:r>
          </a:p>
          <a:p>
            <a:pPr lvl="1"/>
            <a:r>
              <a:rPr lang="en-US" dirty="0"/>
              <a:t>You can increase the width or precision of a numeric column.</a:t>
            </a:r>
          </a:p>
          <a:p>
            <a:pPr lvl="1"/>
            <a:r>
              <a:rPr lang="en-US" dirty="0"/>
              <a:t>You can increase the width of a character column.</a:t>
            </a:r>
          </a:p>
          <a:p>
            <a:pPr lvl="1"/>
            <a:r>
              <a:rPr lang="en-US" dirty="0"/>
              <a:t>You can decrease the width of a NUMBER column if the column contains only null values, or if the table has no rows.</a:t>
            </a:r>
          </a:p>
          <a:p>
            <a:pPr lvl="1"/>
            <a:r>
              <a:rPr lang="en-US" dirty="0"/>
              <a:t>For VARCHAR types, you can decrease the width down to the largest value contained in the column.</a:t>
            </a:r>
            <a:endParaRPr lang="en-CA" dirty="0"/>
          </a:p>
        </p:txBody>
      </p:sp>
    </p:spTree>
    <p:extLst>
      <p:ext uri="{BB962C8B-B14F-4D97-AF65-F5344CB8AC3E}">
        <p14:creationId xmlns:p14="http://schemas.microsoft.com/office/powerpoint/2010/main" val="2793764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98E95-AB02-4747-B14A-8D68C25EF7A1}"/>
              </a:ext>
            </a:extLst>
          </p:cNvPr>
          <p:cNvSpPr>
            <a:spLocks noGrp="1"/>
          </p:cNvSpPr>
          <p:nvPr>
            <p:ph type="title"/>
          </p:nvPr>
        </p:nvSpPr>
        <p:spPr/>
        <p:txBody>
          <a:bodyPr/>
          <a:lstStyle/>
          <a:p>
            <a:r>
              <a:rPr lang="en-CA" dirty="0"/>
              <a:t>ALTER TABLE: Modifying a Column</a:t>
            </a:r>
          </a:p>
        </p:txBody>
      </p:sp>
      <p:sp>
        <p:nvSpPr>
          <p:cNvPr id="3" name="Content Placeholder 2">
            <a:extLst>
              <a:ext uri="{FF2B5EF4-FFF2-40B4-BE49-F238E27FC236}">
                <a16:creationId xmlns:a16="http://schemas.microsoft.com/office/drawing/2014/main" id="{3F5961A0-21C7-4508-97A9-99AED9856BD1}"/>
              </a:ext>
            </a:extLst>
          </p:cNvPr>
          <p:cNvSpPr>
            <a:spLocks noGrp="1"/>
          </p:cNvSpPr>
          <p:nvPr>
            <p:ph idx="1"/>
          </p:nvPr>
        </p:nvSpPr>
        <p:spPr/>
        <p:txBody>
          <a:bodyPr>
            <a:normAutofit/>
          </a:bodyPr>
          <a:lstStyle/>
          <a:p>
            <a:r>
              <a:rPr lang="en-US" dirty="0"/>
              <a:t>You can change the data type only if the column contains null values.</a:t>
            </a:r>
          </a:p>
          <a:p>
            <a:r>
              <a:rPr lang="en-US" dirty="0"/>
              <a:t>You can convert a CHAR column to VARCHAR2 or convert a VARCHAR2 COLUMN to CHAR only if the column contains null values, or if you do not change the size to something smaller than any value in the column.</a:t>
            </a:r>
          </a:p>
          <a:p>
            <a:r>
              <a:rPr lang="en-US" dirty="0"/>
              <a:t>A change to the DEFAULT value of a column affects only later insertions to the table.</a:t>
            </a:r>
            <a:endParaRPr lang="en-CA" dirty="0"/>
          </a:p>
        </p:txBody>
      </p:sp>
    </p:spTree>
    <p:extLst>
      <p:ext uri="{BB962C8B-B14F-4D97-AF65-F5344CB8AC3E}">
        <p14:creationId xmlns:p14="http://schemas.microsoft.com/office/powerpoint/2010/main" val="3936187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C752-1521-4CE3-8916-78A4803F4A02}"/>
              </a:ext>
            </a:extLst>
          </p:cNvPr>
          <p:cNvSpPr>
            <a:spLocks noGrp="1"/>
          </p:cNvSpPr>
          <p:nvPr>
            <p:ph type="title"/>
          </p:nvPr>
        </p:nvSpPr>
        <p:spPr/>
        <p:txBody>
          <a:bodyPr/>
          <a:lstStyle/>
          <a:p>
            <a:r>
              <a:rPr lang="en-CA" dirty="0"/>
              <a:t>ALTER TABLE: Dropping a Column</a:t>
            </a:r>
          </a:p>
        </p:txBody>
      </p:sp>
      <p:sp>
        <p:nvSpPr>
          <p:cNvPr id="3" name="Content Placeholder 2">
            <a:extLst>
              <a:ext uri="{FF2B5EF4-FFF2-40B4-BE49-F238E27FC236}">
                <a16:creationId xmlns:a16="http://schemas.microsoft.com/office/drawing/2014/main" id="{C3E001A8-D6E1-47F1-9541-23A604EFE8B5}"/>
              </a:ext>
            </a:extLst>
          </p:cNvPr>
          <p:cNvSpPr>
            <a:spLocks noGrp="1"/>
          </p:cNvSpPr>
          <p:nvPr>
            <p:ph idx="1"/>
          </p:nvPr>
        </p:nvSpPr>
        <p:spPr/>
        <p:txBody>
          <a:bodyPr/>
          <a:lstStyle/>
          <a:p>
            <a:r>
              <a:rPr lang="en-US" dirty="0"/>
              <a:t>When dropping a column the following rules apply:</a:t>
            </a:r>
          </a:p>
          <a:p>
            <a:pPr lvl="1"/>
            <a:r>
              <a:rPr lang="en-US" dirty="0"/>
              <a:t>A column containing data may be dropped.</a:t>
            </a:r>
          </a:p>
          <a:p>
            <a:pPr lvl="1"/>
            <a:r>
              <a:rPr lang="en-US" dirty="0"/>
              <a:t>Only one column can be dropped at a time.</a:t>
            </a:r>
          </a:p>
          <a:p>
            <a:pPr lvl="1"/>
            <a:r>
              <a:rPr lang="en-US" dirty="0"/>
              <a:t>You can't drop all of the columns in a table; at least one column must remain.</a:t>
            </a:r>
          </a:p>
          <a:p>
            <a:pPr lvl="1"/>
            <a:r>
              <a:rPr lang="en-US" dirty="0"/>
              <a:t>Once a column is dropped, the data values in it cannot be recovered.</a:t>
            </a:r>
          </a:p>
          <a:p>
            <a:pPr lvl="1"/>
            <a:r>
              <a:rPr lang="en-US" dirty="0"/>
              <a:t>Syntax</a:t>
            </a:r>
            <a:endParaRPr lang="en-CA" dirty="0"/>
          </a:p>
        </p:txBody>
      </p:sp>
      <p:sp>
        <p:nvSpPr>
          <p:cNvPr id="4" name="TextBox 3">
            <a:extLst>
              <a:ext uri="{FF2B5EF4-FFF2-40B4-BE49-F238E27FC236}">
                <a16:creationId xmlns:a16="http://schemas.microsoft.com/office/drawing/2014/main" id="{4A3FB754-3915-4ABD-98C9-18FFA781B9E8}"/>
              </a:ext>
            </a:extLst>
          </p:cNvPr>
          <p:cNvSpPr txBox="1"/>
          <p:nvPr/>
        </p:nvSpPr>
        <p:spPr>
          <a:xfrm>
            <a:off x="1228506" y="4450925"/>
            <a:ext cx="7409653" cy="646331"/>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ALTER TABLE </a:t>
            </a:r>
            <a:r>
              <a:rPr lang="en-US" dirty="0" err="1">
                <a:latin typeface="Cambria" panose="02040503050406030204" pitchFamily="18" charset="0"/>
                <a:ea typeface="Cambria" panose="02040503050406030204" pitchFamily="18" charset="0"/>
              </a:rPr>
              <a:t>tablename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DROP COLUMN </a:t>
            </a:r>
            <a:r>
              <a:rPr lang="en-US" dirty="0" err="1">
                <a:latin typeface="Cambria" panose="02040503050406030204" pitchFamily="18" charset="0"/>
                <a:ea typeface="Cambria" panose="02040503050406030204" pitchFamily="18" charset="0"/>
              </a:rPr>
              <a:t>column</a:t>
            </a:r>
            <a:r>
              <a:rPr lang="en-US" dirty="0">
                <a:latin typeface="Cambria" panose="02040503050406030204" pitchFamily="18" charset="0"/>
                <a:ea typeface="Cambria" panose="02040503050406030204" pitchFamily="18" charset="0"/>
              </a:rPr>
              <a:t> name;</a:t>
            </a:r>
            <a:endParaRPr lang="en-CA"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9A251CB5-C999-4EAD-AD55-10889E9E5CA0}"/>
              </a:ext>
            </a:extLst>
          </p:cNvPr>
          <p:cNvSpPr txBox="1"/>
          <p:nvPr/>
        </p:nvSpPr>
        <p:spPr>
          <a:xfrm>
            <a:off x="1228506" y="5459719"/>
            <a:ext cx="7409653" cy="646331"/>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ALTER TABLE </a:t>
            </a:r>
            <a:r>
              <a:rPr lang="en-US" dirty="0" err="1">
                <a:latin typeface="Cambria" panose="02040503050406030204" pitchFamily="18" charset="0"/>
                <a:ea typeface="Cambria" panose="02040503050406030204" pitchFamily="18" charset="0"/>
              </a:rPr>
              <a:t>my_cd_collection</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DROP COLUMN </a:t>
            </a:r>
            <a:r>
              <a:rPr lang="en-US" dirty="0" err="1">
                <a:latin typeface="Cambria" panose="02040503050406030204" pitchFamily="18" charset="0"/>
                <a:ea typeface="Cambria" panose="02040503050406030204" pitchFamily="18" charset="0"/>
              </a:rPr>
              <a:t>release_date</a:t>
            </a:r>
            <a:r>
              <a:rPr lang="en-US" dirty="0">
                <a:latin typeface="Cambria" panose="02040503050406030204" pitchFamily="18" charset="0"/>
                <a:ea typeface="Cambria" panose="02040503050406030204" pitchFamily="18" charset="0"/>
              </a:rPr>
              <a:t>;</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6308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727B-C29D-4FFE-8EB7-23EBF7D067F4}"/>
              </a:ext>
            </a:extLst>
          </p:cNvPr>
          <p:cNvSpPr>
            <a:spLocks noGrp="1"/>
          </p:cNvSpPr>
          <p:nvPr>
            <p:ph type="title"/>
          </p:nvPr>
        </p:nvSpPr>
        <p:spPr/>
        <p:txBody>
          <a:bodyPr/>
          <a:lstStyle/>
          <a:p>
            <a:r>
              <a:rPr lang="en-CA" dirty="0"/>
              <a:t>DROP TABLE</a:t>
            </a:r>
          </a:p>
        </p:txBody>
      </p:sp>
      <p:sp>
        <p:nvSpPr>
          <p:cNvPr id="3" name="Content Placeholder 2">
            <a:extLst>
              <a:ext uri="{FF2B5EF4-FFF2-40B4-BE49-F238E27FC236}">
                <a16:creationId xmlns:a16="http://schemas.microsoft.com/office/drawing/2014/main" id="{1F32714E-C628-4BB3-884E-5B1BC390C711}"/>
              </a:ext>
            </a:extLst>
          </p:cNvPr>
          <p:cNvSpPr>
            <a:spLocks noGrp="1"/>
          </p:cNvSpPr>
          <p:nvPr>
            <p:ph idx="1"/>
          </p:nvPr>
        </p:nvSpPr>
        <p:spPr/>
        <p:txBody>
          <a:bodyPr>
            <a:normAutofit/>
          </a:bodyPr>
          <a:lstStyle/>
          <a:p>
            <a:r>
              <a:rPr lang="en-US" dirty="0"/>
              <a:t>The DROP TABLE statement removes the definition of an Oracle table.</a:t>
            </a:r>
          </a:p>
          <a:p>
            <a:r>
              <a:rPr lang="en-US" dirty="0"/>
              <a:t>The database loses all the data in the table and all the indexes associated with it.</a:t>
            </a:r>
          </a:p>
          <a:p>
            <a:r>
              <a:rPr lang="en-US" dirty="0"/>
              <a:t>When a DROP TABLE statement is issued:</a:t>
            </a:r>
          </a:p>
          <a:p>
            <a:pPr lvl="1"/>
            <a:r>
              <a:rPr lang="en-US" dirty="0"/>
              <a:t>All data is deleted from the table.</a:t>
            </a:r>
          </a:p>
          <a:p>
            <a:pPr lvl="1"/>
            <a:r>
              <a:rPr lang="en-US" dirty="0"/>
              <a:t>The table's description is removed from the Data Dictionary.</a:t>
            </a:r>
          </a:p>
          <a:p>
            <a:r>
              <a:rPr lang="en-US" dirty="0"/>
              <a:t>The Oracle Server does not question your decision and it drops the table immediately.</a:t>
            </a:r>
            <a:endParaRPr lang="en-CA" dirty="0"/>
          </a:p>
        </p:txBody>
      </p:sp>
    </p:spTree>
    <p:extLst>
      <p:ext uri="{BB962C8B-B14F-4D97-AF65-F5344CB8AC3E}">
        <p14:creationId xmlns:p14="http://schemas.microsoft.com/office/powerpoint/2010/main" val="2246345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E727B-C29D-4FFE-8EB7-23EBF7D067F4}"/>
              </a:ext>
            </a:extLst>
          </p:cNvPr>
          <p:cNvSpPr>
            <a:spLocks noGrp="1"/>
          </p:cNvSpPr>
          <p:nvPr>
            <p:ph type="title"/>
          </p:nvPr>
        </p:nvSpPr>
        <p:spPr/>
        <p:txBody>
          <a:bodyPr/>
          <a:lstStyle/>
          <a:p>
            <a:r>
              <a:rPr lang="en-CA" dirty="0"/>
              <a:t>DROP TABLE</a:t>
            </a:r>
          </a:p>
        </p:txBody>
      </p:sp>
      <p:sp>
        <p:nvSpPr>
          <p:cNvPr id="3" name="Content Placeholder 2">
            <a:extLst>
              <a:ext uri="{FF2B5EF4-FFF2-40B4-BE49-F238E27FC236}">
                <a16:creationId xmlns:a16="http://schemas.microsoft.com/office/drawing/2014/main" id="{1F32714E-C628-4BB3-884E-5B1BC390C711}"/>
              </a:ext>
            </a:extLst>
          </p:cNvPr>
          <p:cNvSpPr>
            <a:spLocks noGrp="1"/>
          </p:cNvSpPr>
          <p:nvPr>
            <p:ph idx="1"/>
          </p:nvPr>
        </p:nvSpPr>
        <p:spPr/>
        <p:txBody>
          <a:bodyPr>
            <a:normAutofit/>
          </a:bodyPr>
          <a:lstStyle/>
          <a:p>
            <a:r>
              <a:rPr lang="en-US" dirty="0"/>
              <a:t>In the next slide, you will see that you may be able to restore a table after it is dropped, but it is not guaranteed.</a:t>
            </a:r>
          </a:p>
          <a:p>
            <a:r>
              <a:rPr lang="en-US" dirty="0"/>
              <a:t>Only the creator of the table or a user with DROP ANY TABLE privilege (usually only the DBA) can remove a table.</a:t>
            </a:r>
          </a:p>
          <a:p>
            <a:r>
              <a:rPr lang="en-US" dirty="0"/>
              <a:t>Syntax:</a:t>
            </a:r>
          </a:p>
          <a:p>
            <a:pPr marL="0" indent="0">
              <a:buNone/>
            </a:pPr>
            <a:endParaRPr lang="en-US" dirty="0"/>
          </a:p>
          <a:p>
            <a:r>
              <a:rPr lang="en-US" dirty="0"/>
              <a:t>Example:</a:t>
            </a:r>
            <a:endParaRPr lang="en-CA" dirty="0"/>
          </a:p>
        </p:txBody>
      </p:sp>
      <p:sp>
        <p:nvSpPr>
          <p:cNvPr id="6" name="TextBox 5">
            <a:extLst>
              <a:ext uri="{FF2B5EF4-FFF2-40B4-BE49-F238E27FC236}">
                <a16:creationId xmlns:a16="http://schemas.microsoft.com/office/drawing/2014/main" id="{8C2FF960-2FF5-4791-B16B-C3079B2C15B5}"/>
              </a:ext>
            </a:extLst>
          </p:cNvPr>
          <p:cNvSpPr txBox="1"/>
          <p:nvPr/>
        </p:nvSpPr>
        <p:spPr>
          <a:xfrm>
            <a:off x="1109973" y="3959858"/>
            <a:ext cx="7409653" cy="369332"/>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DROP TABLE </a:t>
            </a:r>
            <a:r>
              <a:rPr lang="en-US" dirty="0" err="1">
                <a:latin typeface="Cambria" panose="02040503050406030204" pitchFamily="18" charset="0"/>
                <a:ea typeface="Cambria" panose="02040503050406030204" pitchFamily="18" charset="0"/>
              </a:rPr>
              <a:t>tablename</a:t>
            </a:r>
            <a:r>
              <a:rPr lang="en-US" dirty="0">
                <a:latin typeface="Cambria" panose="02040503050406030204" pitchFamily="18" charset="0"/>
                <a:ea typeface="Cambria" panose="02040503050406030204" pitchFamily="18" charset="0"/>
              </a:rPr>
              <a:t>;</a:t>
            </a:r>
            <a:endParaRPr lang="en-CA"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A959C777-7D61-4760-A5D4-8851101BAC3E}"/>
              </a:ext>
            </a:extLst>
          </p:cNvPr>
          <p:cNvSpPr txBox="1"/>
          <p:nvPr/>
        </p:nvSpPr>
        <p:spPr>
          <a:xfrm>
            <a:off x="1109973" y="4740052"/>
            <a:ext cx="7409653" cy="369332"/>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DROP TABLE </a:t>
            </a:r>
            <a:r>
              <a:rPr lang="en-US" dirty="0" err="1">
                <a:latin typeface="Cambria" panose="02040503050406030204" pitchFamily="18" charset="0"/>
                <a:ea typeface="Cambria" panose="02040503050406030204" pitchFamily="18" charset="0"/>
              </a:rPr>
              <a:t>copy_employees</a:t>
            </a:r>
            <a:r>
              <a:rPr lang="en-US" dirty="0">
                <a:latin typeface="Cambria" panose="02040503050406030204" pitchFamily="18" charset="0"/>
                <a:ea typeface="Cambria" panose="02040503050406030204" pitchFamily="18" charset="0"/>
              </a:rPr>
              <a:t>;</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64029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5023-DCF4-4A4E-B353-E4462DB93927}"/>
              </a:ext>
            </a:extLst>
          </p:cNvPr>
          <p:cNvSpPr>
            <a:spLocks noGrp="1"/>
          </p:cNvSpPr>
          <p:nvPr>
            <p:ph type="title"/>
          </p:nvPr>
        </p:nvSpPr>
        <p:spPr/>
        <p:txBody>
          <a:bodyPr/>
          <a:lstStyle/>
          <a:p>
            <a:r>
              <a:rPr lang="en-CA" dirty="0"/>
              <a:t>FLASHBACK Table</a:t>
            </a:r>
          </a:p>
        </p:txBody>
      </p:sp>
      <p:sp>
        <p:nvSpPr>
          <p:cNvPr id="3" name="Content Placeholder 2">
            <a:extLst>
              <a:ext uri="{FF2B5EF4-FFF2-40B4-BE49-F238E27FC236}">
                <a16:creationId xmlns:a16="http://schemas.microsoft.com/office/drawing/2014/main" id="{5D438A9C-A06B-4266-AF6A-8ACC43461114}"/>
              </a:ext>
            </a:extLst>
          </p:cNvPr>
          <p:cNvSpPr>
            <a:spLocks noGrp="1"/>
          </p:cNvSpPr>
          <p:nvPr>
            <p:ph idx="1"/>
          </p:nvPr>
        </p:nvSpPr>
        <p:spPr/>
        <p:txBody>
          <a:bodyPr/>
          <a:lstStyle/>
          <a:p>
            <a:r>
              <a:rPr lang="en-US" dirty="0"/>
              <a:t>If you drop a table by mistake, you may be able to bring that table and its data back.</a:t>
            </a:r>
          </a:p>
          <a:p>
            <a:r>
              <a:rPr lang="en-US" dirty="0"/>
              <a:t>Each database user has his own recycle bin into which dropped objects are moved, and they can be recovered from here with the FLASHBACK TABLE command.</a:t>
            </a:r>
          </a:p>
          <a:p>
            <a:r>
              <a:rPr lang="en-US" dirty="0"/>
              <a:t>This command can be used to restore a table, a view, or an index that was dropped in error.</a:t>
            </a:r>
          </a:p>
          <a:p>
            <a:r>
              <a:rPr lang="en-US" dirty="0"/>
              <a:t>The Syntax is:</a:t>
            </a:r>
            <a:endParaRPr lang="en-CA" dirty="0"/>
          </a:p>
        </p:txBody>
      </p:sp>
      <p:sp>
        <p:nvSpPr>
          <p:cNvPr id="4" name="TextBox 3">
            <a:extLst>
              <a:ext uri="{FF2B5EF4-FFF2-40B4-BE49-F238E27FC236}">
                <a16:creationId xmlns:a16="http://schemas.microsoft.com/office/drawing/2014/main" id="{49F1935D-73A1-4100-AC6F-A0C0EE11A6BE}"/>
              </a:ext>
            </a:extLst>
          </p:cNvPr>
          <p:cNvSpPr txBox="1"/>
          <p:nvPr/>
        </p:nvSpPr>
        <p:spPr>
          <a:xfrm>
            <a:off x="1101507" y="4934786"/>
            <a:ext cx="7409653" cy="369332"/>
          </a:xfrm>
          <a:prstGeom prst="rect">
            <a:avLst/>
          </a:prstGeom>
          <a:noFill/>
          <a:ln>
            <a:solidFill>
              <a:schemeClr val="tx1"/>
            </a:solidFill>
          </a:ln>
        </p:spPr>
        <p:txBody>
          <a:bodyPr wrap="square" rtlCol="0">
            <a:spAutoFit/>
          </a:bodyPr>
          <a:lstStyle/>
          <a:p>
            <a:r>
              <a:rPr lang="en-US">
                <a:latin typeface="Cambria" panose="02040503050406030204" pitchFamily="18" charset="0"/>
                <a:ea typeface="Cambria" panose="02040503050406030204" pitchFamily="18" charset="0"/>
              </a:rPr>
              <a:t>FLASHBACK TABLE tablename TO BEFORE DROP;</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6972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5023-DCF4-4A4E-B353-E4462DB93927}"/>
              </a:ext>
            </a:extLst>
          </p:cNvPr>
          <p:cNvSpPr>
            <a:spLocks noGrp="1"/>
          </p:cNvSpPr>
          <p:nvPr>
            <p:ph type="title"/>
          </p:nvPr>
        </p:nvSpPr>
        <p:spPr/>
        <p:txBody>
          <a:bodyPr/>
          <a:lstStyle/>
          <a:p>
            <a:r>
              <a:rPr lang="en-CA" dirty="0"/>
              <a:t>FLASHBACK Table</a:t>
            </a:r>
          </a:p>
        </p:txBody>
      </p:sp>
      <p:sp>
        <p:nvSpPr>
          <p:cNvPr id="3" name="Content Placeholder 2">
            <a:extLst>
              <a:ext uri="{FF2B5EF4-FFF2-40B4-BE49-F238E27FC236}">
                <a16:creationId xmlns:a16="http://schemas.microsoft.com/office/drawing/2014/main" id="{5D438A9C-A06B-4266-AF6A-8ACC43461114}"/>
              </a:ext>
            </a:extLst>
          </p:cNvPr>
          <p:cNvSpPr>
            <a:spLocks noGrp="1"/>
          </p:cNvSpPr>
          <p:nvPr>
            <p:ph idx="1"/>
          </p:nvPr>
        </p:nvSpPr>
        <p:spPr/>
        <p:txBody>
          <a:bodyPr/>
          <a:lstStyle/>
          <a:p>
            <a:r>
              <a:rPr lang="en-US" dirty="0"/>
              <a:t>For example, if you drop the EMPLOYEES table in error, you can restore it by simply issuing the command:</a:t>
            </a:r>
          </a:p>
          <a:p>
            <a:pPr marL="0" indent="0">
              <a:buNone/>
            </a:pPr>
            <a:endParaRPr lang="en-US" dirty="0"/>
          </a:p>
          <a:p>
            <a:r>
              <a:rPr lang="en-US" dirty="0"/>
              <a:t>As the owner of a table, you can issue the flashback command, and if the table that you are restoring had any indexes, then these are also restored.</a:t>
            </a:r>
          </a:p>
          <a:p>
            <a:r>
              <a:rPr lang="en-US" dirty="0"/>
              <a:t>It is possible to see which objects can be restored by querying the data dictionary view USER_RECYCLEBIN.</a:t>
            </a:r>
            <a:endParaRPr lang="en-CA" dirty="0"/>
          </a:p>
        </p:txBody>
      </p:sp>
      <p:sp>
        <p:nvSpPr>
          <p:cNvPr id="4" name="TextBox 3">
            <a:extLst>
              <a:ext uri="{FF2B5EF4-FFF2-40B4-BE49-F238E27FC236}">
                <a16:creationId xmlns:a16="http://schemas.microsoft.com/office/drawing/2014/main" id="{49F1935D-73A1-4100-AC6F-A0C0EE11A6BE}"/>
              </a:ext>
            </a:extLst>
          </p:cNvPr>
          <p:cNvSpPr txBox="1"/>
          <p:nvPr/>
        </p:nvSpPr>
        <p:spPr>
          <a:xfrm>
            <a:off x="1109974" y="2868918"/>
            <a:ext cx="7409653" cy="369332"/>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FLASHBACK TABLE </a:t>
            </a:r>
            <a:r>
              <a:rPr lang="en-US" dirty="0" err="1">
                <a:latin typeface="Cambria" panose="02040503050406030204" pitchFamily="18" charset="0"/>
                <a:ea typeface="Cambria" panose="02040503050406030204" pitchFamily="18" charset="0"/>
              </a:rPr>
              <a:t>copy_employees</a:t>
            </a:r>
            <a:r>
              <a:rPr lang="en-US" dirty="0">
                <a:latin typeface="Cambria" panose="02040503050406030204" pitchFamily="18" charset="0"/>
                <a:ea typeface="Cambria" panose="02040503050406030204" pitchFamily="18" charset="0"/>
              </a:rPr>
              <a:t> TO BEFORE DROP;</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8410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53CF7-065D-48B0-A4CA-F542D6F5B85E}"/>
              </a:ext>
            </a:extLst>
          </p:cNvPr>
          <p:cNvSpPr>
            <a:spLocks noGrp="1"/>
          </p:cNvSpPr>
          <p:nvPr>
            <p:ph type="title"/>
          </p:nvPr>
        </p:nvSpPr>
        <p:spPr/>
        <p:txBody>
          <a:bodyPr/>
          <a:lstStyle/>
          <a:p>
            <a:r>
              <a:rPr lang="en-CA" dirty="0"/>
              <a:t>RENAME</a:t>
            </a:r>
          </a:p>
        </p:txBody>
      </p:sp>
      <p:sp>
        <p:nvSpPr>
          <p:cNvPr id="3" name="Content Placeholder 2">
            <a:extLst>
              <a:ext uri="{FF2B5EF4-FFF2-40B4-BE49-F238E27FC236}">
                <a16:creationId xmlns:a16="http://schemas.microsoft.com/office/drawing/2014/main" id="{BBCBE9D6-C3E3-4522-A216-B4A733EC28E3}"/>
              </a:ext>
            </a:extLst>
          </p:cNvPr>
          <p:cNvSpPr>
            <a:spLocks noGrp="1"/>
          </p:cNvSpPr>
          <p:nvPr>
            <p:ph idx="1"/>
          </p:nvPr>
        </p:nvSpPr>
        <p:spPr/>
        <p:txBody>
          <a:bodyPr/>
          <a:lstStyle/>
          <a:p>
            <a:r>
              <a:rPr lang="en-US" dirty="0"/>
              <a:t>To change the name of a table, use the RENAME statement.</a:t>
            </a:r>
          </a:p>
          <a:p>
            <a:r>
              <a:rPr lang="en-US" dirty="0"/>
              <a:t>This can be done only by the owner of the object or by the DBA.</a:t>
            </a:r>
          </a:p>
          <a:p>
            <a:r>
              <a:rPr lang="en-US" dirty="0"/>
              <a:t>Syntax:</a:t>
            </a:r>
          </a:p>
          <a:p>
            <a:pPr marL="0" indent="0">
              <a:buNone/>
            </a:pPr>
            <a:endParaRPr lang="en-US" dirty="0"/>
          </a:p>
          <a:p>
            <a:r>
              <a:rPr lang="en-US" dirty="0"/>
              <a:t>Example:</a:t>
            </a:r>
          </a:p>
          <a:p>
            <a:endParaRPr lang="en-US" dirty="0"/>
          </a:p>
          <a:p>
            <a:r>
              <a:rPr lang="en-US" dirty="0"/>
              <a:t>We will see later that we can rename other types of objects such as views, sequences, and synonyms.</a:t>
            </a:r>
            <a:endParaRPr lang="en-CA" dirty="0"/>
          </a:p>
        </p:txBody>
      </p:sp>
      <p:sp>
        <p:nvSpPr>
          <p:cNvPr id="4" name="TextBox 3">
            <a:extLst>
              <a:ext uri="{FF2B5EF4-FFF2-40B4-BE49-F238E27FC236}">
                <a16:creationId xmlns:a16="http://schemas.microsoft.com/office/drawing/2014/main" id="{EE020ECA-8C0A-4ABA-8CCF-039238502797}"/>
              </a:ext>
            </a:extLst>
          </p:cNvPr>
          <p:cNvSpPr txBox="1"/>
          <p:nvPr/>
        </p:nvSpPr>
        <p:spPr>
          <a:xfrm>
            <a:off x="1118439" y="3341791"/>
            <a:ext cx="7409653" cy="369332"/>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RENAME </a:t>
            </a:r>
            <a:r>
              <a:rPr lang="en-US" dirty="0" err="1">
                <a:latin typeface="Cambria" panose="02040503050406030204" pitchFamily="18" charset="0"/>
                <a:ea typeface="Cambria" panose="02040503050406030204" pitchFamily="18" charset="0"/>
              </a:rPr>
              <a:t>old_name</a:t>
            </a:r>
            <a:r>
              <a:rPr lang="en-US" dirty="0">
                <a:latin typeface="Cambria" panose="02040503050406030204" pitchFamily="18" charset="0"/>
                <a:ea typeface="Cambria" panose="02040503050406030204" pitchFamily="18" charset="0"/>
              </a:rPr>
              <a:t> to </a:t>
            </a:r>
            <a:r>
              <a:rPr lang="en-US" dirty="0" err="1">
                <a:latin typeface="Cambria" panose="02040503050406030204" pitchFamily="18" charset="0"/>
                <a:ea typeface="Cambria" panose="02040503050406030204" pitchFamily="18" charset="0"/>
              </a:rPr>
              <a:t>new_name</a:t>
            </a:r>
            <a:r>
              <a:rPr lang="en-US" dirty="0">
                <a:latin typeface="Cambria" panose="02040503050406030204" pitchFamily="18" charset="0"/>
                <a:ea typeface="Cambria" panose="02040503050406030204" pitchFamily="18" charset="0"/>
              </a:rPr>
              <a:t>;</a:t>
            </a:r>
            <a:endParaRPr lang="en-CA"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294A504A-2EC2-49C7-BB1E-C25D433E0A4A}"/>
              </a:ext>
            </a:extLst>
          </p:cNvPr>
          <p:cNvSpPr txBox="1"/>
          <p:nvPr/>
        </p:nvSpPr>
        <p:spPr>
          <a:xfrm>
            <a:off x="1118439" y="4121985"/>
            <a:ext cx="7409653" cy="369332"/>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RENAME </a:t>
            </a:r>
            <a:r>
              <a:rPr lang="en-US" dirty="0" err="1">
                <a:latin typeface="Cambria" panose="02040503050406030204" pitchFamily="18" charset="0"/>
                <a:ea typeface="Cambria" panose="02040503050406030204" pitchFamily="18" charset="0"/>
              </a:rPr>
              <a:t>my_cd_collection</a:t>
            </a:r>
            <a:r>
              <a:rPr lang="en-US" dirty="0">
                <a:latin typeface="Cambria" panose="02040503050406030204" pitchFamily="18" charset="0"/>
                <a:ea typeface="Cambria" panose="02040503050406030204" pitchFamily="18" charset="0"/>
              </a:rPr>
              <a:t> TO </a:t>
            </a:r>
            <a:r>
              <a:rPr lang="en-US" dirty="0" err="1">
                <a:latin typeface="Cambria" panose="02040503050406030204" pitchFamily="18" charset="0"/>
                <a:ea typeface="Cambria" panose="02040503050406030204" pitchFamily="18" charset="0"/>
              </a:rPr>
              <a:t>my_music</a:t>
            </a:r>
            <a:r>
              <a:rPr lang="en-US" dirty="0">
                <a:latin typeface="Cambria" panose="02040503050406030204" pitchFamily="18" charset="0"/>
                <a:ea typeface="Cambria" panose="02040503050406030204" pitchFamily="18" charset="0"/>
              </a:rPr>
              <a:t>;</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802322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61EC-037A-48CA-B0CA-B32533677F5D}"/>
              </a:ext>
            </a:extLst>
          </p:cNvPr>
          <p:cNvSpPr>
            <a:spLocks noGrp="1"/>
          </p:cNvSpPr>
          <p:nvPr>
            <p:ph type="title"/>
          </p:nvPr>
        </p:nvSpPr>
        <p:spPr/>
        <p:txBody>
          <a:bodyPr/>
          <a:lstStyle/>
          <a:p>
            <a:r>
              <a:rPr lang="en-CA" dirty="0"/>
              <a:t>TRUNCATE</a:t>
            </a:r>
          </a:p>
        </p:txBody>
      </p:sp>
      <p:sp>
        <p:nvSpPr>
          <p:cNvPr id="3" name="Content Placeholder 2">
            <a:extLst>
              <a:ext uri="{FF2B5EF4-FFF2-40B4-BE49-F238E27FC236}">
                <a16:creationId xmlns:a16="http://schemas.microsoft.com/office/drawing/2014/main" id="{7E71DDE4-CB04-4856-9390-8BD1B672BFD6}"/>
              </a:ext>
            </a:extLst>
          </p:cNvPr>
          <p:cNvSpPr>
            <a:spLocks noGrp="1"/>
          </p:cNvSpPr>
          <p:nvPr>
            <p:ph idx="1"/>
          </p:nvPr>
        </p:nvSpPr>
        <p:spPr/>
        <p:txBody>
          <a:bodyPr/>
          <a:lstStyle/>
          <a:p>
            <a:r>
              <a:rPr lang="en-US" dirty="0"/>
              <a:t>Truncating a table removes all rows from a table and releases the storage space used by that table.</a:t>
            </a:r>
          </a:p>
          <a:p>
            <a:r>
              <a:rPr lang="en-US" dirty="0"/>
              <a:t>When using the TRUNCATE TABLE statement:</a:t>
            </a:r>
          </a:p>
          <a:p>
            <a:pPr lvl="1"/>
            <a:r>
              <a:rPr lang="en-US" dirty="0"/>
              <a:t>You cannot roll back row removal.</a:t>
            </a:r>
          </a:p>
          <a:p>
            <a:pPr lvl="1"/>
            <a:r>
              <a:rPr lang="en-US" dirty="0"/>
              <a:t>You must be the owner of the table or have been given DROP ANY TABLE system privileges.</a:t>
            </a:r>
            <a:endParaRPr lang="en-CA" dirty="0"/>
          </a:p>
        </p:txBody>
      </p:sp>
    </p:spTree>
    <p:extLst>
      <p:ext uri="{BB962C8B-B14F-4D97-AF65-F5344CB8AC3E}">
        <p14:creationId xmlns:p14="http://schemas.microsoft.com/office/powerpoint/2010/main" val="345647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930E4-14AB-44BF-B5A3-5AE3940ED464}"/>
              </a:ext>
            </a:extLst>
          </p:cNvPr>
          <p:cNvSpPr>
            <a:spLocks noGrp="1"/>
          </p:cNvSpPr>
          <p:nvPr>
            <p:ph type="title"/>
          </p:nvPr>
        </p:nvSpPr>
        <p:spPr/>
        <p:txBody>
          <a:bodyPr/>
          <a:lstStyle/>
          <a:p>
            <a:r>
              <a:rPr lang="en-CA" dirty="0"/>
              <a:t>Database Schema Objects</a:t>
            </a:r>
          </a:p>
        </p:txBody>
      </p:sp>
      <p:sp>
        <p:nvSpPr>
          <p:cNvPr id="3" name="Content Placeholder 2">
            <a:extLst>
              <a:ext uri="{FF2B5EF4-FFF2-40B4-BE49-F238E27FC236}">
                <a16:creationId xmlns:a16="http://schemas.microsoft.com/office/drawing/2014/main" id="{32BFD1F0-DE53-4D7A-8A73-6D417C959A18}"/>
              </a:ext>
            </a:extLst>
          </p:cNvPr>
          <p:cNvSpPr>
            <a:spLocks noGrp="1"/>
          </p:cNvSpPr>
          <p:nvPr>
            <p:ph idx="1"/>
          </p:nvPr>
        </p:nvSpPr>
        <p:spPr/>
        <p:txBody>
          <a:bodyPr>
            <a:normAutofit/>
          </a:bodyPr>
          <a:lstStyle/>
          <a:p>
            <a:r>
              <a:rPr lang="en-US" dirty="0"/>
              <a:t>A Database can contain many different types of objects.</a:t>
            </a:r>
          </a:p>
          <a:p>
            <a:r>
              <a:rPr lang="en-US" dirty="0"/>
              <a:t>The main database object types are:</a:t>
            </a:r>
          </a:p>
          <a:p>
            <a:pPr lvl="1"/>
            <a:r>
              <a:rPr lang="en-US" dirty="0"/>
              <a:t>Table</a:t>
            </a:r>
          </a:p>
          <a:p>
            <a:pPr lvl="1"/>
            <a:r>
              <a:rPr lang="en-US" dirty="0"/>
              <a:t>Index</a:t>
            </a:r>
          </a:p>
          <a:p>
            <a:pPr lvl="1"/>
            <a:r>
              <a:rPr lang="en-US" dirty="0"/>
              <a:t>Constraint</a:t>
            </a:r>
          </a:p>
          <a:p>
            <a:pPr lvl="1"/>
            <a:r>
              <a:rPr lang="en-US" dirty="0"/>
              <a:t>View</a:t>
            </a:r>
          </a:p>
          <a:p>
            <a:pPr lvl="1"/>
            <a:r>
              <a:rPr lang="en-US" dirty="0"/>
              <a:t>Sequence</a:t>
            </a:r>
          </a:p>
          <a:p>
            <a:pPr lvl="1"/>
            <a:r>
              <a:rPr lang="en-US" dirty="0"/>
              <a:t>Synonym</a:t>
            </a:r>
          </a:p>
          <a:p>
            <a:r>
              <a:rPr lang="en-US" dirty="0"/>
              <a:t>Some of these object types can exist independently and others can not.</a:t>
            </a:r>
            <a:endParaRPr lang="en-CA" dirty="0"/>
          </a:p>
        </p:txBody>
      </p:sp>
    </p:spTree>
    <p:extLst>
      <p:ext uri="{BB962C8B-B14F-4D97-AF65-F5344CB8AC3E}">
        <p14:creationId xmlns:p14="http://schemas.microsoft.com/office/powerpoint/2010/main" val="169662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61EC-037A-48CA-B0CA-B32533677F5D}"/>
              </a:ext>
            </a:extLst>
          </p:cNvPr>
          <p:cNvSpPr>
            <a:spLocks noGrp="1"/>
          </p:cNvSpPr>
          <p:nvPr>
            <p:ph type="title"/>
          </p:nvPr>
        </p:nvSpPr>
        <p:spPr/>
        <p:txBody>
          <a:bodyPr/>
          <a:lstStyle/>
          <a:p>
            <a:r>
              <a:rPr lang="en-CA" dirty="0"/>
              <a:t>TRUNCATE</a:t>
            </a:r>
          </a:p>
        </p:txBody>
      </p:sp>
      <p:sp>
        <p:nvSpPr>
          <p:cNvPr id="3" name="Content Placeholder 2">
            <a:extLst>
              <a:ext uri="{FF2B5EF4-FFF2-40B4-BE49-F238E27FC236}">
                <a16:creationId xmlns:a16="http://schemas.microsoft.com/office/drawing/2014/main" id="{7E71DDE4-CB04-4856-9390-8BD1B672BFD6}"/>
              </a:ext>
            </a:extLst>
          </p:cNvPr>
          <p:cNvSpPr>
            <a:spLocks noGrp="1"/>
          </p:cNvSpPr>
          <p:nvPr>
            <p:ph idx="1"/>
          </p:nvPr>
        </p:nvSpPr>
        <p:spPr/>
        <p:txBody>
          <a:bodyPr/>
          <a:lstStyle/>
          <a:p>
            <a:r>
              <a:rPr lang="en-US" dirty="0"/>
              <a:t>Syntax:</a:t>
            </a:r>
          </a:p>
          <a:p>
            <a:pPr marL="0" indent="0">
              <a:buNone/>
            </a:pPr>
            <a:endParaRPr lang="en-US" dirty="0"/>
          </a:p>
          <a:p>
            <a:r>
              <a:rPr lang="en-US" dirty="0"/>
              <a:t>The DELETE statement also removes rows from a table, but it does not release storage space.</a:t>
            </a:r>
          </a:p>
          <a:p>
            <a:r>
              <a:rPr lang="en-US" dirty="0"/>
              <a:t>TRUNCATE is faster than DELETE because it does not generate rollback information.</a:t>
            </a:r>
            <a:endParaRPr lang="en-CA" dirty="0"/>
          </a:p>
        </p:txBody>
      </p:sp>
      <p:sp>
        <p:nvSpPr>
          <p:cNvPr id="4" name="TextBox 3">
            <a:extLst>
              <a:ext uri="{FF2B5EF4-FFF2-40B4-BE49-F238E27FC236}">
                <a16:creationId xmlns:a16="http://schemas.microsoft.com/office/drawing/2014/main" id="{C98AB104-CAEC-40F2-B9DF-DDD9EB9F2B83}"/>
              </a:ext>
            </a:extLst>
          </p:cNvPr>
          <p:cNvSpPr txBox="1"/>
          <p:nvPr/>
        </p:nvSpPr>
        <p:spPr>
          <a:xfrm>
            <a:off x="1109973" y="2579791"/>
            <a:ext cx="7409653" cy="369332"/>
          </a:xfrm>
          <a:prstGeom prst="rect">
            <a:avLst/>
          </a:prstGeom>
          <a:noFill/>
          <a:ln>
            <a:solidFill>
              <a:schemeClr val="tx1"/>
            </a:solidFill>
          </a:ln>
        </p:spPr>
        <p:txBody>
          <a:bodyPr wrap="square" rtlCol="0">
            <a:spAutoFit/>
          </a:bodyPr>
          <a:lstStyle/>
          <a:p>
            <a:r>
              <a:rPr lang="en-CA">
                <a:latin typeface="Cambria" panose="02040503050406030204" pitchFamily="18" charset="0"/>
                <a:ea typeface="Cambria" panose="02040503050406030204" pitchFamily="18" charset="0"/>
              </a:rPr>
              <a:t>TRUNCATE TABLE tablename;</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0749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61EC-037A-48CA-B0CA-B32533677F5D}"/>
              </a:ext>
            </a:extLst>
          </p:cNvPr>
          <p:cNvSpPr>
            <a:spLocks noGrp="1"/>
          </p:cNvSpPr>
          <p:nvPr>
            <p:ph type="title"/>
          </p:nvPr>
        </p:nvSpPr>
        <p:spPr/>
        <p:txBody>
          <a:bodyPr/>
          <a:lstStyle/>
          <a:p>
            <a:r>
              <a:rPr lang="en-CA" dirty="0"/>
              <a:t>TRUNCATE</a:t>
            </a:r>
          </a:p>
        </p:txBody>
      </p:sp>
      <p:sp>
        <p:nvSpPr>
          <p:cNvPr id="3" name="Content Placeholder 2">
            <a:extLst>
              <a:ext uri="{FF2B5EF4-FFF2-40B4-BE49-F238E27FC236}">
                <a16:creationId xmlns:a16="http://schemas.microsoft.com/office/drawing/2014/main" id="{7E71DDE4-CB04-4856-9390-8BD1B672BFD6}"/>
              </a:ext>
            </a:extLst>
          </p:cNvPr>
          <p:cNvSpPr>
            <a:spLocks noGrp="1"/>
          </p:cNvSpPr>
          <p:nvPr>
            <p:ph idx="1"/>
          </p:nvPr>
        </p:nvSpPr>
        <p:spPr/>
        <p:txBody>
          <a:bodyPr/>
          <a:lstStyle/>
          <a:p>
            <a:r>
              <a:rPr lang="en-US" dirty="0"/>
              <a:t>You can add a comment of up to 2,000 characters about a column, table, or view by using the COMMENT statement.</a:t>
            </a:r>
          </a:p>
          <a:p>
            <a:r>
              <a:rPr lang="en-US" dirty="0"/>
              <a:t>Syntax:</a:t>
            </a:r>
          </a:p>
          <a:p>
            <a:endParaRPr lang="en-US" dirty="0"/>
          </a:p>
          <a:p>
            <a:endParaRPr lang="en-US" dirty="0"/>
          </a:p>
          <a:p>
            <a:r>
              <a:rPr lang="en-US" dirty="0"/>
              <a:t>Example:</a:t>
            </a:r>
            <a:endParaRPr lang="en-CA" dirty="0"/>
          </a:p>
        </p:txBody>
      </p:sp>
      <p:sp>
        <p:nvSpPr>
          <p:cNvPr id="4" name="TextBox 3">
            <a:extLst>
              <a:ext uri="{FF2B5EF4-FFF2-40B4-BE49-F238E27FC236}">
                <a16:creationId xmlns:a16="http://schemas.microsoft.com/office/drawing/2014/main" id="{C98AB104-CAEC-40F2-B9DF-DDD9EB9F2B83}"/>
              </a:ext>
            </a:extLst>
          </p:cNvPr>
          <p:cNvSpPr txBox="1"/>
          <p:nvPr/>
        </p:nvSpPr>
        <p:spPr>
          <a:xfrm>
            <a:off x="1109974" y="3244334"/>
            <a:ext cx="7409653" cy="646331"/>
          </a:xfrm>
          <a:prstGeom prst="rect">
            <a:avLst/>
          </a:prstGeom>
          <a:noFill/>
          <a:ln>
            <a:solidFill>
              <a:schemeClr val="tx1"/>
            </a:solidFill>
          </a:ln>
        </p:spPr>
        <p:txBody>
          <a:bodyPr wrap="square" rtlCol="0">
            <a:spAutoFit/>
          </a:bodyPr>
          <a:lstStyle/>
          <a:p>
            <a:r>
              <a:rPr lang="en-US">
                <a:latin typeface="Cambria" panose="02040503050406030204" pitchFamily="18" charset="0"/>
                <a:ea typeface="Cambria" panose="02040503050406030204" pitchFamily="18" charset="0"/>
              </a:rPr>
              <a:t>COMMENT ON TABLE tablename | COLUMN table.column</a:t>
            </a:r>
          </a:p>
          <a:p>
            <a:r>
              <a:rPr lang="en-US">
                <a:latin typeface="Cambria" panose="02040503050406030204" pitchFamily="18" charset="0"/>
                <a:ea typeface="Cambria" panose="02040503050406030204" pitchFamily="18" charset="0"/>
              </a:rPr>
              <a:t>IS 'place your comment here';</a:t>
            </a:r>
            <a:endParaRPr lang="en-CA"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907738B4-648F-46B0-84E6-3DB49CE85C17}"/>
              </a:ext>
            </a:extLst>
          </p:cNvPr>
          <p:cNvSpPr txBox="1"/>
          <p:nvPr/>
        </p:nvSpPr>
        <p:spPr>
          <a:xfrm>
            <a:off x="1109973" y="4428855"/>
            <a:ext cx="7409653" cy="646331"/>
          </a:xfrm>
          <a:prstGeom prst="rect">
            <a:avLst/>
          </a:prstGeom>
          <a:noFill/>
          <a:ln>
            <a:solidFill>
              <a:schemeClr val="tx1"/>
            </a:solidFill>
          </a:ln>
        </p:spPr>
        <p:txBody>
          <a:bodyPr wrap="square" rtlCol="0">
            <a:spAutoFit/>
          </a:bodyPr>
          <a:lstStyle/>
          <a:p>
            <a:r>
              <a:rPr lang="en-US">
                <a:latin typeface="Cambria" panose="02040503050406030204" pitchFamily="18" charset="0"/>
                <a:ea typeface="Cambria" panose="02040503050406030204" pitchFamily="18" charset="0"/>
              </a:rPr>
              <a:t>COMMENT ON TABLE employees</a:t>
            </a:r>
          </a:p>
          <a:p>
            <a:r>
              <a:rPr lang="en-US">
                <a:latin typeface="Cambria" panose="02040503050406030204" pitchFamily="18" charset="0"/>
                <a:ea typeface="Cambria" panose="02040503050406030204" pitchFamily="18" charset="0"/>
              </a:rPr>
              <a:t>IS 'Western Region only';</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748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7A58-5392-4319-BA2A-A57E2BE72D32}"/>
              </a:ext>
            </a:extLst>
          </p:cNvPr>
          <p:cNvSpPr>
            <a:spLocks noGrp="1"/>
          </p:cNvSpPr>
          <p:nvPr>
            <p:ph type="title"/>
          </p:nvPr>
        </p:nvSpPr>
        <p:spPr/>
        <p:txBody>
          <a:bodyPr/>
          <a:lstStyle/>
          <a:p>
            <a:r>
              <a:rPr lang="en-CA" dirty="0"/>
              <a:t>FLASHBACK Query</a:t>
            </a:r>
          </a:p>
        </p:txBody>
      </p:sp>
      <p:sp>
        <p:nvSpPr>
          <p:cNvPr id="3" name="Content Placeholder 2">
            <a:extLst>
              <a:ext uri="{FF2B5EF4-FFF2-40B4-BE49-F238E27FC236}">
                <a16:creationId xmlns:a16="http://schemas.microsoft.com/office/drawing/2014/main" id="{9A8F596B-4584-43E3-801B-84B89A67BB31}"/>
              </a:ext>
            </a:extLst>
          </p:cNvPr>
          <p:cNvSpPr>
            <a:spLocks noGrp="1"/>
          </p:cNvSpPr>
          <p:nvPr>
            <p:ph idx="1"/>
          </p:nvPr>
        </p:nvSpPr>
        <p:spPr/>
        <p:txBody>
          <a:bodyPr/>
          <a:lstStyle/>
          <a:p>
            <a:r>
              <a:rPr lang="en-US" dirty="0"/>
              <a:t>You may discover that data in a table has somehow been inappropriately changed.</a:t>
            </a:r>
          </a:p>
          <a:p>
            <a:r>
              <a:rPr lang="en-US" dirty="0"/>
              <a:t>Luckily, Oracle has a facility that allows you to view row data at specific points in time, so you can compare different versions of a row over time.</a:t>
            </a:r>
          </a:p>
          <a:p>
            <a:r>
              <a:rPr lang="en-US" dirty="0"/>
              <a:t>This facility is very useful.</a:t>
            </a:r>
          </a:p>
          <a:p>
            <a:r>
              <a:rPr lang="en-US" dirty="0"/>
              <a:t>Imagine, for instance, that someone accidently performs some DML on a table, and then executes a COMMIT on those changes.</a:t>
            </a:r>
            <a:endParaRPr lang="en-CA" dirty="0"/>
          </a:p>
        </p:txBody>
      </p:sp>
    </p:spTree>
    <p:extLst>
      <p:ext uri="{BB962C8B-B14F-4D97-AF65-F5344CB8AC3E}">
        <p14:creationId xmlns:p14="http://schemas.microsoft.com/office/powerpoint/2010/main" val="1858792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7A58-5392-4319-BA2A-A57E2BE72D32}"/>
              </a:ext>
            </a:extLst>
          </p:cNvPr>
          <p:cNvSpPr>
            <a:spLocks noGrp="1"/>
          </p:cNvSpPr>
          <p:nvPr>
            <p:ph type="title"/>
          </p:nvPr>
        </p:nvSpPr>
        <p:spPr/>
        <p:txBody>
          <a:bodyPr/>
          <a:lstStyle/>
          <a:p>
            <a:r>
              <a:rPr lang="en-CA" dirty="0"/>
              <a:t>FLASHBACK Query</a:t>
            </a:r>
          </a:p>
        </p:txBody>
      </p:sp>
      <p:sp>
        <p:nvSpPr>
          <p:cNvPr id="3" name="Content Placeholder 2">
            <a:extLst>
              <a:ext uri="{FF2B5EF4-FFF2-40B4-BE49-F238E27FC236}">
                <a16:creationId xmlns:a16="http://schemas.microsoft.com/office/drawing/2014/main" id="{9A8F596B-4584-43E3-801B-84B89A67BB31}"/>
              </a:ext>
            </a:extLst>
          </p:cNvPr>
          <p:cNvSpPr>
            <a:spLocks noGrp="1"/>
          </p:cNvSpPr>
          <p:nvPr>
            <p:ph idx="1"/>
          </p:nvPr>
        </p:nvSpPr>
        <p:spPr/>
        <p:txBody>
          <a:bodyPr>
            <a:normAutofit/>
          </a:bodyPr>
          <a:lstStyle/>
          <a:p>
            <a:r>
              <a:rPr lang="en-US" dirty="0"/>
              <a:t>You can use the FLASHBACK QUERY facility to examine what the rows looked like BEFORE those changes were applied.</a:t>
            </a:r>
          </a:p>
          <a:p>
            <a:r>
              <a:rPr lang="en-US" dirty="0"/>
              <a:t>When Oracle changes data, it always keeps a copy of what the amended data looked like before any changes were made.</a:t>
            </a:r>
          </a:p>
          <a:p>
            <a:r>
              <a:rPr lang="en-US" dirty="0"/>
              <a:t>So it keeps a copy of the old column value for a column update, it keeps the entire row for a delete, and it keeps nothing for an insert statement.</a:t>
            </a:r>
          </a:p>
          <a:p>
            <a:r>
              <a:rPr lang="en-US" dirty="0"/>
              <a:t>These old copies are held in a special place called the UNDO tablespace.</a:t>
            </a:r>
          </a:p>
          <a:p>
            <a:r>
              <a:rPr lang="en-US" dirty="0"/>
              <a:t>Users can access this special area of the Database using a flashback query.</a:t>
            </a:r>
          </a:p>
          <a:p>
            <a:r>
              <a:rPr lang="en-US" dirty="0"/>
              <a:t>You can look at older versions of data by using the VERSIONS clause in a SELECT statement</a:t>
            </a:r>
            <a:endParaRPr lang="en-CA" dirty="0"/>
          </a:p>
        </p:txBody>
      </p:sp>
    </p:spTree>
    <p:extLst>
      <p:ext uri="{BB962C8B-B14F-4D97-AF65-F5344CB8AC3E}">
        <p14:creationId xmlns:p14="http://schemas.microsoft.com/office/powerpoint/2010/main" val="3625107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7A58-5392-4319-BA2A-A57E2BE72D32}"/>
              </a:ext>
            </a:extLst>
          </p:cNvPr>
          <p:cNvSpPr>
            <a:spLocks noGrp="1"/>
          </p:cNvSpPr>
          <p:nvPr>
            <p:ph type="title"/>
          </p:nvPr>
        </p:nvSpPr>
        <p:spPr/>
        <p:txBody>
          <a:bodyPr/>
          <a:lstStyle/>
          <a:p>
            <a:r>
              <a:rPr lang="en-CA" dirty="0"/>
              <a:t>FLASHBACK Query</a:t>
            </a:r>
          </a:p>
        </p:txBody>
      </p:sp>
      <p:sp>
        <p:nvSpPr>
          <p:cNvPr id="3" name="Content Placeholder 2">
            <a:extLst>
              <a:ext uri="{FF2B5EF4-FFF2-40B4-BE49-F238E27FC236}">
                <a16:creationId xmlns:a16="http://schemas.microsoft.com/office/drawing/2014/main" id="{9A8F596B-4584-43E3-801B-84B89A67BB31}"/>
              </a:ext>
            </a:extLst>
          </p:cNvPr>
          <p:cNvSpPr>
            <a:spLocks noGrp="1"/>
          </p:cNvSpPr>
          <p:nvPr>
            <p:ph idx="1"/>
          </p:nvPr>
        </p:nvSpPr>
        <p:spPr/>
        <p:txBody>
          <a:bodyPr>
            <a:normAutofit/>
          </a:bodyPr>
          <a:lstStyle/>
          <a:p>
            <a:r>
              <a:rPr lang="en-US" dirty="0"/>
              <a:t>For example:</a:t>
            </a:r>
          </a:p>
          <a:p>
            <a:endParaRPr lang="en-US" dirty="0"/>
          </a:p>
          <a:p>
            <a:endParaRPr lang="en-US" dirty="0"/>
          </a:p>
          <a:p>
            <a:endParaRPr lang="en-US" dirty="0"/>
          </a:p>
          <a:p>
            <a:endParaRPr lang="en-US" dirty="0"/>
          </a:p>
          <a:p>
            <a:endParaRPr lang="en-US" dirty="0"/>
          </a:p>
          <a:p>
            <a:r>
              <a:rPr lang="en-US" dirty="0"/>
              <a:t>The SCN number referred to in the above query means the System Change Number and is a precise identification of time in the database.</a:t>
            </a:r>
          </a:p>
          <a:p>
            <a:r>
              <a:rPr lang="en-US" dirty="0"/>
              <a:t>It is a sequential number incremented and maintained by the database itself.</a:t>
            </a:r>
            <a:endParaRPr lang="en-CA" dirty="0"/>
          </a:p>
        </p:txBody>
      </p:sp>
      <p:sp>
        <p:nvSpPr>
          <p:cNvPr id="4" name="TextBox 3">
            <a:extLst>
              <a:ext uri="{FF2B5EF4-FFF2-40B4-BE49-F238E27FC236}">
                <a16:creationId xmlns:a16="http://schemas.microsoft.com/office/drawing/2014/main" id="{7279D94B-8C4A-4B1F-A407-EA9DAB76DC83}"/>
              </a:ext>
            </a:extLst>
          </p:cNvPr>
          <p:cNvSpPr txBox="1"/>
          <p:nvPr/>
        </p:nvSpPr>
        <p:spPr>
          <a:xfrm>
            <a:off x="1118441" y="2567001"/>
            <a:ext cx="7409653" cy="2031325"/>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SELECT </a:t>
            </a:r>
            <a:r>
              <a:rPr lang="en-US" dirty="0" err="1">
                <a:latin typeface="Cambria" panose="02040503050406030204" pitchFamily="18" charset="0"/>
                <a:ea typeface="Cambria" panose="02040503050406030204" pitchFamily="18" charset="0"/>
              </a:rPr>
              <a:t>employee_id,first_name</a:t>
            </a:r>
            <a:r>
              <a:rPr lang="en-US" dirty="0">
                <a:latin typeface="Cambria" panose="02040503050406030204" pitchFamily="18" charset="0"/>
                <a:ea typeface="Cambria" panose="02040503050406030204" pitchFamily="18" charset="0"/>
              </a:rPr>
              <a:t> ||' '|| </a:t>
            </a:r>
            <a:r>
              <a:rPr lang="en-US" dirty="0" err="1">
                <a:latin typeface="Cambria" panose="02040503050406030204" pitchFamily="18" charset="0"/>
                <a:ea typeface="Cambria" panose="02040503050406030204" pitchFamily="18" charset="0"/>
              </a:rPr>
              <a:t>last_name</a:t>
            </a:r>
            <a:r>
              <a:rPr lang="en-US" dirty="0">
                <a:latin typeface="Cambria" panose="02040503050406030204" pitchFamily="18" charset="0"/>
                <a:ea typeface="Cambria" panose="02040503050406030204" pitchFamily="18" charset="0"/>
              </a:rPr>
              <a:t> AS "NAME",</a:t>
            </a:r>
          </a:p>
          <a:p>
            <a:r>
              <a:rPr lang="en-US" dirty="0">
                <a:latin typeface="Cambria" panose="02040503050406030204" pitchFamily="18" charset="0"/>
                <a:ea typeface="Cambria" panose="02040503050406030204" pitchFamily="18" charset="0"/>
              </a:rPr>
              <a:t>	</a:t>
            </a:r>
            <a:r>
              <a:rPr lang="en-US" dirty="0" err="1">
                <a:solidFill>
                  <a:srgbClr val="FF0000"/>
                </a:solidFill>
                <a:latin typeface="Cambria" panose="02040503050406030204" pitchFamily="18" charset="0"/>
                <a:ea typeface="Cambria" panose="02040503050406030204" pitchFamily="18" charset="0"/>
              </a:rPr>
              <a:t>versions_operation</a:t>
            </a:r>
            <a:r>
              <a:rPr lang="en-US" dirty="0">
                <a:solidFill>
                  <a:srgbClr val="FF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AS "OPERATION",</a:t>
            </a:r>
          </a:p>
          <a:p>
            <a:r>
              <a:rPr lang="en-US" dirty="0">
                <a:latin typeface="Cambria" panose="02040503050406030204" pitchFamily="18" charset="0"/>
                <a:ea typeface="Cambria" panose="02040503050406030204" pitchFamily="18" charset="0"/>
              </a:rPr>
              <a:t>	</a:t>
            </a:r>
            <a:r>
              <a:rPr lang="en-US" dirty="0" err="1">
                <a:solidFill>
                  <a:srgbClr val="FF0000"/>
                </a:solidFill>
                <a:latin typeface="Cambria" panose="02040503050406030204" pitchFamily="18" charset="0"/>
                <a:ea typeface="Cambria" panose="02040503050406030204" pitchFamily="18" charset="0"/>
              </a:rPr>
              <a:t>versions_starttime</a:t>
            </a:r>
            <a:r>
              <a:rPr lang="en-US" dirty="0">
                <a:solidFill>
                  <a:srgbClr val="FF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AS "START_DATE",</a:t>
            </a:r>
          </a:p>
          <a:p>
            <a:r>
              <a:rPr lang="en-US" dirty="0">
                <a:latin typeface="Cambria" panose="02040503050406030204" pitchFamily="18" charset="0"/>
                <a:ea typeface="Cambria" panose="02040503050406030204" pitchFamily="18" charset="0"/>
              </a:rPr>
              <a:t>	</a:t>
            </a:r>
            <a:r>
              <a:rPr lang="en-US" dirty="0" err="1">
                <a:solidFill>
                  <a:srgbClr val="FF0000"/>
                </a:solidFill>
                <a:latin typeface="Cambria" panose="02040503050406030204" pitchFamily="18" charset="0"/>
                <a:ea typeface="Cambria" panose="02040503050406030204" pitchFamily="18" charset="0"/>
              </a:rPr>
              <a:t>versions_endtime</a:t>
            </a:r>
            <a:r>
              <a:rPr lang="en-US" dirty="0">
                <a:solidFill>
                  <a:srgbClr val="FF0000"/>
                </a:solidFill>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AS "END_DATE", salary</a:t>
            </a:r>
          </a:p>
          <a:p>
            <a:r>
              <a:rPr lang="en-US" dirty="0">
                <a:latin typeface="Cambria" panose="02040503050406030204" pitchFamily="18" charset="0"/>
                <a:ea typeface="Cambria" panose="02040503050406030204" pitchFamily="18" charset="0"/>
              </a:rPr>
              <a:t>FROM employees</a:t>
            </a:r>
          </a:p>
          <a:p>
            <a:r>
              <a:rPr lang="en-US" dirty="0">
                <a:latin typeface="Cambria" panose="02040503050406030204" pitchFamily="18" charset="0"/>
                <a:ea typeface="Cambria" panose="02040503050406030204" pitchFamily="18" charset="0"/>
              </a:rPr>
              <a:t>	</a:t>
            </a:r>
            <a:r>
              <a:rPr lang="en-US" dirty="0">
                <a:solidFill>
                  <a:srgbClr val="FF0000"/>
                </a:solidFill>
                <a:latin typeface="Cambria" panose="02040503050406030204" pitchFamily="18" charset="0"/>
                <a:ea typeface="Cambria" panose="02040503050406030204" pitchFamily="18" charset="0"/>
              </a:rPr>
              <a:t>VERSIONS BETWEEN SCN MINVALUE AND MAXVALUE</a:t>
            </a:r>
          </a:p>
          <a:p>
            <a:r>
              <a:rPr lang="en-US" dirty="0">
                <a:latin typeface="Cambria" panose="02040503050406030204" pitchFamily="18" charset="0"/>
                <a:ea typeface="Cambria" panose="02040503050406030204" pitchFamily="18" charset="0"/>
              </a:rPr>
              <a:t>WHERE </a:t>
            </a:r>
            <a:r>
              <a:rPr lang="en-US" dirty="0" err="1">
                <a:latin typeface="Cambria" panose="02040503050406030204" pitchFamily="18" charset="0"/>
                <a:ea typeface="Cambria" panose="02040503050406030204" pitchFamily="18" charset="0"/>
              </a:rPr>
              <a:t>employee_id</a:t>
            </a:r>
            <a:r>
              <a:rPr lang="en-US" dirty="0">
                <a:latin typeface="Cambria" panose="02040503050406030204" pitchFamily="18" charset="0"/>
                <a:ea typeface="Cambria" panose="02040503050406030204" pitchFamily="18" charset="0"/>
              </a:rPr>
              <a:t> = 1;</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38014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7A58-5392-4319-BA2A-A57E2BE72D32}"/>
              </a:ext>
            </a:extLst>
          </p:cNvPr>
          <p:cNvSpPr>
            <a:spLocks noGrp="1"/>
          </p:cNvSpPr>
          <p:nvPr>
            <p:ph type="title"/>
          </p:nvPr>
        </p:nvSpPr>
        <p:spPr/>
        <p:txBody>
          <a:bodyPr/>
          <a:lstStyle/>
          <a:p>
            <a:r>
              <a:rPr lang="en-CA" dirty="0"/>
              <a:t>FLASHBACK Query - Example</a:t>
            </a:r>
          </a:p>
        </p:txBody>
      </p:sp>
      <p:sp>
        <p:nvSpPr>
          <p:cNvPr id="3" name="Content Placeholder 2">
            <a:extLst>
              <a:ext uri="{FF2B5EF4-FFF2-40B4-BE49-F238E27FC236}">
                <a16:creationId xmlns:a16="http://schemas.microsoft.com/office/drawing/2014/main" id="{9A8F596B-4584-43E3-801B-84B89A67BB31}"/>
              </a:ext>
            </a:extLst>
          </p:cNvPr>
          <p:cNvSpPr>
            <a:spLocks noGrp="1"/>
          </p:cNvSpPr>
          <p:nvPr>
            <p:ph idx="1"/>
          </p:nvPr>
        </p:nvSpPr>
        <p:spPr>
          <a:xfrm>
            <a:off x="677334" y="2160589"/>
            <a:ext cx="8596668" cy="4206344"/>
          </a:xfrm>
        </p:spPr>
        <p:txBody>
          <a:bodyPr>
            <a:normAutofit/>
          </a:bodyPr>
          <a:lstStyle/>
          <a:p>
            <a:r>
              <a:rPr lang="en-US" dirty="0"/>
              <a:t>Lets create an employee for this example:</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7279D94B-8C4A-4B1F-A407-EA9DAB76DC83}"/>
              </a:ext>
            </a:extLst>
          </p:cNvPr>
          <p:cNvSpPr txBox="1"/>
          <p:nvPr/>
        </p:nvSpPr>
        <p:spPr>
          <a:xfrm>
            <a:off x="1118441" y="2567001"/>
            <a:ext cx="7409653" cy="86177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INSERT INTO </a:t>
            </a:r>
            <a:r>
              <a:rPr lang="en-US" sz="1600" dirty="0" err="1">
                <a:latin typeface="Cambria" panose="02040503050406030204" pitchFamily="18" charset="0"/>
                <a:ea typeface="Cambria" panose="02040503050406030204" pitchFamily="18" charset="0"/>
              </a:rPr>
              <a:t>copy_employees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VALUES (1, 'Natacha', 'Hansen', 'NHANSEN', '4412312341234',</a:t>
            </a:r>
          </a:p>
          <a:p>
            <a:r>
              <a:rPr lang="en-US" sz="1600" dirty="0">
                <a:latin typeface="Cambria" panose="02040503050406030204" pitchFamily="18" charset="0"/>
                <a:ea typeface="Cambria" panose="02040503050406030204" pitchFamily="18" charset="0"/>
              </a:rPr>
              <a:t>'07-SEP-1998', 'AD_VP', 12000, null, 100, 90, NULL);</a:t>
            </a:r>
            <a:endParaRPr lang="en-CA" sz="16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A497E3AF-7523-4A94-BAE8-15A8C65C21BF}"/>
              </a:ext>
            </a:extLst>
          </p:cNvPr>
          <p:cNvSpPr txBox="1"/>
          <p:nvPr/>
        </p:nvSpPr>
        <p:spPr>
          <a:xfrm>
            <a:off x="1115439" y="3593518"/>
            <a:ext cx="7409653" cy="1815882"/>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employee_id,first_name</a:t>
            </a:r>
            <a:r>
              <a:rPr lang="en-US" sz="1600" dirty="0">
                <a:latin typeface="Cambria" panose="02040503050406030204" pitchFamily="18" charset="0"/>
                <a:ea typeface="Cambria" panose="02040503050406030204" pitchFamily="18" charset="0"/>
              </a:rPr>
              <a:t> ||' '|| </a:t>
            </a:r>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AS "NAME",</a:t>
            </a:r>
          </a:p>
          <a:p>
            <a:r>
              <a:rPr lang="en-US" sz="1600" dirty="0">
                <a:latin typeface="Cambria" panose="02040503050406030204" pitchFamily="18" charset="0"/>
                <a:ea typeface="Cambria" panose="02040503050406030204" pitchFamily="18" charset="0"/>
              </a:rPr>
              <a:t>		</a:t>
            </a:r>
            <a:r>
              <a:rPr lang="en-US" sz="1600" dirty="0" err="1">
                <a:solidFill>
                  <a:srgbClr val="FF0000"/>
                </a:solidFill>
                <a:latin typeface="Cambria" panose="02040503050406030204" pitchFamily="18" charset="0"/>
                <a:ea typeface="Cambria" panose="02040503050406030204" pitchFamily="18" charset="0"/>
              </a:rPr>
              <a:t>versions_operation</a:t>
            </a:r>
            <a:r>
              <a:rPr lang="en-US" sz="1600" dirty="0">
                <a:solidFill>
                  <a:srgbClr val="FF0000"/>
                </a:solidFill>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AS "OPERATION",</a:t>
            </a:r>
          </a:p>
          <a:p>
            <a:r>
              <a:rPr lang="en-US" sz="1600" dirty="0">
                <a:latin typeface="Cambria" panose="02040503050406030204" pitchFamily="18" charset="0"/>
                <a:ea typeface="Cambria" panose="02040503050406030204" pitchFamily="18" charset="0"/>
              </a:rPr>
              <a:t>		</a:t>
            </a:r>
            <a:r>
              <a:rPr lang="en-US" sz="1600" dirty="0" err="1">
                <a:solidFill>
                  <a:srgbClr val="FF0000"/>
                </a:solidFill>
                <a:latin typeface="Cambria" panose="02040503050406030204" pitchFamily="18" charset="0"/>
                <a:ea typeface="Cambria" panose="02040503050406030204" pitchFamily="18" charset="0"/>
              </a:rPr>
              <a:t>versions_starttime</a:t>
            </a:r>
            <a:r>
              <a:rPr lang="en-US" sz="1600" dirty="0">
                <a:solidFill>
                  <a:srgbClr val="FF0000"/>
                </a:solidFill>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AS "START_DATE",</a:t>
            </a:r>
          </a:p>
          <a:p>
            <a:r>
              <a:rPr lang="en-US" sz="1600" dirty="0">
                <a:latin typeface="Cambria" panose="02040503050406030204" pitchFamily="18" charset="0"/>
                <a:ea typeface="Cambria" panose="02040503050406030204" pitchFamily="18" charset="0"/>
              </a:rPr>
              <a:t>		</a:t>
            </a:r>
            <a:r>
              <a:rPr lang="en-US" sz="1600" dirty="0" err="1">
                <a:solidFill>
                  <a:srgbClr val="FF0000"/>
                </a:solidFill>
                <a:latin typeface="Cambria" panose="02040503050406030204" pitchFamily="18" charset="0"/>
                <a:ea typeface="Cambria" panose="02040503050406030204" pitchFamily="18" charset="0"/>
              </a:rPr>
              <a:t>versions_endtime</a:t>
            </a:r>
            <a:r>
              <a:rPr lang="en-US" sz="1600" dirty="0">
                <a:solidFill>
                  <a:srgbClr val="FF0000"/>
                </a:solidFill>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AS "END_DATE", salary</a:t>
            </a: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copy_employees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	</a:t>
            </a:r>
            <a:r>
              <a:rPr lang="en-US" sz="1600" dirty="0">
                <a:solidFill>
                  <a:srgbClr val="FF0000"/>
                </a:solidFill>
                <a:latin typeface="Cambria" panose="02040503050406030204" pitchFamily="18" charset="0"/>
                <a:ea typeface="Cambria" panose="02040503050406030204" pitchFamily="18" charset="0"/>
              </a:rPr>
              <a:t>VERSIONS BETWEEN SCN MINVALUE AND MAXVALUE</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 1;</a:t>
            </a:r>
            <a:endParaRPr lang="en-CA" sz="1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8DC08D42-AFB0-4A0D-A82B-873C687F3883}"/>
              </a:ext>
            </a:extLst>
          </p:cNvPr>
          <p:cNvPicPr>
            <a:picLocks noChangeAspect="1"/>
          </p:cNvPicPr>
          <p:nvPr/>
        </p:nvPicPr>
        <p:blipFill>
          <a:blip r:embed="rId2"/>
          <a:stretch>
            <a:fillRect/>
          </a:stretch>
        </p:blipFill>
        <p:spPr>
          <a:xfrm>
            <a:off x="1115439" y="5667277"/>
            <a:ext cx="6841068" cy="699656"/>
          </a:xfrm>
          <a:prstGeom prst="rect">
            <a:avLst/>
          </a:prstGeom>
        </p:spPr>
      </p:pic>
    </p:spTree>
    <p:extLst>
      <p:ext uri="{BB962C8B-B14F-4D97-AF65-F5344CB8AC3E}">
        <p14:creationId xmlns:p14="http://schemas.microsoft.com/office/powerpoint/2010/main" val="224679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7A58-5392-4319-BA2A-A57E2BE72D32}"/>
              </a:ext>
            </a:extLst>
          </p:cNvPr>
          <p:cNvSpPr>
            <a:spLocks noGrp="1"/>
          </p:cNvSpPr>
          <p:nvPr>
            <p:ph type="title"/>
          </p:nvPr>
        </p:nvSpPr>
        <p:spPr/>
        <p:txBody>
          <a:bodyPr/>
          <a:lstStyle/>
          <a:p>
            <a:r>
              <a:rPr lang="en-CA" dirty="0"/>
              <a:t>FLASHBACK Query - Example</a:t>
            </a:r>
          </a:p>
        </p:txBody>
      </p:sp>
      <p:sp>
        <p:nvSpPr>
          <p:cNvPr id="3" name="Content Placeholder 2">
            <a:extLst>
              <a:ext uri="{FF2B5EF4-FFF2-40B4-BE49-F238E27FC236}">
                <a16:creationId xmlns:a16="http://schemas.microsoft.com/office/drawing/2014/main" id="{9A8F596B-4584-43E3-801B-84B89A67BB31}"/>
              </a:ext>
            </a:extLst>
          </p:cNvPr>
          <p:cNvSpPr>
            <a:spLocks noGrp="1"/>
          </p:cNvSpPr>
          <p:nvPr>
            <p:ph idx="1"/>
          </p:nvPr>
        </p:nvSpPr>
        <p:spPr>
          <a:xfrm>
            <a:off x="677334" y="2160589"/>
            <a:ext cx="8596668" cy="4206344"/>
          </a:xfrm>
        </p:spPr>
        <p:txBody>
          <a:bodyPr>
            <a:normAutofit/>
          </a:bodyPr>
          <a:lstStyle/>
          <a:p>
            <a:r>
              <a:rPr lang="en-US" dirty="0"/>
              <a:t>Then you can delete the row:</a:t>
            </a:r>
          </a:p>
          <a:p>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TextBox 3">
            <a:extLst>
              <a:ext uri="{FF2B5EF4-FFF2-40B4-BE49-F238E27FC236}">
                <a16:creationId xmlns:a16="http://schemas.microsoft.com/office/drawing/2014/main" id="{7279D94B-8C4A-4B1F-A407-EA9DAB76DC83}"/>
              </a:ext>
            </a:extLst>
          </p:cNvPr>
          <p:cNvSpPr txBox="1"/>
          <p:nvPr/>
        </p:nvSpPr>
        <p:spPr>
          <a:xfrm>
            <a:off x="1118441" y="2567001"/>
            <a:ext cx="740965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DELETE from </a:t>
            </a:r>
            <a:r>
              <a:rPr lang="en-US" sz="1600" dirty="0" err="1">
                <a:latin typeface="Cambria" panose="02040503050406030204" pitchFamily="18" charset="0"/>
                <a:ea typeface="Cambria" panose="02040503050406030204" pitchFamily="18" charset="0"/>
              </a:rPr>
              <a:t>copy_employees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1;</a:t>
            </a:r>
            <a:endParaRPr lang="en-CA" sz="16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A497E3AF-7523-4A94-BAE8-15A8C65C21BF}"/>
              </a:ext>
            </a:extLst>
          </p:cNvPr>
          <p:cNvSpPr txBox="1"/>
          <p:nvPr/>
        </p:nvSpPr>
        <p:spPr>
          <a:xfrm>
            <a:off x="1115439" y="3390313"/>
            <a:ext cx="7409653" cy="1815882"/>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SELECT </a:t>
            </a:r>
            <a:r>
              <a:rPr lang="en-US" sz="1600" dirty="0" err="1">
                <a:latin typeface="Cambria" panose="02040503050406030204" pitchFamily="18" charset="0"/>
                <a:ea typeface="Cambria" panose="02040503050406030204" pitchFamily="18" charset="0"/>
              </a:rPr>
              <a:t>employee_id,first_name</a:t>
            </a:r>
            <a:r>
              <a:rPr lang="en-US" sz="1600" dirty="0">
                <a:latin typeface="Cambria" panose="02040503050406030204" pitchFamily="18" charset="0"/>
                <a:ea typeface="Cambria" panose="02040503050406030204" pitchFamily="18" charset="0"/>
              </a:rPr>
              <a:t> ||' '|| </a:t>
            </a:r>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AS "NAME",</a:t>
            </a:r>
          </a:p>
          <a:p>
            <a:r>
              <a:rPr lang="en-US" sz="1600" dirty="0">
                <a:latin typeface="Cambria" panose="02040503050406030204" pitchFamily="18" charset="0"/>
                <a:ea typeface="Cambria" panose="02040503050406030204" pitchFamily="18" charset="0"/>
              </a:rPr>
              <a:t>		</a:t>
            </a:r>
            <a:r>
              <a:rPr lang="en-US" sz="1600" dirty="0" err="1">
                <a:solidFill>
                  <a:srgbClr val="FF0000"/>
                </a:solidFill>
                <a:latin typeface="Cambria" panose="02040503050406030204" pitchFamily="18" charset="0"/>
                <a:ea typeface="Cambria" panose="02040503050406030204" pitchFamily="18" charset="0"/>
              </a:rPr>
              <a:t>versions_operation</a:t>
            </a:r>
            <a:r>
              <a:rPr lang="en-US" sz="1600" dirty="0">
                <a:solidFill>
                  <a:srgbClr val="FF0000"/>
                </a:solidFill>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AS "OPERATION",</a:t>
            </a:r>
          </a:p>
          <a:p>
            <a:r>
              <a:rPr lang="en-US" sz="1600" dirty="0">
                <a:latin typeface="Cambria" panose="02040503050406030204" pitchFamily="18" charset="0"/>
                <a:ea typeface="Cambria" panose="02040503050406030204" pitchFamily="18" charset="0"/>
              </a:rPr>
              <a:t>		</a:t>
            </a:r>
            <a:r>
              <a:rPr lang="en-US" sz="1600" dirty="0" err="1">
                <a:solidFill>
                  <a:srgbClr val="FF0000"/>
                </a:solidFill>
                <a:latin typeface="Cambria" panose="02040503050406030204" pitchFamily="18" charset="0"/>
                <a:ea typeface="Cambria" panose="02040503050406030204" pitchFamily="18" charset="0"/>
              </a:rPr>
              <a:t>versions_starttime</a:t>
            </a:r>
            <a:r>
              <a:rPr lang="en-US" sz="1600" dirty="0">
                <a:solidFill>
                  <a:srgbClr val="FF0000"/>
                </a:solidFill>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AS "START_DATE",</a:t>
            </a:r>
          </a:p>
          <a:p>
            <a:r>
              <a:rPr lang="en-US" sz="1600" dirty="0">
                <a:latin typeface="Cambria" panose="02040503050406030204" pitchFamily="18" charset="0"/>
                <a:ea typeface="Cambria" panose="02040503050406030204" pitchFamily="18" charset="0"/>
              </a:rPr>
              <a:t>		</a:t>
            </a:r>
            <a:r>
              <a:rPr lang="en-US" sz="1600" dirty="0" err="1">
                <a:solidFill>
                  <a:srgbClr val="FF0000"/>
                </a:solidFill>
                <a:latin typeface="Cambria" panose="02040503050406030204" pitchFamily="18" charset="0"/>
                <a:ea typeface="Cambria" panose="02040503050406030204" pitchFamily="18" charset="0"/>
              </a:rPr>
              <a:t>versions_endtime</a:t>
            </a:r>
            <a:r>
              <a:rPr lang="en-US" sz="1600" dirty="0">
                <a:solidFill>
                  <a:srgbClr val="FF0000"/>
                </a:solidFill>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AS "END_DATE", salary</a:t>
            </a:r>
          </a:p>
          <a:p>
            <a:r>
              <a:rPr lang="en-US" sz="1600" dirty="0">
                <a:latin typeface="Cambria" panose="02040503050406030204" pitchFamily="18" charset="0"/>
                <a:ea typeface="Cambria" panose="02040503050406030204" pitchFamily="18" charset="0"/>
              </a:rPr>
              <a:t>FROM </a:t>
            </a:r>
            <a:r>
              <a:rPr lang="en-US" sz="1600" dirty="0" err="1">
                <a:latin typeface="Cambria" panose="02040503050406030204" pitchFamily="18" charset="0"/>
                <a:ea typeface="Cambria" panose="02040503050406030204" pitchFamily="18" charset="0"/>
              </a:rPr>
              <a:t>copy_employees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	</a:t>
            </a:r>
            <a:r>
              <a:rPr lang="en-US" sz="1600" dirty="0">
                <a:solidFill>
                  <a:srgbClr val="FF0000"/>
                </a:solidFill>
                <a:latin typeface="Cambria" panose="02040503050406030204" pitchFamily="18" charset="0"/>
                <a:ea typeface="Cambria" panose="02040503050406030204" pitchFamily="18" charset="0"/>
              </a:rPr>
              <a:t>VERSIONS BETWEEN SCN MINVALUE AND MAXVALUE</a:t>
            </a:r>
          </a:p>
          <a:p>
            <a:r>
              <a:rPr lang="en-US" sz="1600" dirty="0">
                <a:latin typeface="Cambria" panose="02040503050406030204" pitchFamily="18" charset="0"/>
                <a:ea typeface="Cambria" panose="02040503050406030204" pitchFamily="18" charset="0"/>
              </a:rPr>
              <a:t>WHERE </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 1;</a:t>
            </a:r>
            <a:endParaRPr lang="en-CA" sz="1600"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1CAE7C10-B299-4CE0-9ED7-D57917D37198}"/>
              </a:ext>
            </a:extLst>
          </p:cNvPr>
          <p:cNvPicPr>
            <a:picLocks noChangeAspect="1"/>
          </p:cNvPicPr>
          <p:nvPr/>
        </p:nvPicPr>
        <p:blipFill>
          <a:blip r:embed="rId2"/>
          <a:stretch>
            <a:fillRect/>
          </a:stretch>
        </p:blipFill>
        <p:spPr>
          <a:xfrm>
            <a:off x="1573364" y="5383326"/>
            <a:ext cx="6493802" cy="1213796"/>
          </a:xfrm>
          <a:prstGeom prst="rect">
            <a:avLst/>
          </a:prstGeom>
        </p:spPr>
      </p:pic>
    </p:spTree>
    <p:extLst>
      <p:ext uri="{BB962C8B-B14F-4D97-AF65-F5344CB8AC3E}">
        <p14:creationId xmlns:p14="http://schemas.microsoft.com/office/powerpoint/2010/main" val="1367384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6A93B-1910-4497-ABF8-C39A9DCA9EFE}"/>
              </a:ext>
            </a:extLst>
          </p:cNvPr>
          <p:cNvSpPr>
            <a:spLocks noGrp="1"/>
          </p:cNvSpPr>
          <p:nvPr>
            <p:ph type="title"/>
          </p:nvPr>
        </p:nvSpPr>
        <p:spPr/>
        <p:txBody>
          <a:bodyPr/>
          <a:lstStyle/>
          <a:p>
            <a:r>
              <a:rPr lang="en-CA" dirty="0"/>
              <a:t>Constraints</a:t>
            </a:r>
          </a:p>
        </p:txBody>
      </p:sp>
      <p:sp>
        <p:nvSpPr>
          <p:cNvPr id="3" name="Content Placeholder 2">
            <a:extLst>
              <a:ext uri="{FF2B5EF4-FFF2-40B4-BE49-F238E27FC236}">
                <a16:creationId xmlns:a16="http://schemas.microsoft.com/office/drawing/2014/main" id="{ED4DB831-4F9F-4CFA-834A-FD125DE57D46}"/>
              </a:ext>
            </a:extLst>
          </p:cNvPr>
          <p:cNvSpPr>
            <a:spLocks noGrp="1"/>
          </p:cNvSpPr>
          <p:nvPr>
            <p:ph idx="1"/>
          </p:nvPr>
        </p:nvSpPr>
        <p:spPr/>
        <p:txBody>
          <a:bodyPr>
            <a:normAutofit/>
          </a:bodyPr>
          <a:lstStyle/>
          <a:p>
            <a:r>
              <a:rPr lang="en-US" dirty="0"/>
              <a:t>So, what exactly is a constraint?</a:t>
            </a:r>
          </a:p>
          <a:p>
            <a:r>
              <a:rPr lang="en-US" dirty="0"/>
              <a:t>Think of constraints as database rules.</a:t>
            </a:r>
          </a:p>
          <a:p>
            <a:r>
              <a:rPr lang="en-US" dirty="0"/>
              <a:t>All constraint definitions are stored in the data dictionary.</a:t>
            </a:r>
          </a:p>
          <a:p>
            <a:r>
              <a:rPr lang="en-US" dirty="0"/>
              <a:t>Constraints prevent the deletion of a table if there are dependencies from other tables.</a:t>
            </a:r>
          </a:p>
          <a:p>
            <a:r>
              <a:rPr lang="en-US" dirty="0"/>
              <a:t>Constraints enforce rules on the data whenever a row is inserted, updated, or deleted from a table</a:t>
            </a:r>
          </a:p>
          <a:p>
            <a:r>
              <a:rPr lang="en-US" dirty="0"/>
              <a:t>Constraints are important and naming them is also important.</a:t>
            </a:r>
          </a:p>
          <a:p>
            <a:r>
              <a:rPr lang="en-US" dirty="0"/>
              <a:t>Although you could name a constraint "constraint_1" or "constraint_2," you'd soon find it difficult to distinguish one constraint from another and would end up redoing a lot of work.</a:t>
            </a:r>
            <a:endParaRPr lang="en-CA" dirty="0"/>
          </a:p>
        </p:txBody>
      </p:sp>
    </p:spTree>
    <p:extLst>
      <p:ext uri="{BB962C8B-B14F-4D97-AF65-F5344CB8AC3E}">
        <p14:creationId xmlns:p14="http://schemas.microsoft.com/office/powerpoint/2010/main" val="22070913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8A57E-63BE-42DD-94FA-4FB854A69599}"/>
              </a:ext>
            </a:extLst>
          </p:cNvPr>
          <p:cNvSpPr>
            <a:spLocks noGrp="1"/>
          </p:cNvSpPr>
          <p:nvPr>
            <p:ph type="title"/>
          </p:nvPr>
        </p:nvSpPr>
        <p:spPr/>
        <p:txBody>
          <a:bodyPr/>
          <a:lstStyle/>
          <a:p>
            <a:r>
              <a:rPr lang="en-CA" dirty="0"/>
              <a:t>Creating Constraints</a:t>
            </a:r>
          </a:p>
        </p:txBody>
      </p:sp>
      <p:sp>
        <p:nvSpPr>
          <p:cNvPr id="3" name="Content Placeholder 2">
            <a:extLst>
              <a:ext uri="{FF2B5EF4-FFF2-40B4-BE49-F238E27FC236}">
                <a16:creationId xmlns:a16="http://schemas.microsoft.com/office/drawing/2014/main" id="{B25E6F2C-1FE6-4D05-AA3A-D681869A128D}"/>
              </a:ext>
            </a:extLst>
          </p:cNvPr>
          <p:cNvSpPr>
            <a:spLocks noGrp="1"/>
          </p:cNvSpPr>
          <p:nvPr>
            <p:ph idx="1"/>
          </p:nvPr>
        </p:nvSpPr>
        <p:spPr/>
        <p:txBody>
          <a:bodyPr/>
          <a:lstStyle/>
          <a:p>
            <a:r>
              <a:rPr lang="en-US" dirty="0"/>
              <a:t>You use the CREATE TABLE statement to establish constraints for each column in the table.</a:t>
            </a:r>
          </a:p>
          <a:p>
            <a:r>
              <a:rPr lang="en-US" dirty="0"/>
              <a:t>There are two different places in the CREATE TABLE statement that you can specify the constraint details:</a:t>
            </a:r>
          </a:p>
          <a:p>
            <a:pPr lvl="1"/>
            <a:r>
              <a:rPr lang="en-US" dirty="0"/>
              <a:t>At the column level next to the name and data type</a:t>
            </a:r>
          </a:p>
          <a:p>
            <a:pPr lvl="1"/>
            <a:r>
              <a:rPr lang="en-US" dirty="0"/>
              <a:t>At the table level after all the column names are listed</a:t>
            </a:r>
            <a:endParaRPr lang="en-CA" dirty="0"/>
          </a:p>
        </p:txBody>
      </p:sp>
    </p:spTree>
    <p:extLst>
      <p:ext uri="{BB962C8B-B14F-4D97-AF65-F5344CB8AC3E}">
        <p14:creationId xmlns:p14="http://schemas.microsoft.com/office/powerpoint/2010/main" val="16261640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3CC13-53E2-4550-B660-BAA9CF9E744F}"/>
              </a:ext>
            </a:extLst>
          </p:cNvPr>
          <p:cNvSpPr>
            <a:spLocks noGrp="1"/>
          </p:cNvSpPr>
          <p:nvPr>
            <p:ph type="title"/>
          </p:nvPr>
        </p:nvSpPr>
        <p:spPr/>
        <p:txBody>
          <a:bodyPr/>
          <a:lstStyle/>
          <a:p>
            <a:r>
              <a:rPr lang="en-CA" dirty="0"/>
              <a:t>Constraints at Column Level</a:t>
            </a:r>
          </a:p>
        </p:txBody>
      </p:sp>
      <p:sp>
        <p:nvSpPr>
          <p:cNvPr id="3" name="Content Placeholder 2">
            <a:extLst>
              <a:ext uri="{FF2B5EF4-FFF2-40B4-BE49-F238E27FC236}">
                <a16:creationId xmlns:a16="http://schemas.microsoft.com/office/drawing/2014/main" id="{CEBC19AB-EB17-4753-A154-5FEA6ACF83DF}"/>
              </a:ext>
            </a:extLst>
          </p:cNvPr>
          <p:cNvSpPr>
            <a:spLocks noGrp="1"/>
          </p:cNvSpPr>
          <p:nvPr>
            <p:ph idx="1"/>
          </p:nvPr>
        </p:nvSpPr>
        <p:spPr/>
        <p:txBody>
          <a:bodyPr>
            <a:normAutofit lnSpcReduction="10000"/>
          </a:bodyPr>
          <a:lstStyle/>
          <a:p>
            <a:r>
              <a:rPr lang="en-US" dirty="0"/>
              <a:t>A column-level constraint references a single column.</a:t>
            </a:r>
          </a:p>
          <a:p>
            <a:r>
              <a:rPr lang="en-US" dirty="0"/>
              <a:t>To establish a column-level constraint, the constraint must be defined in the CREATE TABLE statement as part of the column definition.</a:t>
            </a:r>
          </a:p>
          <a:p>
            <a:r>
              <a:rPr lang="en-US" dirty="0"/>
              <a:t>Examine the following SQL statement that establishes a column-level constraint.</a:t>
            </a:r>
          </a:p>
          <a:p>
            <a:endParaRPr lang="en-US" dirty="0"/>
          </a:p>
          <a:p>
            <a:endParaRPr lang="en-US" dirty="0"/>
          </a:p>
          <a:p>
            <a:pPr marL="0" indent="0">
              <a:buNone/>
            </a:pPr>
            <a:endParaRPr lang="en-US" dirty="0"/>
          </a:p>
          <a:p>
            <a:r>
              <a:rPr lang="en-US" dirty="0"/>
              <a:t>The name of the constraint is </a:t>
            </a:r>
            <a:r>
              <a:rPr lang="en-US" dirty="0" err="1"/>
              <a:t>clients_client_num_pk</a:t>
            </a:r>
            <a:r>
              <a:rPr lang="en-US" dirty="0"/>
              <a:t>.</a:t>
            </a:r>
          </a:p>
          <a:p>
            <a:r>
              <a:rPr lang="en-US" dirty="0"/>
              <a:t>It enforces the business rule that the </a:t>
            </a:r>
            <a:r>
              <a:rPr lang="en-US" dirty="0" err="1"/>
              <a:t>client_number</a:t>
            </a:r>
            <a:r>
              <a:rPr lang="en-US" dirty="0"/>
              <a:t> is the primary key of the clients table.</a:t>
            </a:r>
            <a:endParaRPr lang="en-CA" dirty="0"/>
          </a:p>
        </p:txBody>
      </p:sp>
      <p:sp>
        <p:nvSpPr>
          <p:cNvPr id="4" name="TextBox 3">
            <a:extLst>
              <a:ext uri="{FF2B5EF4-FFF2-40B4-BE49-F238E27FC236}">
                <a16:creationId xmlns:a16="http://schemas.microsoft.com/office/drawing/2014/main" id="{96C69910-E786-423A-9070-50C92BAD47A9}"/>
              </a:ext>
            </a:extLst>
          </p:cNvPr>
          <p:cNvSpPr txBox="1"/>
          <p:nvPr/>
        </p:nvSpPr>
        <p:spPr>
          <a:xfrm>
            <a:off x="1126908" y="3718468"/>
            <a:ext cx="7409653"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clients</a:t>
            </a:r>
          </a:p>
          <a:p>
            <a:r>
              <a:rPr lang="en-US" sz="1600" dirty="0">
                <a:latin typeface="Cambria" panose="02040503050406030204" pitchFamily="18" charset="0"/>
                <a:ea typeface="Cambria" panose="02040503050406030204" pitchFamily="18" charset="0"/>
              </a:rPr>
              <a:t>(</a:t>
            </a:r>
            <a:r>
              <a:rPr lang="en-US" sz="1600" dirty="0" err="1">
                <a:latin typeface="Cambria" panose="02040503050406030204" pitchFamily="18" charset="0"/>
                <a:ea typeface="Cambria" panose="02040503050406030204" pitchFamily="18" charset="0"/>
              </a:rPr>
              <a:t>client_number</a:t>
            </a:r>
            <a:r>
              <a:rPr lang="en-US" sz="1600" dirty="0">
                <a:latin typeface="Cambria" panose="02040503050406030204" pitchFamily="18" charset="0"/>
                <a:ea typeface="Cambria" panose="02040503050406030204" pitchFamily="18" charset="0"/>
              </a:rPr>
              <a:t> NUMBER(4) </a:t>
            </a:r>
            <a:r>
              <a:rPr lang="en-US" sz="1600" dirty="0">
                <a:solidFill>
                  <a:srgbClr val="FF0000"/>
                </a:solidFill>
                <a:latin typeface="Cambria" panose="02040503050406030204" pitchFamily="18" charset="0"/>
                <a:ea typeface="Cambria" panose="02040503050406030204" pitchFamily="18" charset="0"/>
              </a:rPr>
              <a:t>CONSTRAINT </a:t>
            </a:r>
            <a:r>
              <a:rPr lang="en-US" sz="1600" dirty="0" err="1">
                <a:solidFill>
                  <a:srgbClr val="FF0000"/>
                </a:solidFill>
                <a:latin typeface="Cambria" panose="02040503050406030204" pitchFamily="18" charset="0"/>
                <a:ea typeface="Cambria" panose="02040503050406030204" pitchFamily="18" charset="0"/>
              </a:rPr>
              <a:t>clients_client_num_pk</a:t>
            </a:r>
            <a:r>
              <a:rPr lang="en-US" sz="1600" dirty="0">
                <a:solidFill>
                  <a:srgbClr val="FF0000"/>
                </a:solidFill>
                <a:latin typeface="Cambria" panose="02040503050406030204" pitchFamily="18" charset="0"/>
                <a:ea typeface="Cambria" panose="02040503050406030204" pitchFamily="18" charset="0"/>
              </a:rPr>
              <a:t> PRIMARY KEY</a:t>
            </a:r>
            <a:r>
              <a:rPr lang="en-US" sz="1600" dirty="0">
                <a:latin typeface="Cambria" panose="02040503050406030204" pitchFamily="18" charset="0"/>
                <a:ea typeface="Cambria" panose="02040503050406030204" pitchFamily="18" charset="0"/>
              </a:rPr>
              <a:t>,</a:t>
            </a:r>
          </a:p>
          <a:p>
            <a:r>
              <a:rPr lang="en-US" sz="1600" dirty="0" err="1">
                <a:latin typeface="Cambria" panose="02040503050406030204" pitchFamily="18" charset="0"/>
                <a:ea typeface="Cambria" panose="02040503050406030204" pitchFamily="18" charset="0"/>
              </a:rPr>
              <a:t>first_name</a:t>
            </a:r>
            <a:r>
              <a:rPr lang="en-US" sz="1600" dirty="0">
                <a:latin typeface="Cambria" panose="02040503050406030204" pitchFamily="18" charset="0"/>
                <a:ea typeface="Cambria" panose="02040503050406030204" pitchFamily="18" charset="0"/>
              </a:rPr>
              <a:t> VARCHAR2(14),</a:t>
            </a:r>
          </a:p>
          <a:p>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VARCHAR2(13));</a:t>
            </a:r>
            <a:endParaRPr lang="en-CA" sz="16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0A8C7EB-6735-4F95-B05F-691ACCFEADDA}"/>
              </a:ext>
            </a:extLst>
          </p:cNvPr>
          <p:cNvSpPr txBox="1"/>
          <p:nvPr/>
        </p:nvSpPr>
        <p:spPr>
          <a:xfrm>
            <a:off x="8986135" y="4380187"/>
            <a:ext cx="1769533"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Make your constraint names descriptive.</a:t>
            </a:r>
            <a:endParaRPr lang="en-CA" sz="1600" dirty="0">
              <a:latin typeface="Cambria" panose="02040503050406030204" pitchFamily="18" charset="0"/>
              <a:ea typeface="Cambria" panose="02040503050406030204" pitchFamily="18" charset="0"/>
            </a:endParaRPr>
          </a:p>
        </p:txBody>
      </p:sp>
      <p:cxnSp>
        <p:nvCxnSpPr>
          <p:cNvPr id="7" name="Straight Arrow Connector 6">
            <a:extLst>
              <a:ext uri="{FF2B5EF4-FFF2-40B4-BE49-F238E27FC236}">
                <a16:creationId xmlns:a16="http://schemas.microsoft.com/office/drawing/2014/main" id="{63CB8732-E1D9-401E-BF16-CCEC47D80A5D}"/>
              </a:ext>
            </a:extLst>
          </p:cNvPr>
          <p:cNvCxnSpPr/>
          <p:nvPr/>
        </p:nvCxnSpPr>
        <p:spPr>
          <a:xfrm flipH="1" flipV="1">
            <a:off x="6256867" y="4318000"/>
            <a:ext cx="2729268" cy="4776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737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DE6-3AA2-496D-AF8B-AB5FB542392E}"/>
              </a:ext>
            </a:extLst>
          </p:cNvPr>
          <p:cNvSpPr>
            <a:spLocks noGrp="1"/>
          </p:cNvSpPr>
          <p:nvPr>
            <p:ph type="title"/>
          </p:nvPr>
        </p:nvSpPr>
        <p:spPr/>
        <p:txBody>
          <a:bodyPr/>
          <a:lstStyle/>
          <a:p>
            <a:r>
              <a:rPr lang="en-CA" dirty="0"/>
              <a:t>Database Schema Objects</a:t>
            </a:r>
          </a:p>
        </p:txBody>
      </p:sp>
      <p:sp>
        <p:nvSpPr>
          <p:cNvPr id="3" name="Content Placeholder 2">
            <a:extLst>
              <a:ext uri="{FF2B5EF4-FFF2-40B4-BE49-F238E27FC236}">
                <a16:creationId xmlns:a16="http://schemas.microsoft.com/office/drawing/2014/main" id="{5DB7035A-0C79-46F0-82AD-EA86E65F795F}"/>
              </a:ext>
            </a:extLst>
          </p:cNvPr>
          <p:cNvSpPr>
            <a:spLocks noGrp="1"/>
          </p:cNvSpPr>
          <p:nvPr>
            <p:ph idx="1"/>
          </p:nvPr>
        </p:nvSpPr>
        <p:spPr/>
        <p:txBody>
          <a:bodyPr/>
          <a:lstStyle/>
          <a:p>
            <a:r>
              <a:rPr lang="en-US" dirty="0"/>
              <a:t>Some of the object types take up space, known as storage, in the database and others do not.</a:t>
            </a:r>
          </a:p>
          <a:p>
            <a:r>
              <a:rPr lang="en-US" dirty="0"/>
              <a:t>Database objects taking up significant storage space are known as Segments.</a:t>
            </a:r>
          </a:p>
          <a:p>
            <a:r>
              <a:rPr lang="en-US" dirty="0"/>
              <a:t>Tables and Indexes are examples of Segments, as the values stored in the columns of each row take up significant physical disk space.</a:t>
            </a:r>
          </a:p>
          <a:p>
            <a:r>
              <a:rPr lang="en-US" dirty="0"/>
              <a:t>Views, Constraints, Sequences, and Synonyms are also objects, but the only space they require in the database is in the definition of the object—none of them have any data rows associated with them.</a:t>
            </a:r>
            <a:endParaRPr lang="en-CA" dirty="0"/>
          </a:p>
        </p:txBody>
      </p:sp>
    </p:spTree>
    <p:extLst>
      <p:ext uri="{BB962C8B-B14F-4D97-AF65-F5344CB8AC3E}">
        <p14:creationId xmlns:p14="http://schemas.microsoft.com/office/powerpoint/2010/main" val="3276933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E4D3-79DD-4494-9DDF-DAD00F63BD5B}"/>
              </a:ext>
            </a:extLst>
          </p:cNvPr>
          <p:cNvSpPr>
            <a:spLocks noGrp="1"/>
          </p:cNvSpPr>
          <p:nvPr>
            <p:ph type="title"/>
          </p:nvPr>
        </p:nvSpPr>
        <p:spPr/>
        <p:txBody>
          <a:bodyPr/>
          <a:lstStyle/>
          <a:p>
            <a:r>
              <a:rPr lang="en-CA" dirty="0"/>
              <a:t>Constraints at the Table Level</a:t>
            </a:r>
          </a:p>
        </p:txBody>
      </p:sp>
      <p:sp>
        <p:nvSpPr>
          <p:cNvPr id="3" name="Content Placeholder 2">
            <a:extLst>
              <a:ext uri="{FF2B5EF4-FFF2-40B4-BE49-F238E27FC236}">
                <a16:creationId xmlns:a16="http://schemas.microsoft.com/office/drawing/2014/main" id="{8B92C375-8F69-40CE-83E9-B44717271336}"/>
              </a:ext>
            </a:extLst>
          </p:cNvPr>
          <p:cNvSpPr>
            <a:spLocks noGrp="1"/>
          </p:cNvSpPr>
          <p:nvPr>
            <p:ph idx="1"/>
          </p:nvPr>
        </p:nvSpPr>
        <p:spPr/>
        <p:txBody>
          <a:bodyPr/>
          <a:lstStyle/>
          <a:p>
            <a:r>
              <a:rPr lang="en-US" dirty="0"/>
              <a:t>Table-level constraints are listed separately from the column definitions in the CREATE TABLE statement.</a:t>
            </a:r>
          </a:p>
          <a:p>
            <a:r>
              <a:rPr lang="en-US" dirty="0"/>
              <a:t>Table-level constraint definitions are listed after all the table columns have been defined.</a:t>
            </a:r>
          </a:p>
          <a:p>
            <a:r>
              <a:rPr lang="en-US" dirty="0"/>
              <a:t>In the example shown, the unique constraint is listed last in the CREATE TABLE statement.</a:t>
            </a:r>
            <a:endParaRPr lang="en-CA" dirty="0"/>
          </a:p>
        </p:txBody>
      </p:sp>
      <p:sp>
        <p:nvSpPr>
          <p:cNvPr id="4" name="TextBox 3">
            <a:extLst>
              <a:ext uri="{FF2B5EF4-FFF2-40B4-BE49-F238E27FC236}">
                <a16:creationId xmlns:a16="http://schemas.microsoft.com/office/drawing/2014/main" id="{148690FD-8C87-493B-B762-DCA2A7FD9ED4}"/>
              </a:ext>
            </a:extLst>
          </p:cNvPr>
          <p:cNvSpPr txBox="1"/>
          <p:nvPr/>
        </p:nvSpPr>
        <p:spPr>
          <a:xfrm>
            <a:off x="1118442" y="4387334"/>
            <a:ext cx="7409653" cy="1815882"/>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clients (</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client_number</a:t>
            </a:r>
            <a:r>
              <a:rPr lang="en-US" sz="1600" dirty="0">
                <a:latin typeface="Cambria" panose="02040503050406030204" pitchFamily="18" charset="0"/>
                <a:ea typeface="Cambria" panose="02040503050406030204" pitchFamily="18" charset="0"/>
              </a:rPr>
              <a:t> NUMBER(6) NOT NULL,</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first_name</a:t>
            </a:r>
            <a:r>
              <a:rPr lang="en-US" sz="1600" dirty="0">
                <a:latin typeface="Cambria" panose="02040503050406030204" pitchFamily="18" charset="0"/>
                <a:ea typeface="Cambria" panose="02040503050406030204" pitchFamily="18" charset="0"/>
              </a:rPr>
              <a:t> VARCHAR2(20),</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VARCHAR2(20),</a:t>
            </a:r>
          </a:p>
          <a:p>
            <a:r>
              <a:rPr lang="en-US" sz="1600" dirty="0">
                <a:latin typeface="Cambria" panose="02040503050406030204" pitchFamily="18" charset="0"/>
                <a:ea typeface="Cambria" panose="02040503050406030204" pitchFamily="18" charset="0"/>
              </a:rPr>
              <a:t> phone VARCHAR2(20),</a:t>
            </a:r>
          </a:p>
          <a:p>
            <a:r>
              <a:rPr lang="en-US" sz="1600" dirty="0">
                <a:latin typeface="Cambria" panose="02040503050406030204" pitchFamily="18" charset="0"/>
                <a:ea typeface="Cambria" panose="02040503050406030204" pitchFamily="18" charset="0"/>
              </a:rPr>
              <a:t> email VARCHAR2(10) NOT NULL,</a:t>
            </a:r>
          </a:p>
          <a:p>
            <a:r>
              <a:rPr lang="en-US" sz="1600" dirty="0">
                <a:solidFill>
                  <a:srgbClr val="FF0000"/>
                </a:solidFill>
                <a:latin typeface="Cambria" panose="02040503050406030204" pitchFamily="18" charset="0"/>
                <a:ea typeface="Cambria" panose="02040503050406030204" pitchFamily="18" charset="0"/>
              </a:rPr>
              <a:t>CONSTRAINT </a:t>
            </a:r>
            <a:r>
              <a:rPr lang="en-US" sz="1600" dirty="0" err="1">
                <a:solidFill>
                  <a:srgbClr val="FF0000"/>
                </a:solidFill>
                <a:latin typeface="Cambria" panose="02040503050406030204" pitchFamily="18" charset="0"/>
                <a:ea typeface="Cambria" panose="02040503050406030204" pitchFamily="18" charset="0"/>
              </a:rPr>
              <a:t>clients_phone_email_uk</a:t>
            </a:r>
            <a:r>
              <a:rPr lang="en-US" sz="1600" dirty="0">
                <a:solidFill>
                  <a:srgbClr val="FF0000"/>
                </a:solidFill>
                <a:latin typeface="Cambria" panose="02040503050406030204" pitchFamily="18" charset="0"/>
                <a:ea typeface="Cambria" panose="02040503050406030204" pitchFamily="18" charset="0"/>
              </a:rPr>
              <a:t> UNIQUE (</a:t>
            </a:r>
            <a:r>
              <a:rPr lang="en-US" sz="1600" dirty="0" err="1">
                <a:solidFill>
                  <a:srgbClr val="FF0000"/>
                </a:solidFill>
                <a:latin typeface="Cambria" panose="02040503050406030204" pitchFamily="18" charset="0"/>
                <a:ea typeface="Cambria" panose="02040503050406030204" pitchFamily="18" charset="0"/>
              </a:rPr>
              <a:t>email,phone</a:t>
            </a:r>
            <a:r>
              <a:rPr lang="en-US" sz="1600" dirty="0">
                <a:solidFill>
                  <a:srgbClr val="FF0000"/>
                </a:solidFill>
                <a:latin typeface="Cambria" panose="02040503050406030204" pitchFamily="18" charset="0"/>
                <a:ea typeface="Cambria" panose="02040503050406030204" pitchFamily="18" charset="0"/>
              </a:rPr>
              <a:t>)); </a:t>
            </a:r>
            <a:endParaRPr lang="en-CA" sz="16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797995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384A-C97C-4CEA-8A9F-67E67868DBCD}"/>
              </a:ext>
            </a:extLst>
          </p:cNvPr>
          <p:cNvSpPr>
            <a:spLocks noGrp="1"/>
          </p:cNvSpPr>
          <p:nvPr>
            <p:ph type="title"/>
          </p:nvPr>
        </p:nvSpPr>
        <p:spPr/>
        <p:txBody>
          <a:bodyPr/>
          <a:lstStyle/>
          <a:p>
            <a:r>
              <a:rPr lang="en-CA" dirty="0"/>
              <a:t>Basic Rules for Constraints</a:t>
            </a:r>
          </a:p>
        </p:txBody>
      </p:sp>
      <p:sp>
        <p:nvSpPr>
          <p:cNvPr id="3" name="Content Placeholder 2">
            <a:extLst>
              <a:ext uri="{FF2B5EF4-FFF2-40B4-BE49-F238E27FC236}">
                <a16:creationId xmlns:a16="http://schemas.microsoft.com/office/drawing/2014/main" id="{12AB5B95-B2EE-4AFB-921A-49068162112E}"/>
              </a:ext>
            </a:extLst>
          </p:cNvPr>
          <p:cNvSpPr>
            <a:spLocks noGrp="1"/>
          </p:cNvSpPr>
          <p:nvPr>
            <p:ph idx="1"/>
          </p:nvPr>
        </p:nvSpPr>
        <p:spPr/>
        <p:txBody>
          <a:bodyPr/>
          <a:lstStyle/>
          <a:p>
            <a:r>
              <a:rPr lang="en-US" dirty="0"/>
              <a:t>Constraints that refer to more than one column (a composite key) must be defined at the table level</a:t>
            </a:r>
          </a:p>
          <a:p>
            <a:r>
              <a:rPr lang="en-US" dirty="0"/>
              <a:t>The NOT NULL constraint can be specified only at the column level, not the table level</a:t>
            </a:r>
          </a:p>
          <a:p>
            <a:r>
              <a:rPr lang="en-US" dirty="0"/>
              <a:t>UNIQUE, PRIMARY KEY, FOREIGN KEY, and CHECK constraints can be defined at either the column or table level</a:t>
            </a:r>
          </a:p>
          <a:p>
            <a:r>
              <a:rPr lang="en-US" dirty="0"/>
              <a:t>If the word CONSTRAINT is used in a CREATE TABLE statement, you must give the constraint a name</a:t>
            </a:r>
            <a:endParaRPr lang="en-CA" dirty="0"/>
          </a:p>
        </p:txBody>
      </p:sp>
    </p:spTree>
    <p:extLst>
      <p:ext uri="{BB962C8B-B14F-4D97-AF65-F5344CB8AC3E}">
        <p14:creationId xmlns:p14="http://schemas.microsoft.com/office/powerpoint/2010/main" val="82811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779E-C62A-411A-A218-0C9192A1A0DE}"/>
              </a:ext>
            </a:extLst>
          </p:cNvPr>
          <p:cNvSpPr>
            <a:spLocks noGrp="1"/>
          </p:cNvSpPr>
          <p:nvPr>
            <p:ph type="title"/>
          </p:nvPr>
        </p:nvSpPr>
        <p:spPr/>
        <p:txBody>
          <a:bodyPr/>
          <a:lstStyle/>
          <a:p>
            <a:r>
              <a:rPr lang="en-CA" dirty="0"/>
              <a:t>Examine the Violations</a:t>
            </a:r>
          </a:p>
        </p:txBody>
      </p:sp>
      <p:sp>
        <p:nvSpPr>
          <p:cNvPr id="4" name="TextBox 3">
            <a:extLst>
              <a:ext uri="{FF2B5EF4-FFF2-40B4-BE49-F238E27FC236}">
                <a16:creationId xmlns:a16="http://schemas.microsoft.com/office/drawing/2014/main" id="{B558D518-6974-4DAC-9669-29EA709A3543}"/>
              </a:ext>
            </a:extLst>
          </p:cNvPr>
          <p:cNvSpPr txBox="1"/>
          <p:nvPr/>
        </p:nvSpPr>
        <p:spPr>
          <a:xfrm>
            <a:off x="1135375" y="2727867"/>
            <a:ext cx="7409653" cy="2308324"/>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clients(</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client_numberNUMBER</a:t>
            </a:r>
            <a:r>
              <a:rPr lang="en-US" sz="1600" dirty="0">
                <a:latin typeface="Cambria" panose="02040503050406030204" pitchFamily="18" charset="0"/>
                <a:ea typeface="Cambria" panose="02040503050406030204" pitchFamily="18" charset="0"/>
              </a:rPr>
              <a:t>(6),</a:t>
            </a:r>
          </a:p>
          <a:p>
            <a:r>
              <a:rPr lang="en-US" sz="1600" dirty="0">
                <a:latin typeface="Cambria" panose="02040503050406030204" pitchFamily="18" charset="0"/>
                <a:ea typeface="Cambria" panose="02040503050406030204" pitchFamily="18" charset="0"/>
              </a:rPr>
              <a:t> first_nameVARCHAR2(20),</a:t>
            </a:r>
          </a:p>
          <a:p>
            <a:r>
              <a:rPr lang="en-US" sz="1600" dirty="0">
                <a:latin typeface="Cambria" panose="02040503050406030204" pitchFamily="18" charset="0"/>
                <a:ea typeface="Cambria" panose="02040503050406030204" pitchFamily="18" charset="0"/>
              </a:rPr>
              <a:t> last_nameVARCHAR2(20),</a:t>
            </a:r>
          </a:p>
          <a:p>
            <a:r>
              <a:rPr lang="en-US" sz="1600" dirty="0">
                <a:latin typeface="Cambria" panose="02040503050406030204" pitchFamily="18" charset="0"/>
                <a:ea typeface="Cambria" panose="02040503050406030204" pitchFamily="18" charset="0"/>
              </a:rPr>
              <a:t> phone VARCHAR2(20) CONSTRAINT </a:t>
            </a:r>
            <a:r>
              <a:rPr lang="en-US" sz="1600" dirty="0" err="1">
                <a:latin typeface="Cambria" panose="02040503050406030204" pitchFamily="18" charset="0"/>
                <a:ea typeface="Cambria" panose="02040503050406030204" pitchFamily="18" charset="0"/>
              </a:rPr>
              <a:t>phone_email_uk</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	UNIQUE(</a:t>
            </a:r>
            <a:r>
              <a:rPr lang="en-US" sz="1600" dirty="0" err="1">
                <a:latin typeface="Cambria" panose="02040503050406030204" pitchFamily="18" charset="0"/>
                <a:ea typeface="Cambria" panose="02040503050406030204" pitchFamily="18" charset="0"/>
              </a:rPr>
              <a:t>email,phone</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email VARCHAR2(10) CONSTRAINT NOT NULL,</a:t>
            </a:r>
          </a:p>
          <a:p>
            <a:r>
              <a:rPr lang="en-US" sz="1600" dirty="0">
                <a:latin typeface="Cambria" panose="02040503050406030204" pitchFamily="18" charset="0"/>
                <a:ea typeface="Cambria" panose="02040503050406030204" pitchFamily="18" charset="0"/>
              </a:rPr>
              <a:t>CONSTRAINT </a:t>
            </a:r>
            <a:r>
              <a:rPr lang="en-US" sz="1600" dirty="0" err="1">
                <a:latin typeface="Cambria" panose="02040503050406030204" pitchFamily="18" charset="0"/>
                <a:ea typeface="Cambria" panose="02040503050406030204" pitchFamily="18" charset="0"/>
              </a:rPr>
              <a:t>emailclients_emailNOT</a:t>
            </a:r>
            <a:r>
              <a:rPr lang="en-US" sz="1600" dirty="0">
                <a:latin typeface="Cambria" panose="02040503050406030204" pitchFamily="18" charset="0"/>
                <a:ea typeface="Cambria" panose="02040503050406030204" pitchFamily="18" charset="0"/>
              </a:rPr>
              <a:t> NULL,</a:t>
            </a:r>
          </a:p>
          <a:p>
            <a:r>
              <a:rPr lang="en-US" sz="1600" dirty="0">
                <a:latin typeface="Cambria" panose="02040503050406030204" pitchFamily="18" charset="0"/>
                <a:ea typeface="Cambria" panose="02040503050406030204" pitchFamily="18" charset="0"/>
              </a:rPr>
              <a:t>CONSTRAINT </a:t>
            </a:r>
            <a:r>
              <a:rPr lang="en-US" sz="1600" dirty="0" err="1">
                <a:latin typeface="Cambria" panose="02040503050406030204" pitchFamily="18" charset="0"/>
                <a:ea typeface="Cambria" panose="02040503050406030204" pitchFamily="18" charset="0"/>
              </a:rPr>
              <a:t>clients_client_num_pkPRIMARY</a:t>
            </a:r>
            <a:r>
              <a:rPr lang="en-US" sz="1600" dirty="0">
                <a:latin typeface="Cambria" panose="02040503050406030204" pitchFamily="18" charset="0"/>
                <a:ea typeface="Cambria" panose="02040503050406030204" pitchFamily="18" charset="0"/>
              </a:rPr>
              <a:t> KEY (</a:t>
            </a:r>
            <a:r>
              <a:rPr lang="en-US" sz="1600" dirty="0" err="1">
                <a:latin typeface="Cambria" panose="02040503050406030204" pitchFamily="18" charset="0"/>
                <a:ea typeface="Cambria" panose="02040503050406030204" pitchFamily="18" charset="0"/>
              </a:rPr>
              <a:t>client_number</a:t>
            </a:r>
            <a:r>
              <a:rPr lang="en-US" sz="1600" dirty="0">
                <a:latin typeface="Cambria" panose="02040503050406030204" pitchFamily="18" charset="0"/>
                <a:ea typeface="Cambria" panose="02040503050406030204" pitchFamily="18" charset="0"/>
              </a:rPr>
              <a:t>));</a:t>
            </a:r>
            <a:endParaRPr lang="en-CA" sz="1600" dirty="0">
              <a:solidFill>
                <a:srgbClr val="FF0000"/>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16F777B4-2ABE-4952-A1E2-D952D2A42970}"/>
              </a:ext>
            </a:extLst>
          </p:cNvPr>
          <p:cNvSpPr txBox="1"/>
          <p:nvPr/>
        </p:nvSpPr>
        <p:spPr>
          <a:xfrm>
            <a:off x="5571066" y="1590469"/>
            <a:ext cx="3702935" cy="738664"/>
          </a:xfrm>
          <a:prstGeom prst="rect">
            <a:avLst/>
          </a:prstGeom>
          <a:noFill/>
          <a:ln>
            <a:solidFill>
              <a:schemeClr val="tx1"/>
            </a:solidFill>
          </a:ln>
        </p:spPr>
        <p:txBody>
          <a:bodyPr wrap="square" rtlCol="0">
            <a:spAutoFit/>
          </a:bodyPr>
          <a:lstStyle/>
          <a:p>
            <a:r>
              <a:rPr lang="en-US" sz="1400" b="1" dirty="0">
                <a:solidFill>
                  <a:srgbClr val="FF0000"/>
                </a:solidFill>
                <a:latin typeface="Cambria" panose="02040503050406030204" pitchFamily="18" charset="0"/>
                <a:ea typeface="Cambria" panose="02040503050406030204" pitchFamily="18" charset="0"/>
              </a:rPr>
              <a:t>COMPOSITE UNIQUE KEY VIOLATION</a:t>
            </a:r>
          </a:p>
          <a:p>
            <a:r>
              <a:rPr lang="en-US" sz="1400" dirty="0">
                <a:latin typeface="Cambria" panose="02040503050406030204" pitchFamily="18" charset="0"/>
                <a:ea typeface="Cambria" panose="02040503050406030204" pitchFamily="18" charset="0"/>
              </a:rPr>
              <a:t>Composite keys must be defined at the table level.</a:t>
            </a:r>
            <a:endParaRPr lang="en-CA" sz="14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6383F834-EEB2-4E1E-AC31-F64C5218C6FF}"/>
              </a:ext>
            </a:extLst>
          </p:cNvPr>
          <p:cNvSpPr txBox="1"/>
          <p:nvPr/>
        </p:nvSpPr>
        <p:spPr>
          <a:xfrm>
            <a:off x="5571067" y="5347576"/>
            <a:ext cx="3702935" cy="738664"/>
          </a:xfrm>
          <a:prstGeom prst="rect">
            <a:avLst/>
          </a:prstGeom>
          <a:noFill/>
          <a:ln>
            <a:solidFill>
              <a:schemeClr val="tx1"/>
            </a:solidFill>
          </a:ln>
        </p:spPr>
        <p:txBody>
          <a:bodyPr wrap="square" rtlCol="0">
            <a:spAutoFit/>
          </a:bodyPr>
          <a:lstStyle/>
          <a:p>
            <a:r>
              <a:rPr lang="en-US" sz="1400" b="1" dirty="0">
                <a:solidFill>
                  <a:srgbClr val="FF0000"/>
                </a:solidFill>
                <a:latin typeface="Cambria" panose="02040503050406030204" pitchFamily="18" charset="0"/>
                <a:ea typeface="Cambria" panose="02040503050406030204" pitchFamily="18" charset="0"/>
              </a:rPr>
              <a:t>NAME VIOLATION</a:t>
            </a:r>
          </a:p>
          <a:p>
            <a:r>
              <a:rPr lang="en-US" sz="1400" dirty="0">
                <a:latin typeface="Cambria" panose="02040503050406030204" pitchFamily="18" charset="0"/>
                <a:ea typeface="Cambria" panose="02040503050406030204" pitchFamily="18" charset="0"/>
              </a:rPr>
              <a:t>When using the term CONSTRAINT,</a:t>
            </a:r>
          </a:p>
          <a:p>
            <a:r>
              <a:rPr lang="en-US" sz="1400" dirty="0">
                <a:latin typeface="Cambria" panose="02040503050406030204" pitchFamily="18" charset="0"/>
                <a:ea typeface="Cambria" panose="02040503050406030204" pitchFamily="18" charset="0"/>
              </a:rPr>
              <a:t>it must be followed by a constraint name.</a:t>
            </a:r>
            <a:endParaRPr lang="en-CA" sz="14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C4E55C45-18CC-4661-86E3-12E4DDE90AF6}"/>
              </a:ext>
            </a:extLst>
          </p:cNvPr>
          <p:cNvSpPr txBox="1"/>
          <p:nvPr/>
        </p:nvSpPr>
        <p:spPr>
          <a:xfrm>
            <a:off x="1278467" y="5362321"/>
            <a:ext cx="3702935" cy="738664"/>
          </a:xfrm>
          <a:prstGeom prst="rect">
            <a:avLst/>
          </a:prstGeom>
          <a:noFill/>
          <a:ln>
            <a:solidFill>
              <a:schemeClr val="tx1"/>
            </a:solidFill>
          </a:ln>
        </p:spPr>
        <p:txBody>
          <a:bodyPr wrap="square" rtlCol="0">
            <a:spAutoFit/>
          </a:bodyPr>
          <a:lstStyle/>
          <a:p>
            <a:r>
              <a:rPr lang="en-US" sz="1400" b="1" dirty="0">
                <a:solidFill>
                  <a:srgbClr val="FF0000"/>
                </a:solidFill>
                <a:latin typeface="Cambria" panose="02040503050406030204" pitchFamily="18" charset="0"/>
                <a:ea typeface="Cambria" panose="02040503050406030204" pitchFamily="18" charset="0"/>
              </a:rPr>
              <a:t>NOT NULL VIOLATION</a:t>
            </a:r>
          </a:p>
          <a:p>
            <a:r>
              <a:rPr lang="en-US" sz="1400" dirty="0">
                <a:latin typeface="Cambria" panose="02040503050406030204" pitchFamily="18" charset="0"/>
                <a:ea typeface="Cambria" panose="02040503050406030204" pitchFamily="18" charset="0"/>
              </a:rPr>
              <a:t>NOT NULL constraints can only be</a:t>
            </a:r>
          </a:p>
          <a:p>
            <a:r>
              <a:rPr lang="en-US" sz="1400" dirty="0">
                <a:latin typeface="Cambria" panose="02040503050406030204" pitchFamily="18" charset="0"/>
                <a:ea typeface="Cambria" panose="02040503050406030204" pitchFamily="18" charset="0"/>
              </a:rPr>
              <a:t>defined at the column level.</a:t>
            </a:r>
            <a:endParaRPr lang="en-CA" sz="1400" dirty="0">
              <a:latin typeface="Cambria" panose="02040503050406030204" pitchFamily="18" charset="0"/>
              <a:ea typeface="Cambria" panose="02040503050406030204" pitchFamily="18" charset="0"/>
            </a:endParaRPr>
          </a:p>
        </p:txBody>
      </p:sp>
      <p:cxnSp>
        <p:nvCxnSpPr>
          <p:cNvPr id="9" name="Straight Arrow Connector 8">
            <a:extLst>
              <a:ext uri="{FF2B5EF4-FFF2-40B4-BE49-F238E27FC236}">
                <a16:creationId xmlns:a16="http://schemas.microsoft.com/office/drawing/2014/main" id="{EB6BEEDE-AA89-4769-8862-C174375F9172}"/>
              </a:ext>
            </a:extLst>
          </p:cNvPr>
          <p:cNvCxnSpPr/>
          <p:nvPr/>
        </p:nvCxnSpPr>
        <p:spPr>
          <a:xfrm flipH="1">
            <a:off x="3801533" y="2329133"/>
            <a:ext cx="3886200" cy="1743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A7649D4-C472-42A6-8548-0010430E283F}"/>
              </a:ext>
            </a:extLst>
          </p:cNvPr>
          <p:cNvCxnSpPr/>
          <p:nvPr/>
        </p:nvCxnSpPr>
        <p:spPr>
          <a:xfrm flipV="1">
            <a:off x="4072467" y="4656667"/>
            <a:ext cx="397933" cy="705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155514-B94A-42E1-91AC-137F4DA4DFCA}"/>
              </a:ext>
            </a:extLst>
          </p:cNvPr>
          <p:cNvCxnSpPr/>
          <p:nvPr/>
        </p:nvCxnSpPr>
        <p:spPr>
          <a:xfrm flipH="1" flipV="1">
            <a:off x="5571066" y="4385733"/>
            <a:ext cx="3242734" cy="976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8542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1384A-C97C-4CEA-8A9F-67E67868DBCD}"/>
              </a:ext>
            </a:extLst>
          </p:cNvPr>
          <p:cNvSpPr>
            <a:spLocks noGrp="1"/>
          </p:cNvSpPr>
          <p:nvPr>
            <p:ph type="title"/>
          </p:nvPr>
        </p:nvSpPr>
        <p:spPr/>
        <p:txBody>
          <a:bodyPr/>
          <a:lstStyle/>
          <a:p>
            <a:r>
              <a:rPr lang="en-CA" dirty="0"/>
              <a:t>Five Types of Constraints</a:t>
            </a:r>
          </a:p>
        </p:txBody>
      </p:sp>
      <p:sp>
        <p:nvSpPr>
          <p:cNvPr id="3" name="Content Placeholder 2">
            <a:extLst>
              <a:ext uri="{FF2B5EF4-FFF2-40B4-BE49-F238E27FC236}">
                <a16:creationId xmlns:a16="http://schemas.microsoft.com/office/drawing/2014/main" id="{12AB5B95-B2EE-4AFB-921A-49068162112E}"/>
              </a:ext>
            </a:extLst>
          </p:cNvPr>
          <p:cNvSpPr>
            <a:spLocks noGrp="1"/>
          </p:cNvSpPr>
          <p:nvPr>
            <p:ph idx="1"/>
          </p:nvPr>
        </p:nvSpPr>
        <p:spPr/>
        <p:txBody>
          <a:bodyPr>
            <a:normAutofit/>
          </a:bodyPr>
          <a:lstStyle/>
          <a:p>
            <a:r>
              <a:rPr lang="en-US" dirty="0"/>
              <a:t>Five types of constraints exist within an Oracle database.</a:t>
            </a:r>
          </a:p>
          <a:p>
            <a:r>
              <a:rPr lang="en-US" dirty="0"/>
              <a:t>Each type enforces a different rule.</a:t>
            </a:r>
          </a:p>
          <a:p>
            <a:r>
              <a:rPr lang="en-US" dirty="0"/>
              <a:t>The types are:</a:t>
            </a:r>
          </a:p>
          <a:p>
            <a:pPr lvl="1"/>
            <a:r>
              <a:rPr lang="en-US" dirty="0"/>
              <a:t>NOT NULL constraints</a:t>
            </a:r>
          </a:p>
          <a:p>
            <a:pPr lvl="1"/>
            <a:r>
              <a:rPr lang="en-US" dirty="0"/>
              <a:t>UNIQUE constraints</a:t>
            </a:r>
          </a:p>
          <a:p>
            <a:pPr lvl="1"/>
            <a:r>
              <a:rPr lang="en-US" dirty="0"/>
              <a:t>PRIMARY KEY constraints</a:t>
            </a:r>
          </a:p>
          <a:p>
            <a:pPr lvl="1"/>
            <a:r>
              <a:rPr lang="en-US" dirty="0"/>
              <a:t>FOREIGN KEY constraints</a:t>
            </a:r>
          </a:p>
          <a:p>
            <a:pPr lvl="1"/>
            <a:r>
              <a:rPr lang="en-US" dirty="0"/>
              <a:t>CHECK constraints</a:t>
            </a:r>
            <a:endParaRPr lang="en-CA" dirty="0"/>
          </a:p>
        </p:txBody>
      </p:sp>
    </p:spTree>
    <p:extLst>
      <p:ext uri="{BB962C8B-B14F-4D97-AF65-F5344CB8AC3E}">
        <p14:creationId xmlns:p14="http://schemas.microsoft.com/office/powerpoint/2010/main" val="34516032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2FF7-D2EF-4831-B7A9-04DB7A2DCD93}"/>
              </a:ext>
            </a:extLst>
          </p:cNvPr>
          <p:cNvSpPr>
            <a:spLocks noGrp="1"/>
          </p:cNvSpPr>
          <p:nvPr>
            <p:ph type="title"/>
          </p:nvPr>
        </p:nvSpPr>
        <p:spPr/>
        <p:txBody>
          <a:bodyPr/>
          <a:lstStyle/>
          <a:p>
            <a:r>
              <a:rPr lang="en-CA" dirty="0"/>
              <a:t>NOT NULL Constraint</a:t>
            </a:r>
          </a:p>
        </p:txBody>
      </p:sp>
      <p:sp>
        <p:nvSpPr>
          <p:cNvPr id="3" name="Content Placeholder 2">
            <a:extLst>
              <a:ext uri="{FF2B5EF4-FFF2-40B4-BE49-F238E27FC236}">
                <a16:creationId xmlns:a16="http://schemas.microsoft.com/office/drawing/2014/main" id="{A36CE481-0BBF-4BFE-AF80-8070839A05BC}"/>
              </a:ext>
            </a:extLst>
          </p:cNvPr>
          <p:cNvSpPr>
            <a:spLocks noGrp="1"/>
          </p:cNvSpPr>
          <p:nvPr>
            <p:ph idx="1"/>
          </p:nvPr>
        </p:nvSpPr>
        <p:spPr/>
        <p:txBody>
          <a:bodyPr/>
          <a:lstStyle/>
          <a:p>
            <a:r>
              <a:rPr lang="en-US" dirty="0"/>
              <a:t>A column defined with a NOT NULL constraint requires that for every row entered into the table, a value must exist for that column.</a:t>
            </a:r>
          </a:p>
          <a:p>
            <a:r>
              <a:rPr lang="en-US" dirty="0"/>
              <a:t>For example, if the email column in an employees table was defined as NOT NULL, every employee entered into the table MUST have a value in the email column.</a:t>
            </a:r>
          </a:p>
          <a:p>
            <a:r>
              <a:rPr lang="en-US" dirty="0"/>
              <a:t>When defining NOT NULL columns, it is customary to use the suffix _</a:t>
            </a:r>
            <a:r>
              <a:rPr lang="en-US" dirty="0" err="1"/>
              <a:t>nn</a:t>
            </a:r>
            <a:r>
              <a:rPr lang="en-US" dirty="0"/>
              <a:t> in the constraint name.</a:t>
            </a:r>
            <a:endParaRPr lang="en-CA" dirty="0"/>
          </a:p>
        </p:txBody>
      </p:sp>
    </p:spTree>
    <p:extLst>
      <p:ext uri="{BB962C8B-B14F-4D97-AF65-F5344CB8AC3E}">
        <p14:creationId xmlns:p14="http://schemas.microsoft.com/office/powerpoint/2010/main" val="38303686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819D-126B-4870-A330-CE813E47B268}"/>
              </a:ext>
            </a:extLst>
          </p:cNvPr>
          <p:cNvSpPr>
            <a:spLocks noGrp="1"/>
          </p:cNvSpPr>
          <p:nvPr>
            <p:ph type="title"/>
          </p:nvPr>
        </p:nvSpPr>
        <p:spPr/>
        <p:txBody>
          <a:bodyPr/>
          <a:lstStyle/>
          <a:p>
            <a:r>
              <a:rPr lang="en-CA" dirty="0"/>
              <a:t>UNIQUE Constraint</a:t>
            </a:r>
          </a:p>
        </p:txBody>
      </p:sp>
      <p:sp>
        <p:nvSpPr>
          <p:cNvPr id="3" name="Content Placeholder 2">
            <a:extLst>
              <a:ext uri="{FF2B5EF4-FFF2-40B4-BE49-F238E27FC236}">
                <a16:creationId xmlns:a16="http://schemas.microsoft.com/office/drawing/2014/main" id="{8391185F-655F-48CC-8080-0AC44592A834}"/>
              </a:ext>
            </a:extLst>
          </p:cNvPr>
          <p:cNvSpPr>
            <a:spLocks noGrp="1"/>
          </p:cNvSpPr>
          <p:nvPr>
            <p:ph idx="1"/>
          </p:nvPr>
        </p:nvSpPr>
        <p:spPr/>
        <p:txBody>
          <a:bodyPr>
            <a:normAutofit fontScale="92500" lnSpcReduction="10000"/>
          </a:bodyPr>
          <a:lstStyle/>
          <a:p>
            <a:r>
              <a:rPr lang="en-US" dirty="0"/>
              <a:t>A UNIQUE constraint requires that every value in a column or set of columns (a composite key) be unique; that is, no two rows of a table can have duplicate values.</a:t>
            </a:r>
          </a:p>
          <a:p>
            <a:r>
              <a:rPr lang="en-US" dirty="0"/>
              <a:t>For example, it may be important for a business to ensure that no two people have the same email address.</a:t>
            </a:r>
          </a:p>
          <a:p>
            <a:r>
              <a:rPr lang="en-US" dirty="0"/>
              <a:t>The email column could be defined using a UNIQUE constraint.</a:t>
            </a:r>
          </a:p>
          <a:p>
            <a:r>
              <a:rPr lang="en-US" dirty="0"/>
              <a:t>The column or set of columns that is defined as UNIQUE is called a unique key.</a:t>
            </a:r>
          </a:p>
          <a:p>
            <a:r>
              <a:rPr lang="en-US" dirty="0"/>
              <a:t>If the combination of two or more columns must be unique for every entry, the constraint is said to be a composite unique key.</a:t>
            </a:r>
          </a:p>
          <a:p>
            <a:r>
              <a:rPr lang="en-US" dirty="0"/>
              <a:t>Stating that all combinations of email and last name must be UNIQUE is an example of a composite unique key.</a:t>
            </a:r>
          </a:p>
          <a:p>
            <a:r>
              <a:rPr lang="en-US" dirty="0"/>
              <a:t>The word "key" refers to the columns, not the constraint names.</a:t>
            </a:r>
            <a:endParaRPr lang="en-CA" dirty="0"/>
          </a:p>
        </p:txBody>
      </p:sp>
    </p:spTree>
    <p:extLst>
      <p:ext uri="{BB962C8B-B14F-4D97-AF65-F5344CB8AC3E}">
        <p14:creationId xmlns:p14="http://schemas.microsoft.com/office/powerpoint/2010/main" val="468286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62931-B2D9-468C-A0A3-27CCE4409ED2}"/>
              </a:ext>
            </a:extLst>
          </p:cNvPr>
          <p:cNvSpPr>
            <a:spLocks noGrp="1"/>
          </p:cNvSpPr>
          <p:nvPr>
            <p:ph type="title"/>
          </p:nvPr>
        </p:nvSpPr>
        <p:spPr/>
        <p:txBody>
          <a:bodyPr/>
          <a:lstStyle/>
          <a:p>
            <a:r>
              <a:rPr lang="en-CA" dirty="0"/>
              <a:t>Defining UNIQUE Constraints</a:t>
            </a:r>
          </a:p>
        </p:txBody>
      </p:sp>
      <p:sp>
        <p:nvSpPr>
          <p:cNvPr id="3" name="Content Placeholder 2">
            <a:extLst>
              <a:ext uri="{FF2B5EF4-FFF2-40B4-BE49-F238E27FC236}">
                <a16:creationId xmlns:a16="http://schemas.microsoft.com/office/drawing/2014/main" id="{62879B27-63F0-43DC-A0CB-FA84540907B9}"/>
              </a:ext>
            </a:extLst>
          </p:cNvPr>
          <p:cNvSpPr>
            <a:spLocks noGrp="1"/>
          </p:cNvSpPr>
          <p:nvPr>
            <p:ph idx="1"/>
          </p:nvPr>
        </p:nvSpPr>
        <p:spPr>
          <a:xfrm>
            <a:off x="677334" y="2160589"/>
            <a:ext cx="8596668" cy="2284411"/>
          </a:xfrm>
        </p:spPr>
        <p:txBody>
          <a:bodyPr>
            <a:normAutofit lnSpcReduction="10000"/>
          </a:bodyPr>
          <a:lstStyle/>
          <a:p>
            <a:r>
              <a:rPr lang="en-US" dirty="0"/>
              <a:t>When defining UNIQUE constraints, it is customary to use the suffix _</a:t>
            </a:r>
            <a:r>
              <a:rPr lang="en-US" dirty="0" err="1"/>
              <a:t>uk</a:t>
            </a:r>
            <a:r>
              <a:rPr lang="en-US" dirty="0"/>
              <a:t> in the constraint name.</a:t>
            </a:r>
          </a:p>
          <a:p>
            <a:r>
              <a:rPr lang="en-US" dirty="0"/>
              <a:t>For example, the constraint name for the UNIQUE email column in the employees table could be </a:t>
            </a:r>
            <a:r>
              <a:rPr lang="en-US" dirty="0" err="1"/>
              <a:t>emp_email_uk</a:t>
            </a:r>
            <a:r>
              <a:rPr lang="en-US" dirty="0"/>
              <a:t>.</a:t>
            </a:r>
          </a:p>
          <a:p>
            <a:r>
              <a:rPr lang="en-US" dirty="0"/>
              <a:t>To define a composite unique key, you must define the constraint at the table level rather than the column level.</a:t>
            </a:r>
          </a:p>
          <a:p>
            <a:r>
              <a:rPr lang="en-US" dirty="0"/>
              <a:t>An example of a composite unique-key constraint name is:</a:t>
            </a:r>
            <a:endParaRPr lang="en-CA" dirty="0"/>
          </a:p>
        </p:txBody>
      </p:sp>
      <p:sp>
        <p:nvSpPr>
          <p:cNvPr id="4" name="TextBox 3">
            <a:extLst>
              <a:ext uri="{FF2B5EF4-FFF2-40B4-BE49-F238E27FC236}">
                <a16:creationId xmlns:a16="http://schemas.microsoft.com/office/drawing/2014/main" id="{E2F857AE-C0BA-4617-9D44-7C86A927A48F}"/>
              </a:ext>
            </a:extLst>
          </p:cNvPr>
          <p:cNvSpPr txBox="1"/>
          <p:nvPr/>
        </p:nvSpPr>
        <p:spPr>
          <a:xfrm>
            <a:off x="1101509" y="4429664"/>
            <a:ext cx="7409653" cy="338554"/>
          </a:xfrm>
          <a:prstGeom prst="rect">
            <a:avLst/>
          </a:prstGeom>
          <a:noFill/>
          <a:ln>
            <a:solidFill>
              <a:schemeClr val="tx1"/>
            </a:solidFill>
          </a:ln>
        </p:spPr>
        <p:txBody>
          <a:bodyPr wrap="square" rtlCol="0">
            <a:spAutoFit/>
          </a:bodyPr>
          <a:lstStyle/>
          <a:p>
            <a:r>
              <a:rPr lang="fr-FR" sz="1600" dirty="0">
                <a:latin typeface="Cambria" panose="02040503050406030204" pitchFamily="18" charset="0"/>
                <a:ea typeface="Cambria" panose="02040503050406030204" pitchFamily="18" charset="0"/>
              </a:rPr>
              <a:t>CONSTRAINT </a:t>
            </a:r>
            <a:r>
              <a:rPr lang="fr-FR" sz="1600" dirty="0" err="1">
                <a:latin typeface="Cambria" panose="02040503050406030204" pitchFamily="18" charset="0"/>
                <a:ea typeface="Cambria" panose="02040503050406030204" pitchFamily="18" charset="0"/>
              </a:rPr>
              <a:t>clients_phone_email_uk</a:t>
            </a:r>
            <a:r>
              <a:rPr lang="fr-FR" sz="1600" dirty="0">
                <a:latin typeface="Cambria" panose="02040503050406030204" pitchFamily="18" charset="0"/>
                <a:ea typeface="Cambria" panose="02040503050406030204" pitchFamily="18" charset="0"/>
              </a:rPr>
              <a:t> UNIQUE(</a:t>
            </a:r>
            <a:r>
              <a:rPr lang="fr-FR" sz="1600" dirty="0" err="1">
                <a:latin typeface="Cambria" panose="02040503050406030204" pitchFamily="18" charset="0"/>
                <a:ea typeface="Cambria" panose="02040503050406030204" pitchFamily="18" charset="0"/>
              </a:rPr>
              <a:t>email,phone</a:t>
            </a:r>
            <a:r>
              <a:rPr lang="fr-FR" sz="1600" dirty="0">
                <a:latin typeface="Cambria" panose="02040503050406030204" pitchFamily="18" charset="0"/>
                <a:ea typeface="Cambria" panose="02040503050406030204" pitchFamily="18" charset="0"/>
              </a:rPr>
              <a:t>)</a:t>
            </a:r>
            <a:endParaRPr lang="en-CA" sz="1600" dirty="0">
              <a:solidFill>
                <a:srgbClr val="FF0000"/>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83618D36-4C3C-4684-B716-2862272512E0}"/>
              </a:ext>
            </a:extLst>
          </p:cNvPr>
          <p:cNvPicPr>
            <a:picLocks noChangeAspect="1"/>
          </p:cNvPicPr>
          <p:nvPr/>
        </p:nvPicPr>
        <p:blipFill>
          <a:blip r:embed="rId2"/>
          <a:stretch>
            <a:fillRect/>
          </a:stretch>
        </p:blipFill>
        <p:spPr>
          <a:xfrm>
            <a:off x="1595796" y="4866084"/>
            <a:ext cx="5846404" cy="1831048"/>
          </a:xfrm>
          <a:prstGeom prst="rect">
            <a:avLst/>
          </a:prstGeom>
        </p:spPr>
      </p:pic>
    </p:spTree>
    <p:extLst>
      <p:ext uri="{BB962C8B-B14F-4D97-AF65-F5344CB8AC3E}">
        <p14:creationId xmlns:p14="http://schemas.microsoft.com/office/powerpoint/2010/main" val="4202192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B1F4-6B03-4B08-A19B-7EE2ABD30D2F}"/>
              </a:ext>
            </a:extLst>
          </p:cNvPr>
          <p:cNvSpPr>
            <a:spLocks noGrp="1"/>
          </p:cNvSpPr>
          <p:nvPr>
            <p:ph type="title"/>
          </p:nvPr>
        </p:nvSpPr>
        <p:spPr/>
        <p:txBody>
          <a:bodyPr/>
          <a:lstStyle/>
          <a:p>
            <a:r>
              <a:rPr lang="en-US" dirty="0"/>
              <a:t>Constraints Created at Table Creation</a:t>
            </a:r>
            <a:endParaRPr lang="en-CA" dirty="0"/>
          </a:p>
        </p:txBody>
      </p:sp>
      <p:sp>
        <p:nvSpPr>
          <p:cNvPr id="3" name="Content Placeholder 2">
            <a:extLst>
              <a:ext uri="{FF2B5EF4-FFF2-40B4-BE49-F238E27FC236}">
                <a16:creationId xmlns:a16="http://schemas.microsoft.com/office/drawing/2014/main" id="{813908C6-64A3-4198-B677-1D36AD6FCD46}"/>
              </a:ext>
            </a:extLst>
          </p:cNvPr>
          <p:cNvSpPr>
            <a:spLocks noGrp="1"/>
          </p:cNvSpPr>
          <p:nvPr>
            <p:ph idx="1"/>
          </p:nvPr>
        </p:nvSpPr>
        <p:spPr/>
        <p:txBody>
          <a:bodyPr/>
          <a:lstStyle/>
          <a:p>
            <a:r>
              <a:rPr lang="en-US" dirty="0"/>
              <a:t>When you add a NOT NULL constraint as part of a table creation statement, the Oracle database will create a Check Constraint in the database to enforce a value in the NOT NULL column.</a:t>
            </a:r>
          </a:p>
          <a:p>
            <a:r>
              <a:rPr lang="en-US" dirty="0"/>
              <a:t>This constraint creation can be almost invisible to you when you create your table—Oracle just does it.</a:t>
            </a:r>
            <a:endParaRPr lang="en-CA" dirty="0"/>
          </a:p>
        </p:txBody>
      </p:sp>
    </p:spTree>
    <p:extLst>
      <p:ext uri="{BB962C8B-B14F-4D97-AF65-F5344CB8AC3E}">
        <p14:creationId xmlns:p14="http://schemas.microsoft.com/office/powerpoint/2010/main" val="1073285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B7C7-6933-4F39-A975-B9FB8E8DD688}"/>
              </a:ext>
            </a:extLst>
          </p:cNvPr>
          <p:cNvSpPr>
            <a:spLocks noGrp="1"/>
          </p:cNvSpPr>
          <p:nvPr>
            <p:ph type="title"/>
          </p:nvPr>
        </p:nvSpPr>
        <p:spPr/>
        <p:txBody>
          <a:bodyPr/>
          <a:lstStyle/>
          <a:p>
            <a:r>
              <a:rPr lang="en-CA" dirty="0"/>
              <a:t>PRIMARY Key Constraints</a:t>
            </a:r>
          </a:p>
        </p:txBody>
      </p:sp>
      <p:sp>
        <p:nvSpPr>
          <p:cNvPr id="3" name="Content Placeholder 2">
            <a:extLst>
              <a:ext uri="{FF2B5EF4-FFF2-40B4-BE49-F238E27FC236}">
                <a16:creationId xmlns:a16="http://schemas.microsoft.com/office/drawing/2014/main" id="{CBC5B4CB-43D5-45E2-915E-C1D05B9C7EE6}"/>
              </a:ext>
            </a:extLst>
          </p:cNvPr>
          <p:cNvSpPr>
            <a:spLocks noGrp="1"/>
          </p:cNvSpPr>
          <p:nvPr>
            <p:ph idx="1"/>
          </p:nvPr>
        </p:nvSpPr>
        <p:spPr/>
        <p:txBody>
          <a:bodyPr>
            <a:normAutofit/>
          </a:bodyPr>
          <a:lstStyle/>
          <a:p>
            <a:r>
              <a:rPr lang="en-US" dirty="0"/>
              <a:t>A PRIMARY KEY constraint is a rule that the values in one column or a combination of columns must uniquely identify each row in a table.</a:t>
            </a:r>
          </a:p>
          <a:p>
            <a:r>
              <a:rPr lang="en-US" dirty="0"/>
              <a:t>No primary-key value can appear in more than one row in the table.</a:t>
            </a:r>
          </a:p>
          <a:p>
            <a:r>
              <a:rPr lang="en-US" dirty="0"/>
              <a:t>To satisfy a PRIMARY KEY constraint, both of the following conditions must be true:</a:t>
            </a:r>
          </a:p>
          <a:p>
            <a:pPr lvl="1"/>
            <a:r>
              <a:rPr lang="en-US" dirty="0"/>
              <a:t>No column that is part of the primary key can contain a null.</a:t>
            </a:r>
          </a:p>
          <a:p>
            <a:pPr lvl="1"/>
            <a:r>
              <a:rPr lang="en-US" dirty="0"/>
              <a:t>A table can have only one primary key.</a:t>
            </a:r>
            <a:endParaRPr lang="en-CA" dirty="0"/>
          </a:p>
        </p:txBody>
      </p:sp>
    </p:spTree>
    <p:extLst>
      <p:ext uri="{BB962C8B-B14F-4D97-AF65-F5344CB8AC3E}">
        <p14:creationId xmlns:p14="http://schemas.microsoft.com/office/powerpoint/2010/main" val="17055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AB7C7-6933-4F39-A975-B9FB8E8DD688}"/>
              </a:ext>
            </a:extLst>
          </p:cNvPr>
          <p:cNvSpPr>
            <a:spLocks noGrp="1"/>
          </p:cNvSpPr>
          <p:nvPr>
            <p:ph type="title"/>
          </p:nvPr>
        </p:nvSpPr>
        <p:spPr/>
        <p:txBody>
          <a:bodyPr/>
          <a:lstStyle/>
          <a:p>
            <a:r>
              <a:rPr lang="en-CA" dirty="0"/>
              <a:t>PRIMARY Key Constraints</a:t>
            </a:r>
          </a:p>
        </p:txBody>
      </p:sp>
      <p:sp>
        <p:nvSpPr>
          <p:cNvPr id="3" name="Content Placeholder 2">
            <a:extLst>
              <a:ext uri="{FF2B5EF4-FFF2-40B4-BE49-F238E27FC236}">
                <a16:creationId xmlns:a16="http://schemas.microsoft.com/office/drawing/2014/main" id="{CBC5B4CB-43D5-45E2-915E-C1D05B9C7EE6}"/>
              </a:ext>
            </a:extLst>
          </p:cNvPr>
          <p:cNvSpPr>
            <a:spLocks noGrp="1"/>
          </p:cNvSpPr>
          <p:nvPr>
            <p:ph idx="1"/>
          </p:nvPr>
        </p:nvSpPr>
        <p:spPr/>
        <p:txBody>
          <a:bodyPr>
            <a:normAutofit/>
          </a:bodyPr>
          <a:lstStyle/>
          <a:p>
            <a:r>
              <a:rPr lang="en-US" dirty="0"/>
              <a:t>PRIMARY KEY constraints can be defined at the column or the table level.</a:t>
            </a:r>
          </a:p>
          <a:p>
            <a:r>
              <a:rPr lang="en-US" dirty="0"/>
              <a:t>However, if a composite PRIMARY KEY is created, it must be defined at the table level.</a:t>
            </a:r>
          </a:p>
          <a:p>
            <a:r>
              <a:rPr lang="en-US" dirty="0"/>
              <a:t>When defining PRIMARY KEY columns, it is a good practice to use the suffix _pk in the constraint name.</a:t>
            </a:r>
          </a:p>
          <a:p>
            <a:r>
              <a:rPr lang="en-US" dirty="0"/>
              <a:t>For example, the constraint name for the PRIMARY KEY column named </a:t>
            </a:r>
            <a:r>
              <a:rPr lang="en-US" dirty="0" err="1"/>
              <a:t>client_number</a:t>
            </a:r>
            <a:r>
              <a:rPr lang="en-US" dirty="0"/>
              <a:t> in table named CLIENTS could be </a:t>
            </a:r>
            <a:r>
              <a:rPr lang="en-US" dirty="0" err="1"/>
              <a:t>clients_client_num_pk</a:t>
            </a:r>
            <a:r>
              <a:rPr lang="en-US" dirty="0"/>
              <a:t>.</a:t>
            </a:r>
            <a:endParaRPr lang="en-CA" dirty="0"/>
          </a:p>
        </p:txBody>
      </p:sp>
    </p:spTree>
    <p:extLst>
      <p:ext uri="{BB962C8B-B14F-4D97-AF65-F5344CB8AC3E}">
        <p14:creationId xmlns:p14="http://schemas.microsoft.com/office/powerpoint/2010/main" val="194162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70DE6-3AA2-496D-AF8B-AB5FB542392E}"/>
              </a:ext>
            </a:extLst>
          </p:cNvPr>
          <p:cNvSpPr>
            <a:spLocks noGrp="1"/>
          </p:cNvSpPr>
          <p:nvPr>
            <p:ph type="title"/>
          </p:nvPr>
        </p:nvSpPr>
        <p:spPr/>
        <p:txBody>
          <a:bodyPr/>
          <a:lstStyle/>
          <a:p>
            <a:r>
              <a:rPr lang="en-CA" dirty="0"/>
              <a:t>Database Schema Objects</a:t>
            </a:r>
          </a:p>
        </p:txBody>
      </p:sp>
      <p:sp>
        <p:nvSpPr>
          <p:cNvPr id="3" name="Content Placeholder 2">
            <a:extLst>
              <a:ext uri="{FF2B5EF4-FFF2-40B4-BE49-F238E27FC236}">
                <a16:creationId xmlns:a16="http://schemas.microsoft.com/office/drawing/2014/main" id="{5DB7035A-0C79-46F0-82AD-EA86E65F795F}"/>
              </a:ext>
            </a:extLst>
          </p:cNvPr>
          <p:cNvSpPr>
            <a:spLocks noGrp="1"/>
          </p:cNvSpPr>
          <p:nvPr>
            <p:ph idx="1"/>
          </p:nvPr>
        </p:nvSpPr>
        <p:spPr/>
        <p:txBody>
          <a:bodyPr>
            <a:normAutofit/>
          </a:bodyPr>
          <a:lstStyle/>
          <a:p>
            <a:r>
              <a:rPr lang="en-US" dirty="0"/>
              <a:t>The database stores the definitions of all database objects in the Data Dictionary, and these definitions are accessible to all users of the database as well as to the database itself.</a:t>
            </a:r>
          </a:p>
          <a:p>
            <a:r>
              <a:rPr lang="en-US" dirty="0"/>
              <a:t>Have you ever wondered how Oracle knows which columns to return from a Query?</a:t>
            </a:r>
          </a:p>
          <a:p>
            <a:r>
              <a:rPr lang="en-US" dirty="0"/>
              <a:t>For example, if you specify SELECT * FROM jobs instead of SELECT </a:t>
            </a:r>
            <a:r>
              <a:rPr lang="en-US" dirty="0" err="1"/>
              <a:t>job_id</a:t>
            </a:r>
            <a:r>
              <a:rPr lang="en-US" dirty="0"/>
              <a:t>, </a:t>
            </a:r>
            <a:r>
              <a:rPr lang="en-US" dirty="0" err="1"/>
              <a:t>job_title</a:t>
            </a:r>
            <a:r>
              <a:rPr lang="en-US" dirty="0"/>
              <a:t> FROM jobs, how does Oracle know which columns to return?</a:t>
            </a:r>
          </a:p>
          <a:p>
            <a:r>
              <a:rPr lang="en-US" dirty="0"/>
              <a:t>The database looks up the definition of the table used in the query, translates the '*' into the full list of columns, and returns the result to you.</a:t>
            </a:r>
            <a:endParaRPr lang="en-CA" dirty="0"/>
          </a:p>
        </p:txBody>
      </p:sp>
    </p:spTree>
    <p:extLst>
      <p:ext uri="{BB962C8B-B14F-4D97-AF65-F5344CB8AC3E}">
        <p14:creationId xmlns:p14="http://schemas.microsoft.com/office/powerpoint/2010/main" val="3897674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00D5-80B1-4E6F-A917-77CC2607D925}"/>
              </a:ext>
            </a:extLst>
          </p:cNvPr>
          <p:cNvSpPr>
            <a:spLocks noGrp="1"/>
          </p:cNvSpPr>
          <p:nvPr>
            <p:ph type="title"/>
          </p:nvPr>
        </p:nvSpPr>
        <p:spPr/>
        <p:txBody>
          <a:bodyPr/>
          <a:lstStyle/>
          <a:p>
            <a:r>
              <a:rPr lang="en-CA" dirty="0"/>
              <a:t>PRIMARY KEY Constraints</a:t>
            </a:r>
          </a:p>
        </p:txBody>
      </p:sp>
      <p:sp>
        <p:nvSpPr>
          <p:cNvPr id="3" name="Content Placeholder 2">
            <a:extLst>
              <a:ext uri="{FF2B5EF4-FFF2-40B4-BE49-F238E27FC236}">
                <a16:creationId xmlns:a16="http://schemas.microsoft.com/office/drawing/2014/main" id="{7B58956D-B7DC-4DFC-8680-6778AC6BD71A}"/>
              </a:ext>
            </a:extLst>
          </p:cNvPr>
          <p:cNvSpPr>
            <a:spLocks noGrp="1"/>
          </p:cNvSpPr>
          <p:nvPr>
            <p:ph idx="1"/>
          </p:nvPr>
        </p:nvSpPr>
        <p:spPr/>
        <p:txBody>
          <a:bodyPr/>
          <a:lstStyle/>
          <a:p>
            <a:r>
              <a:rPr lang="en-US" dirty="0"/>
              <a:t>In a CREATE TABLE statement, the column-level PRIMARY KEY constraint syntax is stated:</a:t>
            </a:r>
          </a:p>
          <a:p>
            <a:pPr marL="0" indent="0">
              <a:buNone/>
            </a:pPr>
            <a:endParaRPr lang="en-US" dirty="0"/>
          </a:p>
          <a:p>
            <a:endParaRPr lang="en-US" dirty="0"/>
          </a:p>
          <a:p>
            <a:endParaRPr lang="en-US" dirty="0"/>
          </a:p>
          <a:p>
            <a:r>
              <a:rPr lang="en-US" dirty="0"/>
              <a:t>Note that the column-level simply refers to the area in the CREATE TABLE statement where the columns are defined.</a:t>
            </a:r>
          </a:p>
          <a:p>
            <a:r>
              <a:rPr lang="en-US" dirty="0"/>
              <a:t>The table level refers to the last line in the statement below the list of individual column names.</a:t>
            </a:r>
            <a:endParaRPr lang="en-CA" dirty="0"/>
          </a:p>
        </p:txBody>
      </p:sp>
      <p:sp>
        <p:nvSpPr>
          <p:cNvPr id="4" name="TextBox 3">
            <a:extLst>
              <a:ext uri="{FF2B5EF4-FFF2-40B4-BE49-F238E27FC236}">
                <a16:creationId xmlns:a16="http://schemas.microsoft.com/office/drawing/2014/main" id="{AC1EC518-3412-4075-8FCE-44E1CB74C180}"/>
              </a:ext>
            </a:extLst>
          </p:cNvPr>
          <p:cNvSpPr txBox="1"/>
          <p:nvPr/>
        </p:nvSpPr>
        <p:spPr>
          <a:xfrm>
            <a:off x="1126908" y="2890391"/>
            <a:ext cx="7409653"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clients</a:t>
            </a:r>
          </a:p>
          <a:p>
            <a:r>
              <a:rPr lang="en-US" sz="1600" dirty="0">
                <a:latin typeface="Cambria" panose="02040503050406030204" pitchFamily="18" charset="0"/>
                <a:ea typeface="Cambria" panose="02040503050406030204" pitchFamily="18" charset="0"/>
              </a:rPr>
              <a:t>(</a:t>
            </a:r>
            <a:r>
              <a:rPr lang="en-US" sz="1600" dirty="0" err="1">
                <a:latin typeface="Cambria" panose="02040503050406030204" pitchFamily="18" charset="0"/>
                <a:ea typeface="Cambria" panose="02040503050406030204" pitchFamily="18" charset="0"/>
              </a:rPr>
              <a:t>client_number</a:t>
            </a:r>
            <a:r>
              <a:rPr lang="en-US" sz="1600" dirty="0">
                <a:latin typeface="Cambria" panose="02040503050406030204" pitchFamily="18" charset="0"/>
                <a:ea typeface="Cambria" panose="02040503050406030204" pitchFamily="18" charset="0"/>
              </a:rPr>
              <a:t> NUMBER(4) </a:t>
            </a:r>
            <a:r>
              <a:rPr lang="en-US" sz="1600" dirty="0">
                <a:solidFill>
                  <a:srgbClr val="FF0000"/>
                </a:solidFill>
                <a:latin typeface="Cambria" panose="02040503050406030204" pitchFamily="18" charset="0"/>
                <a:ea typeface="Cambria" panose="02040503050406030204" pitchFamily="18" charset="0"/>
              </a:rPr>
              <a:t>CONSTRAINT </a:t>
            </a:r>
            <a:r>
              <a:rPr lang="en-US" sz="1600" dirty="0" err="1">
                <a:solidFill>
                  <a:srgbClr val="FF0000"/>
                </a:solidFill>
                <a:latin typeface="Cambria" panose="02040503050406030204" pitchFamily="18" charset="0"/>
                <a:ea typeface="Cambria" panose="02040503050406030204" pitchFamily="18" charset="0"/>
              </a:rPr>
              <a:t>clients_client_num_pk</a:t>
            </a:r>
            <a:r>
              <a:rPr lang="en-US" sz="1600" dirty="0">
                <a:solidFill>
                  <a:srgbClr val="FF0000"/>
                </a:solidFill>
                <a:latin typeface="Cambria" panose="02040503050406030204" pitchFamily="18" charset="0"/>
                <a:ea typeface="Cambria" panose="02040503050406030204" pitchFamily="18" charset="0"/>
              </a:rPr>
              <a:t> PRIMARY KEY</a:t>
            </a:r>
            <a:r>
              <a:rPr lang="en-US" sz="1600" dirty="0">
                <a:latin typeface="Cambria" panose="02040503050406030204" pitchFamily="18" charset="0"/>
                <a:ea typeface="Cambria" panose="02040503050406030204" pitchFamily="18" charset="0"/>
              </a:rPr>
              <a:t>,</a:t>
            </a:r>
          </a:p>
          <a:p>
            <a:r>
              <a:rPr lang="en-US" sz="1600" dirty="0" err="1">
                <a:latin typeface="Cambria" panose="02040503050406030204" pitchFamily="18" charset="0"/>
                <a:ea typeface="Cambria" panose="02040503050406030204" pitchFamily="18" charset="0"/>
              </a:rPr>
              <a:t>first_name</a:t>
            </a:r>
            <a:r>
              <a:rPr lang="en-US" sz="1600" dirty="0">
                <a:latin typeface="Cambria" panose="02040503050406030204" pitchFamily="18" charset="0"/>
                <a:ea typeface="Cambria" panose="02040503050406030204" pitchFamily="18" charset="0"/>
              </a:rPr>
              <a:t> VARCHAR2(14),</a:t>
            </a:r>
          </a:p>
          <a:p>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VARCHAR2(13));</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40744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00D5-80B1-4E6F-A917-77CC2607D925}"/>
              </a:ext>
            </a:extLst>
          </p:cNvPr>
          <p:cNvSpPr>
            <a:spLocks noGrp="1"/>
          </p:cNvSpPr>
          <p:nvPr>
            <p:ph type="title"/>
          </p:nvPr>
        </p:nvSpPr>
        <p:spPr/>
        <p:txBody>
          <a:bodyPr/>
          <a:lstStyle/>
          <a:p>
            <a:r>
              <a:rPr lang="en-CA" dirty="0"/>
              <a:t>PRIMARY KEY Constraints</a:t>
            </a:r>
          </a:p>
        </p:txBody>
      </p:sp>
      <p:sp>
        <p:nvSpPr>
          <p:cNvPr id="3" name="Content Placeholder 2">
            <a:extLst>
              <a:ext uri="{FF2B5EF4-FFF2-40B4-BE49-F238E27FC236}">
                <a16:creationId xmlns:a16="http://schemas.microsoft.com/office/drawing/2014/main" id="{7B58956D-B7DC-4DFC-8680-6778AC6BD71A}"/>
              </a:ext>
            </a:extLst>
          </p:cNvPr>
          <p:cNvSpPr>
            <a:spLocks noGrp="1"/>
          </p:cNvSpPr>
          <p:nvPr>
            <p:ph idx="1"/>
          </p:nvPr>
        </p:nvSpPr>
        <p:spPr/>
        <p:txBody>
          <a:bodyPr/>
          <a:lstStyle/>
          <a:p>
            <a:r>
              <a:rPr lang="en-US" dirty="0"/>
              <a:t>To create the PRIMARY KEY constraint at table-level the syntax is:</a:t>
            </a:r>
          </a:p>
          <a:p>
            <a:endParaRPr lang="en-US" dirty="0"/>
          </a:p>
          <a:p>
            <a:endParaRPr lang="en-US" dirty="0"/>
          </a:p>
          <a:p>
            <a:endParaRPr lang="en-US" dirty="0"/>
          </a:p>
          <a:p>
            <a:endParaRPr lang="en-US" dirty="0"/>
          </a:p>
          <a:p>
            <a:r>
              <a:rPr lang="en-US" dirty="0"/>
              <a:t>Note that the PRIMARY KEY column name follows the constraint type, and is enclosed in parenthesis.</a:t>
            </a:r>
          </a:p>
          <a:p>
            <a:r>
              <a:rPr lang="en-US" dirty="0"/>
              <a:t>To define a composite PRIMARY KEY, you must define the constraint at the table level rather than the column level. </a:t>
            </a:r>
          </a:p>
          <a:p>
            <a:pPr lvl="1"/>
            <a:r>
              <a:rPr lang="en-US" dirty="0"/>
              <a:t>For example, PRIMARY KEY (</a:t>
            </a:r>
            <a:r>
              <a:rPr lang="en-US" dirty="0" err="1"/>
              <a:t>employee_id</a:t>
            </a:r>
            <a:r>
              <a:rPr lang="en-US" dirty="0"/>
              <a:t>, </a:t>
            </a:r>
            <a:r>
              <a:rPr lang="en-US" dirty="0" err="1"/>
              <a:t>start_date</a:t>
            </a:r>
            <a:r>
              <a:rPr lang="en-US" dirty="0"/>
              <a:t>)</a:t>
            </a:r>
            <a:endParaRPr lang="en-CA" dirty="0"/>
          </a:p>
        </p:txBody>
      </p:sp>
      <p:sp>
        <p:nvSpPr>
          <p:cNvPr id="4" name="TextBox 3">
            <a:extLst>
              <a:ext uri="{FF2B5EF4-FFF2-40B4-BE49-F238E27FC236}">
                <a16:creationId xmlns:a16="http://schemas.microsoft.com/office/drawing/2014/main" id="{AC1EC518-3412-4075-8FCE-44E1CB74C180}"/>
              </a:ext>
            </a:extLst>
          </p:cNvPr>
          <p:cNvSpPr txBox="1"/>
          <p:nvPr/>
        </p:nvSpPr>
        <p:spPr>
          <a:xfrm>
            <a:off x="1109974" y="2644858"/>
            <a:ext cx="7409653" cy="1323439"/>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clients</a:t>
            </a:r>
          </a:p>
          <a:p>
            <a:r>
              <a:rPr lang="en-US" sz="1600" dirty="0">
                <a:latin typeface="Cambria" panose="02040503050406030204" pitchFamily="18" charset="0"/>
                <a:ea typeface="Cambria" panose="02040503050406030204" pitchFamily="18" charset="0"/>
              </a:rPr>
              <a:t>(</a:t>
            </a:r>
            <a:r>
              <a:rPr lang="en-US" sz="1600" dirty="0" err="1">
                <a:latin typeface="Cambria" panose="02040503050406030204" pitchFamily="18" charset="0"/>
                <a:ea typeface="Cambria" panose="02040503050406030204" pitchFamily="18" charset="0"/>
              </a:rPr>
              <a:t>client_number</a:t>
            </a:r>
            <a:r>
              <a:rPr lang="en-US" sz="1600" dirty="0">
                <a:latin typeface="Cambria" panose="02040503050406030204" pitchFamily="18" charset="0"/>
                <a:ea typeface="Cambria" panose="02040503050406030204" pitchFamily="18" charset="0"/>
              </a:rPr>
              <a:t> NUMBER(4),</a:t>
            </a:r>
          </a:p>
          <a:p>
            <a:r>
              <a:rPr lang="en-US" sz="1600" dirty="0" err="1">
                <a:latin typeface="Cambria" panose="02040503050406030204" pitchFamily="18" charset="0"/>
                <a:ea typeface="Cambria" panose="02040503050406030204" pitchFamily="18" charset="0"/>
              </a:rPr>
              <a:t>first_name</a:t>
            </a:r>
            <a:r>
              <a:rPr lang="en-US" sz="1600" dirty="0">
                <a:latin typeface="Cambria" panose="02040503050406030204" pitchFamily="18" charset="0"/>
                <a:ea typeface="Cambria" panose="02040503050406030204" pitchFamily="18" charset="0"/>
              </a:rPr>
              <a:t> VARCHAR2(14),</a:t>
            </a:r>
          </a:p>
          <a:p>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VARCHAR2(13),</a:t>
            </a:r>
          </a:p>
          <a:p>
            <a:r>
              <a:rPr lang="en-US" sz="1600" dirty="0">
                <a:solidFill>
                  <a:srgbClr val="FF0000"/>
                </a:solidFill>
                <a:latin typeface="Cambria" panose="02040503050406030204" pitchFamily="18" charset="0"/>
                <a:ea typeface="Cambria" panose="02040503050406030204" pitchFamily="18" charset="0"/>
              </a:rPr>
              <a:t>CONSTRAINT </a:t>
            </a:r>
            <a:r>
              <a:rPr lang="en-US" sz="1600" dirty="0" err="1">
                <a:solidFill>
                  <a:srgbClr val="FF0000"/>
                </a:solidFill>
                <a:latin typeface="Cambria" panose="02040503050406030204" pitchFamily="18" charset="0"/>
                <a:ea typeface="Cambria" panose="02040503050406030204" pitchFamily="18" charset="0"/>
              </a:rPr>
              <a:t>clients_client_num_pk</a:t>
            </a:r>
            <a:r>
              <a:rPr lang="en-US" sz="1600" dirty="0">
                <a:solidFill>
                  <a:srgbClr val="FF0000"/>
                </a:solidFill>
                <a:latin typeface="Cambria" panose="02040503050406030204" pitchFamily="18" charset="0"/>
                <a:ea typeface="Cambria" panose="02040503050406030204" pitchFamily="18" charset="0"/>
              </a:rPr>
              <a:t> PRIMARY KEY (</a:t>
            </a:r>
            <a:r>
              <a:rPr lang="en-US" sz="1600" dirty="0" err="1">
                <a:solidFill>
                  <a:srgbClr val="FF0000"/>
                </a:solidFill>
                <a:latin typeface="Cambria" panose="02040503050406030204" pitchFamily="18" charset="0"/>
                <a:ea typeface="Cambria" panose="02040503050406030204" pitchFamily="18" charset="0"/>
              </a:rPr>
              <a:t>client_number</a:t>
            </a:r>
            <a:r>
              <a:rPr lang="en-US" sz="1600" dirty="0">
                <a:solidFill>
                  <a:srgbClr val="FF0000"/>
                </a:solidFill>
                <a:latin typeface="Cambria" panose="02040503050406030204" pitchFamily="18" charset="0"/>
                <a:ea typeface="Cambria" panose="02040503050406030204" pitchFamily="18" charset="0"/>
              </a:rPr>
              <a:t>)</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2409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05149-1450-40BF-B48D-0EC758618554}"/>
              </a:ext>
            </a:extLst>
          </p:cNvPr>
          <p:cNvSpPr>
            <a:spLocks noGrp="1"/>
          </p:cNvSpPr>
          <p:nvPr>
            <p:ph type="title"/>
          </p:nvPr>
        </p:nvSpPr>
        <p:spPr/>
        <p:txBody>
          <a:bodyPr/>
          <a:lstStyle/>
          <a:p>
            <a:r>
              <a:rPr lang="en-CA" dirty="0"/>
              <a:t>FOREIGN KEY Constraint</a:t>
            </a:r>
          </a:p>
        </p:txBody>
      </p:sp>
      <p:sp>
        <p:nvSpPr>
          <p:cNvPr id="3" name="Content Placeholder 2">
            <a:extLst>
              <a:ext uri="{FF2B5EF4-FFF2-40B4-BE49-F238E27FC236}">
                <a16:creationId xmlns:a16="http://schemas.microsoft.com/office/drawing/2014/main" id="{BFC1448B-A34E-4248-93B6-EA88247401F2}"/>
              </a:ext>
            </a:extLst>
          </p:cNvPr>
          <p:cNvSpPr>
            <a:spLocks noGrp="1"/>
          </p:cNvSpPr>
          <p:nvPr>
            <p:ph idx="1"/>
          </p:nvPr>
        </p:nvSpPr>
        <p:spPr/>
        <p:txBody>
          <a:bodyPr/>
          <a:lstStyle/>
          <a:p>
            <a:r>
              <a:rPr lang="en-US" dirty="0"/>
              <a:t>FOREIGN KEY constraints are also called "referential integrity" constraints.</a:t>
            </a:r>
          </a:p>
          <a:p>
            <a:r>
              <a:rPr lang="en-US" dirty="0"/>
              <a:t>Foreign Key constraints designate a column or combination of columns as a foreign key.</a:t>
            </a:r>
          </a:p>
          <a:p>
            <a:r>
              <a:rPr lang="en-US" dirty="0"/>
              <a:t>A foreign keys links back to the primary key (or a unique key) in another table, and this link is the basis of the relationship between tables.</a:t>
            </a:r>
          </a:p>
          <a:p>
            <a:r>
              <a:rPr lang="en-US" dirty="0"/>
              <a:t>In the tables shown, the primary-key of the DEPARTMENTS table, </a:t>
            </a:r>
            <a:r>
              <a:rPr lang="en-US" dirty="0" err="1"/>
              <a:t>department_id</a:t>
            </a:r>
            <a:r>
              <a:rPr lang="en-US" dirty="0"/>
              <a:t>, also appears in the EMPLOYEES table as a foreign-key column.</a:t>
            </a:r>
            <a:endParaRPr lang="en-CA" dirty="0"/>
          </a:p>
        </p:txBody>
      </p:sp>
      <p:pic>
        <p:nvPicPr>
          <p:cNvPr id="5" name="Picture 4">
            <a:extLst>
              <a:ext uri="{FF2B5EF4-FFF2-40B4-BE49-F238E27FC236}">
                <a16:creationId xmlns:a16="http://schemas.microsoft.com/office/drawing/2014/main" id="{874FBF6E-8ECB-4380-BD01-75B96C17B227}"/>
              </a:ext>
            </a:extLst>
          </p:cNvPr>
          <p:cNvPicPr>
            <a:picLocks noChangeAspect="1"/>
          </p:cNvPicPr>
          <p:nvPr/>
        </p:nvPicPr>
        <p:blipFill>
          <a:blip r:embed="rId2"/>
          <a:stretch>
            <a:fillRect/>
          </a:stretch>
        </p:blipFill>
        <p:spPr>
          <a:xfrm>
            <a:off x="2517602" y="4604039"/>
            <a:ext cx="4746798" cy="2015104"/>
          </a:xfrm>
          <a:prstGeom prst="rect">
            <a:avLst/>
          </a:prstGeom>
        </p:spPr>
      </p:pic>
    </p:spTree>
    <p:extLst>
      <p:ext uri="{BB962C8B-B14F-4D97-AF65-F5344CB8AC3E}">
        <p14:creationId xmlns:p14="http://schemas.microsoft.com/office/powerpoint/2010/main" val="37960605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6E98-E584-4450-9EB8-C9F7B3E0CA75}"/>
              </a:ext>
            </a:extLst>
          </p:cNvPr>
          <p:cNvSpPr>
            <a:spLocks noGrp="1"/>
          </p:cNvSpPr>
          <p:nvPr>
            <p:ph type="title"/>
          </p:nvPr>
        </p:nvSpPr>
        <p:spPr/>
        <p:txBody>
          <a:bodyPr/>
          <a:lstStyle/>
          <a:p>
            <a:r>
              <a:rPr lang="en-CA" dirty="0"/>
              <a:t>FOREGIN KEY Constraint</a:t>
            </a:r>
          </a:p>
        </p:txBody>
      </p:sp>
      <p:sp>
        <p:nvSpPr>
          <p:cNvPr id="3" name="Content Placeholder 2">
            <a:extLst>
              <a:ext uri="{FF2B5EF4-FFF2-40B4-BE49-F238E27FC236}">
                <a16:creationId xmlns:a16="http://schemas.microsoft.com/office/drawing/2014/main" id="{0E1DA6B4-7E43-437B-A537-08BAC448C6EA}"/>
              </a:ext>
            </a:extLst>
          </p:cNvPr>
          <p:cNvSpPr>
            <a:spLocks noGrp="1"/>
          </p:cNvSpPr>
          <p:nvPr>
            <p:ph idx="1"/>
          </p:nvPr>
        </p:nvSpPr>
        <p:spPr/>
        <p:txBody>
          <a:bodyPr/>
          <a:lstStyle/>
          <a:p>
            <a:r>
              <a:rPr lang="en-US" dirty="0"/>
              <a:t>To define a FOREIGN KEY constraint, it is good practice to use the suffix _</a:t>
            </a:r>
            <a:r>
              <a:rPr lang="en-US" dirty="0" err="1"/>
              <a:t>fk</a:t>
            </a:r>
            <a:r>
              <a:rPr lang="en-US" dirty="0"/>
              <a:t> in the constraint name.</a:t>
            </a:r>
          </a:p>
          <a:p>
            <a:r>
              <a:rPr lang="en-US" dirty="0"/>
              <a:t>For example, the constraint name for the FOREIGN KEY column </a:t>
            </a:r>
            <a:r>
              <a:rPr lang="en-US" dirty="0" err="1"/>
              <a:t>department_id</a:t>
            </a:r>
            <a:r>
              <a:rPr lang="en-US" dirty="0"/>
              <a:t> in the employees table could be named </a:t>
            </a:r>
            <a:r>
              <a:rPr lang="en-US" dirty="0" err="1"/>
              <a:t>emps_dept_id_fk</a:t>
            </a:r>
            <a:r>
              <a:rPr lang="en-US" dirty="0"/>
              <a:t>.</a:t>
            </a:r>
            <a:endParaRPr lang="en-CA" dirty="0"/>
          </a:p>
        </p:txBody>
      </p:sp>
    </p:spTree>
    <p:extLst>
      <p:ext uri="{BB962C8B-B14F-4D97-AF65-F5344CB8AC3E}">
        <p14:creationId xmlns:p14="http://schemas.microsoft.com/office/powerpoint/2010/main" val="2315601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F349-2A1D-49C4-9BFD-9AE7CCAE9B9B}"/>
              </a:ext>
            </a:extLst>
          </p:cNvPr>
          <p:cNvSpPr>
            <a:spLocks noGrp="1"/>
          </p:cNvSpPr>
          <p:nvPr>
            <p:ph type="title"/>
          </p:nvPr>
        </p:nvSpPr>
        <p:spPr/>
        <p:txBody>
          <a:bodyPr/>
          <a:lstStyle/>
          <a:p>
            <a:r>
              <a:rPr lang="en-CA" dirty="0"/>
              <a:t>FOREIGN KEY Constraint Syntax</a:t>
            </a:r>
          </a:p>
        </p:txBody>
      </p:sp>
      <p:sp>
        <p:nvSpPr>
          <p:cNvPr id="3" name="Content Placeholder 2">
            <a:extLst>
              <a:ext uri="{FF2B5EF4-FFF2-40B4-BE49-F238E27FC236}">
                <a16:creationId xmlns:a16="http://schemas.microsoft.com/office/drawing/2014/main" id="{4D8545F8-E4ED-447D-ACFD-9C7F81D44784}"/>
              </a:ext>
            </a:extLst>
          </p:cNvPr>
          <p:cNvSpPr>
            <a:spLocks noGrp="1"/>
          </p:cNvSpPr>
          <p:nvPr>
            <p:ph idx="1"/>
          </p:nvPr>
        </p:nvSpPr>
        <p:spPr/>
        <p:txBody>
          <a:bodyPr/>
          <a:lstStyle/>
          <a:p>
            <a:r>
              <a:rPr lang="en-US" dirty="0"/>
              <a:t>The syntax for defining a FOREIGN KEY constraint requires a reference to the table and column in the parent table.</a:t>
            </a:r>
          </a:p>
          <a:p>
            <a:r>
              <a:rPr lang="en-US" dirty="0"/>
              <a:t>A FOREIGN KEY constraint in a CREATE TABLE statement can be defined as follows.</a:t>
            </a:r>
          </a:p>
          <a:p>
            <a:r>
              <a:rPr lang="en-US" dirty="0"/>
              <a:t>Column-level syntax example:</a:t>
            </a:r>
            <a:endParaRPr lang="en-CA" dirty="0"/>
          </a:p>
        </p:txBody>
      </p:sp>
      <p:sp>
        <p:nvSpPr>
          <p:cNvPr id="4" name="TextBox 3">
            <a:extLst>
              <a:ext uri="{FF2B5EF4-FFF2-40B4-BE49-F238E27FC236}">
                <a16:creationId xmlns:a16="http://schemas.microsoft.com/office/drawing/2014/main" id="{E69D25C5-2BE2-45C4-94CD-F4DACC3AB2E8}"/>
              </a:ext>
            </a:extLst>
          </p:cNvPr>
          <p:cNvSpPr txBox="1"/>
          <p:nvPr/>
        </p:nvSpPr>
        <p:spPr>
          <a:xfrm>
            <a:off x="1143841" y="4024924"/>
            <a:ext cx="7409653" cy="1815882"/>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a:t>
            </a:r>
            <a:r>
              <a:rPr lang="en-US" sz="1600" dirty="0" err="1">
                <a:latin typeface="Cambria" panose="02040503050406030204" pitchFamily="18" charset="0"/>
                <a:ea typeface="Cambria" panose="02040503050406030204" pitchFamily="18" charset="0"/>
              </a:rPr>
              <a:t>copy_employees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NUMBER(6,0) CONSTRAINT </a:t>
            </a:r>
            <a:r>
              <a:rPr lang="en-US" sz="1600" dirty="0" err="1">
                <a:latin typeface="Cambria" panose="02040503050406030204" pitchFamily="18" charset="0"/>
                <a:ea typeface="Cambria" panose="02040503050406030204" pitchFamily="18" charset="0"/>
              </a:rPr>
              <a:t>copy_emp_pk</a:t>
            </a:r>
            <a:r>
              <a:rPr lang="en-US" sz="1600" dirty="0">
                <a:latin typeface="Cambria" panose="02040503050406030204" pitchFamily="18" charset="0"/>
                <a:ea typeface="Cambria" panose="02040503050406030204" pitchFamily="18" charset="0"/>
              </a:rPr>
              <a:t> PRIMARY KEY,</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first_name</a:t>
            </a:r>
            <a:r>
              <a:rPr lang="en-US" sz="1600" dirty="0">
                <a:latin typeface="Cambria" panose="02040503050406030204" pitchFamily="18" charset="0"/>
                <a:ea typeface="Cambria" panose="02040503050406030204" pitchFamily="18" charset="0"/>
              </a:rPr>
              <a:t> VARCHAR2(20),</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VARCHAR2(25),</a:t>
            </a:r>
          </a:p>
          <a:p>
            <a:r>
              <a:rPr lang="en-US" sz="1600" dirty="0">
                <a:latin typeface="Cambria" panose="02040503050406030204" pitchFamily="18" charset="0"/>
                <a:ea typeface="Cambria" panose="02040503050406030204" pitchFamily="18" charset="0"/>
              </a:rPr>
              <a:t> </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solidFill>
                  <a:srgbClr val="FF0000"/>
                </a:solidFill>
                <a:latin typeface="Cambria" panose="02040503050406030204" pitchFamily="18" charset="0"/>
                <a:ea typeface="Cambria" panose="02040503050406030204" pitchFamily="18" charset="0"/>
              </a:rPr>
              <a:t> NUMBER(4,0) CONSTRAINT </a:t>
            </a:r>
            <a:r>
              <a:rPr lang="en-US" sz="1600" dirty="0" err="1">
                <a:solidFill>
                  <a:srgbClr val="FF0000"/>
                </a:solidFill>
                <a:latin typeface="Cambria" panose="02040503050406030204" pitchFamily="18" charset="0"/>
                <a:ea typeface="Cambria" panose="02040503050406030204" pitchFamily="18" charset="0"/>
              </a:rPr>
              <a:t>c_emps_dept_id_fk</a:t>
            </a:r>
            <a:endParaRPr lang="en-US" sz="1600" dirty="0">
              <a:solidFill>
                <a:srgbClr val="FF0000"/>
              </a:solidFill>
              <a:latin typeface="Cambria" panose="02040503050406030204" pitchFamily="18" charset="0"/>
              <a:ea typeface="Cambria" panose="02040503050406030204" pitchFamily="18" charset="0"/>
            </a:endParaRPr>
          </a:p>
          <a:p>
            <a:r>
              <a:rPr lang="en-US" sz="1600" dirty="0">
                <a:solidFill>
                  <a:srgbClr val="FF0000"/>
                </a:solidFill>
                <a:latin typeface="Cambria" panose="02040503050406030204" pitchFamily="18" charset="0"/>
                <a:ea typeface="Cambria" panose="02040503050406030204" pitchFamily="18" charset="0"/>
              </a:rPr>
              <a:t>  				REFERENCES departments(</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solidFill>
                  <a:srgbClr val="FF0000"/>
                </a:solidFill>
                <a:latin typeface="Cambria" panose="02040503050406030204" pitchFamily="18" charset="0"/>
                <a:ea typeface="Cambria" panose="02040503050406030204" pitchFamily="18" charset="0"/>
              </a:rPr>
              <a:t>)</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 email VARCHAR2(25));</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169958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F349-2A1D-49C4-9BFD-9AE7CCAE9B9B}"/>
              </a:ext>
            </a:extLst>
          </p:cNvPr>
          <p:cNvSpPr>
            <a:spLocks noGrp="1"/>
          </p:cNvSpPr>
          <p:nvPr>
            <p:ph type="title"/>
          </p:nvPr>
        </p:nvSpPr>
        <p:spPr/>
        <p:txBody>
          <a:bodyPr/>
          <a:lstStyle/>
          <a:p>
            <a:r>
              <a:rPr lang="en-CA" dirty="0"/>
              <a:t>FOREIGN KEY Constraint Syntax</a:t>
            </a:r>
          </a:p>
        </p:txBody>
      </p:sp>
      <p:sp>
        <p:nvSpPr>
          <p:cNvPr id="3" name="Content Placeholder 2">
            <a:extLst>
              <a:ext uri="{FF2B5EF4-FFF2-40B4-BE49-F238E27FC236}">
                <a16:creationId xmlns:a16="http://schemas.microsoft.com/office/drawing/2014/main" id="{4D8545F8-E4ED-447D-ACFD-9C7F81D44784}"/>
              </a:ext>
            </a:extLst>
          </p:cNvPr>
          <p:cNvSpPr>
            <a:spLocks noGrp="1"/>
          </p:cNvSpPr>
          <p:nvPr>
            <p:ph idx="1"/>
          </p:nvPr>
        </p:nvSpPr>
        <p:spPr/>
        <p:txBody>
          <a:bodyPr/>
          <a:lstStyle/>
          <a:p>
            <a:r>
              <a:rPr lang="en-US" dirty="0"/>
              <a:t>The syntax for defining a FOREIGN KEY constraint requires a reference to the table and column in the parent table.</a:t>
            </a:r>
          </a:p>
          <a:p>
            <a:r>
              <a:rPr lang="en-US" dirty="0"/>
              <a:t>A FOREIGN KEY constraint in a CREATE TABLE statement can be defined as follows.</a:t>
            </a:r>
          </a:p>
          <a:p>
            <a:r>
              <a:rPr lang="en-US" dirty="0"/>
              <a:t>Table-level syntax example:</a:t>
            </a:r>
            <a:endParaRPr lang="en-CA" dirty="0"/>
          </a:p>
        </p:txBody>
      </p:sp>
      <p:sp>
        <p:nvSpPr>
          <p:cNvPr id="4" name="TextBox 3">
            <a:extLst>
              <a:ext uri="{FF2B5EF4-FFF2-40B4-BE49-F238E27FC236}">
                <a16:creationId xmlns:a16="http://schemas.microsoft.com/office/drawing/2014/main" id="{E69D25C5-2BE2-45C4-94CD-F4DACC3AB2E8}"/>
              </a:ext>
            </a:extLst>
          </p:cNvPr>
          <p:cNvSpPr txBox="1"/>
          <p:nvPr/>
        </p:nvSpPr>
        <p:spPr>
          <a:xfrm>
            <a:off x="1143841" y="4024924"/>
            <a:ext cx="7409653" cy="2062103"/>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a:t>
            </a:r>
            <a:r>
              <a:rPr lang="en-US" sz="1600" dirty="0" err="1">
                <a:latin typeface="Cambria" panose="02040503050406030204" pitchFamily="18" charset="0"/>
                <a:ea typeface="Cambria" panose="02040503050406030204" pitchFamily="18" charset="0"/>
              </a:rPr>
              <a:t>copy_employees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NUMBER(6,0) CONSTRAINT </a:t>
            </a:r>
            <a:r>
              <a:rPr lang="en-US" sz="1600" dirty="0" err="1">
                <a:latin typeface="Cambria" panose="02040503050406030204" pitchFamily="18" charset="0"/>
                <a:ea typeface="Cambria" panose="02040503050406030204" pitchFamily="18" charset="0"/>
              </a:rPr>
              <a:t>copy_emp_pk</a:t>
            </a:r>
            <a:r>
              <a:rPr lang="en-US" sz="1600" dirty="0">
                <a:latin typeface="Cambria" panose="02040503050406030204" pitchFamily="18" charset="0"/>
                <a:ea typeface="Cambria" panose="02040503050406030204" pitchFamily="18" charset="0"/>
              </a:rPr>
              <a:t> PRIMARY KEY,</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first_name</a:t>
            </a:r>
            <a:r>
              <a:rPr lang="en-US" sz="1600" dirty="0">
                <a:latin typeface="Cambria" panose="02040503050406030204" pitchFamily="18" charset="0"/>
                <a:ea typeface="Cambria" panose="02040503050406030204" pitchFamily="18" charset="0"/>
              </a:rPr>
              <a:t> VARCHAR2(20),</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VARCHAR2(25),</a:t>
            </a:r>
          </a:p>
          <a:p>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NUMBER(4,0),</a:t>
            </a:r>
          </a:p>
          <a:p>
            <a:r>
              <a:rPr lang="en-US" sz="1600" dirty="0">
                <a:latin typeface="Cambria" panose="02040503050406030204" pitchFamily="18" charset="0"/>
                <a:ea typeface="Cambria" panose="02040503050406030204" pitchFamily="18" charset="0"/>
              </a:rPr>
              <a:t> email VARCHAR2(25),</a:t>
            </a:r>
          </a:p>
          <a:p>
            <a:r>
              <a:rPr lang="en-US" sz="1600" dirty="0">
                <a:latin typeface="Cambria" panose="02040503050406030204" pitchFamily="18" charset="0"/>
                <a:ea typeface="Cambria" panose="02040503050406030204" pitchFamily="18" charset="0"/>
              </a:rPr>
              <a:t> </a:t>
            </a:r>
            <a:r>
              <a:rPr lang="en-US" sz="1600" dirty="0">
                <a:solidFill>
                  <a:srgbClr val="FF0000"/>
                </a:solidFill>
                <a:latin typeface="Cambria" panose="02040503050406030204" pitchFamily="18" charset="0"/>
                <a:ea typeface="Cambria" panose="02040503050406030204" pitchFamily="18" charset="0"/>
              </a:rPr>
              <a:t>CONSTRAINT </a:t>
            </a:r>
            <a:r>
              <a:rPr lang="en-US" sz="1600" dirty="0" err="1">
                <a:solidFill>
                  <a:srgbClr val="FF0000"/>
                </a:solidFill>
                <a:latin typeface="Cambria" panose="02040503050406030204" pitchFamily="18" charset="0"/>
                <a:ea typeface="Cambria" panose="02040503050406030204" pitchFamily="18" charset="0"/>
              </a:rPr>
              <a:t>c_emps_dept_id_fk</a:t>
            </a:r>
            <a:r>
              <a:rPr lang="en-US" sz="1600" dirty="0">
                <a:solidFill>
                  <a:srgbClr val="FF0000"/>
                </a:solidFill>
                <a:latin typeface="Cambria" panose="02040503050406030204" pitchFamily="18" charset="0"/>
                <a:ea typeface="Cambria" panose="02040503050406030204" pitchFamily="18" charset="0"/>
              </a:rPr>
              <a:t> FOREIGN KEY (</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solidFill>
                  <a:srgbClr val="FF0000"/>
                </a:solidFill>
                <a:latin typeface="Cambria" panose="02040503050406030204" pitchFamily="18" charset="0"/>
                <a:ea typeface="Cambria" panose="02040503050406030204" pitchFamily="18" charset="0"/>
              </a:rPr>
              <a:t>)</a:t>
            </a:r>
          </a:p>
          <a:p>
            <a:r>
              <a:rPr lang="en-US" sz="1600" dirty="0">
                <a:solidFill>
                  <a:srgbClr val="FF0000"/>
                </a:solidFill>
                <a:latin typeface="Cambria" panose="02040503050406030204" pitchFamily="18" charset="0"/>
                <a:ea typeface="Cambria" panose="02040503050406030204" pitchFamily="18" charset="0"/>
              </a:rPr>
              <a:t>	REFERENCES departments(</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solidFill>
                  <a:srgbClr val="FF0000"/>
                </a:solidFill>
                <a:latin typeface="Cambria" panose="02040503050406030204" pitchFamily="18" charset="0"/>
                <a:ea typeface="Cambria" panose="02040503050406030204" pitchFamily="18" charset="0"/>
              </a:rPr>
              <a:t>)</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403241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FEC1-19DF-41FC-B5B1-263065F60CB2}"/>
              </a:ext>
            </a:extLst>
          </p:cNvPr>
          <p:cNvSpPr>
            <a:spLocks noGrp="1"/>
          </p:cNvSpPr>
          <p:nvPr>
            <p:ph type="title"/>
          </p:nvPr>
        </p:nvSpPr>
        <p:spPr/>
        <p:txBody>
          <a:bodyPr/>
          <a:lstStyle/>
          <a:p>
            <a:r>
              <a:rPr lang="en-CA" dirty="0"/>
              <a:t>ON DELETE Cascade</a:t>
            </a:r>
          </a:p>
        </p:txBody>
      </p:sp>
      <p:sp>
        <p:nvSpPr>
          <p:cNvPr id="3" name="Content Placeholder 2">
            <a:extLst>
              <a:ext uri="{FF2B5EF4-FFF2-40B4-BE49-F238E27FC236}">
                <a16:creationId xmlns:a16="http://schemas.microsoft.com/office/drawing/2014/main" id="{B16C87C3-89C8-486C-A451-F47BBAF80753}"/>
              </a:ext>
            </a:extLst>
          </p:cNvPr>
          <p:cNvSpPr>
            <a:spLocks noGrp="1"/>
          </p:cNvSpPr>
          <p:nvPr>
            <p:ph idx="1"/>
          </p:nvPr>
        </p:nvSpPr>
        <p:spPr/>
        <p:txBody>
          <a:bodyPr/>
          <a:lstStyle/>
          <a:p>
            <a:r>
              <a:rPr lang="en-US" dirty="0"/>
              <a:t>Using the ON DELETE CASCADE option when defining a foreign key enables the dependent rows in the child table to be deleted when a row in the parent table is deleted.</a:t>
            </a:r>
          </a:p>
          <a:p>
            <a:r>
              <a:rPr lang="en-US" dirty="0"/>
              <a:t>If the foreign key does not have an ON DELETE CASCADE option, referenced rows in the parent table cannot be deleted.</a:t>
            </a:r>
          </a:p>
          <a:p>
            <a:r>
              <a:rPr lang="en-US" dirty="0"/>
              <a:t>In other words, the child table FOREIGN KEY constraint includes the ON DELETE CASCADE permission allowing its parent to delete the rows that it refers to.</a:t>
            </a:r>
            <a:endParaRPr lang="en-CA" dirty="0"/>
          </a:p>
        </p:txBody>
      </p:sp>
    </p:spTree>
    <p:extLst>
      <p:ext uri="{BB962C8B-B14F-4D97-AF65-F5344CB8AC3E}">
        <p14:creationId xmlns:p14="http://schemas.microsoft.com/office/powerpoint/2010/main" val="10039600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A849-6B9E-493D-91A5-A78AD4D54D34}"/>
              </a:ext>
            </a:extLst>
          </p:cNvPr>
          <p:cNvSpPr>
            <a:spLocks noGrp="1"/>
          </p:cNvSpPr>
          <p:nvPr>
            <p:ph type="title"/>
          </p:nvPr>
        </p:nvSpPr>
        <p:spPr/>
        <p:txBody>
          <a:bodyPr/>
          <a:lstStyle/>
          <a:p>
            <a:r>
              <a:rPr lang="en-CA" dirty="0"/>
              <a:t>ON DELETE CASCADE Syntax</a:t>
            </a:r>
          </a:p>
        </p:txBody>
      </p:sp>
      <p:sp>
        <p:nvSpPr>
          <p:cNvPr id="3" name="Content Placeholder 2">
            <a:extLst>
              <a:ext uri="{FF2B5EF4-FFF2-40B4-BE49-F238E27FC236}">
                <a16:creationId xmlns:a16="http://schemas.microsoft.com/office/drawing/2014/main" id="{1C89BA9F-E60F-4AC3-8DB4-13A3CE46FEC0}"/>
              </a:ext>
            </a:extLst>
          </p:cNvPr>
          <p:cNvSpPr>
            <a:spLocks noGrp="1"/>
          </p:cNvSpPr>
          <p:nvPr>
            <p:ph idx="1"/>
          </p:nvPr>
        </p:nvSpPr>
        <p:spPr/>
        <p:txBody>
          <a:bodyPr/>
          <a:lstStyle/>
          <a:p>
            <a:r>
              <a:rPr lang="en-US" dirty="0"/>
              <a:t>Table created without ON DELETE CASCADE:</a:t>
            </a:r>
          </a:p>
          <a:p>
            <a:pPr marL="0" indent="0">
              <a:buNone/>
            </a:pPr>
            <a:endParaRPr lang="en-US" dirty="0"/>
          </a:p>
          <a:p>
            <a:endParaRPr lang="en-US" dirty="0"/>
          </a:p>
          <a:p>
            <a:endParaRPr lang="en-US" dirty="0"/>
          </a:p>
          <a:p>
            <a:endParaRPr lang="en-US" dirty="0"/>
          </a:p>
          <a:p>
            <a:endParaRPr lang="en-US" dirty="0"/>
          </a:p>
          <a:p>
            <a:r>
              <a:rPr lang="en-US" dirty="0"/>
              <a:t>An attempt to delete </a:t>
            </a:r>
            <a:r>
              <a:rPr lang="en-US" dirty="0" err="1"/>
              <a:t>department_id</a:t>
            </a:r>
            <a:r>
              <a:rPr lang="en-US" dirty="0"/>
              <a:t> 110 from the departments table fails as there are dependent rows in the employee table.</a:t>
            </a:r>
            <a:endParaRPr lang="en-CA" dirty="0"/>
          </a:p>
        </p:txBody>
      </p:sp>
      <p:sp>
        <p:nvSpPr>
          <p:cNvPr id="4" name="TextBox 3">
            <a:extLst>
              <a:ext uri="{FF2B5EF4-FFF2-40B4-BE49-F238E27FC236}">
                <a16:creationId xmlns:a16="http://schemas.microsoft.com/office/drawing/2014/main" id="{F9F441E5-7347-45D9-899F-0273A02A1B24}"/>
              </a:ext>
            </a:extLst>
          </p:cNvPr>
          <p:cNvSpPr txBox="1"/>
          <p:nvPr/>
        </p:nvSpPr>
        <p:spPr>
          <a:xfrm>
            <a:off x="1126908" y="2543256"/>
            <a:ext cx="7409653" cy="2062103"/>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a:t>
            </a:r>
            <a:r>
              <a:rPr lang="en-US" sz="1600" dirty="0" err="1">
                <a:latin typeface="Cambria" panose="02040503050406030204" pitchFamily="18" charset="0"/>
                <a:ea typeface="Cambria" panose="02040503050406030204" pitchFamily="18" charset="0"/>
              </a:rPr>
              <a:t>copy_employees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NUMBER(6,0) CONSTRAINT </a:t>
            </a:r>
            <a:r>
              <a:rPr lang="en-US" sz="1600" dirty="0" err="1">
                <a:latin typeface="Cambria" panose="02040503050406030204" pitchFamily="18" charset="0"/>
                <a:ea typeface="Cambria" panose="02040503050406030204" pitchFamily="18" charset="0"/>
              </a:rPr>
              <a:t>copy_emp_pk</a:t>
            </a:r>
            <a:r>
              <a:rPr lang="en-US" sz="1600" dirty="0">
                <a:latin typeface="Cambria" panose="02040503050406030204" pitchFamily="18" charset="0"/>
                <a:ea typeface="Cambria" panose="02040503050406030204" pitchFamily="18" charset="0"/>
              </a:rPr>
              <a:t> PRIMARY KEY,</a:t>
            </a:r>
          </a:p>
          <a:p>
            <a:r>
              <a:rPr lang="en-US" sz="1600" dirty="0" err="1">
                <a:latin typeface="Cambria" panose="02040503050406030204" pitchFamily="18" charset="0"/>
                <a:ea typeface="Cambria" panose="02040503050406030204" pitchFamily="18" charset="0"/>
              </a:rPr>
              <a:t>first_name</a:t>
            </a:r>
            <a:r>
              <a:rPr lang="en-US" sz="1600" dirty="0">
                <a:latin typeface="Cambria" panose="02040503050406030204" pitchFamily="18" charset="0"/>
                <a:ea typeface="Cambria" panose="02040503050406030204" pitchFamily="18" charset="0"/>
              </a:rPr>
              <a:t> VARCHAR2(20),</a:t>
            </a:r>
          </a:p>
          <a:p>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VARCHAR2(25),</a:t>
            </a:r>
          </a:p>
          <a:p>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NUMBER(4,0),</a:t>
            </a:r>
          </a:p>
          <a:p>
            <a:r>
              <a:rPr lang="en-US" sz="1600" dirty="0">
                <a:latin typeface="Cambria" panose="02040503050406030204" pitchFamily="18" charset="0"/>
                <a:ea typeface="Cambria" panose="02040503050406030204" pitchFamily="18" charset="0"/>
              </a:rPr>
              <a:t>email VARCHAR2(25),</a:t>
            </a:r>
          </a:p>
          <a:p>
            <a:r>
              <a:rPr lang="en-US" sz="1600" dirty="0">
                <a:solidFill>
                  <a:srgbClr val="FF0000"/>
                </a:solidFill>
                <a:latin typeface="Cambria" panose="02040503050406030204" pitchFamily="18" charset="0"/>
                <a:ea typeface="Cambria" panose="02040503050406030204" pitchFamily="18" charset="0"/>
              </a:rPr>
              <a:t>CONSTRAINT </a:t>
            </a:r>
            <a:r>
              <a:rPr lang="en-US" sz="1600" dirty="0" err="1">
                <a:solidFill>
                  <a:srgbClr val="FF0000"/>
                </a:solidFill>
                <a:latin typeface="Cambria" panose="02040503050406030204" pitchFamily="18" charset="0"/>
                <a:ea typeface="Cambria" panose="02040503050406030204" pitchFamily="18" charset="0"/>
              </a:rPr>
              <a:t>cdept_dept_id_fk</a:t>
            </a:r>
            <a:r>
              <a:rPr lang="en-US" sz="1600" dirty="0">
                <a:solidFill>
                  <a:srgbClr val="FF0000"/>
                </a:solidFill>
                <a:latin typeface="Cambria" panose="02040503050406030204" pitchFamily="18" charset="0"/>
                <a:ea typeface="Cambria" panose="02040503050406030204" pitchFamily="18" charset="0"/>
              </a:rPr>
              <a:t> FOREIGN KEY (</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solidFill>
                  <a:srgbClr val="FF0000"/>
                </a:solidFill>
                <a:latin typeface="Cambria" panose="02040503050406030204" pitchFamily="18" charset="0"/>
                <a:ea typeface="Cambria" panose="02040503050406030204" pitchFamily="18" charset="0"/>
              </a:rPr>
              <a:t>)</a:t>
            </a:r>
          </a:p>
          <a:p>
            <a:r>
              <a:rPr lang="en-US" sz="1600" dirty="0">
                <a:solidFill>
                  <a:srgbClr val="FF0000"/>
                </a:solidFill>
                <a:latin typeface="Cambria" panose="02040503050406030204" pitchFamily="18" charset="0"/>
                <a:ea typeface="Cambria" panose="02040503050406030204" pitchFamily="18" charset="0"/>
              </a:rPr>
              <a:t>	REFERENCES </a:t>
            </a:r>
            <a:r>
              <a:rPr lang="en-US" sz="1600" dirty="0" err="1">
                <a:solidFill>
                  <a:srgbClr val="FF0000"/>
                </a:solidFill>
                <a:latin typeface="Cambria" panose="02040503050406030204" pitchFamily="18" charset="0"/>
                <a:ea typeface="Cambria" panose="02040503050406030204" pitchFamily="18" charset="0"/>
              </a:rPr>
              <a:t>copy_departments</a:t>
            </a:r>
            <a:r>
              <a:rPr lang="en-US" sz="1600" dirty="0">
                <a:solidFill>
                  <a:srgbClr val="FF0000"/>
                </a:solidFill>
                <a:latin typeface="Cambria" panose="02040503050406030204" pitchFamily="18" charset="0"/>
                <a:ea typeface="Cambria" panose="02040503050406030204" pitchFamily="18" charset="0"/>
              </a:rPr>
              <a:t>(</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solidFill>
                  <a:srgbClr val="FF0000"/>
                </a:solidFill>
                <a:latin typeface="Cambria" panose="02040503050406030204" pitchFamily="18" charset="0"/>
                <a:ea typeface="Cambria" panose="02040503050406030204" pitchFamily="18" charset="0"/>
              </a:rPr>
              <a:t>));</a:t>
            </a:r>
            <a:endParaRPr lang="en-CA" sz="1600" dirty="0">
              <a:solidFill>
                <a:srgbClr val="FF0000"/>
              </a:solidFill>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D5AE808A-2EE5-453D-872B-81E5481A3B6E}"/>
              </a:ext>
            </a:extLst>
          </p:cNvPr>
          <p:cNvPicPr>
            <a:picLocks noChangeAspect="1"/>
          </p:cNvPicPr>
          <p:nvPr/>
        </p:nvPicPr>
        <p:blipFill>
          <a:blip r:embed="rId2"/>
          <a:stretch>
            <a:fillRect/>
          </a:stretch>
        </p:blipFill>
        <p:spPr>
          <a:xfrm>
            <a:off x="1126908" y="5439486"/>
            <a:ext cx="7848600" cy="552450"/>
          </a:xfrm>
          <a:prstGeom prst="rect">
            <a:avLst/>
          </a:prstGeom>
        </p:spPr>
      </p:pic>
    </p:spTree>
    <p:extLst>
      <p:ext uri="{BB962C8B-B14F-4D97-AF65-F5344CB8AC3E}">
        <p14:creationId xmlns:p14="http://schemas.microsoft.com/office/powerpoint/2010/main" val="1063815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A849-6B9E-493D-91A5-A78AD4D54D34}"/>
              </a:ext>
            </a:extLst>
          </p:cNvPr>
          <p:cNvSpPr>
            <a:spLocks noGrp="1"/>
          </p:cNvSpPr>
          <p:nvPr>
            <p:ph type="title"/>
          </p:nvPr>
        </p:nvSpPr>
        <p:spPr/>
        <p:txBody>
          <a:bodyPr/>
          <a:lstStyle/>
          <a:p>
            <a:r>
              <a:rPr lang="en-CA" dirty="0"/>
              <a:t>ON DELETE CASCADE Syntax</a:t>
            </a:r>
          </a:p>
        </p:txBody>
      </p:sp>
      <p:sp>
        <p:nvSpPr>
          <p:cNvPr id="3" name="Content Placeholder 2">
            <a:extLst>
              <a:ext uri="{FF2B5EF4-FFF2-40B4-BE49-F238E27FC236}">
                <a16:creationId xmlns:a16="http://schemas.microsoft.com/office/drawing/2014/main" id="{1C89BA9F-E60F-4AC3-8DB4-13A3CE46FEC0}"/>
              </a:ext>
            </a:extLst>
          </p:cNvPr>
          <p:cNvSpPr>
            <a:spLocks noGrp="1"/>
          </p:cNvSpPr>
          <p:nvPr>
            <p:ph idx="1"/>
          </p:nvPr>
        </p:nvSpPr>
        <p:spPr/>
        <p:txBody>
          <a:bodyPr/>
          <a:lstStyle/>
          <a:p>
            <a:r>
              <a:rPr lang="en-US" dirty="0"/>
              <a:t>Table created without ON DELETE CASCADE:</a:t>
            </a:r>
          </a:p>
          <a:p>
            <a:pPr marL="0" indent="0">
              <a:buNone/>
            </a:pPr>
            <a:endParaRPr lang="en-US" dirty="0"/>
          </a:p>
          <a:p>
            <a:endParaRPr lang="en-US" dirty="0"/>
          </a:p>
          <a:p>
            <a:endParaRPr lang="en-US" dirty="0"/>
          </a:p>
          <a:p>
            <a:endParaRPr lang="en-US" dirty="0"/>
          </a:p>
          <a:p>
            <a:endParaRPr lang="en-US" dirty="0"/>
          </a:p>
          <a:p>
            <a:r>
              <a:rPr lang="en-US" dirty="0"/>
              <a:t>An attempt to delete </a:t>
            </a:r>
            <a:r>
              <a:rPr lang="en-US" dirty="0" err="1"/>
              <a:t>department_id</a:t>
            </a:r>
            <a:r>
              <a:rPr lang="en-US" dirty="0"/>
              <a:t> 110 from the departments table succeeds, and the dependent rows in the employee table are also deleted.</a:t>
            </a:r>
          </a:p>
          <a:p>
            <a:r>
              <a:rPr lang="en-US" dirty="0"/>
              <a:t>1 row(s) deleted.</a:t>
            </a:r>
            <a:endParaRPr lang="en-CA" dirty="0"/>
          </a:p>
        </p:txBody>
      </p:sp>
      <p:sp>
        <p:nvSpPr>
          <p:cNvPr id="4" name="TextBox 3">
            <a:extLst>
              <a:ext uri="{FF2B5EF4-FFF2-40B4-BE49-F238E27FC236}">
                <a16:creationId xmlns:a16="http://schemas.microsoft.com/office/drawing/2014/main" id="{F9F441E5-7347-45D9-899F-0273A02A1B24}"/>
              </a:ext>
            </a:extLst>
          </p:cNvPr>
          <p:cNvSpPr txBox="1"/>
          <p:nvPr/>
        </p:nvSpPr>
        <p:spPr>
          <a:xfrm>
            <a:off x="1126908" y="2543256"/>
            <a:ext cx="7409653" cy="2062103"/>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CREATE TABLE </a:t>
            </a:r>
            <a:r>
              <a:rPr lang="en-US" sz="1600" dirty="0" err="1">
                <a:latin typeface="Cambria" panose="02040503050406030204" pitchFamily="18" charset="0"/>
                <a:ea typeface="Cambria" panose="02040503050406030204" pitchFamily="18" charset="0"/>
              </a:rPr>
              <a:t>copy_employees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 NUMBER(6,0) CONSTRAINT </a:t>
            </a:r>
            <a:r>
              <a:rPr lang="en-US" sz="1600" dirty="0" err="1">
                <a:latin typeface="Cambria" panose="02040503050406030204" pitchFamily="18" charset="0"/>
                <a:ea typeface="Cambria" panose="02040503050406030204" pitchFamily="18" charset="0"/>
              </a:rPr>
              <a:t>copy_emp_pk</a:t>
            </a:r>
            <a:r>
              <a:rPr lang="en-US" sz="1600" dirty="0">
                <a:latin typeface="Cambria" panose="02040503050406030204" pitchFamily="18" charset="0"/>
                <a:ea typeface="Cambria" panose="02040503050406030204" pitchFamily="18" charset="0"/>
              </a:rPr>
              <a:t> PRIMARY KEY,</a:t>
            </a:r>
          </a:p>
          <a:p>
            <a:r>
              <a:rPr lang="en-US" sz="1600" dirty="0" err="1">
                <a:latin typeface="Cambria" panose="02040503050406030204" pitchFamily="18" charset="0"/>
                <a:ea typeface="Cambria" panose="02040503050406030204" pitchFamily="18" charset="0"/>
              </a:rPr>
              <a:t>first_name</a:t>
            </a:r>
            <a:r>
              <a:rPr lang="en-US" sz="1600" dirty="0">
                <a:latin typeface="Cambria" panose="02040503050406030204" pitchFamily="18" charset="0"/>
                <a:ea typeface="Cambria" panose="02040503050406030204" pitchFamily="18" charset="0"/>
              </a:rPr>
              <a:t> VARCHAR2(20),</a:t>
            </a:r>
          </a:p>
          <a:p>
            <a:r>
              <a:rPr lang="en-US" sz="1600" dirty="0" err="1">
                <a:latin typeface="Cambria" panose="02040503050406030204" pitchFamily="18" charset="0"/>
                <a:ea typeface="Cambria" panose="02040503050406030204" pitchFamily="18" charset="0"/>
              </a:rPr>
              <a:t>last_name</a:t>
            </a:r>
            <a:r>
              <a:rPr lang="en-US" sz="1600" dirty="0">
                <a:latin typeface="Cambria" panose="02040503050406030204" pitchFamily="18" charset="0"/>
                <a:ea typeface="Cambria" panose="02040503050406030204" pitchFamily="18" charset="0"/>
              </a:rPr>
              <a:t> VARCHAR2(25),</a:t>
            </a:r>
          </a:p>
          <a:p>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 NUMBER(4,0),</a:t>
            </a:r>
          </a:p>
          <a:p>
            <a:r>
              <a:rPr lang="en-US" sz="1600" dirty="0">
                <a:latin typeface="Cambria" panose="02040503050406030204" pitchFamily="18" charset="0"/>
                <a:ea typeface="Cambria" panose="02040503050406030204" pitchFamily="18" charset="0"/>
              </a:rPr>
              <a:t>email VARCHAR2(25),</a:t>
            </a:r>
          </a:p>
          <a:p>
            <a:r>
              <a:rPr lang="en-US" sz="1600" dirty="0">
                <a:solidFill>
                  <a:srgbClr val="FF0000"/>
                </a:solidFill>
                <a:latin typeface="Cambria" panose="02040503050406030204" pitchFamily="18" charset="0"/>
                <a:ea typeface="Cambria" panose="02040503050406030204" pitchFamily="18" charset="0"/>
              </a:rPr>
              <a:t>CONSTRAINT </a:t>
            </a:r>
            <a:r>
              <a:rPr lang="en-US" sz="1600" dirty="0" err="1">
                <a:solidFill>
                  <a:srgbClr val="FF0000"/>
                </a:solidFill>
                <a:latin typeface="Cambria" panose="02040503050406030204" pitchFamily="18" charset="0"/>
                <a:ea typeface="Cambria" panose="02040503050406030204" pitchFamily="18" charset="0"/>
              </a:rPr>
              <a:t>cdept_dept_id_fk</a:t>
            </a:r>
            <a:r>
              <a:rPr lang="en-US" sz="1600" dirty="0">
                <a:solidFill>
                  <a:srgbClr val="FF0000"/>
                </a:solidFill>
                <a:latin typeface="Cambria" panose="02040503050406030204" pitchFamily="18" charset="0"/>
                <a:ea typeface="Cambria" panose="02040503050406030204" pitchFamily="18" charset="0"/>
              </a:rPr>
              <a:t> FOREIGN KEY (</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solidFill>
                  <a:srgbClr val="FF0000"/>
                </a:solidFill>
                <a:latin typeface="Cambria" panose="02040503050406030204" pitchFamily="18" charset="0"/>
                <a:ea typeface="Cambria" panose="02040503050406030204" pitchFamily="18" charset="0"/>
              </a:rPr>
              <a:t>)</a:t>
            </a:r>
          </a:p>
          <a:p>
            <a:r>
              <a:rPr lang="en-US" sz="1600" dirty="0">
                <a:solidFill>
                  <a:srgbClr val="FF0000"/>
                </a:solidFill>
                <a:latin typeface="Cambria" panose="02040503050406030204" pitchFamily="18" charset="0"/>
                <a:ea typeface="Cambria" panose="02040503050406030204" pitchFamily="18" charset="0"/>
              </a:rPr>
              <a:t>	REFERENCES </a:t>
            </a:r>
            <a:r>
              <a:rPr lang="en-US" sz="1600" dirty="0" err="1">
                <a:solidFill>
                  <a:srgbClr val="FF0000"/>
                </a:solidFill>
                <a:latin typeface="Cambria" panose="02040503050406030204" pitchFamily="18" charset="0"/>
                <a:ea typeface="Cambria" panose="02040503050406030204" pitchFamily="18" charset="0"/>
              </a:rPr>
              <a:t>copy_departments</a:t>
            </a:r>
            <a:r>
              <a:rPr lang="en-US" sz="1600" dirty="0">
                <a:solidFill>
                  <a:srgbClr val="FF0000"/>
                </a:solidFill>
                <a:latin typeface="Cambria" panose="02040503050406030204" pitchFamily="18" charset="0"/>
                <a:ea typeface="Cambria" panose="02040503050406030204" pitchFamily="18" charset="0"/>
              </a:rPr>
              <a:t>(</a:t>
            </a:r>
            <a:r>
              <a:rPr lang="en-US" sz="1600" dirty="0" err="1">
                <a:solidFill>
                  <a:srgbClr val="FF0000"/>
                </a:solidFill>
                <a:latin typeface="Cambria" panose="02040503050406030204" pitchFamily="18" charset="0"/>
                <a:ea typeface="Cambria" panose="02040503050406030204" pitchFamily="18" charset="0"/>
              </a:rPr>
              <a:t>department_id</a:t>
            </a:r>
            <a:r>
              <a:rPr lang="en-US" sz="1600" dirty="0">
                <a:solidFill>
                  <a:srgbClr val="FF0000"/>
                </a:solidFill>
                <a:latin typeface="Cambria" panose="02040503050406030204" pitchFamily="18" charset="0"/>
                <a:ea typeface="Cambria" panose="02040503050406030204" pitchFamily="18" charset="0"/>
              </a:rPr>
              <a:t>) ON DELETE CASCADE);</a:t>
            </a:r>
            <a:endParaRPr lang="en-CA" sz="16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785862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C7BCE-F98E-4788-A9DF-FF4FBC771B8A}"/>
              </a:ext>
            </a:extLst>
          </p:cNvPr>
          <p:cNvSpPr>
            <a:spLocks noGrp="1"/>
          </p:cNvSpPr>
          <p:nvPr>
            <p:ph type="title"/>
          </p:nvPr>
        </p:nvSpPr>
        <p:spPr/>
        <p:txBody>
          <a:bodyPr/>
          <a:lstStyle/>
          <a:p>
            <a:r>
              <a:rPr lang="en-CA" dirty="0"/>
              <a:t>ON DELETE SET NULL</a:t>
            </a:r>
          </a:p>
        </p:txBody>
      </p:sp>
      <p:sp>
        <p:nvSpPr>
          <p:cNvPr id="3" name="Content Placeholder 2">
            <a:extLst>
              <a:ext uri="{FF2B5EF4-FFF2-40B4-BE49-F238E27FC236}">
                <a16:creationId xmlns:a16="http://schemas.microsoft.com/office/drawing/2014/main" id="{2D968911-3777-4598-9D91-20942BF9A342}"/>
              </a:ext>
            </a:extLst>
          </p:cNvPr>
          <p:cNvSpPr>
            <a:spLocks noGrp="1"/>
          </p:cNvSpPr>
          <p:nvPr>
            <p:ph idx="1"/>
          </p:nvPr>
        </p:nvSpPr>
        <p:spPr/>
        <p:txBody>
          <a:bodyPr>
            <a:normAutofit lnSpcReduction="10000"/>
          </a:bodyPr>
          <a:lstStyle/>
          <a:p>
            <a:r>
              <a:rPr lang="en-US" dirty="0"/>
              <a:t>Rather than having the rows in the child table deleted when using an ON DELETE CASCADE option, the child rows can be filled with null values using the ON DELETE SET NULL option</a:t>
            </a:r>
          </a:p>
          <a:p>
            <a:endParaRPr lang="en-US" dirty="0"/>
          </a:p>
          <a:p>
            <a:endParaRPr lang="en-US" dirty="0"/>
          </a:p>
          <a:p>
            <a:endParaRPr lang="en-US" dirty="0"/>
          </a:p>
          <a:p>
            <a:endParaRPr lang="en-US" dirty="0"/>
          </a:p>
          <a:p>
            <a:endParaRPr lang="en-US" dirty="0"/>
          </a:p>
          <a:p>
            <a:r>
              <a:rPr lang="en-US" dirty="0"/>
              <a:t>This could be useful when the parent table value is being changed to a new number such as converting inventory numbers to bar-code numbers.</a:t>
            </a:r>
          </a:p>
          <a:p>
            <a:r>
              <a:rPr lang="en-US" dirty="0"/>
              <a:t>You would not want to delete the rows in the child table.</a:t>
            </a:r>
            <a:endParaRPr lang="en-CA" dirty="0"/>
          </a:p>
        </p:txBody>
      </p:sp>
      <p:sp>
        <p:nvSpPr>
          <p:cNvPr id="4" name="TextBox 3">
            <a:extLst>
              <a:ext uri="{FF2B5EF4-FFF2-40B4-BE49-F238E27FC236}">
                <a16:creationId xmlns:a16="http://schemas.microsoft.com/office/drawing/2014/main" id="{F0A884ED-7885-4825-B6D2-AE16EC09E054}"/>
              </a:ext>
            </a:extLst>
          </p:cNvPr>
          <p:cNvSpPr txBox="1"/>
          <p:nvPr/>
        </p:nvSpPr>
        <p:spPr>
          <a:xfrm>
            <a:off x="1135375" y="3069923"/>
            <a:ext cx="7409653" cy="1815882"/>
          </a:xfrm>
          <a:prstGeom prst="rect">
            <a:avLst/>
          </a:prstGeom>
          <a:noFill/>
          <a:ln>
            <a:solidFill>
              <a:schemeClr val="tx1"/>
            </a:solidFill>
          </a:ln>
        </p:spPr>
        <p:txBody>
          <a:bodyPr wrap="square" rtlCol="0">
            <a:spAutoFit/>
          </a:bodyPr>
          <a:lstStyle/>
          <a:p>
            <a:r>
              <a:rPr lang="en-US" sz="1400" dirty="0">
                <a:latin typeface="Cambria" panose="02040503050406030204" pitchFamily="18" charset="0"/>
                <a:ea typeface="Cambria" panose="02040503050406030204" pitchFamily="18" charset="0"/>
              </a:rPr>
              <a:t>CREATE TABLE </a:t>
            </a:r>
            <a:r>
              <a:rPr lang="en-US" sz="1400" dirty="0" err="1">
                <a:latin typeface="Cambria" panose="02040503050406030204" pitchFamily="18" charset="0"/>
                <a:ea typeface="Cambria" panose="02040503050406030204" pitchFamily="18" charset="0"/>
              </a:rPr>
              <a:t>copy_employees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a:t>
            </a:r>
            <a:r>
              <a:rPr lang="en-US" sz="1400" dirty="0" err="1">
                <a:latin typeface="Cambria" panose="02040503050406030204" pitchFamily="18" charset="0"/>
                <a:ea typeface="Cambria" panose="02040503050406030204" pitchFamily="18" charset="0"/>
              </a:rPr>
              <a:t>employee_id</a:t>
            </a:r>
            <a:r>
              <a:rPr lang="en-US" sz="1400" dirty="0">
                <a:latin typeface="Cambria" panose="02040503050406030204" pitchFamily="18" charset="0"/>
                <a:ea typeface="Cambria" panose="02040503050406030204" pitchFamily="18" charset="0"/>
              </a:rPr>
              <a:t> NUMBER(6,0) CONSTRAINT </a:t>
            </a:r>
            <a:r>
              <a:rPr lang="en-US" sz="1400" dirty="0" err="1">
                <a:latin typeface="Cambria" panose="02040503050406030204" pitchFamily="18" charset="0"/>
                <a:ea typeface="Cambria" panose="02040503050406030204" pitchFamily="18" charset="0"/>
              </a:rPr>
              <a:t>copy_emp_pk</a:t>
            </a:r>
            <a:r>
              <a:rPr lang="en-US" sz="1400" dirty="0">
                <a:latin typeface="Cambria" panose="02040503050406030204" pitchFamily="18" charset="0"/>
                <a:ea typeface="Cambria" panose="02040503050406030204" pitchFamily="18" charset="0"/>
              </a:rPr>
              <a:t> PRIMARY KEY,</a:t>
            </a:r>
          </a:p>
          <a:p>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first_name</a:t>
            </a:r>
            <a:r>
              <a:rPr lang="en-US" sz="1400" dirty="0">
                <a:latin typeface="Cambria" panose="02040503050406030204" pitchFamily="18" charset="0"/>
                <a:ea typeface="Cambria" panose="02040503050406030204" pitchFamily="18" charset="0"/>
              </a:rPr>
              <a:t> VARCHAR2(20),</a:t>
            </a:r>
          </a:p>
          <a:p>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last_name</a:t>
            </a:r>
            <a:r>
              <a:rPr lang="en-US" sz="1400" dirty="0">
                <a:latin typeface="Cambria" panose="02040503050406030204" pitchFamily="18" charset="0"/>
                <a:ea typeface="Cambria" panose="02040503050406030204" pitchFamily="18" charset="0"/>
              </a:rPr>
              <a:t> VARCHAR2(25),</a:t>
            </a:r>
          </a:p>
          <a:p>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department_id</a:t>
            </a:r>
            <a:r>
              <a:rPr lang="en-US" sz="1400" dirty="0">
                <a:latin typeface="Cambria" panose="02040503050406030204" pitchFamily="18" charset="0"/>
                <a:ea typeface="Cambria" panose="02040503050406030204" pitchFamily="18" charset="0"/>
              </a:rPr>
              <a:t> NUMBER(4,0),</a:t>
            </a:r>
          </a:p>
          <a:p>
            <a:r>
              <a:rPr lang="en-US" sz="1400" dirty="0">
                <a:latin typeface="Cambria" panose="02040503050406030204" pitchFamily="18" charset="0"/>
                <a:ea typeface="Cambria" panose="02040503050406030204" pitchFamily="18" charset="0"/>
              </a:rPr>
              <a:t>  email VARCHAR2(25),</a:t>
            </a:r>
          </a:p>
          <a:p>
            <a:r>
              <a:rPr lang="en-US" sz="1400" dirty="0">
                <a:latin typeface="Cambria" panose="02040503050406030204" pitchFamily="18" charset="0"/>
                <a:ea typeface="Cambria" panose="02040503050406030204" pitchFamily="18" charset="0"/>
              </a:rPr>
              <a:t>  CONSTRAINT </a:t>
            </a:r>
            <a:r>
              <a:rPr lang="en-US" sz="1400" dirty="0" err="1">
                <a:latin typeface="Cambria" panose="02040503050406030204" pitchFamily="18" charset="0"/>
                <a:ea typeface="Cambria" panose="02040503050406030204" pitchFamily="18" charset="0"/>
              </a:rPr>
              <a:t>cdept_dept_id_fk</a:t>
            </a:r>
            <a:r>
              <a:rPr lang="en-US" sz="1400" dirty="0">
                <a:latin typeface="Cambria" panose="02040503050406030204" pitchFamily="18" charset="0"/>
                <a:ea typeface="Cambria" panose="02040503050406030204" pitchFamily="18" charset="0"/>
              </a:rPr>
              <a:t> FOREIGN KEY (</a:t>
            </a:r>
            <a:r>
              <a:rPr lang="en-US" sz="1400" dirty="0" err="1">
                <a:latin typeface="Cambria" panose="02040503050406030204" pitchFamily="18" charset="0"/>
                <a:ea typeface="Cambria" panose="02040503050406030204" pitchFamily="18" charset="0"/>
              </a:rPr>
              <a:t>department_id</a:t>
            </a:r>
            <a:r>
              <a:rPr lang="en-US" sz="1400" dirty="0">
                <a:latin typeface="Cambria" panose="02040503050406030204" pitchFamily="18" charset="0"/>
                <a:ea typeface="Cambria" panose="02040503050406030204" pitchFamily="18" charset="0"/>
              </a:rPr>
              <a:t>)</a:t>
            </a:r>
          </a:p>
          <a:p>
            <a:r>
              <a:rPr lang="en-US" sz="1400" dirty="0">
                <a:latin typeface="Cambria" panose="02040503050406030204" pitchFamily="18" charset="0"/>
                <a:ea typeface="Cambria" panose="02040503050406030204" pitchFamily="18" charset="0"/>
              </a:rPr>
              <a:t>	REFERENCES </a:t>
            </a:r>
            <a:r>
              <a:rPr lang="en-US" sz="1400" dirty="0" err="1">
                <a:latin typeface="Cambria" panose="02040503050406030204" pitchFamily="18" charset="0"/>
                <a:ea typeface="Cambria" panose="02040503050406030204" pitchFamily="18" charset="0"/>
              </a:rPr>
              <a:t>copy_departments</a:t>
            </a:r>
            <a:r>
              <a:rPr lang="en-US" sz="1400" dirty="0">
                <a:latin typeface="Cambria" panose="02040503050406030204" pitchFamily="18" charset="0"/>
                <a:ea typeface="Cambria" panose="02040503050406030204" pitchFamily="18" charset="0"/>
              </a:rPr>
              <a:t>(</a:t>
            </a:r>
            <a:r>
              <a:rPr lang="en-US" sz="1400" dirty="0" err="1">
                <a:latin typeface="Cambria" panose="02040503050406030204" pitchFamily="18" charset="0"/>
                <a:ea typeface="Cambria" panose="02040503050406030204" pitchFamily="18" charset="0"/>
              </a:rPr>
              <a:t>department_id</a:t>
            </a:r>
            <a:r>
              <a:rPr lang="en-US" sz="1400" dirty="0">
                <a:latin typeface="Cambria" panose="02040503050406030204" pitchFamily="18" charset="0"/>
                <a:ea typeface="Cambria" panose="02040503050406030204" pitchFamily="18" charset="0"/>
              </a:rPr>
              <a:t>) </a:t>
            </a:r>
            <a:r>
              <a:rPr lang="en-US" sz="1400" dirty="0">
                <a:solidFill>
                  <a:srgbClr val="FF0000"/>
                </a:solidFill>
                <a:latin typeface="Cambria" panose="02040503050406030204" pitchFamily="18" charset="0"/>
                <a:ea typeface="Cambria" panose="02040503050406030204" pitchFamily="18" charset="0"/>
              </a:rPr>
              <a:t>ON DELETE SET NULL</a:t>
            </a:r>
            <a:r>
              <a:rPr lang="en-US" sz="1400" dirty="0">
                <a:latin typeface="Cambria" panose="02040503050406030204" pitchFamily="18" charset="0"/>
                <a:ea typeface="Cambria" panose="02040503050406030204" pitchFamily="18" charset="0"/>
              </a:rPr>
              <a:t>);</a:t>
            </a:r>
            <a:endParaRPr lang="en-CA" sz="14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40353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6707D-EDB0-4080-ACC9-D02C21CA79D0}"/>
              </a:ext>
            </a:extLst>
          </p:cNvPr>
          <p:cNvSpPr>
            <a:spLocks noGrp="1"/>
          </p:cNvSpPr>
          <p:nvPr>
            <p:ph type="title"/>
          </p:nvPr>
        </p:nvSpPr>
        <p:spPr/>
        <p:txBody>
          <a:bodyPr/>
          <a:lstStyle/>
          <a:p>
            <a:r>
              <a:rPr lang="en-CA" dirty="0"/>
              <a:t>Table Creation</a:t>
            </a:r>
          </a:p>
        </p:txBody>
      </p:sp>
      <p:sp>
        <p:nvSpPr>
          <p:cNvPr id="3" name="Content Placeholder 2">
            <a:extLst>
              <a:ext uri="{FF2B5EF4-FFF2-40B4-BE49-F238E27FC236}">
                <a16:creationId xmlns:a16="http://schemas.microsoft.com/office/drawing/2014/main" id="{1877695E-8D1F-465B-9B26-3BF1358A6BBF}"/>
              </a:ext>
            </a:extLst>
          </p:cNvPr>
          <p:cNvSpPr>
            <a:spLocks noGrp="1"/>
          </p:cNvSpPr>
          <p:nvPr>
            <p:ph idx="1"/>
          </p:nvPr>
        </p:nvSpPr>
        <p:spPr/>
        <p:txBody>
          <a:bodyPr>
            <a:normAutofit/>
          </a:bodyPr>
          <a:lstStyle/>
          <a:p>
            <a:r>
              <a:rPr lang="en-US" dirty="0"/>
              <a:t>All data in a relational database is stored in tables.</a:t>
            </a:r>
          </a:p>
          <a:p>
            <a:r>
              <a:rPr lang="en-US" dirty="0"/>
              <a:t>When creating a new table, use the following rules for table names and column names:</a:t>
            </a:r>
          </a:p>
          <a:p>
            <a:pPr lvl="1"/>
            <a:r>
              <a:rPr lang="en-US" dirty="0"/>
              <a:t>Must begin with a letter</a:t>
            </a:r>
          </a:p>
          <a:p>
            <a:pPr lvl="1"/>
            <a:r>
              <a:rPr lang="en-US" dirty="0"/>
              <a:t>Must be 1 to 30 characters long</a:t>
            </a:r>
          </a:p>
          <a:p>
            <a:pPr lvl="1"/>
            <a:r>
              <a:rPr lang="en-US" dirty="0"/>
              <a:t>Must contain only A -Z, a -z, 0 -9, _ (underscore), $, and #</a:t>
            </a:r>
          </a:p>
          <a:p>
            <a:pPr lvl="1"/>
            <a:r>
              <a:rPr lang="en-US" dirty="0"/>
              <a:t>Must not duplicate the name of another object owned by the same user</a:t>
            </a:r>
          </a:p>
          <a:p>
            <a:pPr lvl="1"/>
            <a:r>
              <a:rPr lang="en-US" dirty="0"/>
              <a:t>Must not be an Oracle Server reserved word</a:t>
            </a:r>
            <a:endParaRPr lang="en-CA" dirty="0"/>
          </a:p>
        </p:txBody>
      </p:sp>
    </p:spTree>
    <p:extLst>
      <p:ext uri="{BB962C8B-B14F-4D97-AF65-F5344CB8AC3E}">
        <p14:creationId xmlns:p14="http://schemas.microsoft.com/office/powerpoint/2010/main" val="14235194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C193-3D5F-4A55-93B2-0660DCC405EE}"/>
              </a:ext>
            </a:extLst>
          </p:cNvPr>
          <p:cNvSpPr>
            <a:spLocks noGrp="1"/>
          </p:cNvSpPr>
          <p:nvPr>
            <p:ph type="title"/>
          </p:nvPr>
        </p:nvSpPr>
        <p:spPr/>
        <p:txBody>
          <a:bodyPr/>
          <a:lstStyle/>
          <a:p>
            <a:r>
              <a:rPr lang="en-CA" dirty="0"/>
              <a:t>CHECK Constraints</a:t>
            </a:r>
          </a:p>
        </p:txBody>
      </p:sp>
      <p:sp>
        <p:nvSpPr>
          <p:cNvPr id="3" name="Content Placeholder 2">
            <a:extLst>
              <a:ext uri="{FF2B5EF4-FFF2-40B4-BE49-F238E27FC236}">
                <a16:creationId xmlns:a16="http://schemas.microsoft.com/office/drawing/2014/main" id="{4EB4B784-644A-43D5-B929-7EFBF091C442}"/>
              </a:ext>
            </a:extLst>
          </p:cNvPr>
          <p:cNvSpPr>
            <a:spLocks noGrp="1"/>
          </p:cNvSpPr>
          <p:nvPr>
            <p:ph idx="1"/>
          </p:nvPr>
        </p:nvSpPr>
        <p:spPr/>
        <p:txBody>
          <a:bodyPr/>
          <a:lstStyle/>
          <a:p>
            <a:r>
              <a:rPr lang="en-US" dirty="0"/>
              <a:t>The CHECK constraint explicitly defines a condition that must be met.</a:t>
            </a:r>
          </a:p>
          <a:p>
            <a:r>
              <a:rPr lang="en-US" dirty="0"/>
              <a:t>To satisfy the constraint, each row in the table must make the condition either True or unknown (due to a null).</a:t>
            </a:r>
          </a:p>
          <a:p>
            <a:r>
              <a:rPr lang="en-US" dirty="0"/>
              <a:t>The condition of a CHECK constraint can refer to any column in the specified table, but not to columns of other tables.</a:t>
            </a:r>
          </a:p>
          <a:p>
            <a:r>
              <a:rPr lang="en-US" dirty="0"/>
              <a:t>This CHECK constraint ensures that a value entered for </a:t>
            </a:r>
            <a:r>
              <a:rPr lang="en-US" dirty="0" err="1"/>
              <a:t>end_date</a:t>
            </a:r>
            <a:r>
              <a:rPr lang="en-US" dirty="0"/>
              <a:t> is later than </a:t>
            </a:r>
            <a:r>
              <a:rPr lang="en-US" dirty="0" err="1"/>
              <a:t>start_date</a:t>
            </a:r>
            <a:r>
              <a:rPr lang="en-US" dirty="0"/>
              <a:t>.</a:t>
            </a:r>
            <a:endParaRPr lang="en-CA" dirty="0"/>
          </a:p>
        </p:txBody>
      </p:sp>
      <p:sp>
        <p:nvSpPr>
          <p:cNvPr id="4" name="TextBox 3">
            <a:extLst>
              <a:ext uri="{FF2B5EF4-FFF2-40B4-BE49-F238E27FC236}">
                <a16:creationId xmlns:a16="http://schemas.microsoft.com/office/drawing/2014/main" id="{1310D840-652B-459C-8BBE-F0DB2DF68D49}"/>
              </a:ext>
            </a:extLst>
          </p:cNvPr>
          <p:cNvSpPr txBox="1"/>
          <p:nvPr/>
        </p:nvSpPr>
        <p:spPr>
          <a:xfrm>
            <a:off x="1101508" y="4634523"/>
            <a:ext cx="7409653" cy="2031325"/>
          </a:xfrm>
          <a:prstGeom prst="rect">
            <a:avLst/>
          </a:prstGeom>
          <a:noFill/>
          <a:ln>
            <a:solidFill>
              <a:schemeClr val="tx1"/>
            </a:solidFill>
          </a:ln>
        </p:spPr>
        <p:txBody>
          <a:bodyPr wrap="square" rtlCol="0">
            <a:spAutoFit/>
          </a:bodyPr>
          <a:lstStyle/>
          <a:p>
            <a:r>
              <a:rPr lang="en-US" sz="1400" dirty="0">
                <a:latin typeface="Cambria" panose="02040503050406030204" pitchFamily="18" charset="0"/>
                <a:ea typeface="Cambria" panose="02040503050406030204" pitchFamily="18" charset="0"/>
              </a:rPr>
              <a:t>CREATE TABLE </a:t>
            </a:r>
            <a:r>
              <a:rPr lang="en-US" sz="1400" dirty="0" err="1">
                <a:latin typeface="Cambria" panose="02040503050406030204" pitchFamily="18" charset="0"/>
                <a:ea typeface="Cambria" panose="02040503050406030204" pitchFamily="18" charset="0"/>
              </a:rPr>
              <a:t>copy_job_history</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a:t>
            </a:r>
            <a:r>
              <a:rPr lang="en-US" sz="1400" dirty="0" err="1">
                <a:latin typeface="Cambria" panose="02040503050406030204" pitchFamily="18" charset="0"/>
                <a:ea typeface="Cambria" panose="02040503050406030204" pitchFamily="18" charset="0"/>
              </a:rPr>
              <a:t>employee_id</a:t>
            </a:r>
            <a:r>
              <a:rPr lang="en-US" sz="1400" dirty="0">
                <a:latin typeface="Cambria" panose="02040503050406030204" pitchFamily="18" charset="0"/>
                <a:ea typeface="Cambria" panose="02040503050406030204" pitchFamily="18" charset="0"/>
              </a:rPr>
              <a:t> NUMBER(6,0),</a:t>
            </a:r>
          </a:p>
          <a:p>
            <a:r>
              <a:rPr lang="en-US" sz="1400" dirty="0" err="1">
                <a:latin typeface="Cambria" panose="02040503050406030204" pitchFamily="18" charset="0"/>
                <a:ea typeface="Cambria" panose="02040503050406030204" pitchFamily="18" charset="0"/>
              </a:rPr>
              <a:t>start_date</a:t>
            </a:r>
            <a:r>
              <a:rPr lang="en-US" sz="1400" dirty="0">
                <a:latin typeface="Cambria" panose="02040503050406030204" pitchFamily="18" charset="0"/>
                <a:ea typeface="Cambria" panose="02040503050406030204" pitchFamily="18" charset="0"/>
              </a:rPr>
              <a:t> DATE,</a:t>
            </a:r>
          </a:p>
          <a:p>
            <a:r>
              <a:rPr lang="en-US" sz="1400" dirty="0" err="1">
                <a:latin typeface="Cambria" panose="02040503050406030204" pitchFamily="18" charset="0"/>
                <a:ea typeface="Cambria" panose="02040503050406030204" pitchFamily="18" charset="0"/>
              </a:rPr>
              <a:t>end_date</a:t>
            </a:r>
            <a:r>
              <a:rPr lang="en-US" sz="1400" dirty="0">
                <a:latin typeface="Cambria" panose="02040503050406030204" pitchFamily="18" charset="0"/>
                <a:ea typeface="Cambria" panose="02040503050406030204" pitchFamily="18" charset="0"/>
              </a:rPr>
              <a:t> DATE,</a:t>
            </a:r>
          </a:p>
          <a:p>
            <a:r>
              <a:rPr lang="en-US" sz="1400" dirty="0" err="1">
                <a:latin typeface="Cambria" panose="02040503050406030204" pitchFamily="18" charset="0"/>
                <a:ea typeface="Cambria" panose="02040503050406030204" pitchFamily="18" charset="0"/>
              </a:rPr>
              <a:t>job_id</a:t>
            </a:r>
            <a:r>
              <a:rPr lang="en-US" sz="1400" dirty="0">
                <a:latin typeface="Cambria" panose="02040503050406030204" pitchFamily="18" charset="0"/>
                <a:ea typeface="Cambria" panose="02040503050406030204" pitchFamily="18" charset="0"/>
              </a:rPr>
              <a:t> VARCHAR2(10),</a:t>
            </a:r>
          </a:p>
          <a:p>
            <a:r>
              <a:rPr lang="en-US" sz="1400" dirty="0" err="1">
                <a:latin typeface="Cambria" panose="02040503050406030204" pitchFamily="18" charset="0"/>
                <a:ea typeface="Cambria" panose="02040503050406030204" pitchFamily="18" charset="0"/>
              </a:rPr>
              <a:t>department_id</a:t>
            </a:r>
            <a:r>
              <a:rPr lang="en-US" sz="1400" dirty="0">
                <a:latin typeface="Cambria" panose="02040503050406030204" pitchFamily="18" charset="0"/>
                <a:ea typeface="Cambria" panose="02040503050406030204" pitchFamily="18" charset="0"/>
              </a:rPr>
              <a:t> NUMBER(4,0),</a:t>
            </a:r>
          </a:p>
          <a:p>
            <a:r>
              <a:rPr lang="en-US" sz="1400" dirty="0">
                <a:latin typeface="Cambria" panose="02040503050406030204" pitchFamily="18" charset="0"/>
                <a:ea typeface="Cambria" panose="02040503050406030204" pitchFamily="18" charset="0"/>
              </a:rPr>
              <a:t>CONSTRAINT </a:t>
            </a:r>
            <a:r>
              <a:rPr lang="en-US" sz="1400" dirty="0" err="1">
                <a:latin typeface="Cambria" panose="02040503050406030204" pitchFamily="18" charset="0"/>
                <a:ea typeface="Cambria" panose="02040503050406030204" pitchFamily="18" charset="0"/>
              </a:rPr>
              <a:t>cjhist_emp_id_st_date_pk</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	PRIMARY KEY(</a:t>
            </a:r>
            <a:r>
              <a:rPr lang="en-US" sz="1400" dirty="0" err="1">
                <a:latin typeface="Cambria" panose="02040503050406030204" pitchFamily="18" charset="0"/>
                <a:ea typeface="Cambria" panose="02040503050406030204" pitchFamily="18" charset="0"/>
              </a:rPr>
              <a:t>employee_id</a:t>
            </a:r>
            <a:r>
              <a:rPr lang="en-US" sz="1400" dirty="0">
                <a:latin typeface="Cambria" panose="02040503050406030204" pitchFamily="18" charset="0"/>
                <a:ea typeface="Cambria" panose="02040503050406030204" pitchFamily="18" charset="0"/>
              </a:rPr>
              <a:t>, </a:t>
            </a:r>
            <a:r>
              <a:rPr lang="en-US" sz="1400" dirty="0" err="1">
                <a:latin typeface="Cambria" panose="02040503050406030204" pitchFamily="18" charset="0"/>
                <a:ea typeface="Cambria" panose="02040503050406030204" pitchFamily="18" charset="0"/>
              </a:rPr>
              <a:t>start_date</a:t>
            </a:r>
            <a:r>
              <a:rPr lang="en-US" sz="1400" dirty="0">
                <a:latin typeface="Cambria" panose="02040503050406030204" pitchFamily="18" charset="0"/>
                <a:ea typeface="Cambria" panose="02040503050406030204" pitchFamily="18" charset="0"/>
              </a:rPr>
              <a:t>),</a:t>
            </a:r>
          </a:p>
          <a:p>
            <a:r>
              <a:rPr lang="en-US" sz="1400" dirty="0">
                <a:solidFill>
                  <a:srgbClr val="FF0000"/>
                </a:solidFill>
                <a:latin typeface="Cambria" panose="02040503050406030204" pitchFamily="18" charset="0"/>
                <a:ea typeface="Cambria" panose="02040503050406030204" pitchFamily="18" charset="0"/>
              </a:rPr>
              <a:t>CONSTRAINT </a:t>
            </a:r>
            <a:r>
              <a:rPr lang="en-US" sz="1400" dirty="0" err="1">
                <a:solidFill>
                  <a:srgbClr val="FF0000"/>
                </a:solidFill>
                <a:latin typeface="Cambria" panose="02040503050406030204" pitchFamily="18" charset="0"/>
                <a:ea typeface="Cambria" panose="02040503050406030204" pitchFamily="18" charset="0"/>
              </a:rPr>
              <a:t>date_end_ck</a:t>
            </a:r>
            <a:r>
              <a:rPr lang="en-US" sz="1400" dirty="0">
                <a:solidFill>
                  <a:srgbClr val="FF0000"/>
                </a:solidFill>
                <a:latin typeface="Cambria" panose="02040503050406030204" pitchFamily="18" charset="0"/>
                <a:ea typeface="Cambria" panose="02040503050406030204" pitchFamily="18" charset="0"/>
              </a:rPr>
              <a:t> CHECK (</a:t>
            </a:r>
            <a:r>
              <a:rPr lang="en-US" sz="1400" dirty="0" err="1">
                <a:solidFill>
                  <a:srgbClr val="FF0000"/>
                </a:solidFill>
                <a:latin typeface="Cambria" panose="02040503050406030204" pitchFamily="18" charset="0"/>
                <a:ea typeface="Cambria" panose="02040503050406030204" pitchFamily="18" charset="0"/>
              </a:rPr>
              <a:t>end_date</a:t>
            </a:r>
            <a:r>
              <a:rPr lang="en-US" sz="1400" dirty="0">
                <a:solidFill>
                  <a:srgbClr val="FF0000"/>
                </a:solidFill>
                <a:latin typeface="Cambria" panose="02040503050406030204" pitchFamily="18" charset="0"/>
                <a:ea typeface="Cambria" panose="02040503050406030204" pitchFamily="18" charset="0"/>
              </a:rPr>
              <a:t> &gt; </a:t>
            </a:r>
            <a:r>
              <a:rPr lang="en-US" sz="1400" dirty="0" err="1">
                <a:solidFill>
                  <a:srgbClr val="FF0000"/>
                </a:solidFill>
                <a:latin typeface="Cambria" panose="02040503050406030204" pitchFamily="18" charset="0"/>
                <a:ea typeface="Cambria" panose="02040503050406030204" pitchFamily="18" charset="0"/>
              </a:rPr>
              <a:t>start_date</a:t>
            </a:r>
            <a:r>
              <a:rPr lang="en-US" sz="1400" dirty="0">
                <a:solidFill>
                  <a:srgbClr val="FF0000"/>
                </a:solidFill>
                <a:latin typeface="Cambria" panose="02040503050406030204" pitchFamily="18" charset="0"/>
                <a:ea typeface="Cambria" panose="02040503050406030204" pitchFamily="18" charset="0"/>
              </a:rPr>
              <a:t>)</a:t>
            </a:r>
            <a:r>
              <a:rPr lang="en-US" sz="1400" dirty="0">
                <a:latin typeface="Cambria" panose="02040503050406030204" pitchFamily="18" charset="0"/>
                <a:ea typeface="Cambria" panose="02040503050406030204" pitchFamily="18" charset="0"/>
              </a:rPr>
              <a:t>);</a:t>
            </a:r>
            <a:endParaRPr lang="en-CA" sz="14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2405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248B-8993-460C-B7FF-F4985B0A6C38}"/>
              </a:ext>
            </a:extLst>
          </p:cNvPr>
          <p:cNvSpPr>
            <a:spLocks noGrp="1"/>
          </p:cNvSpPr>
          <p:nvPr>
            <p:ph type="title"/>
          </p:nvPr>
        </p:nvSpPr>
        <p:spPr/>
        <p:txBody>
          <a:bodyPr/>
          <a:lstStyle/>
          <a:p>
            <a:r>
              <a:rPr lang="en-CA" dirty="0"/>
              <a:t>CHECK Constraint Syntax</a:t>
            </a:r>
          </a:p>
        </p:txBody>
      </p:sp>
      <p:sp>
        <p:nvSpPr>
          <p:cNvPr id="3" name="Content Placeholder 2">
            <a:extLst>
              <a:ext uri="{FF2B5EF4-FFF2-40B4-BE49-F238E27FC236}">
                <a16:creationId xmlns:a16="http://schemas.microsoft.com/office/drawing/2014/main" id="{0316EE0C-2577-4645-B899-075654895510}"/>
              </a:ext>
            </a:extLst>
          </p:cNvPr>
          <p:cNvSpPr>
            <a:spLocks noGrp="1"/>
          </p:cNvSpPr>
          <p:nvPr>
            <p:ph idx="1"/>
          </p:nvPr>
        </p:nvSpPr>
        <p:spPr/>
        <p:txBody>
          <a:bodyPr/>
          <a:lstStyle/>
          <a:p>
            <a:r>
              <a:rPr lang="en-US" dirty="0"/>
              <a:t>CHECK constraints can be defined at the column level or the table level.</a:t>
            </a:r>
          </a:p>
          <a:p>
            <a:r>
              <a:rPr lang="en-US" dirty="0"/>
              <a:t>The syntax to define a CHECK constraint is:</a:t>
            </a:r>
          </a:p>
          <a:p>
            <a:r>
              <a:rPr lang="en-US" dirty="0"/>
              <a:t>Column-level syntax:</a:t>
            </a:r>
          </a:p>
          <a:p>
            <a:endParaRPr lang="en-US" dirty="0"/>
          </a:p>
          <a:p>
            <a:r>
              <a:rPr lang="en-US" dirty="0"/>
              <a:t>Table-level syntax</a:t>
            </a:r>
          </a:p>
          <a:p>
            <a:endParaRPr lang="en-CA" dirty="0"/>
          </a:p>
        </p:txBody>
      </p:sp>
      <p:sp>
        <p:nvSpPr>
          <p:cNvPr id="4" name="TextBox 3">
            <a:extLst>
              <a:ext uri="{FF2B5EF4-FFF2-40B4-BE49-F238E27FC236}">
                <a16:creationId xmlns:a16="http://schemas.microsoft.com/office/drawing/2014/main" id="{C2743135-79BE-4036-B6CA-C6D6890C286A}"/>
              </a:ext>
            </a:extLst>
          </p:cNvPr>
          <p:cNvSpPr txBox="1"/>
          <p:nvPr/>
        </p:nvSpPr>
        <p:spPr>
          <a:xfrm>
            <a:off x="1118441" y="3429000"/>
            <a:ext cx="7409653" cy="307777"/>
          </a:xfrm>
          <a:prstGeom prst="rect">
            <a:avLst/>
          </a:prstGeom>
          <a:noFill/>
          <a:ln>
            <a:solidFill>
              <a:schemeClr val="tx1"/>
            </a:solidFill>
          </a:ln>
        </p:spPr>
        <p:txBody>
          <a:bodyPr wrap="square" rtlCol="0">
            <a:spAutoFit/>
          </a:bodyPr>
          <a:lstStyle/>
          <a:p>
            <a:r>
              <a:rPr lang="en-US" sz="1400" dirty="0">
                <a:latin typeface="Cambria" panose="02040503050406030204" pitchFamily="18" charset="0"/>
                <a:ea typeface="Cambria" panose="02040503050406030204" pitchFamily="18" charset="0"/>
              </a:rPr>
              <a:t>salary NUMBER(8,2) CONSTRAINT </a:t>
            </a:r>
            <a:r>
              <a:rPr lang="en-US" sz="1400" dirty="0" err="1">
                <a:latin typeface="Cambria" panose="02040503050406030204" pitchFamily="18" charset="0"/>
                <a:ea typeface="Cambria" panose="02040503050406030204" pitchFamily="18" charset="0"/>
              </a:rPr>
              <a:t>employees_min_sal_ck</a:t>
            </a:r>
            <a:r>
              <a:rPr lang="en-US" sz="1400" dirty="0">
                <a:latin typeface="Cambria" panose="02040503050406030204" pitchFamily="18" charset="0"/>
                <a:ea typeface="Cambria" panose="02040503050406030204" pitchFamily="18" charset="0"/>
              </a:rPr>
              <a:t> CHECK (salary &gt; 0)</a:t>
            </a:r>
            <a:endParaRPr lang="en-CA" sz="1400" dirty="0">
              <a:solidFill>
                <a:srgbClr val="FF0000"/>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1840DA45-BD5E-4212-B1A4-F1F123EB6F19}"/>
              </a:ext>
            </a:extLst>
          </p:cNvPr>
          <p:cNvSpPr txBox="1"/>
          <p:nvPr/>
        </p:nvSpPr>
        <p:spPr>
          <a:xfrm>
            <a:off x="1118441" y="4250266"/>
            <a:ext cx="7409653" cy="307777"/>
          </a:xfrm>
          <a:prstGeom prst="rect">
            <a:avLst/>
          </a:prstGeom>
          <a:noFill/>
          <a:ln>
            <a:solidFill>
              <a:schemeClr val="tx1"/>
            </a:solidFill>
          </a:ln>
        </p:spPr>
        <p:txBody>
          <a:bodyPr wrap="square" rtlCol="0">
            <a:spAutoFit/>
          </a:bodyPr>
          <a:lstStyle/>
          <a:p>
            <a:r>
              <a:rPr lang="en-US" sz="1400" dirty="0">
                <a:latin typeface="Cambria" panose="02040503050406030204" pitchFamily="18" charset="0"/>
                <a:ea typeface="Cambria" panose="02040503050406030204" pitchFamily="18" charset="0"/>
              </a:rPr>
              <a:t>CONSTRAINT </a:t>
            </a:r>
            <a:r>
              <a:rPr lang="en-US" sz="1400" dirty="0" err="1">
                <a:latin typeface="Cambria" panose="02040503050406030204" pitchFamily="18" charset="0"/>
                <a:ea typeface="Cambria" panose="02040503050406030204" pitchFamily="18" charset="0"/>
              </a:rPr>
              <a:t>employees_min_sal_ck</a:t>
            </a:r>
            <a:r>
              <a:rPr lang="en-US" sz="1400" dirty="0">
                <a:latin typeface="Cambria" panose="02040503050406030204" pitchFamily="18" charset="0"/>
                <a:ea typeface="Cambria" panose="02040503050406030204" pitchFamily="18" charset="0"/>
              </a:rPr>
              <a:t> CHECK (salary &gt; 0)</a:t>
            </a:r>
            <a:endParaRPr lang="en-CA" sz="1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847844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94A2-D736-450D-8E3B-34386F914EA3}"/>
              </a:ext>
            </a:extLst>
          </p:cNvPr>
          <p:cNvSpPr>
            <a:spLocks noGrp="1"/>
          </p:cNvSpPr>
          <p:nvPr>
            <p:ph type="title"/>
          </p:nvPr>
        </p:nvSpPr>
        <p:spPr/>
        <p:txBody>
          <a:bodyPr/>
          <a:lstStyle/>
          <a:p>
            <a:r>
              <a:rPr lang="en-CA" dirty="0"/>
              <a:t>Managing Constraints</a:t>
            </a:r>
          </a:p>
        </p:txBody>
      </p:sp>
      <p:sp>
        <p:nvSpPr>
          <p:cNvPr id="3" name="Content Placeholder 2">
            <a:extLst>
              <a:ext uri="{FF2B5EF4-FFF2-40B4-BE49-F238E27FC236}">
                <a16:creationId xmlns:a16="http://schemas.microsoft.com/office/drawing/2014/main" id="{C4579496-EDD7-4204-8625-E4B6D1977910}"/>
              </a:ext>
            </a:extLst>
          </p:cNvPr>
          <p:cNvSpPr>
            <a:spLocks noGrp="1"/>
          </p:cNvSpPr>
          <p:nvPr>
            <p:ph idx="1"/>
          </p:nvPr>
        </p:nvSpPr>
        <p:spPr/>
        <p:txBody>
          <a:bodyPr>
            <a:normAutofit/>
          </a:bodyPr>
          <a:lstStyle/>
          <a:p>
            <a:r>
              <a:rPr lang="en-US" dirty="0"/>
              <a:t>The ALTER TABLE statement is used to make changes to constraints in existing tables.</a:t>
            </a:r>
          </a:p>
          <a:p>
            <a:pPr lvl="1"/>
            <a:r>
              <a:rPr lang="en-US" dirty="0"/>
              <a:t>These changes can include adding or dropping constraints, enabling or disabling constraints, and adding a NOT NULL constraint to a column.</a:t>
            </a:r>
          </a:p>
          <a:p>
            <a:r>
              <a:rPr lang="en-US" dirty="0"/>
              <a:t>The guidelines for making changes to constraints are:</a:t>
            </a:r>
          </a:p>
          <a:p>
            <a:pPr lvl="1"/>
            <a:r>
              <a:rPr lang="en-US" dirty="0"/>
              <a:t>You can add, drop, enable, or disable a constraint, but you cannot modify its structure.</a:t>
            </a:r>
          </a:p>
          <a:p>
            <a:pPr lvl="1"/>
            <a:r>
              <a:rPr lang="en-US" dirty="0"/>
              <a:t>You can add a NOT NULL constraint to an existing column by using the MODIFY clause of the ALTER TABLE statement.</a:t>
            </a:r>
          </a:p>
          <a:p>
            <a:pPr lvl="1"/>
            <a:r>
              <a:rPr lang="en-US" dirty="0"/>
              <a:t>MODIFY is used because NOT NULL is a column-level change.</a:t>
            </a:r>
          </a:p>
          <a:p>
            <a:pPr lvl="1"/>
            <a:r>
              <a:rPr lang="en-US" dirty="0"/>
              <a:t>You can define a NOT NULL constraint only if the table is empty or if the column contains a value for every row.</a:t>
            </a:r>
            <a:endParaRPr lang="en-CA" dirty="0"/>
          </a:p>
        </p:txBody>
      </p:sp>
    </p:spTree>
    <p:extLst>
      <p:ext uri="{BB962C8B-B14F-4D97-AF65-F5344CB8AC3E}">
        <p14:creationId xmlns:p14="http://schemas.microsoft.com/office/powerpoint/2010/main" val="2376807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B6516-D08A-41C1-AC50-0FD3E7433880}"/>
              </a:ext>
            </a:extLst>
          </p:cNvPr>
          <p:cNvSpPr>
            <a:spLocks noGrp="1"/>
          </p:cNvSpPr>
          <p:nvPr>
            <p:ph type="title"/>
          </p:nvPr>
        </p:nvSpPr>
        <p:spPr/>
        <p:txBody>
          <a:bodyPr/>
          <a:lstStyle/>
          <a:p>
            <a:r>
              <a:rPr lang="en-CA" dirty="0"/>
              <a:t>ALTER Statement</a:t>
            </a:r>
          </a:p>
        </p:txBody>
      </p:sp>
      <p:sp>
        <p:nvSpPr>
          <p:cNvPr id="3" name="Content Placeholder 2">
            <a:extLst>
              <a:ext uri="{FF2B5EF4-FFF2-40B4-BE49-F238E27FC236}">
                <a16:creationId xmlns:a16="http://schemas.microsoft.com/office/drawing/2014/main" id="{243A4A68-E526-491C-9531-2B9E888544AC}"/>
              </a:ext>
            </a:extLst>
          </p:cNvPr>
          <p:cNvSpPr>
            <a:spLocks noGrp="1"/>
          </p:cNvSpPr>
          <p:nvPr>
            <p:ph idx="1"/>
          </p:nvPr>
        </p:nvSpPr>
        <p:spPr/>
        <p:txBody>
          <a:bodyPr>
            <a:normAutofit/>
          </a:bodyPr>
          <a:lstStyle/>
          <a:p>
            <a:r>
              <a:rPr lang="en-US" dirty="0"/>
              <a:t>The ALTER statement requires:</a:t>
            </a:r>
          </a:p>
          <a:p>
            <a:pPr lvl="1"/>
            <a:r>
              <a:rPr lang="en-US" dirty="0"/>
              <a:t>name of the table</a:t>
            </a:r>
          </a:p>
          <a:p>
            <a:pPr lvl="1"/>
            <a:r>
              <a:rPr lang="en-US" dirty="0"/>
              <a:t>name of the constraint</a:t>
            </a:r>
          </a:p>
          <a:p>
            <a:pPr lvl="1"/>
            <a:r>
              <a:rPr lang="en-US" dirty="0"/>
              <a:t>type of constraint</a:t>
            </a:r>
          </a:p>
          <a:p>
            <a:pPr lvl="1"/>
            <a:r>
              <a:rPr lang="en-US" dirty="0"/>
              <a:t>name of the column affected by the constraint</a:t>
            </a:r>
          </a:p>
          <a:p>
            <a:r>
              <a:rPr lang="en-US" dirty="0"/>
              <a:t>In the code example shown below, using the employees table, the primary-key constraint could have been added after the table was originally created.</a:t>
            </a:r>
            <a:endParaRPr lang="en-CA" dirty="0"/>
          </a:p>
        </p:txBody>
      </p:sp>
      <p:sp>
        <p:nvSpPr>
          <p:cNvPr id="4" name="TextBox 3">
            <a:extLst>
              <a:ext uri="{FF2B5EF4-FFF2-40B4-BE49-F238E27FC236}">
                <a16:creationId xmlns:a16="http://schemas.microsoft.com/office/drawing/2014/main" id="{690F6CF8-5224-4813-A352-EB37700C8D82}"/>
              </a:ext>
            </a:extLst>
          </p:cNvPr>
          <p:cNvSpPr txBox="1"/>
          <p:nvPr/>
        </p:nvSpPr>
        <p:spPr>
          <a:xfrm>
            <a:off x="1109974" y="4844535"/>
            <a:ext cx="740965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ALTER TABLE employees</a:t>
            </a:r>
          </a:p>
          <a:p>
            <a:r>
              <a:rPr lang="en-US" sz="1600" dirty="0">
                <a:latin typeface="Cambria" panose="02040503050406030204" pitchFamily="18" charset="0"/>
                <a:ea typeface="Cambria" panose="02040503050406030204" pitchFamily="18" charset="0"/>
              </a:rPr>
              <a:t>ADD CONSTRAINT </a:t>
            </a:r>
            <a:r>
              <a:rPr lang="en-US" sz="1600" dirty="0" err="1">
                <a:latin typeface="Cambria" panose="02040503050406030204" pitchFamily="18" charset="0"/>
                <a:ea typeface="Cambria" panose="02040503050406030204" pitchFamily="18" charset="0"/>
              </a:rPr>
              <a:t>emp_id_pk</a:t>
            </a:r>
            <a:r>
              <a:rPr lang="en-US" sz="1600" dirty="0">
                <a:latin typeface="Cambria" panose="02040503050406030204" pitchFamily="18" charset="0"/>
                <a:ea typeface="Cambria" panose="02040503050406030204" pitchFamily="18" charset="0"/>
              </a:rPr>
              <a:t> PRIMARY KEY (</a:t>
            </a:r>
            <a:r>
              <a:rPr lang="en-US" sz="1600" dirty="0" err="1">
                <a:latin typeface="Cambria" panose="02040503050406030204" pitchFamily="18" charset="0"/>
                <a:ea typeface="Cambria" panose="02040503050406030204" pitchFamily="18" charset="0"/>
              </a:rPr>
              <a:t>employee_id</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76350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9828-1243-4CE2-B39D-6258F2ECF0A4}"/>
              </a:ext>
            </a:extLst>
          </p:cNvPr>
          <p:cNvSpPr>
            <a:spLocks noGrp="1"/>
          </p:cNvSpPr>
          <p:nvPr>
            <p:ph type="title"/>
          </p:nvPr>
        </p:nvSpPr>
        <p:spPr/>
        <p:txBody>
          <a:bodyPr/>
          <a:lstStyle/>
          <a:p>
            <a:r>
              <a:rPr lang="en-CA" dirty="0"/>
              <a:t>Adding Constraints</a:t>
            </a:r>
          </a:p>
        </p:txBody>
      </p:sp>
      <p:sp>
        <p:nvSpPr>
          <p:cNvPr id="3" name="Content Placeholder 2">
            <a:extLst>
              <a:ext uri="{FF2B5EF4-FFF2-40B4-BE49-F238E27FC236}">
                <a16:creationId xmlns:a16="http://schemas.microsoft.com/office/drawing/2014/main" id="{6F63425F-1CC1-44DA-93D3-6B5BEBEA0D10}"/>
              </a:ext>
            </a:extLst>
          </p:cNvPr>
          <p:cNvSpPr>
            <a:spLocks noGrp="1"/>
          </p:cNvSpPr>
          <p:nvPr>
            <p:ph idx="1"/>
          </p:nvPr>
        </p:nvSpPr>
        <p:spPr/>
        <p:txBody>
          <a:bodyPr/>
          <a:lstStyle/>
          <a:p>
            <a:r>
              <a:rPr lang="en-US" dirty="0"/>
              <a:t>To add a constraint to an existing table, use the following SQL syntax:</a:t>
            </a:r>
          </a:p>
          <a:p>
            <a:endParaRPr lang="en-US" dirty="0"/>
          </a:p>
          <a:p>
            <a:endParaRPr lang="en-US" dirty="0"/>
          </a:p>
          <a:p>
            <a:r>
              <a:rPr lang="en-US" dirty="0"/>
              <a:t>If the constraint is a FOREIGN KEY constraint, the REFERENCES keyword must be included in the statement.</a:t>
            </a:r>
          </a:p>
          <a:p>
            <a:r>
              <a:rPr lang="en-US" dirty="0"/>
              <a:t>Syntax:</a:t>
            </a:r>
            <a:endParaRPr lang="en-CA" dirty="0"/>
          </a:p>
        </p:txBody>
      </p:sp>
      <p:sp>
        <p:nvSpPr>
          <p:cNvPr id="4" name="TextBox 3">
            <a:extLst>
              <a:ext uri="{FF2B5EF4-FFF2-40B4-BE49-F238E27FC236}">
                <a16:creationId xmlns:a16="http://schemas.microsoft.com/office/drawing/2014/main" id="{5B4F9CA2-127A-43B2-8297-402CE8BA8F71}"/>
              </a:ext>
            </a:extLst>
          </p:cNvPr>
          <p:cNvSpPr txBox="1"/>
          <p:nvPr/>
        </p:nvSpPr>
        <p:spPr>
          <a:xfrm>
            <a:off x="1118441" y="2617801"/>
            <a:ext cx="740965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ALTER TABLE </a:t>
            </a:r>
            <a:r>
              <a:rPr lang="en-US" sz="1600" dirty="0" err="1">
                <a:latin typeface="Cambria" panose="02040503050406030204" pitchFamily="18" charset="0"/>
                <a:ea typeface="Cambria" panose="02040503050406030204" pitchFamily="18" charset="0"/>
              </a:rPr>
              <a:t>table_name</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ADD [CONSTRAINT </a:t>
            </a:r>
            <a:r>
              <a:rPr lang="en-US" sz="1600" dirty="0" err="1">
                <a:latin typeface="Cambria" panose="02040503050406030204" pitchFamily="18" charset="0"/>
                <a:ea typeface="Cambria" panose="02040503050406030204" pitchFamily="18" charset="0"/>
              </a:rPr>
              <a:t>constraint_name</a:t>
            </a:r>
            <a:r>
              <a:rPr lang="en-US" sz="1600" dirty="0">
                <a:latin typeface="Cambria" panose="02040503050406030204" pitchFamily="18" charset="0"/>
                <a:ea typeface="Cambria" panose="02040503050406030204" pitchFamily="18" charset="0"/>
              </a:rPr>
              <a:t>] type of constraint (</a:t>
            </a:r>
            <a:r>
              <a:rPr lang="en-US" sz="1600" dirty="0" err="1">
                <a:latin typeface="Cambria" panose="02040503050406030204" pitchFamily="18" charset="0"/>
                <a:ea typeface="Cambria" panose="02040503050406030204" pitchFamily="18" charset="0"/>
              </a:rPr>
              <a:t>column_name</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1244E2F6-E4EF-4AA2-BB6B-3BBFD6B55D05}"/>
              </a:ext>
            </a:extLst>
          </p:cNvPr>
          <p:cNvSpPr txBox="1"/>
          <p:nvPr/>
        </p:nvSpPr>
        <p:spPr>
          <a:xfrm>
            <a:off x="1118440" y="4531267"/>
            <a:ext cx="7409653" cy="830997"/>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ALTER TABLE </a:t>
            </a:r>
            <a:r>
              <a:rPr lang="en-US" sz="1600" dirty="0" err="1">
                <a:latin typeface="Cambria" panose="02040503050406030204" pitchFamily="18" charset="0"/>
                <a:ea typeface="Cambria" panose="02040503050406030204" pitchFamily="18" charset="0"/>
              </a:rPr>
              <a:t>tablename</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ADD CONSTRAINT </a:t>
            </a:r>
            <a:r>
              <a:rPr lang="en-US" sz="1600" dirty="0" err="1">
                <a:latin typeface="Cambria" panose="02040503050406030204" pitchFamily="18" charset="0"/>
                <a:ea typeface="Cambria" panose="02040503050406030204" pitchFamily="18" charset="0"/>
              </a:rPr>
              <a:t>constraint_nameFOREIGN</a:t>
            </a:r>
            <a:r>
              <a:rPr lang="en-US" sz="1600" dirty="0">
                <a:latin typeface="Cambria" panose="02040503050406030204" pitchFamily="18" charset="0"/>
                <a:ea typeface="Cambria" panose="02040503050406030204" pitchFamily="18" charset="0"/>
              </a:rPr>
              <a:t> KEY(</a:t>
            </a:r>
            <a:r>
              <a:rPr lang="en-US" sz="1600" dirty="0" err="1">
                <a:latin typeface="Cambria" panose="02040503050406030204" pitchFamily="18" charset="0"/>
                <a:ea typeface="Cambria" panose="02040503050406030204" pitchFamily="18" charset="0"/>
              </a:rPr>
              <a:t>column_name</a:t>
            </a:r>
            <a:r>
              <a:rPr lang="en-US" sz="1600" dirty="0">
                <a:latin typeface="Cambria" panose="02040503050406030204" pitchFamily="18" charset="0"/>
                <a:ea typeface="Cambria" panose="02040503050406030204" pitchFamily="18" charset="0"/>
              </a:rPr>
              <a:t>) REFERENCES</a:t>
            </a:r>
          </a:p>
          <a:p>
            <a:r>
              <a:rPr lang="en-US" sz="1600" dirty="0" err="1">
                <a:latin typeface="Cambria" panose="02040503050406030204" pitchFamily="18" charset="0"/>
                <a:ea typeface="Cambria" panose="02040503050406030204" pitchFamily="18" charset="0"/>
              </a:rPr>
              <a:t>tablename</a:t>
            </a:r>
            <a:r>
              <a:rPr lang="en-US" sz="1600" dirty="0">
                <a:latin typeface="Cambria" panose="02040503050406030204" pitchFamily="18" charset="0"/>
                <a:ea typeface="Cambria" panose="02040503050406030204" pitchFamily="18" charset="0"/>
              </a:rPr>
              <a:t>(</a:t>
            </a:r>
            <a:r>
              <a:rPr lang="en-US" sz="1600" dirty="0" err="1">
                <a:latin typeface="Cambria" panose="02040503050406030204" pitchFamily="18" charset="0"/>
                <a:ea typeface="Cambria" panose="02040503050406030204" pitchFamily="18" charset="0"/>
              </a:rPr>
              <a:t>column_name</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823493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AC7C-6A3C-4BC2-BDC3-DF8BE83FBC06}"/>
              </a:ext>
            </a:extLst>
          </p:cNvPr>
          <p:cNvSpPr>
            <a:spLocks noGrp="1"/>
          </p:cNvSpPr>
          <p:nvPr>
            <p:ph type="title"/>
          </p:nvPr>
        </p:nvSpPr>
        <p:spPr/>
        <p:txBody>
          <a:bodyPr/>
          <a:lstStyle/>
          <a:p>
            <a:r>
              <a:rPr lang="en-CA" dirty="0"/>
              <a:t>Adding Constraints Example</a:t>
            </a:r>
          </a:p>
        </p:txBody>
      </p:sp>
      <p:sp>
        <p:nvSpPr>
          <p:cNvPr id="3" name="Content Placeholder 2">
            <a:extLst>
              <a:ext uri="{FF2B5EF4-FFF2-40B4-BE49-F238E27FC236}">
                <a16:creationId xmlns:a16="http://schemas.microsoft.com/office/drawing/2014/main" id="{1C0E21CC-1690-4C1F-9376-664A6E2722D4}"/>
              </a:ext>
            </a:extLst>
          </p:cNvPr>
          <p:cNvSpPr>
            <a:spLocks noGrp="1"/>
          </p:cNvSpPr>
          <p:nvPr>
            <p:ph idx="1"/>
          </p:nvPr>
        </p:nvSpPr>
        <p:spPr/>
        <p:txBody>
          <a:bodyPr/>
          <a:lstStyle/>
          <a:p>
            <a:r>
              <a:rPr lang="en-US" dirty="0"/>
              <a:t>The following example demonstrates the syntax to add this foreign key to the EMPLOYEES table:</a:t>
            </a:r>
            <a:endParaRPr lang="en-CA" dirty="0"/>
          </a:p>
        </p:txBody>
      </p:sp>
      <p:sp>
        <p:nvSpPr>
          <p:cNvPr id="4" name="TextBox 3">
            <a:extLst>
              <a:ext uri="{FF2B5EF4-FFF2-40B4-BE49-F238E27FC236}">
                <a16:creationId xmlns:a16="http://schemas.microsoft.com/office/drawing/2014/main" id="{06D0318D-3E5D-46FF-BCE5-C99C28C11874}"/>
              </a:ext>
            </a:extLst>
          </p:cNvPr>
          <p:cNvSpPr txBox="1"/>
          <p:nvPr/>
        </p:nvSpPr>
        <p:spPr>
          <a:xfrm>
            <a:off x="1118441" y="2844225"/>
            <a:ext cx="7409653" cy="1077218"/>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ALTER TABLE employees</a:t>
            </a:r>
          </a:p>
          <a:p>
            <a:r>
              <a:rPr lang="en-US" sz="1600" dirty="0">
                <a:latin typeface="Cambria" panose="02040503050406030204" pitchFamily="18" charset="0"/>
                <a:ea typeface="Cambria" panose="02040503050406030204" pitchFamily="18" charset="0"/>
              </a:rPr>
              <a:t>ADD CONSTRAINT </a:t>
            </a:r>
            <a:r>
              <a:rPr lang="en-US" sz="1600" dirty="0" err="1">
                <a:latin typeface="Cambria" panose="02040503050406030204" pitchFamily="18" charset="0"/>
                <a:ea typeface="Cambria" panose="02040503050406030204" pitchFamily="18" charset="0"/>
              </a:rPr>
              <a:t>emp_dept_fk</a:t>
            </a:r>
            <a:r>
              <a:rPr lang="en-US" sz="1600" dirty="0">
                <a:latin typeface="Cambria" panose="02040503050406030204" pitchFamily="18" charset="0"/>
                <a:ea typeface="Cambria" panose="02040503050406030204" pitchFamily="18" charset="0"/>
              </a:rPr>
              <a:t> FOREIGN KEY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	REFERENCES departments (</a:t>
            </a:r>
            <a:r>
              <a:rPr lang="en-US" sz="1600" dirty="0" err="1">
                <a:latin typeface="Cambria" panose="02040503050406030204" pitchFamily="18" charset="0"/>
                <a:ea typeface="Cambria" panose="02040503050406030204" pitchFamily="18" charset="0"/>
              </a:rPr>
              <a:t>department_id</a:t>
            </a:r>
            <a:r>
              <a:rPr lang="en-US" sz="1600" dirty="0">
                <a:latin typeface="Cambria" panose="02040503050406030204" pitchFamily="18" charset="0"/>
                <a:ea typeface="Cambria" panose="02040503050406030204" pitchFamily="18" charset="0"/>
              </a:rPr>
              <a:t>)</a:t>
            </a:r>
          </a:p>
          <a:p>
            <a:r>
              <a:rPr lang="en-US" sz="1600" dirty="0">
                <a:latin typeface="Cambria" panose="02040503050406030204" pitchFamily="18" charset="0"/>
                <a:ea typeface="Cambria" panose="02040503050406030204" pitchFamily="18" charset="0"/>
              </a:rPr>
              <a:t>ON DELETE CASCADE;</a:t>
            </a:r>
            <a:endParaRPr lang="en-CA" sz="16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EEEF86E6-9773-4754-BCD5-5075B635A2E8}"/>
              </a:ext>
            </a:extLst>
          </p:cNvPr>
          <p:cNvPicPr>
            <a:picLocks noChangeAspect="1"/>
          </p:cNvPicPr>
          <p:nvPr/>
        </p:nvPicPr>
        <p:blipFill>
          <a:blip r:embed="rId2"/>
          <a:stretch>
            <a:fillRect/>
          </a:stretch>
        </p:blipFill>
        <p:spPr>
          <a:xfrm>
            <a:off x="1118441" y="4100975"/>
            <a:ext cx="7131794" cy="2355588"/>
          </a:xfrm>
          <a:prstGeom prst="rect">
            <a:avLst/>
          </a:prstGeom>
        </p:spPr>
      </p:pic>
    </p:spTree>
    <p:extLst>
      <p:ext uri="{BB962C8B-B14F-4D97-AF65-F5344CB8AC3E}">
        <p14:creationId xmlns:p14="http://schemas.microsoft.com/office/powerpoint/2010/main" val="9801554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9828-1243-4CE2-B39D-6258F2ECF0A4}"/>
              </a:ext>
            </a:extLst>
          </p:cNvPr>
          <p:cNvSpPr>
            <a:spLocks noGrp="1"/>
          </p:cNvSpPr>
          <p:nvPr>
            <p:ph type="title"/>
          </p:nvPr>
        </p:nvSpPr>
        <p:spPr/>
        <p:txBody>
          <a:bodyPr/>
          <a:lstStyle/>
          <a:p>
            <a:r>
              <a:rPr lang="en-CA" dirty="0"/>
              <a:t>Adding Constraints Conditions</a:t>
            </a:r>
          </a:p>
        </p:txBody>
      </p:sp>
      <p:sp>
        <p:nvSpPr>
          <p:cNvPr id="3" name="Content Placeholder 2">
            <a:extLst>
              <a:ext uri="{FF2B5EF4-FFF2-40B4-BE49-F238E27FC236}">
                <a16:creationId xmlns:a16="http://schemas.microsoft.com/office/drawing/2014/main" id="{6F63425F-1CC1-44DA-93D3-6B5BEBEA0D10}"/>
              </a:ext>
            </a:extLst>
          </p:cNvPr>
          <p:cNvSpPr>
            <a:spLocks noGrp="1"/>
          </p:cNvSpPr>
          <p:nvPr>
            <p:ph idx="1"/>
          </p:nvPr>
        </p:nvSpPr>
        <p:spPr/>
        <p:txBody>
          <a:bodyPr/>
          <a:lstStyle/>
          <a:p>
            <a:r>
              <a:rPr lang="en-US" dirty="0"/>
              <a:t>If the constraint is a NOT NULL constraint, the ALTER TABLE statement uses MODIFY in place of ADD.</a:t>
            </a:r>
          </a:p>
          <a:p>
            <a:r>
              <a:rPr lang="en-US" dirty="0"/>
              <a:t>NOT NULL constraints can be added only if the table is empty or if the column contains a value for every row</a:t>
            </a:r>
          </a:p>
          <a:p>
            <a:endParaRPr lang="en-US" dirty="0"/>
          </a:p>
          <a:p>
            <a:endParaRPr lang="en-US" dirty="0"/>
          </a:p>
          <a:p>
            <a:r>
              <a:rPr lang="en-US" dirty="0"/>
              <a:t>Example</a:t>
            </a:r>
            <a:endParaRPr lang="en-CA" dirty="0"/>
          </a:p>
        </p:txBody>
      </p:sp>
      <p:sp>
        <p:nvSpPr>
          <p:cNvPr id="5" name="TextBox 4">
            <a:extLst>
              <a:ext uri="{FF2B5EF4-FFF2-40B4-BE49-F238E27FC236}">
                <a16:creationId xmlns:a16="http://schemas.microsoft.com/office/drawing/2014/main" id="{1244E2F6-E4EF-4AA2-BB6B-3BBFD6B55D05}"/>
              </a:ext>
            </a:extLst>
          </p:cNvPr>
          <p:cNvSpPr txBox="1"/>
          <p:nvPr/>
        </p:nvSpPr>
        <p:spPr>
          <a:xfrm>
            <a:off x="1101507" y="3574533"/>
            <a:ext cx="740965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ALTER TABLE </a:t>
            </a:r>
            <a:r>
              <a:rPr lang="en-US" sz="1600" dirty="0" err="1">
                <a:latin typeface="Cambria" panose="02040503050406030204" pitchFamily="18" charset="0"/>
                <a:ea typeface="Cambria" panose="02040503050406030204" pitchFamily="18" charset="0"/>
              </a:rPr>
              <a:t>table_name</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MODIFY (</a:t>
            </a:r>
            <a:r>
              <a:rPr lang="en-US" sz="1600" dirty="0" err="1">
                <a:latin typeface="Cambria" panose="02040503050406030204" pitchFamily="18" charset="0"/>
                <a:ea typeface="Cambria" panose="02040503050406030204" pitchFamily="18" charset="0"/>
              </a:rPr>
              <a:t>column_name</a:t>
            </a:r>
            <a:r>
              <a:rPr lang="en-US" sz="1600" dirty="0">
                <a:latin typeface="Cambria" panose="02040503050406030204" pitchFamily="18" charset="0"/>
                <a:ea typeface="Cambria" panose="02040503050406030204" pitchFamily="18" charset="0"/>
              </a:rPr>
              <a:t> CONSTRAINT </a:t>
            </a:r>
            <a:r>
              <a:rPr lang="en-US" sz="1600" dirty="0" err="1">
                <a:latin typeface="Cambria" panose="02040503050406030204" pitchFamily="18" charset="0"/>
                <a:ea typeface="Cambria" panose="02040503050406030204" pitchFamily="18" charset="0"/>
              </a:rPr>
              <a:t>constraint_name</a:t>
            </a:r>
            <a:r>
              <a:rPr lang="en-US" sz="1600" dirty="0">
                <a:latin typeface="Cambria" panose="02040503050406030204" pitchFamily="18" charset="0"/>
                <a:ea typeface="Cambria" panose="02040503050406030204" pitchFamily="18" charset="0"/>
              </a:rPr>
              <a:t> NOT NULL);</a:t>
            </a:r>
            <a:endParaRPr lang="en-CA" sz="16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EA79B6B8-5DA6-4480-8C1F-2BAFFF10C61C}"/>
              </a:ext>
            </a:extLst>
          </p:cNvPr>
          <p:cNvSpPr txBox="1"/>
          <p:nvPr/>
        </p:nvSpPr>
        <p:spPr>
          <a:xfrm>
            <a:off x="1101507" y="4807947"/>
            <a:ext cx="740965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ALTER TABLE employees</a:t>
            </a:r>
          </a:p>
          <a:p>
            <a:r>
              <a:rPr lang="en-US" sz="1600" dirty="0">
                <a:latin typeface="Cambria" panose="02040503050406030204" pitchFamily="18" charset="0"/>
                <a:ea typeface="Cambria" panose="02040503050406030204" pitchFamily="18" charset="0"/>
              </a:rPr>
              <a:t>MODIFY (email CONSTRAINT </a:t>
            </a:r>
            <a:r>
              <a:rPr lang="en-US" sz="1600" dirty="0" err="1">
                <a:latin typeface="Cambria" panose="02040503050406030204" pitchFamily="18" charset="0"/>
                <a:ea typeface="Cambria" panose="02040503050406030204" pitchFamily="18" charset="0"/>
              </a:rPr>
              <a:t>emp_email_nnNOT</a:t>
            </a:r>
            <a:r>
              <a:rPr lang="en-US" sz="1600" dirty="0">
                <a:latin typeface="Cambria" panose="02040503050406030204" pitchFamily="18" charset="0"/>
                <a:ea typeface="Cambria" panose="02040503050406030204" pitchFamily="18" charset="0"/>
              </a:rPr>
              <a:t> NULL);</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87047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EBCF8-1CEF-41DA-81AD-3572EA63E81D}"/>
              </a:ext>
            </a:extLst>
          </p:cNvPr>
          <p:cNvSpPr>
            <a:spLocks noGrp="1"/>
          </p:cNvSpPr>
          <p:nvPr>
            <p:ph type="title"/>
          </p:nvPr>
        </p:nvSpPr>
        <p:spPr/>
        <p:txBody>
          <a:bodyPr/>
          <a:lstStyle/>
          <a:p>
            <a:r>
              <a:rPr lang="en-CA" dirty="0"/>
              <a:t>Dropping Constraints</a:t>
            </a:r>
          </a:p>
        </p:txBody>
      </p:sp>
      <p:sp>
        <p:nvSpPr>
          <p:cNvPr id="3" name="Content Placeholder 2">
            <a:extLst>
              <a:ext uri="{FF2B5EF4-FFF2-40B4-BE49-F238E27FC236}">
                <a16:creationId xmlns:a16="http://schemas.microsoft.com/office/drawing/2014/main" id="{B68354C8-88D5-493C-9BB1-6F93383D3F77}"/>
              </a:ext>
            </a:extLst>
          </p:cNvPr>
          <p:cNvSpPr>
            <a:spLocks noGrp="1"/>
          </p:cNvSpPr>
          <p:nvPr>
            <p:ph idx="1"/>
          </p:nvPr>
        </p:nvSpPr>
        <p:spPr>
          <a:xfrm>
            <a:off x="677334" y="2160590"/>
            <a:ext cx="8596668" cy="2767012"/>
          </a:xfrm>
        </p:spPr>
        <p:txBody>
          <a:bodyPr>
            <a:normAutofit fontScale="92500" lnSpcReduction="10000"/>
          </a:bodyPr>
          <a:lstStyle/>
          <a:p>
            <a:r>
              <a:rPr lang="en-US" dirty="0"/>
              <a:t>To drop a constraint, you need to know the name of the constraint.</a:t>
            </a:r>
          </a:p>
          <a:p>
            <a:r>
              <a:rPr lang="en-US" dirty="0"/>
              <a:t>If you do not know it, you can find the constraint name from the USER_CONSTRAINTS and USER_CONS_COLUMNS in the data dictionary.</a:t>
            </a:r>
          </a:p>
          <a:p>
            <a:r>
              <a:rPr lang="en-US" dirty="0"/>
              <a:t>The CASCADE option of the DROP clause causes any dependent constraints also to be dropped.</a:t>
            </a:r>
          </a:p>
          <a:p>
            <a:r>
              <a:rPr lang="en-US" dirty="0"/>
              <a:t>Note that when you drop an integrity constraint, that constraint is no longer enforced by the Oracle Server and is no longer available in the data dictionary.</a:t>
            </a:r>
          </a:p>
          <a:p>
            <a:r>
              <a:rPr lang="en-US" dirty="0"/>
              <a:t>No rows or any data in any of the affected tables are deleted when you drop a constraint.</a:t>
            </a:r>
            <a:endParaRPr lang="en-CA" dirty="0"/>
          </a:p>
        </p:txBody>
      </p:sp>
      <p:sp>
        <p:nvSpPr>
          <p:cNvPr id="6" name="TextBox 5">
            <a:extLst>
              <a:ext uri="{FF2B5EF4-FFF2-40B4-BE49-F238E27FC236}">
                <a16:creationId xmlns:a16="http://schemas.microsoft.com/office/drawing/2014/main" id="{D63F17AA-C8A7-4AE7-9DCB-9F26D70F8515}"/>
              </a:ext>
            </a:extLst>
          </p:cNvPr>
          <p:cNvSpPr txBox="1"/>
          <p:nvPr/>
        </p:nvSpPr>
        <p:spPr>
          <a:xfrm>
            <a:off x="1118440" y="5013867"/>
            <a:ext cx="740965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ALTER TABLE </a:t>
            </a:r>
            <a:r>
              <a:rPr lang="en-US" sz="1600" dirty="0" err="1">
                <a:latin typeface="Cambria" panose="02040503050406030204" pitchFamily="18" charset="0"/>
                <a:ea typeface="Cambria" panose="02040503050406030204" pitchFamily="18" charset="0"/>
              </a:rPr>
              <a:t>copy_departments</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DROP CONSTRAINT </a:t>
            </a:r>
            <a:r>
              <a:rPr lang="en-US" sz="1600" dirty="0" err="1">
                <a:latin typeface="Cambria" panose="02040503050406030204" pitchFamily="18" charset="0"/>
                <a:ea typeface="Cambria" panose="02040503050406030204" pitchFamily="18" charset="0"/>
              </a:rPr>
              <a:t>c_dept_dept_id_pkCASCADE</a:t>
            </a:r>
            <a:r>
              <a:rPr lang="en-US" sz="1600" dirty="0">
                <a:latin typeface="Cambria" panose="02040503050406030204" pitchFamily="18" charset="0"/>
                <a:ea typeface="Cambria" panose="02040503050406030204" pitchFamily="18" charset="0"/>
              </a:rPr>
              <a:t>;</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105706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131E-DA82-42CA-9D07-7345D7FACC22}"/>
              </a:ext>
            </a:extLst>
          </p:cNvPr>
          <p:cNvSpPr>
            <a:spLocks noGrp="1"/>
          </p:cNvSpPr>
          <p:nvPr>
            <p:ph type="title"/>
          </p:nvPr>
        </p:nvSpPr>
        <p:spPr/>
        <p:txBody>
          <a:bodyPr/>
          <a:lstStyle/>
          <a:p>
            <a:r>
              <a:rPr lang="en-CA" dirty="0"/>
              <a:t>Cascading Constraints</a:t>
            </a:r>
          </a:p>
        </p:txBody>
      </p:sp>
      <p:sp>
        <p:nvSpPr>
          <p:cNvPr id="3" name="Content Placeholder 2">
            <a:extLst>
              <a:ext uri="{FF2B5EF4-FFF2-40B4-BE49-F238E27FC236}">
                <a16:creationId xmlns:a16="http://schemas.microsoft.com/office/drawing/2014/main" id="{C26F61C4-B839-48D6-B920-DA810FBAB110}"/>
              </a:ext>
            </a:extLst>
          </p:cNvPr>
          <p:cNvSpPr>
            <a:spLocks noGrp="1"/>
          </p:cNvSpPr>
          <p:nvPr>
            <p:ph idx="1"/>
          </p:nvPr>
        </p:nvSpPr>
        <p:spPr>
          <a:xfrm>
            <a:off x="677334" y="2160590"/>
            <a:ext cx="8596668" cy="3190344"/>
          </a:xfrm>
        </p:spPr>
        <p:txBody>
          <a:bodyPr>
            <a:normAutofit fontScale="92500" lnSpcReduction="10000"/>
          </a:bodyPr>
          <a:lstStyle/>
          <a:p>
            <a:r>
              <a:rPr lang="en-US" dirty="0"/>
              <a:t>Cascading referential-integrity constraints allow you to define the actions the database server takes when a user attempts to delete or update a key to which existing foreign keys point.</a:t>
            </a:r>
          </a:p>
          <a:p>
            <a:r>
              <a:rPr lang="en-US" dirty="0"/>
              <a:t>The CASCADE CONSTRAINTS clause is used along with the DROP COLUMN clause.</a:t>
            </a:r>
          </a:p>
          <a:p>
            <a:r>
              <a:rPr lang="en-US" dirty="0"/>
              <a:t>It drops all referential-integrity constraints that refer to the primary and unique keys defined on the dropped columns.</a:t>
            </a:r>
          </a:p>
          <a:p>
            <a:r>
              <a:rPr lang="en-US" dirty="0"/>
              <a:t>It also drops all multicolumn constraints defined on the dropped columns.</a:t>
            </a:r>
          </a:p>
          <a:p>
            <a:r>
              <a:rPr lang="en-US" dirty="0"/>
              <a:t>If an ALTER TABLE statement does not include the CASCADE CONSTRAINTS option, any attempt to drop a primary key or multicolumn constraint will fail.</a:t>
            </a:r>
          </a:p>
          <a:p>
            <a:r>
              <a:rPr lang="en-US" dirty="0"/>
              <a:t>Remember, you can't delete a parent value if child values exist in other tables.</a:t>
            </a:r>
            <a:endParaRPr lang="en-CA" dirty="0"/>
          </a:p>
        </p:txBody>
      </p:sp>
      <p:sp>
        <p:nvSpPr>
          <p:cNvPr id="4" name="TextBox 3">
            <a:extLst>
              <a:ext uri="{FF2B5EF4-FFF2-40B4-BE49-F238E27FC236}">
                <a16:creationId xmlns:a16="http://schemas.microsoft.com/office/drawing/2014/main" id="{BA2D8619-626B-44D9-A951-6AF0EBF91C7D}"/>
              </a:ext>
            </a:extLst>
          </p:cNvPr>
          <p:cNvSpPr txBox="1"/>
          <p:nvPr/>
        </p:nvSpPr>
        <p:spPr>
          <a:xfrm>
            <a:off x="1126906" y="5454134"/>
            <a:ext cx="7409653" cy="584775"/>
          </a:xfrm>
          <a:prstGeom prst="rect">
            <a:avLst/>
          </a:prstGeom>
          <a:noFill/>
          <a:ln>
            <a:solidFill>
              <a:schemeClr val="tx1"/>
            </a:solidFill>
          </a:ln>
        </p:spPr>
        <p:txBody>
          <a:bodyPr wrap="square" rtlCol="0">
            <a:spAutoFit/>
          </a:bodyPr>
          <a:lstStyle/>
          <a:p>
            <a:r>
              <a:rPr lang="en-US" sz="1600" dirty="0">
                <a:latin typeface="Cambria" panose="02040503050406030204" pitchFamily="18" charset="0"/>
                <a:ea typeface="Cambria" panose="02040503050406030204" pitchFamily="18" charset="0"/>
              </a:rPr>
              <a:t>ALTER TABLE </a:t>
            </a:r>
            <a:r>
              <a:rPr lang="en-US" sz="1600" dirty="0" err="1">
                <a:latin typeface="Cambria" panose="02040503050406030204" pitchFamily="18" charset="0"/>
                <a:ea typeface="Cambria" panose="02040503050406030204" pitchFamily="18" charset="0"/>
              </a:rPr>
              <a:t>table_name</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DROP(column name(s)) CASCADE CONSTRAINTS;</a:t>
            </a:r>
            <a:endParaRPr lang="en-CA"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0010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75539-0A55-4331-863D-B747F70A36AB}"/>
              </a:ext>
            </a:extLst>
          </p:cNvPr>
          <p:cNvSpPr>
            <a:spLocks noGrp="1"/>
          </p:cNvSpPr>
          <p:nvPr>
            <p:ph type="title"/>
          </p:nvPr>
        </p:nvSpPr>
        <p:spPr/>
        <p:txBody>
          <a:bodyPr/>
          <a:lstStyle/>
          <a:p>
            <a:r>
              <a:rPr lang="en-CA" dirty="0"/>
              <a:t>Naming Conventions</a:t>
            </a:r>
          </a:p>
        </p:txBody>
      </p:sp>
      <p:sp>
        <p:nvSpPr>
          <p:cNvPr id="3" name="Content Placeholder 2">
            <a:extLst>
              <a:ext uri="{FF2B5EF4-FFF2-40B4-BE49-F238E27FC236}">
                <a16:creationId xmlns:a16="http://schemas.microsoft.com/office/drawing/2014/main" id="{FCCCAD96-043E-4B60-A64E-6DF4C4EFFEC6}"/>
              </a:ext>
            </a:extLst>
          </p:cNvPr>
          <p:cNvSpPr>
            <a:spLocks noGrp="1"/>
          </p:cNvSpPr>
          <p:nvPr>
            <p:ph idx="1"/>
          </p:nvPr>
        </p:nvSpPr>
        <p:spPr/>
        <p:txBody>
          <a:bodyPr>
            <a:normAutofit/>
          </a:bodyPr>
          <a:lstStyle/>
          <a:p>
            <a:r>
              <a:rPr lang="en-US" dirty="0"/>
              <a:t>It is best to use descriptive names for tables and other database objects.</a:t>
            </a:r>
          </a:p>
          <a:p>
            <a:r>
              <a:rPr lang="en-US" dirty="0"/>
              <a:t>If a table will store information about students, name it STUDENTS, not PEOPLE or CHILDREN.</a:t>
            </a:r>
          </a:p>
          <a:p>
            <a:r>
              <a:rPr lang="en-US" dirty="0"/>
              <a:t>Table names are not case sensitive.</a:t>
            </a:r>
          </a:p>
          <a:p>
            <a:r>
              <a:rPr lang="en-US" dirty="0"/>
              <a:t>For example, STUDENTS is treated the same as </a:t>
            </a:r>
            <a:r>
              <a:rPr lang="en-US" dirty="0" err="1"/>
              <a:t>STuDents</a:t>
            </a:r>
            <a:r>
              <a:rPr lang="en-US" dirty="0"/>
              <a:t> or students.</a:t>
            </a:r>
          </a:p>
          <a:p>
            <a:r>
              <a:rPr lang="en-US" dirty="0"/>
              <a:t>Table names should be plural, for example STUDENTS, not student.</a:t>
            </a:r>
          </a:p>
          <a:p>
            <a:r>
              <a:rPr lang="en-US" dirty="0"/>
              <a:t>Creating tables is part of SQL's data definition language (DDL).</a:t>
            </a:r>
          </a:p>
          <a:p>
            <a:r>
              <a:rPr lang="en-US" dirty="0"/>
              <a:t>Other DDL statements used to set up, change, and remove data structures from tables include ALTER, DROP, RENAME, and TRUNCATE</a:t>
            </a:r>
          </a:p>
        </p:txBody>
      </p:sp>
    </p:spTree>
    <p:extLst>
      <p:ext uri="{BB962C8B-B14F-4D97-AF65-F5344CB8AC3E}">
        <p14:creationId xmlns:p14="http://schemas.microsoft.com/office/powerpoint/2010/main" val="2490834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7F21E-466C-4330-B09F-65A7D48BDD65}"/>
              </a:ext>
            </a:extLst>
          </p:cNvPr>
          <p:cNvSpPr>
            <a:spLocks noGrp="1"/>
          </p:cNvSpPr>
          <p:nvPr>
            <p:ph type="title"/>
          </p:nvPr>
        </p:nvSpPr>
        <p:spPr/>
        <p:txBody>
          <a:bodyPr/>
          <a:lstStyle/>
          <a:p>
            <a:r>
              <a:rPr lang="en-CA" dirty="0"/>
              <a:t>CREATE TABLE</a:t>
            </a:r>
          </a:p>
        </p:txBody>
      </p:sp>
      <p:sp>
        <p:nvSpPr>
          <p:cNvPr id="3" name="Content Placeholder 2">
            <a:extLst>
              <a:ext uri="{FF2B5EF4-FFF2-40B4-BE49-F238E27FC236}">
                <a16:creationId xmlns:a16="http://schemas.microsoft.com/office/drawing/2014/main" id="{F9B53B8A-6A1B-438A-B988-744782EDFB43}"/>
              </a:ext>
            </a:extLst>
          </p:cNvPr>
          <p:cNvSpPr>
            <a:spLocks noGrp="1"/>
          </p:cNvSpPr>
          <p:nvPr>
            <p:ph idx="1"/>
          </p:nvPr>
        </p:nvSpPr>
        <p:spPr/>
        <p:txBody>
          <a:bodyPr>
            <a:normAutofit/>
          </a:bodyPr>
          <a:lstStyle/>
          <a:p>
            <a:r>
              <a:rPr lang="en-US" dirty="0"/>
              <a:t>To create a new table, you must have the CREATE TABLE privilege and a storage area for it.</a:t>
            </a:r>
          </a:p>
          <a:p>
            <a:r>
              <a:rPr lang="en-US" dirty="0"/>
              <a:t>The database administrator uses data control language (DCL) statements to grant this privilege to users and assign a storage area.</a:t>
            </a:r>
          </a:p>
          <a:p>
            <a:r>
              <a:rPr lang="en-US" dirty="0"/>
              <a:t>Tables belonging to other users are not in your schema.</a:t>
            </a:r>
          </a:p>
          <a:p>
            <a:r>
              <a:rPr lang="en-US" dirty="0"/>
              <a:t>If you want to use a table that is not in your schema, use the table owner's name as a prefix to the table name:</a:t>
            </a:r>
          </a:p>
          <a:p>
            <a:endParaRPr lang="en-US" dirty="0"/>
          </a:p>
          <a:p>
            <a:endParaRPr lang="en-US" dirty="0"/>
          </a:p>
          <a:p>
            <a:r>
              <a:rPr lang="en-US" dirty="0"/>
              <a:t>You must be granted access to a table to be able to select from it.</a:t>
            </a:r>
            <a:endParaRPr lang="en-CA" dirty="0"/>
          </a:p>
        </p:txBody>
      </p:sp>
      <p:sp>
        <p:nvSpPr>
          <p:cNvPr id="4" name="TextBox 3">
            <a:extLst>
              <a:ext uri="{FF2B5EF4-FFF2-40B4-BE49-F238E27FC236}">
                <a16:creationId xmlns:a16="http://schemas.microsoft.com/office/drawing/2014/main" id="{C95853F3-3AD9-41E0-A834-38FF5DEC6F80}"/>
              </a:ext>
            </a:extLst>
          </p:cNvPr>
          <p:cNvSpPr txBox="1"/>
          <p:nvPr/>
        </p:nvSpPr>
        <p:spPr>
          <a:xfrm>
            <a:off x="1106024" y="4620258"/>
            <a:ext cx="7409653" cy="646331"/>
          </a:xfrm>
          <a:prstGeom prst="rect">
            <a:avLst/>
          </a:prstGeom>
          <a:noFill/>
          <a:ln>
            <a:solidFill>
              <a:schemeClr val="tx1"/>
            </a:solidFill>
          </a:ln>
        </p:spPr>
        <p:txBody>
          <a:bodyPr wrap="square" rtlCol="0">
            <a:spAutoFit/>
          </a:bodyPr>
          <a:lstStyle/>
          <a:p>
            <a:r>
              <a:rPr lang="en-CA" dirty="0">
                <a:latin typeface="Cambria" panose="02040503050406030204" pitchFamily="18" charset="0"/>
                <a:ea typeface="Cambria" panose="02040503050406030204" pitchFamily="18" charset="0"/>
              </a:rPr>
              <a:t>SELECT *</a:t>
            </a:r>
          </a:p>
          <a:p>
            <a:r>
              <a:rPr lang="en-CA" dirty="0">
                <a:latin typeface="Cambria" panose="02040503050406030204" pitchFamily="18" charset="0"/>
                <a:ea typeface="Cambria" panose="02040503050406030204" pitchFamily="18" charset="0"/>
              </a:rPr>
              <a:t>FROM </a:t>
            </a:r>
            <a:r>
              <a:rPr lang="en-CA" dirty="0" err="1">
                <a:latin typeface="Cambria" panose="02040503050406030204" pitchFamily="18" charset="0"/>
                <a:ea typeface="Cambria" panose="02040503050406030204" pitchFamily="18" charset="0"/>
              </a:rPr>
              <a:t>mary.students</a:t>
            </a:r>
            <a:r>
              <a:rPr lang="en-CA"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95500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4026-C592-4966-AE8D-9E9698665B26}"/>
              </a:ext>
            </a:extLst>
          </p:cNvPr>
          <p:cNvSpPr>
            <a:spLocks noGrp="1"/>
          </p:cNvSpPr>
          <p:nvPr>
            <p:ph type="title"/>
          </p:nvPr>
        </p:nvSpPr>
        <p:spPr/>
        <p:txBody>
          <a:bodyPr/>
          <a:lstStyle/>
          <a:p>
            <a:r>
              <a:rPr lang="en-CA" dirty="0"/>
              <a:t>CREATE TABLE Syntax</a:t>
            </a:r>
          </a:p>
        </p:txBody>
      </p:sp>
      <p:sp>
        <p:nvSpPr>
          <p:cNvPr id="3" name="Content Placeholder 2">
            <a:extLst>
              <a:ext uri="{FF2B5EF4-FFF2-40B4-BE49-F238E27FC236}">
                <a16:creationId xmlns:a16="http://schemas.microsoft.com/office/drawing/2014/main" id="{D3DB7A6C-6DD9-4484-82B4-EC08F4B89A56}"/>
              </a:ext>
            </a:extLst>
          </p:cNvPr>
          <p:cNvSpPr>
            <a:spLocks noGrp="1"/>
          </p:cNvSpPr>
          <p:nvPr>
            <p:ph idx="1"/>
          </p:nvPr>
        </p:nvSpPr>
        <p:spPr/>
        <p:txBody>
          <a:bodyPr/>
          <a:lstStyle/>
          <a:p>
            <a:r>
              <a:rPr lang="en-US" dirty="0"/>
              <a:t>To create a new table, use the following syntax details:</a:t>
            </a:r>
          </a:p>
          <a:p>
            <a:pPr lvl="1"/>
            <a:r>
              <a:rPr lang="en-US" dirty="0"/>
              <a:t>table is the name of the table, column is the name of the column</a:t>
            </a:r>
          </a:p>
          <a:p>
            <a:pPr lvl="1"/>
            <a:r>
              <a:rPr lang="en-US" dirty="0"/>
              <a:t>Data type is the column's data type and length</a:t>
            </a:r>
          </a:p>
          <a:p>
            <a:pPr lvl="1"/>
            <a:r>
              <a:rPr lang="en-US" dirty="0"/>
              <a:t>DEFAULT expression specifies a default value if a value is omitted in the INSERT statement</a:t>
            </a:r>
            <a:endParaRPr lang="en-CA" dirty="0"/>
          </a:p>
        </p:txBody>
      </p:sp>
      <p:sp>
        <p:nvSpPr>
          <p:cNvPr id="4" name="TextBox 3">
            <a:extLst>
              <a:ext uri="{FF2B5EF4-FFF2-40B4-BE49-F238E27FC236}">
                <a16:creationId xmlns:a16="http://schemas.microsoft.com/office/drawing/2014/main" id="{EF3248E9-0FF9-4FB4-A2AD-FFDBD404D4A1}"/>
              </a:ext>
            </a:extLst>
          </p:cNvPr>
          <p:cNvSpPr txBox="1"/>
          <p:nvPr/>
        </p:nvSpPr>
        <p:spPr>
          <a:xfrm>
            <a:off x="1270841" y="3951391"/>
            <a:ext cx="7409653" cy="1200329"/>
          </a:xfrm>
          <a:prstGeom prst="rect">
            <a:avLst/>
          </a:prstGeom>
          <a:noFill/>
          <a:ln>
            <a:solidFill>
              <a:schemeClr val="tx1"/>
            </a:solidFill>
          </a:ln>
        </p:spPr>
        <p:txBody>
          <a:bodyPr wrap="square" rtlCol="0">
            <a:spAutoFit/>
          </a:bodyPr>
          <a:lstStyle/>
          <a:p>
            <a:r>
              <a:rPr lang="en-US" dirty="0">
                <a:latin typeface="Cambria" panose="02040503050406030204" pitchFamily="18" charset="0"/>
                <a:ea typeface="Cambria" panose="02040503050406030204" pitchFamily="18" charset="0"/>
              </a:rPr>
              <a:t>CREATE TABLE </a:t>
            </a:r>
            <a:r>
              <a:rPr lang="en-US" dirty="0" err="1">
                <a:latin typeface="Cambria" panose="02040503050406030204" pitchFamily="18" charset="0"/>
                <a:ea typeface="Cambria" panose="02040503050406030204" pitchFamily="18" charset="0"/>
              </a:rPr>
              <a:t>table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(column data type [DEFAULT expression],</a:t>
            </a:r>
          </a:p>
          <a:p>
            <a:r>
              <a:rPr lang="en-US" dirty="0">
                <a:latin typeface="Cambria" panose="02040503050406030204" pitchFamily="18" charset="0"/>
                <a:ea typeface="Cambria" panose="02040503050406030204" pitchFamily="18" charset="0"/>
              </a:rPr>
              <a:t>(column data type [DEFAULT expression],</a:t>
            </a:r>
          </a:p>
          <a:p>
            <a:r>
              <a:rPr lang="en-US" dirty="0">
                <a:latin typeface="Cambria" panose="02040503050406030204" pitchFamily="18" charset="0"/>
                <a:ea typeface="Cambria" panose="02040503050406030204" pitchFamily="18" charset="0"/>
              </a:rPr>
              <a:t>(……[ ] );</a:t>
            </a:r>
            <a:endParaRPr lang="en-CA"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0105F47B-3529-45DB-954E-015C330E86D4}"/>
              </a:ext>
            </a:extLst>
          </p:cNvPr>
          <p:cNvSpPr txBox="1"/>
          <p:nvPr/>
        </p:nvSpPr>
        <p:spPr>
          <a:xfrm>
            <a:off x="1270840" y="5197252"/>
            <a:ext cx="7409653" cy="1477328"/>
          </a:xfrm>
          <a:prstGeom prst="rect">
            <a:avLst/>
          </a:prstGeom>
          <a:noFill/>
          <a:ln>
            <a:solidFill>
              <a:schemeClr val="tx1"/>
            </a:solidFill>
          </a:ln>
        </p:spPr>
        <p:txBody>
          <a:bodyPr wrap="square" rtlCol="0">
            <a:spAutoFit/>
          </a:bodyPr>
          <a:lstStyle/>
          <a:p>
            <a:r>
              <a:rPr lang="en-US" b="1" dirty="0">
                <a:latin typeface="Cambria" panose="02040503050406030204" pitchFamily="18" charset="0"/>
                <a:ea typeface="Cambria" panose="02040503050406030204" pitchFamily="18" charset="0"/>
              </a:rPr>
              <a:t>CREATE TABLE </a:t>
            </a:r>
            <a:r>
              <a:rPr lang="en-US" dirty="0" err="1">
                <a:latin typeface="Cambria" panose="02040503050406030204" pitchFamily="18" charset="0"/>
                <a:ea typeface="Cambria" panose="02040503050406030204" pitchFamily="18" charset="0"/>
              </a:rPr>
              <a:t>my_cd_collection</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cd_number</a:t>
            </a:r>
            <a:r>
              <a:rPr lang="en-US" dirty="0">
                <a:latin typeface="Cambria" panose="02040503050406030204" pitchFamily="18" charset="0"/>
                <a:ea typeface="Cambria" panose="02040503050406030204" pitchFamily="18" charset="0"/>
              </a:rPr>
              <a:t> NUMBER(3),</a:t>
            </a:r>
          </a:p>
          <a:p>
            <a:r>
              <a:rPr lang="en-US" dirty="0">
                <a:latin typeface="Cambria" panose="02040503050406030204" pitchFamily="18" charset="0"/>
                <a:ea typeface="Cambria" panose="02040503050406030204" pitchFamily="18" charset="0"/>
              </a:rPr>
              <a:t>title VARCHAR2(20),</a:t>
            </a:r>
          </a:p>
          <a:p>
            <a:r>
              <a:rPr lang="en-US" dirty="0">
                <a:latin typeface="Cambria" panose="02040503050406030204" pitchFamily="18" charset="0"/>
                <a:ea typeface="Cambria" panose="02040503050406030204" pitchFamily="18" charset="0"/>
              </a:rPr>
              <a:t>artist VARCHAR2(20),</a:t>
            </a:r>
          </a:p>
          <a:p>
            <a:r>
              <a:rPr lang="en-US" dirty="0" err="1">
                <a:latin typeface="Cambria" panose="02040503050406030204" pitchFamily="18" charset="0"/>
                <a:ea typeface="Cambria" panose="02040503050406030204" pitchFamily="18" charset="0"/>
              </a:rPr>
              <a:t>purchase_date</a:t>
            </a:r>
            <a:r>
              <a:rPr lang="en-US" dirty="0">
                <a:latin typeface="Cambria" panose="02040503050406030204" pitchFamily="18" charset="0"/>
                <a:ea typeface="Cambria" panose="02040503050406030204" pitchFamily="18" charset="0"/>
              </a:rPr>
              <a:t> DATE DEFAULT SYSDATE);</a:t>
            </a:r>
            <a:endParaRPr lang="en-CA"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287885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177</TotalTime>
  <Words>5820</Words>
  <Application>Microsoft Office PowerPoint</Application>
  <PresentationFormat>Widescreen</PresentationFormat>
  <Paragraphs>577</Paragraphs>
  <Slides>68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Cambria</vt:lpstr>
      <vt:lpstr>Trebuchet MS</vt:lpstr>
      <vt:lpstr>Wingdings 3</vt:lpstr>
      <vt:lpstr>Facet</vt:lpstr>
      <vt:lpstr>Table Creation</vt:lpstr>
      <vt:lpstr>Lecture Outline</vt:lpstr>
      <vt:lpstr>Database Schema Objects</vt:lpstr>
      <vt:lpstr>Database Schema Objects</vt:lpstr>
      <vt:lpstr>Database Schema Objects</vt:lpstr>
      <vt:lpstr>Table Creation</vt:lpstr>
      <vt:lpstr>Naming Conventions</vt:lpstr>
      <vt:lpstr>CREATE TABLE</vt:lpstr>
      <vt:lpstr>CREATE TABLE Syntax</vt:lpstr>
      <vt:lpstr>Data Dictionary</vt:lpstr>
      <vt:lpstr>Data Type Overview</vt:lpstr>
      <vt:lpstr>Data Type Overview</vt:lpstr>
      <vt:lpstr>Common Data Types</vt:lpstr>
      <vt:lpstr>Common Data Types</vt:lpstr>
      <vt:lpstr>Common Data Types</vt:lpstr>
      <vt:lpstr>DATE-TIME Data Types</vt:lpstr>
      <vt:lpstr>DATE-TIME Data Types</vt:lpstr>
      <vt:lpstr>TIMESTAMP…With [LOCAL] Time Zone</vt:lpstr>
      <vt:lpstr>ALTER Tables</vt:lpstr>
      <vt:lpstr>ALTER Tables</vt:lpstr>
      <vt:lpstr>ALTER TABLE: Modifying a Column</vt:lpstr>
      <vt:lpstr>ALTER TABLE: Modifying a Column</vt:lpstr>
      <vt:lpstr>ALTER TABLE: Dropping a Column</vt:lpstr>
      <vt:lpstr>DROP TABLE</vt:lpstr>
      <vt:lpstr>DROP TABLE</vt:lpstr>
      <vt:lpstr>FLASHBACK Table</vt:lpstr>
      <vt:lpstr>FLASHBACK Table</vt:lpstr>
      <vt:lpstr>RENAME</vt:lpstr>
      <vt:lpstr>TRUNCATE</vt:lpstr>
      <vt:lpstr>TRUNCATE</vt:lpstr>
      <vt:lpstr>TRUNCATE</vt:lpstr>
      <vt:lpstr>FLASHBACK Query</vt:lpstr>
      <vt:lpstr>FLASHBACK Query</vt:lpstr>
      <vt:lpstr>FLASHBACK Query</vt:lpstr>
      <vt:lpstr>FLASHBACK Query - Example</vt:lpstr>
      <vt:lpstr>FLASHBACK Query - Example</vt:lpstr>
      <vt:lpstr>Constraints</vt:lpstr>
      <vt:lpstr>Creating Constraints</vt:lpstr>
      <vt:lpstr>Constraints at Column Level</vt:lpstr>
      <vt:lpstr>Constraints at the Table Level</vt:lpstr>
      <vt:lpstr>Basic Rules for Constraints</vt:lpstr>
      <vt:lpstr>Examine the Violations</vt:lpstr>
      <vt:lpstr>Five Types of Constraints</vt:lpstr>
      <vt:lpstr>NOT NULL Constraint</vt:lpstr>
      <vt:lpstr>UNIQUE Constraint</vt:lpstr>
      <vt:lpstr>Defining UNIQUE Constraints</vt:lpstr>
      <vt:lpstr>Constraints Created at Table Creation</vt:lpstr>
      <vt:lpstr>PRIMARY Key Constraints</vt:lpstr>
      <vt:lpstr>PRIMARY Key Constraints</vt:lpstr>
      <vt:lpstr>PRIMARY KEY Constraints</vt:lpstr>
      <vt:lpstr>PRIMARY KEY Constraints</vt:lpstr>
      <vt:lpstr>FOREIGN KEY Constraint</vt:lpstr>
      <vt:lpstr>FOREGIN KEY Constraint</vt:lpstr>
      <vt:lpstr>FOREIGN KEY Constraint Syntax</vt:lpstr>
      <vt:lpstr>FOREIGN KEY Constraint Syntax</vt:lpstr>
      <vt:lpstr>ON DELETE Cascade</vt:lpstr>
      <vt:lpstr>ON DELETE CASCADE Syntax</vt:lpstr>
      <vt:lpstr>ON DELETE CASCADE Syntax</vt:lpstr>
      <vt:lpstr>ON DELETE SET NULL</vt:lpstr>
      <vt:lpstr>CHECK Constraints</vt:lpstr>
      <vt:lpstr>CHECK Constraint Syntax</vt:lpstr>
      <vt:lpstr>Managing Constraints</vt:lpstr>
      <vt:lpstr>ALTER Statement</vt:lpstr>
      <vt:lpstr>Adding Constraints</vt:lpstr>
      <vt:lpstr>Adding Constraints Example</vt:lpstr>
      <vt:lpstr>Adding Constraints Conditions</vt:lpstr>
      <vt:lpstr>Dropping Constraints</vt:lpstr>
      <vt:lpstr>Cascading 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dc:title>
  <dc:creator>Satpal Sohal</dc:creator>
  <cp:lastModifiedBy>Satpal Sohal</cp:lastModifiedBy>
  <cp:revision>13</cp:revision>
  <dcterms:created xsi:type="dcterms:W3CDTF">2021-11-22T19:01:02Z</dcterms:created>
  <dcterms:modified xsi:type="dcterms:W3CDTF">2022-01-10T03:44:42Z</dcterms:modified>
</cp:coreProperties>
</file>