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320" r:id="rId2"/>
    <p:sldId id="321" r:id="rId3"/>
    <p:sldId id="434" r:id="rId4"/>
    <p:sldId id="435" r:id="rId5"/>
    <p:sldId id="436" r:id="rId6"/>
    <p:sldId id="437" r:id="rId7"/>
    <p:sldId id="324" r:id="rId8"/>
    <p:sldId id="396" r:id="rId9"/>
    <p:sldId id="327" r:id="rId10"/>
    <p:sldId id="329" r:id="rId11"/>
    <p:sldId id="326" r:id="rId12"/>
    <p:sldId id="330" r:id="rId13"/>
    <p:sldId id="421" r:id="rId14"/>
    <p:sldId id="390" r:id="rId15"/>
    <p:sldId id="419" r:id="rId16"/>
    <p:sldId id="418" r:id="rId17"/>
    <p:sldId id="417" r:id="rId18"/>
    <p:sldId id="331" r:id="rId19"/>
    <p:sldId id="332" r:id="rId20"/>
    <p:sldId id="416" r:id="rId21"/>
    <p:sldId id="338" r:id="rId22"/>
    <p:sldId id="339" r:id="rId23"/>
    <p:sldId id="395" r:id="rId24"/>
    <p:sldId id="360" r:id="rId25"/>
    <p:sldId id="414" r:id="rId26"/>
    <p:sldId id="415" r:id="rId27"/>
    <p:sldId id="409" r:id="rId28"/>
    <p:sldId id="401" r:id="rId29"/>
    <p:sldId id="413" r:id="rId30"/>
    <p:sldId id="410" r:id="rId31"/>
    <p:sldId id="402" r:id="rId32"/>
    <p:sldId id="412" r:id="rId33"/>
    <p:sldId id="425" r:id="rId34"/>
    <p:sldId id="438" r:id="rId35"/>
    <p:sldId id="357" r:id="rId36"/>
    <p:sldId id="405" r:id="rId37"/>
    <p:sldId id="397" r:id="rId38"/>
    <p:sldId id="439" r:id="rId39"/>
    <p:sldId id="440" r:id="rId40"/>
    <p:sldId id="441" r:id="rId41"/>
    <p:sldId id="442" r:id="rId42"/>
    <p:sldId id="361" r:id="rId43"/>
    <p:sldId id="362" r:id="rId44"/>
    <p:sldId id="363" r:id="rId45"/>
    <p:sldId id="426" r:id="rId46"/>
    <p:sldId id="427" r:id="rId47"/>
    <p:sldId id="399" r:id="rId48"/>
    <p:sldId id="445" r:id="rId49"/>
    <p:sldId id="398" r:id="rId50"/>
    <p:sldId id="420" r:id="rId51"/>
    <p:sldId id="404" r:id="rId52"/>
    <p:sldId id="394" r:id="rId53"/>
    <p:sldId id="428" r:id="rId54"/>
    <p:sldId id="433" r:id="rId55"/>
    <p:sldId id="430" r:id="rId56"/>
    <p:sldId id="431" r:id="rId57"/>
    <p:sldId id="432" r:id="rId58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B6"/>
    <a:srgbClr val="CCFF66"/>
    <a:srgbClr val="44609E"/>
    <a:srgbClr val="8CF4F2"/>
    <a:srgbClr val="314573"/>
    <a:srgbClr val="190C32"/>
    <a:srgbClr val="201B3D"/>
    <a:srgbClr val="161832"/>
    <a:srgbClr val="26446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95910" autoAdjust="0"/>
  </p:normalViewPr>
  <p:slideViewPr>
    <p:cSldViewPr>
      <p:cViewPr varScale="1">
        <p:scale>
          <a:sx n="96" d="100"/>
          <a:sy n="96" d="100"/>
        </p:scale>
        <p:origin x="8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50" y="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8CA9C29-2BF7-42D2-A2DD-15985FD8E4AC}" type="datetimeFigureOut">
              <a:rPr lang="en-US"/>
              <a:pPr>
                <a:defRPr/>
              </a:pPr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6FD81F9-1A86-4914-8E69-C7A66B4F0A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791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267550A-E2E4-4245-8F0B-6E66FFDEDF20}" type="datetimeFigureOut">
              <a:rPr lang="en-US"/>
              <a:pPr>
                <a:defRPr/>
              </a:pPr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7352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F839A878-6F81-491D-85CF-824A8E381A6C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11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8602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8602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07/16/96</a:t>
            </a:r>
          </a:p>
        </p:txBody>
      </p:sp>
      <p:sp>
        <p:nvSpPr>
          <p:cNvPr id="86024" name="Footer Placeholder 5"/>
          <p:cNvSpPr txBox="1">
            <a:spLocks noGrp="1"/>
          </p:cNvSpPr>
          <p:nvPr/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 anchor="b"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000" i="1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altLang="en-US" sz="1200" i="1">
              <a:solidFill>
                <a:schemeClr val="tx1"/>
              </a:solidFill>
            </a:endParaRPr>
          </a:p>
        </p:txBody>
      </p:sp>
      <p:sp>
        <p:nvSpPr>
          <p:cNvPr id="86025" name="Slide Number Placeholder 6"/>
          <p:cNvSpPr txBox="1">
            <a:spLocks noGrp="1"/>
          </p:cNvSpPr>
          <p:nvPr/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 anchor="b"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fld id="{796C0FCC-0758-4B7C-A12F-1AB35088949E}" type="slidenum">
              <a:rPr lang="en-US" altLang="en-US" sz="1000" i="1">
                <a:solidFill>
                  <a:schemeClr val="tx1"/>
                </a:solidFill>
              </a:rPr>
              <a:pPr algn="r" eaLnBrk="1" hangingPunct="1"/>
              <a:t>11</a:t>
            </a:fld>
            <a:r>
              <a:rPr lang="en-US" altLang="en-US" sz="1000" i="1">
                <a:solidFill>
                  <a:schemeClr val="tx1"/>
                </a:solidFill>
              </a:rPr>
              <a:t>##</a:t>
            </a:r>
            <a:endParaRPr lang="en-US" altLang="en-US" sz="12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2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80C0583D-205F-4FCB-83DB-A05F33C13643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30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9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687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2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88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15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14573"/>
            </a:gs>
            <a:gs pos="54000">
              <a:srgbClr val="201B3D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anose="05020102010507070707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anose="05020102010507070707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anose="05020102010507070707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676400"/>
            <a:ext cx="8229600" cy="1524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defRPr/>
            </a:pPr>
            <a:endParaRPr lang="en-US" sz="5400" dirty="0"/>
          </a:p>
          <a:p>
            <a:pPr algn="ctr">
              <a:defRPr/>
            </a:pPr>
            <a:r>
              <a:rPr lang="en-US" sz="5400" dirty="0"/>
              <a:t>Inheritance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Inheritance </a:t>
            </a:r>
            <a:r>
              <a:rPr lang="en-US"/>
              <a:t>Guidelines</a:t>
            </a:r>
            <a:endParaRPr lang="bg-BG"/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/>
              <a:t>A class can inherit only one base class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>
                <a:solidFill>
                  <a:srgbClr val="EBFFD2"/>
                </a:solidFill>
              </a:rPr>
              <a:t>Class Student derives from class Person and cannot derive from another class at the same time</a:t>
            </a:r>
          </a:p>
          <a:p>
            <a:pPr>
              <a:defRPr/>
            </a:pPr>
            <a:r>
              <a:rPr lang="en-US" noProof="1"/>
              <a:t>Use inheritance for buidling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is-a</a:t>
            </a:r>
            <a:r>
              <a:rPr lang="en-US" noProof="1"/>
              <a:t> relationships</a:t>
            </a:r>
          </a:p>
          <a:p>
            <a:pPr lvl="1">
              <a:defRPr/>
            </a:pPr>
            <a:r>
              <a:rPr lang="en-US" noProof="1">
                <a:solidFill>
                  <a:srgbClr val="EBFFD2"/>
                </a:solidFill>
              </a:rPr>
              <a:t>Student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is-a</a:t>
            </a:r>
            <a:r>
              <a:rPr lang="en-US" noProof="1">
                <a:solidFill>
                  <a:srgbClr val="EBFFD2"/>
                </a:solidFill>
              </a:rPr>
              <a:t> person (students are people)</a:t>
            </a:r>
          </a:p>
          <a:p>
            <a:pPr>
              <a:defRPr/>
            </a:pPr>
            <a:r>
              <a:rPr lang="en-US" noProof="1"/>
              <a:t>Don't use it to build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has-a</a:t>
            </a:r>
            <a:r>
              <a:rPr lang="en-US" i="1" noProof="1"/>
              <a:t> </a:t>
            </a:r>
            <a:r>
              <a:rPr lang="en-US" noProof="1"/>
              <a:t>relationship</a:t>
            </a:r>
          </a:p>
          <a:p>
            <a:pPr lvl="1">
              <a:defRPr/>
            </a:pPr>
            <a:r>
              <a:rPr lang="en-US" noProof="1">
                <a:solidFill>
                  <a:srgbClr val="EBFFD2"/>
                </a:solidFill>
              </a:rPr>
              <a:t>Student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has-a</a:t>
            </a:r>
            <a:r>
              <a:rPr lang="en-US" noProof="1">
                <a:solidFill>
                  <a:srgbClr val="EBFFD2"/>
                </a:solidFill>
              </a:rPr>
              <a:t> name (students are not names)</a:t>
            </a:r>
            <a:endParaRPr lang="en-US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277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Inheritance – Benefits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noProof="1"/>
              <a:t>Inheritance has a lot of benefits</a:t>
            </a:r>
          </a:p>
          <a:p>
            <a:pPr lvl="1">
              <a:defRPr/>
            </a:pPr>
            <a:r>
              <a:rPr lang="en-US" noProof="1"/>
              <a:t>Extensibility – new </a:t>
            </a:r>
            <a:r>
              <a:rPr lang="en-US" altLang="en-US"/>
              <a:t>functionality may be added to subclasses without changing existing classes </a:t>
            </a:r>
            <a:endParaRPr lang="en-US" noProof="1"/>
          </a:p>
          <a:p>
            <a:pPr lvl="1">
              <a:defRPr/>
            </a:pPr>
            <a:r>
              <a:rPr lang="en-US" noProof="1"/>
              <a:t>Reusability – a set of classes can be used f</a:t>
            </a:r>
            <a:r>
              <a:rPr lang="en-US" altLang="en-US"/>
              <a:t>or different applications, while adding extended classes to handle each application specifics</a:t>
            </a:r>
            <a:endParaRPr lang="en-US" noProof="1"/>
          </a:p>
          <a:p>
            <a:pPr lvl="1">
              <a:defRPr/>
            </a:pPr>
            <a:r>
              <a:rPr lang="en-US" noProof="1"/>
              <a:t>Reducing redundancy – no need to recreate full classes to add some functionality</a:t>
            </a:r>
            <a:endParaRPr lang="en-US" noProof="1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975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De</a:t>
            </a:r>
            <a:r>
              <a:rPr lang="en-US"/>
              <a:t>riving a Class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/>
              <a:t>Steps in declaring a derived class </a:t>
            </a:r>
          </a:p>
          <a:p>
            <a:pPr lvl="1">
              <a:defRPr/>
            </a:pPr>
            <a:r>
              <a:rPr lang="en-US"/>
              <a:t>Declare the inheriting class </a:t>
            </a:r>
          </a:p>
          <a:p>
            <a:pPr lvl="1">
              <a:defRPr/>
            </a:pPr>
            <a:r>
              <a:rPr lang="en-US"/>
              <a:t>Followed by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extends</a:t>
            </a:r>
            <a:r>
              <a:rPr lang="en-US"/>
              <a:t> keyword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en-US"/>
              <a:t>Specify </a:t>
            </a:r>
            <a:r>
              <a:rPr lang="en-US" dirty="0"/>
              <a:t>the name of </a:t>
            </a:r>
            <a:r>
              <a:rPr lang="en-US"/>
              <a:t>the base class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657600"/>
            <a:ext cx="8001000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Parent {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x;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Child extends Parent {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y;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26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0663">
              <a:lnSpc>
                <a:spcPts val="36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public</a:t>
            </a:r>
            <a:r>
              <a:rPr lang="en-US" dirty="0"/>
              <a:t> – access is not restricted, class members are accessible to all other classes </a:t>
            </a:r>
          </a:p>
          <a:p>
            <a:pPr indent="-220663">
              <a:lnSpc>
                <a:spcPts val="36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private</a:t>
            </a:r>
            <a:r>
              <a:rPr lang="en-US" dirty="0"/>
              <a:t> – access is restricted to the containing type, members are </a:t>
            </a:r>
            <a:r>
              <a:rPr lang="en-CA" altLang="en-US" dirty="0"/>
              <a:t>accessible only inside the class itself</a:t>
            </a:r>
          </a:p>
          <a:p>
            <a:pPr indent="-220663">
              <a:lnSpc>
                <a:spcPts val="36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(default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package)</a:t>
            </a:r>
            <a:r>
              <a:rPr lang="en-US" dirty="0"/>
              <a:t> – access is limited to any class in the same package</a:t>
            </a:r>
          </a:p>
          <a:p>
            <a:pPr indent="-220663">
              <a:lnSpc>
                <a:spcPts val="36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protected</a:t>
            </a:r>
            <a:r>
              <a:rPr lang="en-US" dirty="0"/>
              <a:t> – access is limited to the same package and to derived classes (subclasses can be part of another package)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6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 Class Constructor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36576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3000"/>
              </a:spcBef>
              <a:defRPr/>
            </a:pPr>
            <a:r>
              <a:rPr lang="en-US" dirty="0"/>
              <a:t>Private fields of a base class are not accessible in a subclass</a:t>
            </a:r>
          </a:p>
          <a:p>
            <a:pPr>
              <a:lnSpc>
                <a:spcPct val="115000"/>
              </a:lnSpc>
              <a:defRPr/>
            </a:pPr>
            <a:r>
              <a:rPr lang="en-US" dirty="0"/>
              <a:t>To initialize those fields pass them to the base class constructor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3886200"/>
            <a:ext cx="5181600" cy="20574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of Child Class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43608"/>
              </p:ext>
            </p:extLst>
          </p:nvPr>
        </p:nvGraphicFramePr>
        <p:xfrm>
          <a:off x="2438400" y="4491176"/>
          <a:ext cx="4191000" cy="112671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Fields of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Parent Class</a:t>
                      </a:r>
                      <a:endParaRPr lang="en-US" sz="2000" b="1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T="45696" marB="45696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Fields </a:t>
                      </a:r>
                      <a:r>
                        <a:rPr lang="en-US" sz="20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 </a:t>
                      </a:r>
                    </a:p>
                    <a:p>
                      <a:pPr algn="ctr"/>
                      <a:r>
                        <a:rPr lang="en-US" sz="20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Child Class</a:t>
                      </a:r>
                      <a:endParaRPr lang="en-US" sz="2000" b="1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T="45696" marB="45696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endParaRPr lang="en-US" sz="2000" b="1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T="45696" marB="45696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</a:t>
                      </a:r>
                      <a:endParaRPr lang="en-US" sz="2000" b="1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T="45696" marB="45696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52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super</a:t>
            </a:r>
            <a:r>
              <a:rPr lang="en-US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super</a:t>
            </a:r>
            <a:r>
              <a:rPr lang="en-US"/>
              <a:t> keyword is a reference variable that is used to refer to immediate parent class object (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superclass</a:t>
            </a:r>
            <a:r>
              <a:rPr lang="en-US"/>
              <a:t>) </a:t>
            </a:r>
          </a:p>
          <a:p>
            <a:pPr>
              <a:defRPr/>
            </a:pPr>
            <a:r>
              <a:rPr lang="en-US"/>
              <a:t>Usages:</a:t>
            </a:r>
          </a:p>
          <a:p>
            <a:pPr lvl="1">
              <a:defRPr/>
            </a:pPr>
            <a:r>
              <a:rPr lang="en-US"/>
              <a:t>Refer to immediate parent class instance variable</a:t>
            </a:r>
          </a:p>
          <a:p>
            <a:pPr lvl="1"/>
            <a:r>
              <a:rPr lang="en-US"/>
              <a:t>Call a superclass constructor when creating instances of the derived class</a:t>
            </a:r>
          </a:p>
          <a:p>
            <a:pPr lvl="1">
              <a:defRPr/>
            </a:pPr>
            <a:r>
              <a:rPr lang="en-US"/>
              <a:t>Call a method of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54722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Invoking Base Class </a:t>
            </a:r>
            <a:r>
              <a:rPr lang="en-US" dirty="0"/>
              <a:t>Constructor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36576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3000"/>
              </a:spcBef>
              <a:defRPr/>
            </a:pPr>
            <a:r>
              <a:rPr lang="en-US"/>
              <a:t>In </a:t>
            </a:r>
            <a:r>
              <a:rPr lang="en-US" dirty="0"/>
              <a:t>the constructor of the derived </a:t>
            </a:r>
            <a:r>
              <a:rPr lang="en-US"/>
              <a:t>class use the syntax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super(&lt;arguments&gt;)</a:t>
            </a:r>
            <a:r>
              <a:rPr lang="en-US"/>
              <a:t> to </a:t>
            </a:r>
            <a:r>
              <a:rPr lang="en-US" dirty="0"/>
              <a:t>invoke the constructor of the </a:t>
            </a:r>
            <a:r>
              <a:rPr lang="en-US"/>
              <a:t>base class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" y="3048000"/>
            <a:ext cx="7848600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Child extends Parent {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y;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Child(int x, int y) {</a:t>
            </a:r>
          </a:p>
          <a:p>
            <a:pPr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super(x); 		// initialization of x</a:t>
            </a:r>
          </a:p>
          <a:p>
            <a:pPr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= y; 	// initialization of y</a:t>
            </a:r>
          </a:p>
          <a:p>
            <a:pPr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875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Invoking Base Class </a:t>
            </a:r>
            <a:r>
              <a:rPr lang="en-US" dirty="0"/>
              <a:t>Constructor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en-US" altLang="en-US"/>
              <a:t>The call to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super(&lt;arguments&gt;)</a:t>
            </a:r>
            <a:r>
              <a:rPr lang="en-US"/>
              <a:t> </a:t>
            </a:r>
            <a:r>
              <a:rPr lang="en-US" altLang="en-US"/>
              <a:t>must be the first statement in a subclass constructor</a:t>
            </a:r>
          </a:p>
          <a:p>
            <a:pPr>
              <a:lnSpc>
                <a:spcPct val="115000"/>
              </a:lnSpc>
              <a:defRPr/>
            </a:pPr>
            <a:r>
              <a:rPr lang="en-US"/>
              <a:t>Superclass constructor is always called either implicitly or explicitly</a:t>
            </a:r>
            <a:endParaRPr lang="en-US" altLang="en-US"/>
          </a:p>
          <a:p>
            <a:pPr>
              <a:lnSpc>
                <a:spcPct val="115000"/>
              </a:lnSpc>
              <a:defRPr/>
            </a:pPr>
            <a:r>
              <a:rPr lang="en-US" altLang="en-US"/>
              <a:t>By default, Java invokes parameterless superclass constructor before invoking the subclass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50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Simple Inheritance Example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33400" y="1905000"/>
            <a:ext cx="7848600" cy="378565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Person(String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void printName()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System.out.println("Name: " + 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6106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3000"/>
              </a:spcBef>
              <a:defRPr/>
            </a:pPr>
            <a:r>
              <a:rPr lang="en-US"/>
              <a:t>Declare a class Person: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1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Simple Inheritance Example</a:t>
            </a:r>
            <a:endParaRPr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609600" y="1828800"/>
            <a:ext cx="7924800" cy="440120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 extends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private int[] courses;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public Student(String name, int[] courses) {</a:t>
            </a:r>
          </a:p>
          <a:p>
            <a:pPr marL="1143000" lvl="4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super(name);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this.courses = courses;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public void printCourses()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for (int c : courses)</a:t>
            </a:r>
          </a:p>
          <a:p>
            <a:pPr marL="1390777" lvl="5" indent="0"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("Course ID: " + c);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6106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3000"/>
              </a:spcBef>
              <a:defRPr/>
            </a:pPr>
            <a:r>
              <a:rPr lang="en-US"/>
              <a:t>Derive a class Student: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Fundamental Principles of OOP</a:t>
            </a:r>
            <a:endParaRPr lang="bg-BG"/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</a:p>
          <a:p>
            <a:pPr lvl="1">
              <a:defRPr/>
            </a:pPr>
            <a:r>
              <a:rPr lang="en-US" dirty="0"/>
              <a:t>Hiding the internals of a class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</a:p>
          <a:p>
            <a:pPr lvl="1">
              <a:defRPr/>
            </a:pPr>
            <a:r>
              <a:rPr lang="en-US" dirty="0"/>
              <a:t>Inheriting members from parent class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</a:p>
          <a:p>
            <a:pPr lvl="1">
              <a:defRPr/>
            </a:pPr>
            <a:r>
              <a:rPr lang="en-US" dirty="0"/>
              <a:t>Reducing complexity by focusing only on necessary data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Treating subclass members like base class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197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en-US"/>
              <a:t> class is the ultimate base class of all classes in Java</a:t>
            </a:r>
          </a:p>
          <a:p>
            <a:r>
              <a:rPr lang="en-US"/>
              <a:t> </a:t>
            </a:r>
            <a:r>
              <a:rPr lang="en-US" dirty="0"/>
              <a:t>Provides low-level services to derived classes: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quals(Object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Supports comparisons between objects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inalize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– Performs cleanup operations before an object is reclaimed by garbage collector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– Manufactures a text string that describes an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208958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Inheritance: I</a:t>
            </a:r>
            <a:r>
              <a:rPr lang="bg-BG"/>
              <a:t>mportant </a:t>
            </a:r>
            <a:r>
              <a:t>A</a:t>
            </a:r>
            <a:r>
              <a:rPr lang="bg-BG"/>
              <a:t>spect</a:t>
            </a:r>
            <a:r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61950" indent="-361950">
              <a:defRPr/>
            </a:pPr>
            <a:r>
              <a:rPr lang="en-US" dirty="0"/>
              <a:t>In Java there is no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dirty="0"/>
              <a:t> inheritance</a:t>
            </a:r>
          </a:p>
          <a:p>
            <a:pPr marL="709613" lvl="1" indent="-361950">
              <a:defRPr/>
            </a:pPr>
            <a:r>
              <a:rPr lang="en-US" dirty="0"/>
              <a:t>A class cannot be derived from two classes</a:t>
            </a:r>
          </a:p>
          <a:p>
            <a:pPr marL="361950" indent="-361950">
              <a:defRPr/>
            </a:pPr>
            <a:r>
              <a:rPr lang="en-US" dirty="0"/>
              <a:t>Inheritance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transitive</a:t>
            </a:r>
            <a:r>
              <a:rPr lang="en-US" dirty="0"/>
              <a:t> relation</a:t>
            </a:r>
          </a:p>
          <a:p>
            <a:pPr marL="709613" lvl="1" indent="-361950">
              <a:defRPr/>
            </a:pPr>
            <a:r>
              <a:rPr lang="en-US" dirty="0"/>
              <a:t>If C is derived from B, and B is derived from A, then C inherits A as well</a:t>
            </a:r>
          </a:p>
          <a:p>
            <a:pPr marL="361950" indent="-361950">
              <a:defRPr/>
            </a:pPr>
            <a:r>
              <a:rPr lang="en-US" dirty="0"/>
              <a:t>Constructors are not </a:t>
            </a:r>
            <a:r>
              <a:rPr lang="en-US"/>
              <a:t>inherited </a:t>
            </a:r>
            <a:endParaRPr lang="en-US">
              <a:solidFill>
                <a:srgbClr val="FF0000"/>
              </a:solidFill>
            </a:endParaRPr>
          </a:p>
          <a:p>
            <a:pPr marL="709613" lvl="1" indent="-361950">
              <a:defRPr/>
            </a:pPr>
            <a:r>
              <a:rPr lang="en-US"/>
              <a:t>Have to be chained – subclass constructor calls its superclass constructor which calls its superclass constructor and so 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8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800"/>
              <a:t>Inheritance: Important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dirty="0"/>
              <a:t>A derived class extends its </a:t>
            </a:r>
            <a:r>
              <a:rPr lang="en-US"/>
              <a:t>base class</a:t>
            </a:r>
            <a:endParaRPr lang="en-US" dirty="0"/>
          </a:p>
          <a:p>
            <a:pPr lvl="1">
              <a:defRPr/>
            </a:pPr>
            <a:r>
              <a:rPr lang="en-US" dirty="0"/>
              <a:t>It can add new members but cannot </a:t>
            </a:r>
            <a:r>
              <a:rPr lang="en-US"/>
              <a:t>remove the derived ones</a:t>
            </a:r>
          </a:p>
          <a:p>
            <a:pPr>
              <a:defRPr/>
            </a:pPr>
            <a:r>
              <a:rPr lang="en-US"/>
              <a:t>Declaring an instance method in a subclass with the same signature as the one in the superclass overrides the inherited one</a:t>
            </a:r>
          </a:p>
          <a:p>
            <a:pPr>
              <a:defRPr/>
            </a:pPr>
            <a:r>
              <a:rPr lang="en-US"/>
              <a:t>Declaring a static method with the same signature hides the inherited one</a:t>
            </a:r>
          </a:p>
        </p:txBody>
      </p:sp>
    </p:spTree>
    <p:extLst>
      <p:ext uri="{BB962C8B-B14F-4D97-AF65-F5344CB8AC3E}">
        <p14:creationId xmlns:p14="http://schemas.microsoft.com/office/powerpoint/2010/main" val="143268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71453"/>
          </a:xfrm>
        </p:spPr>
        <p:txBody>
          <a:bodyPr/>
          <a:lstStyle/>
          <a:p>
            <a:r>
              <a:rPr lang="en-CA" altLang="en-US" dirty="0"/>
              <a:t>Redefining a base class method by a derived class with the </a:t>
            </a:r>
            <a:r>
              <a:rPr lang="en-CA" altLang="en-US"/>
              <a:t>same parameters </a:t>
            </a:r>
            <a:r>
              <a:rPr lang="en-CA" altLang="en-US" dirty="0"/>
              <a:t>list</a:t>
            </a:r>
          </a:p>
          <a:p>
            <a:r>
              <a:rPr lang="en-CA" altLang="en-US" dirty="0"/>
              <a:t>When a method is invoked for a derived-type object, the compiler calls the overriding version instead of the inherited one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427382" y="4352357"/>
            <a:ext cx="1904224" cy="451534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getRate()</a:t>
            </a: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3427382" y="3971355"/>
            <a:ext cx="1904224" cy="38100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Bank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540292" y="6019800"/>
            <a:ext cx="1678405" cy="42291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getRate()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3540292" y="5662948"/>
            <a:ext cx="1678405" cy="35685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CIBC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5639706" y="6007943"/>
            <a:ext cx="1600200" cy="42291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getRate()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5639706" y="5651091"/>
            <a:ext cx="1600200" cy="35685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TD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447800" y="6019800"/>
            <a:ext cx="1654277" cy="42291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getRate()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1447800" y="5662948"/>
            <a:ext cx="1654277" cy="35685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RBC</a:t>
            </a:r>
          </a:p>
        </p:txBody>
      </p:sp>
      <p:cxnSp>
        <p:nvCxnSpPr>
          <p:cNvPr id="22" name="Elbow Connector 21"/>
          <p:cNvCxnSpPr>
            <a:stCxn id="15" idx="0"/>
            <a:endCxn id="6" idx="2"/>
          </p:cNvCxnSpPr>
          <p:nvPr/>
        </p:nvCxnSpPr>
        <p:spPr>
          <a:xfrm rot="5400000" flipH="1" flipV="1">
            <a:off x="2897688" y="4181143"/>
            <a:ext cx="859057" cy="21045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0"/>
            <a:endCxn id="6" idx="2"/>
          </p:cNvCxnSpPr>
          <p:nvPr/>
        </p:nvCxnSpPr>
        <p:spPr>
          <a:xfrm rot="16200000" flipV="1">
            <a:off x="4986050" y="4197335"/>
            <a:ext cx="847200" cy="20603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0"/>
            <a:endCxn id="6" idx="2"/>
          </p:cNvCxnSpPr>
          <p:nvPr/>
        </p:nvCxnSpPr>
        <p:spPr>
          <a:xfrm rot="16200000" flipV="1">
            <a:off x="3949967" y="5233419"/>
            <a:ext cx="859057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47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The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@Override</a:t>
            </a:r>
            <a:r>
              <a:t> </a:t>
            </a:r>
            <a:r>
              <a:rPr lang="en-US"/>
              <a:t>Annotation</a:t>
            </a:r>
            <a:endParaRPr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@Override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instructs the compiler that a method in the superclass is intended to be overridden</a:t>
            </a:r>
          </a:p>
          <a:p>
            <a:pPr>
              <a:defRPr/>
            </a:pPr>
            <a:r>
              <a:rPr lang="en-US" dirty="0"/>
              <a:t>The overriding method must have the same signature as the overridden base method</a:t>
            </a:r>
          </a:p>
          <a:p>
            <a:pPr>
              <a:defRPr/>
            </a:pPr>
            <a:r>
              <a:rPr lang="en-US" dirty="0"/>
              <a:t>When overriding method signature consists of:</a:t>
            </a:r>
          </a:p>
          <a:p>
            <a:pPr lvl="1">
              <a:defRPr/>
            </a:pPr>
            <a:r>
              <a:rPr lang="en-US" dirty="0"/>
              <a:t>Return type</a:t>
            </a:r>
          </a:p>
          <a:p>
            <a:pPr lvl="1">
              <a:defRPr/>
            </a:pPr>
            <a:r>
              <a:rPr lang="en-US" dirty="0"/>
              <a:t>Method name</a:t>
            </a:r>
          </a:p>
          <a:p>
            <a:pPr lvl="1">
              <a:defRPr/>
            </a:pPr>
            <a:r>
              <a:rPr lang="en-US" dirty="0"/>
              <a:t>Parameters list</a:t>
            </a:r>
          </a:p>
        </p:txBody>
      </p:sp>
    </p:spTree>
    <p:extLst>
      <p:ext uri="{BB962C8B-B14F-4D97-AF65-F5344CB8AC3E}">
        <p14:creationId xmlns:p14="http://schemas.microsoft.com/office/powerpoint/2010/main" val="185356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Method Overriding – </a:t>
            </a:r>
            <a:r>
              <a:rPr lang="bg-BG"/>
              <a:t>Example</a:t>
            </a:r>
            <a:r>
              <a:rPr lang="en-US"/>
              <a:t>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85800" y="1828800"/>
            <a:ext cx="7696200" cy="378565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Person(String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void printInfo()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System.out.println("Name: " + 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6106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3000"/>
              </a:spcBef>
              <a:defRPr/>
            </a:pPr>
            <a:r>
              <a:rPr lang="en-US"/>
              <a:t>Declare a class Person: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64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Method Overriding – </a:t>
            </a:r>
            <a:r>
              <a:rPr lang="bg-BG"/>
              <a:t>Example</a:t>
            </a:r>
            <a:r>
              <a:rPr lang="en-US"/>
              <a:t> </a:t>
            </a:r>
            <a:endParaRPr/>
          </a:p>
        </p:txBody>
      </p:sp>
      <p:sp>
        <p:nvSpPr>
          <p:cNvPr id="6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685800" y="1752600"/>
            <a:ext cx="7924800" cy="4770537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 extends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private int[] courses;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public Student(String name, int[] courses)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super(name);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this.courses = courses;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public void printInfo()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super.printInfo();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for (int c : courses)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    System.out.println("Course ID: " + c);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990600"/>
            <a:ext cx="86106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3000"/>
              </a:spcBef>
              <a:defRPr/>
            </a:pPr>
            <a:r>
              <a:rPr lang="en-US" dirty="0"/>
              <a:t>Derive a class Student and override </a:t>
            </a:r>
            <a:r>
              <a:rPr lang="en-US" dirty="0" err="1"/>
              <a:t>printInfo</a:t>
            </a:r>
            <a:r>
              <a:rPr lang="en-US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420700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 are designed solely for </a:t>
            </a:r>
            <a:r>
              <a:rPr lang="en-US" dirty="0" err="1"/>
              <a:t>subclassing</a:t>
            </a:r>
            <a:endParaRPr lang="en-US" dirty="0"/>
          </a:p>
          <a:p>
            <a:r>
              <a:rPr lang="en-US" dirty="0"/>
              <a:t>Serve as templates designed to define common sets of behavior, which are then shared by the concrete (instantiable) classes derived from them</a:t>
            </a:r>
          </a:p>
          <a:p>
            <a:r>
              <a:rPr lang="en-US" dirty="0"/>
              <a:t>Declared with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9600" y="5105400"/>
            <a:ext cx="7777163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ClassName {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736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Abstract class may be </a:t>
            </a:r>
            <a:r>
              <a:rPr lang="en-GB" dirty="0">
                <a:solidFill>
                  <a:srgbClr val="EBFFD2"/>
                </a:solidFill>
              </a:rPr>
              <a:t>partially implemented or fully unimplemented</a:t>
            </a:r>
          </a:p>
          <a:p>
            <a:pPr lvl="1">
              <a:defRPr/>
            </a:pPr>
            <a:r>
              <a:rPr lang="en-GB" dirty="0"/>
              <a:t>Unimplemented methods are declared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/>
              <a:t> and are left empty</a:t>
            </a:r>
          </a:p>
          <a:p>
            <a:r>
              <a:rPr lang="en-US"/>
              <a:t>An abstract class cannot be instantiated</a:t>
            </a:r>
          </a:p>
          <a:p>
            <a:r>
              <a:rPr lang="en-US" dirty="0"/>
              <a:t>A non-abstract class derived from an abstract class must include actual implementations of all inherited abstract methods</a:t>
            </a:r>
          </a:p>
          <a:p>
            <a:r>
              <a:rPr lang="en-GB" dirty="0"/>
              <a:t>Child classes that do not implement abstract  methods must declare themselves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04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GraphicObject class and its subclasses:</a:t>
            </a:r>
          </a:p>
          <a:p>
            <a:pPr lvl="1"/>
            <a:r>
              <a:rPr lang="en-US"/>
              <a:t>Common states: position, line color, fill color</a:t>
            </a:r>
          </a:p>
          <a:p>
            <a:pPr lvl="1"/>
            <a:r>
              <a:rPr lang="en-US"/>
              <a:t>Common behavior: move to, resize, draw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3366606" y="3197474"/>
            <a:ext cx="2342034" cy="34720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GraphicObject</a:t>
            </a: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3366605" y="5264522"/>
            <a:ext cx="2342034" cy="34720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Square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6182104" y="5279772"/>
            <a:ext cx="2342034" cy="34720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Circle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51108" y="5267950"/>
            <a:ext cx="2342034" cy="34720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Triangle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366606" y="3542203"/>
            <a:ext cx="2342034" cy="10864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moveTo(…)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resize(…)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draw(…)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3366605" y="5611728"/>
            <a:ext cx="2342034" cy="69762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resize(…)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draw(…)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6182104" y="5626978"/>
            <a:ext cx="2342034" cy="69762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resize(…)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draw(…)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51108" y="5615156"/>
            <a:ext cx="2342034" cy="69762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resize(…)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draw(…)</a:t>
            </a:r>
          </a:p>
        </p:txBody>
      </p:sp>
      <p:cxnSp>
        <p:nvCxnSpPr>
          <p:cNvPr id="24" name="Elbow Connector 23"/>
          <p:cNvCxnSpPr>
            <a:stCxn id="17" idx="0"/>
            <a:endCxn id="19" idx="2"/>
          </p:cNvCxnSpPr>
          <p:nvPr/>
        </p:nvCxnSpPr>
        <p:spPr>
          <a:xfrm rot="16200000" flipV="1">
            <a:off x="5619821" y="3546472"/>
            <a:ext cx="651103" cy="28154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0"/>
            <a:endCxn id="19" idx="2"/>
          </p:cNvCxnSpPr>
          <p:nvPr/>
        </p:nvCxnSpPr>
        <p:spPr>
          <a:xfrm rot="5400000" flipH="1" flipV="1">
            <a:off x="4219696" y="4946596"/>
            <a:ext cx="635853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8" idx="0"/>
            <a:endCxn id="19" idx="2"/>
          </p:cNvCxnSpPr>
          <p:nvPr/>
        </p:nvCxnSpPr>
        <p:spPr>
          <a:xfrm rot="5400000" flipH="1" flipV="1">
            <a:off x="2810234" y="3540561"/>
            <a:ext cx="639281" cy="28154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49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Encapsulation is a protective barrier (information hiding)</a:t>
            </a:r>
          </a:p>
          <a:p>
            <a:r>
              <a:rPr lang="en-CA" altLang="en-US"/>
              <a:t>It prevents the code and data from being randomly accessed from outside the class</a:t>
            </a:r>
          </a:p>
          <a:p>
            <a:r>
              <a:rPr lang="en-CA" altLang="en-US"/>
              <a:t>The technique is:</a:t>
            </a:r>
          </a:p>
          <a:p>
            <a:pPr lvl="1"/>
            <a:r>
              <a:rPr lang="en-CA" altLang="en-US"/>
              <a:t>Hide internal implementation by making the fields and internal methods in a class private</a:t>
            </a:r>
          </a:p>
          <a:p>
            <a:pPr lvl="1"/>
            <a:r>
              <a:rPr lang="en-CA" altLang="en-US"/>
              <a:t>Provide access to the data via public methods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97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method is a method with no body</a:t>
            </a:r>
          </a:p>
          <a:p>
            <a:r>
              <a:rPr lang="en-US" dirty="0"/>
              <a:t>It declares a method signature and return type that a concrete subclass must implement</a:t>
            </a:r>
          </a:p>
          <a:p>
            <a:r>
              <a:rPr lang="en-US" dirty="0"/>
              <a:t>Abstract method has no body since it does not provide an actual implementation</a:t>
            </a:r>
          </a:p>
          <a:p>
            <a:pPr lvl="1"/>
            <a:r>
              <a:rPr lang="en-US" dirty="0"/>
              <a:t>Method declaration ends with a semicolon without curly braces { } following the signature: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418" y="5345668"/>
            <a:ext cx="8003382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returnType methodName(Parameters);</a:t>
            </a:r>
          </a:p>
        </p:txBody>
      </p:sp>
    </p:spTree>
    <p:extLst>
      <p:ext uri="{BB962C8B-B14F-4D97-AF65-F5344CB8AC3E}">
        <p14:creationId xmlns:p14="http://schemas.microsoft.com/office/powerpoint/2010/main" val="2763841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Method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abstract method is intended to be overridden in subclasses</a:t>
            </a:r>
          </a:p>
          <a:p>
            <a:r>
              <a:rPr lang="en-US"/>
              <a:t>Abstract method declarations are only permitted in abstract classes</a:t>
            </a:r>
          </a:p>
          <a:p>
            <a:pPr lvl="1"/>
            <a:r>
              <a:rPr lang="en-US"/>
              <a:t>If a class has any abstract methods declared, the class itself must also be declared as abstract</a:t>
            </a:r>
          </a:p>
          <a:p>
            <a:pPr lvl="1"/>
            <a:r>
              <a:rPr lang="en-US"/>
              <a:t>If a subclass does not provide implementation for some of its ancestor’s abstract methods, the subclass itself is also abstract</a:t>
            </a:r>
          </a:p>
        </p:txBody>
      </p:sp>
    </p:spTree>
    <p:extLst>
      <p:ext uri="{BB962C8B-B14F-4D97-AF65-F5344CB8AC3E}">
        <p14:creationId xmlns:p14="http://schemas.microsoft.com/office/powerpoint/2010/main" val="165145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6535"/>
            <a:ext cx="8686800" cy="914400"/>
          </a:xfrm>
        </p:spPr>
        <p:txBody>
          <a:bodyPr/>
          <a:lstStyle/>
          <a:p>
            <a:r>
              <a:rPr lang="en-US"/>
              <a:t>Abstract Classes Hierrachy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2819400" y="1828801"/>
            <a:ext cx="2702868" cy="68580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method1()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abstract method2()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2819400" y="1484620"/>
            <a:ext cx="2702868" cy="34720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abstract ClassA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775974" y="3740452"/>
            <a:ext cx="1638073" cy="413127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method2()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775974" y="3383600"/>
            <a:ext cx="1638073" cy="34859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ClassB1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5903268" y="3742289"/>
            <a:ext cx="2707332" cy="689094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method2()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abstract method4()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5903268" y="3383600"/>
            <a:ext cx="2707332" cy="36382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abstract ClassB3</a:t>
            </a:r>
          </a:p>
        </p:txBody>
      </p:sp>
      <p:cxnSp>
        <p:nvCxnSpPr>
          <p:cNvPr id="10" name="Elbow Connector 9"/>
          <p:cNvCxnSpPr>
            <a:stCxn id="7" idx="0"/>
            <a:endCxn id="4" idx="2"/>
          </p:cNvCxnSpPr>
          <p:nvPr/>
        </p:nvCxnSpPr>
        <p:spPr>
          <a:xfrm rot="5400000" flipH="1" flipV="1">
            <a:off x="2448423" y="1661190"/>
            <a:ext cx="868999" cy="25758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0"/>
            <a:endCxn id="4" idx="2"/>
          </p:cNvCxnSpPr>
          <p:nvPr/>
        </p:nvCxnSpPr>
        <p:spPr>
          <a:xfrm rot="16200000" flipV="1">
            <a:off x="5279385" y="1406051"/>
            <a:ext cx="868999" cy="30861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814936" y="3742289"/>
            <a:ext cx="2707332" cy="41129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method3()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2814936" y="3383600"/>
            <a:ext cx="2707332" cy="36382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abstract ClassB2</a:t>
            </a:r>
          </a:p>
        </p:txBody>
      </p:sp>
      <p:cxnSp>
        <p:nvCxnSpPr>
          <p:cNvPr id="29" name="Elbow Connector 28"/>
          <p:cNvCxnSpPr>
            <a:stCxn id="27" idx="0"/>
            <a:endCxn id="4" idx="2"/>
          </p:cNvCxnSpPr>
          <p:nvPr/>
        </p:nvCxnSpPr>
        <p:spPr>
          <a:xfrm rot="5400000" flipH="1" flipV="1">
            <a:off x="3735219" y="2947985"/>
            <a:ext cx="868999" cy="22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072966" y="5399342"/>
            <a:ext cx="1638073" cy="413127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method2()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072966" y="5042490"/>
            <a:ext cx="1638073" cy="34859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ClassC1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321868" y="5408330"/>
            <a:ext cx="1638073" cy="413127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method2()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321868" y="5051478"/>
            <a:ext cx="1638073" cy="34859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ClassC2</a:t>
            </a: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6437898" y="5400071"/>
            <a:ext cx="1638073" cy="413127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method4()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437898" y="5043219"/>
            <a:ext cx="1638073" cy="34859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ClassC3</a:t>
            </a:r>
          </a:p>
        </p:txBody>
      </p:sp>
      <p:cxnSp>
        <p:nvCxnSpPr>
          <p:cNvPr id="37" name="Elbow Connector 36"/>
          <p:cNvCxnSpPr>
            <a:stCxn id="35" idx="0"/>
            <a:endCxn id="8" idx="2"/>
          </p:cNvCxnSpPr>
          <p:nvPr/>
        </p:nvCxnSpPr>
        <p:spPr>
          <a:xfrm rot="16200000" flipV="1">
            <a:off x="6951017" y="4737300"/>
            <a:ext cx="611836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0"/>
            <a:endCxn id="26" idx="2"/>
          </p:cNvCxnSpPr>
          <p:nvPr/>
        </p:nvCxnSpPr>
        <p:spPr>
          <a:xfrm rot="16200000" flipV="1">
            <a:off x="4205805" y="4116377"/>
            <a:ext cx="897899" cy="9723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1" idx="0"/>
            <a:endCxn id="26" idx="2"/>
          </p:cNvCxnSpPr>
          <p:nvPr/>
        </p:nvCxnSpPr>
        <p:spPr>
          <a:xfrm rot="5400000" flipH="1" flipV="1">
            <a:off x="3085847" y="3959736"/>
            <a:ext cx="888911" cy="12765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21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076969"/>
            <a:ext cx="7924800" cy="5618461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class Figure { 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protected double size;</a:t>
            </a:r>
          </a:p>
          <a:p>
            <a:pPr lvl="1">
              <a:lnSpc>
                <a:spcPct val="95000"/>
              </a:lnSpc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protected Figure(double size) {</a:t>
            </a:r>
          </a:p>
          <a:p>
            <a:pPr lvl="2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this.size = size;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}</a:t>
            </a:r>
          </a:p>
          <a:p>
            <a:pPr lvl="1">
              <a:lnSpc>
                <a:spcPct val="95000"/>
              </a:lnSpc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abstract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double 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(); 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}</a:t>
            </a:r>
          </a:p>
          <a:p>
            <a:pPr>
              <a:lnSpc>
                <a:spcPct val="95000"/>
              </a:lnSpc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class Square extends Figure {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 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public Square(double size) {</a:t>
            </a:r>
          </a:p>
          <a:p>
            <a:pPr lvl="2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super(size);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}</a:t>
            </a:r>
          </a:p>
          <a:p>
            <a:pPr lvl="1">
              <a:lnSpc>
                <a:spcPct val="95000"/>
              </a:lnSpc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public double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() { </a:t>
            </a:r>
          </a:p>
          <a:p>
            <a:pPr lvl="2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return size * size;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}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143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385325"/>
            <a:ext cx="7924800" cy="4829014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Circle extends Figure { </a:t>
            </a:r>
          </a:p>
          <a:p>
            <a:pPr>
              <a:lnSpc>
                <a:spcPct val="95000"/>
              </a:lnSpc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Circle(double size) {</a:t>
            </a:r>
          </a:p>
          <a:p>
            <a:pPr lvl="2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super(size);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lvl="1">
              <a:lnSpc>
                <a:spcPct val="95000"/>
              </a:lnSpc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double 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{ </a:t>
            </a:r>
          </a:p>
          <a:p>
            <a:pPr lvl="2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Math.PI * size * size;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 square = new Square(2);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Circle circle = new Circle(2);</a:t>
            </a:r>
          </a:p>
          <a:p>
            <a:pPr>
              <a:lnSpc>
                <a:spcPct val="95000"/>
              </a:lnSpc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System.out.println("Square Area: " + square.getArea());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System.out.println("Circle Area: " + circle.getArea());</a:t>
            </a:r>
          </a:p>
        </p:txBody>
      </p:sp>
    </p:spTree>
    <p:extLst>
      <p:ext uri="{BB962C8B-B14F-4D97-AF65-F5344CB8AC3E}">
        <p14:creationId xmlns:p14="http://schemas.microsoft.com/office/powerpoint/2010/main" val="227744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Polymorphism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/>
              <a:t> = ability to take many forms</a:t>
            </a:r>
          </a:p>
          <a:p>
            <a:pPr>
              <a:defRPr/>
            </a:pPr>
            <a:r>
              <a:rPr lang="en-US" sz="3000" dirty="0"/>
              <a:t>The ability of a reference variable to change behavior according to what object instance it is holding</a:t>
            </a:r>
          </a:p>
          <a:p>
            <a:pPr>
              <a:defRPr/>
            </a:pPr>
            <a:r>
              <a:rPr lang="en-US" sz="3000" dirty="0"/>
              <a:t>Allows objects of subclasses to be treated as objects of a base class</a:t>
            </a:r>
          </a:p>
          <a:p>
            <a:pPr lvl="1">
              <a:defRPr/>
            </a:pPr>
            <a:r>
              <a:rPr lang="en-US" sz="2800" dirty="0"/>
              <a:t>Automatically selecting the proper methods to apply to a particular object based on the subclass it belongs to</a:t>
            </a:r>
          </a:p>
        </p:txBody>
      </p:sp>
    </p:spTree>
    <p:extLst>
      <p:ext uri="{BB962C8B-B14F-4D97-AF65-F5344CB8AC3E}">
        <p14:creationId xmlns:p14="http://schemas.microsoft.com/office/powerpoint/2010/main" val="33995048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Polymorphysm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5558686" cy="685800"/>
          </a:xfrm>
        </p:spPr>
        <p:txBody>
          <a:bodyPr/>
          <a:lstStyle/>
          <a:p>
            <a:r>
              <a:rPr lang="en-US"/>
              <a:t>Consider a base class Shape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6212532" y="1828801"/>
            <a:ext cx="1677176" cy="45720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getArea()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212532" y="1436183"/>
            <a:ext cx="1677176" cy="385784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Shape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5257800" y="3565511"/>
            <a:ext cx="1678405" cy="42291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getArea()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5257800" y="3208659"/>
            <a:ext cx="1678405" cy="35685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Square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7315200" y="3557252"/>
            <a:ext cx="1600200" cy="42291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getArea()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7315200" y="3200400"/>
            <a:ext cx="1600200" cy="35685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Circle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28600" y="1676400"/>
            <a:ext cx="4960243" cy="2514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different getArea() method can be defined for any derived class, such as circle, rectangle, triangle, </a:t>
            </a:r>
            <a:r>
              <a:rPr lang="en-US" dirty="0" err="1"/>
              <a:t>etc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28600" y="4191000"/>
            <a:ext cx="8686800" cy="213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using a base class reference, no matter what shape an object is, invoking getArea() method to it will return the correct results</a:t>
            </a:r>
          </a:p>
        </p:txBody>
      </p:sp>
      <p:cxnSp>
        <p:nvCxnSpPr>
          <p:cNvPr id="23" name="Elbow Connector 22"/>
          <p:cNvCxnSpPr>
            <a:stCxn id="9" idx="0"/>
            <a:endCxn id="4" idx="2"/>
          </p:cNvCxnSpPr>
          <p:nvPr/>
        </p:nvCxnSpPr>
        <p:spPr>
          <a:xfrm rot="5400000" flipH="1" flipV="1">
            <a:off x="6112733" y="2270273"/>
            <a:ext cx="922656" cy="9541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0"/>
            <a:endCxn id="4" idx="2"/>
          </p:cNvCxnSpPr>
          <p:nvPr/>
        </p:nvCxnSpPr>
        <p:spPr>
          <a:xfrm rot="16200000" flipV="1">
            <a:off x="7126012" y="2211112"/>
            <a:ext cx="914397" cy="10641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78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3564194"/>
          </a:xfrm>
        </p:spPr>
        <p:txBody>
          <a:bodyPr/>
          <a:lstStyle/>
          <a:p>
            <a:r>
              <a:rPr lang="en-US" dirty="0"/>
              <a:t>An object of a subclass can be treated as though it was an object of its parent class</a:t>
            </a:r>
          </a:p>
          <a:p>
            <a:pPr lvl="1"/>
            <a:r>
              <a:rPr lang="en-US" dirty="0"/>
              <a:t>Or any of its ancestor classes</a:t>
            </a:r>
          </a:p>
          <a:p>
            <a:r>
              <a:rPr lang="en-US" dirty="0"/>
              <a:t>This is also known as upcasting </a:t>
            </a:r>
          </a:p>
          <a:p>
            <a:pPr lvl="1"/>
            <a:r>
              <a:rPr lang="en-US" dirty="0"/>
              <a:t>Casting up a hierarchy – from a derived object reference to a base object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6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6553200" cy="5638800"/>
          </a:xfrm>
        </p:spPr>
        <p:txBody>
          <a:bodyPr/>
          <a:lstStyle/>
          <a:p>
            <a:r>
              <a:rPr lang="en-US" dirty="0"/>
              <a:t>Two ways of upcasting:</a:t>
            </a:r>
          </a:p>
          <a:p>
            <a:pPr lvl="1"/>
            <a:r>
              <a:rPr lang="en-US" dirty="0"/>
              <a:t>Through a reference to an object of base class:</a:t>
            </a:r>
          </a:p>
          <a:p>
            <a:pPr marL="357188" lvl="1" indent="0">
              <a:buNone/>
            </a:pPr>
            <a:endParaRPr lang="en-US" dirty="0"/>
          </a:p>
          <a:p>
            <a:pPr lvl="1"/>
            <a:r>
              <a:rPr lang="en-US" dirty="0"/>
              <a:t>Through a method that accepts a reference to a base class object:</a:t>
            </a:r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6934200" y="1246344"/>
            <a:ext cx="1677176" cy="58245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934200" y="2717920"/>
            <a:ext cx="1678405" cy="56885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Manager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6" name="Elbow Connector 5"/>
          <p:cNvCxnSpPr>
            <a:stCxn id="5" idx="0"/>
            <a:endCxn id="4" idx="2"/>
          </p:cNvCxnSpPr>
          <p:nvPr/>
        </p:nvCxnSpPr>
        <p:spPr>
          <a:xfrm rot="16200000" flipV="1">
            <a:off x="7328536" y="2273052"/>
            <a:ext cx="889120" cy="615"/>
          </a:xfrm>
          <a:prstGeom prst="bentConnector3">
            <a:avLst/>
          </a:prstGeom>
          <a:ln>
            <a:solidFill>
              <a:srgbClr val="44609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3419" y="2917438"/>
            <a:ext cx="571738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e = new Manager();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93252" y="4724400"/>
            <a:ext cx="791812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giveRaise(Employee e) { ... }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Manager m = new Manager();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giveRaise(m);</a:t>
            </a:r>
          </a:p>
        </p:txBody>
      </p:sp>
    </p:spTree>
    <p:extLst>
      <p:ext uri="{BB962C8B-B14F-4D97-AF65-F5344CB8AC3E}">
        <p14:creationId xmlns:p14="http://schemas.microsoft.com/office/powerpoint/2010/main" val="490963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276600"/>
          </a:xfrm>
        </p:spPr>
        <p:txBody>
          <a:bodyPr/>
          <a:lstStyle/>
          <a:p>
            <a:r>
              <a:rPr lang="en-US" dirty="0"/>
              <a:t>Casting does not change the object itself, only labels it differently</a:t>
            </a:r>
          </a:p>
          <a:p>
            <a:pPr lvl="1"/>
            <a:r>
              <a:rPr lang="en-US" dirty="0"/>
              <a:t>A Manager object upcast to Employee doesn't stop being a Manager</a:t>
            </a:r>
          </a:p>
          <a:p>
            <a:pPr lvl="1"/>
            <a:r>
              <a:rPr lang="en-US" dirty="0"/>
              <a:t>It is treated as an Employee object and it's Manager members are hidden until </a:t>
            </a:r>
            <a:r>
              <a:rPr lang="en-US" dirty="0" err="1"/>
              <a:t>downcasted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5105400"/>
            <a:ext cx="7315200" cy="1295400"/>
          </a:xfrm>
          <a:prstGeom prst="rect">
            <a:avLst/>
          </a:prstGeom>
          <a:solidFill>
            <a:srgbClr val="CCFF66">
              <a:alpha val="12000"/>
            </a:srgbClr>
          </a:solidFill>
          <a:ln>
            <a:solidFill>
              <a:srgbClr val="DCDD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Instance of Manager</a:t>
            </a: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85900" y="5638800"/>
          <a:ext cx="6934200" cy="533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Members</a:t>
                      </a:r>
                      <a:r>
                        <a:rPr lang="en-US" sz="2000" baseline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of </a:t>
                      </a:r>
                      <a:r>
                        <a:rPr lang="en-US" sz="20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 Class</a:t>
                      </a:r>
                      <a:endParaRPr lang="en-US" sz="2000" b="1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T="45696" marB="45696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4B6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Members of Manager Class</a:t>
                      </a:r>
                      <a:endParaRPr lang="en-US" sz="2000" b="1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T="45696" marB="45696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4B6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4572000"/>
            <a:ext cx="4343400" cy="2057400"/>
          </a:xfrm>
          <a:prstGeom prst="rect">
            <a:avLst/>
          </a:prstGeom>
          <a:noFill/>
          <a:ln>
            <a:solidFill>
              <a:srgbClr val="CC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CC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Reference Variable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3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Encapsulation – Benefits</a:t>
            </a:r>
            <a:endParaRPr lang="bg-BG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/>
              <a:t>Ensures that structural changes remain local:</a:t>
            </a:r>
            <a:endParaRPr lang="en-US" sz="3600" dirty="0"/>
          </a:p>
          <a:p>
            <a:pPr lvl="1">
              <a:defRPr/>
            </a:pPr>
            <a:r>
              <a:rPr lang="en-US" dirty="0"/>
              <a:t>Changing the class internals does not affect any code </a:t>
            </a:r>
            <a:r>
              <a:rPr lang="en-US"/>
              <a:t>outside the </a:t>
            </a:r>
            <a:r>
              <a:rPr lang="en-US" dirty="0"/>
              <a:t>class</a:t>
            </a:r>
          </a:p>
          <a:p>
            <a:pPr lvl="1">
              <a:defRPr/>
            </a:pPr>
            <a:r>
              <a:rPr lang="en-US" dirty="0"/>
              <a:t>Changing methods' implementation </a:t>
            </a:r>
            <a:br>
              <a:rPr lang="en-US" dirty="0"/>
            </a:br>
            <a:r>
              <a:rPr lang="en-US" dirty="0"/>
              <a:t>does not reflect the clients using them</a:t>
            </a:r>
          </a:p>
          <a:p>
            <a:pPr>
              <a:buClr>
                <a:srgbClr val="8FD600"/>
              </a:buClr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Encapsulation allows adding some logic when accessing client's data</a:t>
            </a:r>
          </a:p>
          <a:p>
            <a:pPr lvl="2">
              <a:defRPr/>
            </a:pPr>
            <a:r>
              <a:rPr lang="en-US" dirty="0"/>
              <a:t>E.g. validation on modifying </a:t>
            </a:r>
            <a:r>
              <a:rPr lang="en-US"/>
              <a:t>a field's </a:t>
            </a:r>
            <a:r>
              <a:rPr lang="en-US" dirty="0"/>
              <a:t>value</a:t>
            </a:r>
          </a:p>
          <a:p>
            <a:pPr>
              <a:defRPr/>
            </a:pPr>
            <a:r>
              <a:rPr lang="en-US"/>
              <a:t>Easier maintenance</a:t>
            </a:r>
          </a:p>
          <a:p>
            <a:pPr lvl="1">
              <a:defRPr/>
            </a:pPr>
            <a:r>
              <a:rPr lang="en-US"/>
              <a:t>Hiding implementation reduces complexity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880800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Members with Upcasting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 object reference is upcast</a:t>
            </a:r>
          </a:p>
          <a:p>
            <a:pPr lvl="1"/>
            <a:r>
              <a:rPr lang="en-US" dirty="0"/>
              <a:t>Only the fields and methods declared by the base class are accessible</a:t>
            </a:r>
          </a:p>
          <a:p>
            <a:r>
              <a:rPr lang="en-US" dirty="0"/>
              <a:t>When a method is invoked through the base class reference</a:t>
            </a:r>
          </a:p>
          <a:p>
            <a:pPr lvl="1"/>
            <a:r>
              <a:rPr lang="en-US" dirty="0"/>
              <a:t>If it is overridden by the subclass, the subclass version is executed</a:t>
            </a:r>
          </a:p>
        </p:txBody>
      </p:sp>
    </p:spTree>
    <p:extLst>
      <p:ext uri="{BB962C8B-B14F-4D97-AF65-F5344CB8AC3E}">
        <p14:creationId xmlns:p14="http://schemas.microsoft.com/office/powerpoint/2010/main" val="866328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– Example 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5334128" y="1295400"/>
            <a:ext cx="2933572" cy="40871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5333868" y="2970124"/>
            <a:ext cx="2933832" cy="34734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Manager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6" name="Elbow Connector 5"/>
          <p:cNvCxnSpPr>
            <a:stCxn id="5" idx="0"/>
            <a:endCxn id="7" idx="2"/>
          </p:cNvCxnSpPr>
          <p:nvPr/>
        </p:nvCxnSpPr>
        <p:spPr>
          <a:xfrm rot="5400000" flipH="1" flipV="1">
            <a:off x="6491706" y="2659516"/>
            <a:ext cx="619687" cy="15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5334000" y="1710041"/>
            <a:ext cx="2936628" cy="64039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setGoals()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getSalary()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5333868" y="3317464"/>
            <a:ext cx="2933832" cy="59659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getSalary() – overridden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runReview()</a:t>
            </a:r>
            <a:endParaRPr lang="en-US" sz="16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9600" y="4495800"/>
            <a:ext cx="7658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e = new Manager();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e.setGoals(); 	// Employee method executed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e.getSalary();	// Manager method executed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e.runReview();	// Compile time error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6553200" cy="3268083"/>
          </a:xfrm>
        </p:spPr>
        <p:txBody>
          <a:bodyPr/>
          <a:lstStyle/>
          <a:p>
            <a:r>
              <a:rPr lang="en-US" dirty="0"/>
              <a:t>Accessing members with </a:t>
            </a:r>
            <a:r>
              <a:rPr lang="en-US"/>
              <a:t>upcasting – example </a:t>
            </a:r>
            <a:endParaRPr lang="en-US" dirty="0"/>
          </a:p>
          <a:p>
            <a:pPr marL="3571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00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Polymorphism </a:t>
            </a:r>
            <a:r>
              <a:rPr lang="en-US"/>
              <a:t>Methodology</a:t>
            </a:r>
            <a:endParaRPr lang="bg-BG"/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 ensures that the appropriate method of the subclass is called through its base class reference</a:t>
            </a:r>
          </a:p>
          <a:p>
            <a:pPr>
              <a:defRPr/>
            </a:pPr>
            <a:r>
              <a:rPr lang="en-US" dirty="0"/>
              <a:t>Polymorphism is implemented using a technique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late method binding</a:t>
            </a:r>
          </a:p>
          <a:p>
            <a:pPr lvl="1">
              <a:defRPr/>
            </a:pPr>
            <a:r>
              <a:rPr lang="en-US" dirty="0"/>
              <a:t>Exact method to be called is determined 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</a:t>
            </a:r>
            <a:r>
              <a:rPr lang="en-US" dirty="0"/>
              <a:t>, just before performing the call</a:t>
            </a:r>
          </a:p>
        </p:txBody>
      </p:sp>
    </p:spTree>
    <p:extLst>
      <p:ext uri="{BB962C8B-B14F-4D97-AF65-F5344CB8AC3E}">
        <p14:creationId xmlns:p14="http://schemas.microsoft.com/office/powerpoint/2010/main" val="115752360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Polymorphism – Example</a:t>
            </a:r>
            <a:endParaRPr lang="bg-BG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76381" y="5311567"/>
            <a:ext cx="3967017" cy="1089233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1">
              <a:lnSpc>
                <a:spcPct val="95000"/>
              </a:lnSpc>
              <a:defRPr/>
            </a:pP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public double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() {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648200" y="5295902"/>
            <a:ext cx="4110037" cy="110489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1">
              <a:lnSpc>
                <a:spcPct val="95000"/>
              </a:lnSpc>
              <a:defRPr/>
            </a:pP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public double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() {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  return Math.PI *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7159176" y="1230445"/>
            <a:ext cx="1599061" cy="790575"/>
          </a:xfrm>
          <a:prstGeom prst="wedgeRoundRectCallout">
            <a:avLst>
              <a:gd name="adj1" fmla="val -177618"/>
              <a:gd name="adj2" fmla="val -2953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Abstract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366873" y="1230445"/>
            <a:ext cx="1590641" cy="792163"/>
          </a:xfrm>
          <a:prstGeom prst="wedgeRoundRectCallout">
            <a:avLst>
              <a:gd name="adj1" fmla="val 121545"/>
              <a:gd name="adj2" fmla="val 74191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Abstract method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376381" y="2331836"/>
            <a:ext cx="1571626" cy="792163"/>
          </a:xfrm>
          <a:prstGeom prst="wedgeRoundRectCallout">
            <a:avLst>
              <a:gd name="adj1" fmla="val 87606"/>
              <a:gd name="adj2" fmla="val 7500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Concrete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162800" y="4458676"/>
            <a:ext cx="1595437" cy="762000"/>
          </a:xfrm>
          <a:prstGeom prst="wedgeRoundRectCallout">
            <a:avLst>
              <a:gd name="adj1" fmla="val -62475"/>
              <a:gd name="adj2" fmla="val 97014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Overriden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method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381000" y="4458676"/>
            <a:ext cx="1652587" cy="762000"/>
          </a:xfrm>
          <a:prstGeom prst="wedgeRoundRectCallout">
            <a:avLst>
              <a:gd name="adj1" fmla="val 101820"/>
              <a:gd name="adj2" fmla="val 101152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Overriden method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>
            <a:off x="2438400" y="4350884"/>
            <a:ext cx="571499" cy="121171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>
              <a:cs typeface="+mn-cs"/>
            </a:endParaRPr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>
            <a:off x="5791199" y="4350885"/>
            <a:ext cx="838201" cy="1211714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>
              <a:cs typeface="+mn-cs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743200" y="1206501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108000" tIns="108000" rIns="108000" bIns="108000" anchor="ctr"/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745509" y="2002562"/>
            <a:ext cx="3505200" cy="4206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108000" tIns="108000" rIns="108000" bIns="108000" anchor="ctr" anchorCtr="1"/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getArea() : double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676399" y="3232416"/>
            <a:ext cx="2667000" cy="3727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108000" tIns="108000" rIns="108000" bIns="108000" anchor="ctr"/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676399" y="3605213"/>
            <a:ext cx="2667000" cy="3729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108000" tIns="108000" rIns="108000" bIns="108000" anchor="ctr"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676399" y="3977921"/>
            <a:ext cx="2667000" cy="3997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108000" tIns="108000" rIns="108000" bIns="108000" anchor="ctr" anchorCtr="1"/>
          <a:lstStyle/>
          <a:p>
            <a:pPr algn="ctr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getArea():double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648200" y="3224214"/>
            <a:ext cx="2667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108000" tIns="108000" rIns="108000" bIns="108000" anchor="ctr"/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7162800" y="2297113"/>
            <a:ext cx="1600580" cy="792163"/>
          </a:xfrm>
          <a:prstGeom prst="wedgeRoundRectCallout">
            <a:avLst>
              <a:gd name="adj1" fmla="val -97224"/>
              <a:gd name="adj2" fmla="val 81166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Concrete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3" name="Elbow Connector 2"/>
          <p:cNvCxnSpPr>
            <a:stCxn id="16" idx="0"/>
            <a:endCxn id="15" idx="2"/>
          </p:cNvCxnSpPr>
          <p:nvPr/>
        </p:nvCxnSpPr>
        <p:spPr>
          <a:xfrm rot="5400000" flipH="1" flipV="1">
            <a:off x="3349421" y="2083728"/>
            <a:ext cx="809166" cy="14882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9" idx="0"/>
            <a:endCxn id="15" idx="2"/>
          </p:cNvCxnSpPr>
          <p:nvPr/>
        </p:nvCxnSpPr>
        <p:spPr>
          <a:xfrm rot="16200000" flipV="1">
            <a:off x="4839423" y="2081936"/>
            <a:ext cx="800964" cy="14835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743200" y="1581874"/>
            <a:ext cx="3505200" cy="4206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108000" tIns="108000" rIns="108000" bIns="108000" anchor="ctr" anchorCtr="1"/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: double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648200" y="3605213"/>
            <a:ext cx="2667000" cy="3729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108000" tIns="108000" rIns="108000" bIns="108000" anchor="ctr"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648200" y="3987855"/>
            <a:ext cx="2667000" cy="3997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108000" tIns="108000" rIns="108000" bIns="108000" anchor="ctr" anchorCtr="1"/>
          <a:lstStyle/>
          <a:p>
            <a:pPr algn="ctr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getArea():double</a:t>
            </a:r>
          </a:p>
        </p:txBody>
      </p:sp>
    </p:spTree>
    <p:extLst>
      <p:ext uri="{BB962C8B-B14F-4D97-AF65-F5344CB8AC3E}">
        <p14:creationId xmlns:p14="http://schemas.microsoft.com/office/powerpoint/2010/main" val="21853919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Polymorphism – Example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98034"/>
            <a:ext cx="7924800" cy="5092163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abstract class Figure { 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public double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(); 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}</a:t>
            </a:r>
          </a:p>
          <a:p>
            <a:pPr>
              <a:lnSpc>
                <a:spcPct val="95000"/>
              </a:lnSpc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class Square extends Figure {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public double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() { return ... }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}</a:t>
            </a:r>
          </a:p>
          <a:p>
            <a:pPr>
              <a:lnSpc>
                <a:spcPct val="95000"/>
              </a:lnSpc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Circle extends Figure { 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double 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{ return ... }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...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Figure f1 = new Square(...);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Figure f2 = new Circle(...);</a:t>
            </a:r>
          </a:p>
          <a:p>
            <a:pPr>
              <a:lnSpc>
                <a:spcPct val="95000"/>
              </a:lnSpc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squareArea = f1.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 	// calls Square.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int circleArea = f2.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(); 	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calls Circle.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908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Polymorphic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with different objects: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752600"/>
            <a:ext cx="7924800" cy="4770537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Employee e1 = new Employee();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Employee e2 = new Employee();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Manager m1 = new Manager();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Contractor c1 = new Contractor();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SalesPerson s1 = new SalesPerson();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// more employees, managers, contractors, sales, etc.</a:t>
            </a:r>
          </a:p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e1.getSalary();    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e1.setGoals();        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s1.getSalary();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s1.setGoals();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m1.getSalary();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m1.setGoals();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c1.getSalary();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c1.setGoals();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39904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Polymorphic Objects in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with an array of base class references: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981200"/>
            <a:ext cx="8077200" cy="3600986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Employee[] employees = new Employee[20];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[0] = new Employee();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[1] = new SalesPerson();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[2] = new Manager();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[3] = new Contractor();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...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[19] = new Manager();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        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for (int i = 0; i &lt;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.length; i++) {    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[i].getSalary();    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[i].setGoals();        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9803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upcast reference can be downcast to a subclass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Downcasting</a:t>
            </a:r>
            <a:r>
              <a:rPr lang="en-US" dirty="0"/>
              <a:t> is not safe </a:t>
            </a:r>
          </a:p>
          <a:p>
            <a:pPr lvl="1"/>
            <a:r>
              <a:rPr lang="en-US" dirty="0"/>
              <a:t>The object referenced must be a member of the downcast type</a:t>
            </a:r>
          </a:p>
          <a:p>
            <a:pPr lvl="1"/>
            <a:r>
              <a:rPr lang="en-US" dirty="0"/>
              <a:t>Otherwise an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ClassCastException</a:t>
            </a:r>
            <a:r>
              <a:rPr lang="en-US" dirty="0"/>
              <a:t> occurs at run-time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2286000"/>
            <a:ext cx="8077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e = new Manager();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Manager m = (Manager) e;</a:t>
            </a:r>
          </a:p>
        </p:txBody>
      </p:sp>
    </p:spTree>
    <p:extLst>
      <p:ext uri="{BB962C8B-B14F-4D97-AF65-F5344CB8AC3E}">
        <p14:creationId xmlns:p14="http://schemas.microsoft.com/office/powerpoint/2010/main" val="2105991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839200" cy="914400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ClassCastException</a:t>
            </a:r>
            <a:r>
              <a:rPr lang="en-US" dirty="0"/>
              <a:t> Example</a:t>
            </a:r>
            <a:endParaRPr lang="en-US" sz="3600" dirty="0">
              <a:solidFill>
                <a:srgbClr val="DCDDF0"/>
              </a:solidFill>
            </a:endParaRP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5786550" y="1371600"/>
            <a:ext cx="1833449" cy="457044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7005751" y="2902064"/>
            <a:ext cx="1408503" cy="52530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Manager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6" name="Elbow Connector 5"/>
          <p:cNvCxnSpPr>
            <a:stCxn id="5" idx="0"/>
            <a:endCxn id="4" idx="2"/>
          </p:cNvCxnSpPr>
          <p:nvPr/>
        </p:nvCxnSpPr>
        <p:spPr>
          <a:xfrm rot="16200000" flipV="1">
            <a:off x="6669929" y="1861990"/>
            <a:ext cx="1073420" cy="1006728"/>
          </a:xfrm>
          <a:prstGeom prst="bentConnector3">
            <a:avLst/>
          </a:prstGeom>
          <a:ln>
            <a:solidFill>
              <a:srgbClr val="DCDD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4988935" y="2902064"/>
            <a:ext cx="1678405" cy="52530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Contractor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12" name="Elbow Connector 11"/>
          <p:cNvCxnSpPr>
            <a:stCxn id="10" idx="0"/>
            <a:endCxn id="4" idx="2"/>
          </p:cNvCxnSpPr>
          <p:nvPr/>
        </p:nvCxnSpPr>
        <p:spPr>
          <a:xfrm rot="5400000" flipH="1" flipV="1">
            <a:off x="5728996" y="1927786"/>
            <a:ext cx="1073420" cy="8751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09600" y="4138800"/>
            <a:ext cx="7804654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e = new Contractor();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Manager m = (Manager) e; 	// no compilation error,  					// ClassCastException 					// at runtime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28600" y="1066799"/>
            <a:ext cx="4724400" cy="4038601"/>
          </a:xfrm>
        </p:spPr>
        <p:txBody>
          <a:bodyPr/>
          <a:lstStyle/>
          <a:p>
            <a:r>
              <a:rPr lang="en-US" dirty="0"/>
              <a:t>Trying to downcast an object that does not have an is-a relationship with the type specified in the cast operator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30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instanseof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Instanseof</a:t>
            </a:r>
            <a:r>
              <a:rPr lang="en-US" dirty="0"/>
              <a:t> </a:t>
            </a:r>
            <a:r>
              <a:rPr lang="en-US" dirty="0">
                <a:cs typeface="Arial" panose="020B0604020202020204" pitchFamily="34" charset="0"/>
              </a:rPr>
              <a:t>operator is used to test whether an object is a member of a specific type</a:t>
            </a:r>
          </a:p>
          <a:p>
            <a:pPr lvl="1"/>
            <a:r>
              <a:rPr lang="en-US" sz="2800" dirty="0"/>
              <a:t>Returns a Boolean value</a:t>
            </a:r>
            <a:endParaRPr lang="en-US" sz="2800" dirty="0"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cs typeface="Arial" panose="020B0604020202020204" pitchFamily="34" charset="0"/>
              </a:rPr>
              <a:t>Also known as type comparison operator</a:t>
            </a:r>
          </a:p>
          <a:p>
            <a:pPr lvl="1"/>
            <a:r>
              <a:rPr lang="en-US" sz="2800" dirty="0">
                <a:cs typeface="Arial" panose="020B0604020202020204" pitchFamily="34" charset="0"/>
              </a:rPr>
              <a:t>Can be used to test </a:t>
            </a:r>
            <a:r>
              <a:rPr lang="en-US" sz="2800" dirty="0"/>
              <a:t>whether a cast will succeed without causing an exception </a:t>
            </a:r>
          </a:p>
        </p:txBody>
      </p:sp>
    </p:spTree>
    <p:extLst>
      <p:ext uri="{BB962C8B-B14F-4D97-AF65-F5344CB8AC3E}">
        <p14:creationId xmlns:p14="http://schemas.microsoft.com/office/powerpoint/2010/main" val="91360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Accessors and Mutators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common model for designing data access is the use of accessor and mutator methods</a:t>
            </a:r>
          </a:p>
          <a:p>
            <a:r>
              <a:rPr lang="en-US" altLang="en-US"/>
              <a:t>A mutator (setter) changes a field of an object</a:t>
            </a:r>
          </a:p>
          <a:p>
            <a:pPr lvl="1"/>
            <a:r>
              <a:rPr lang="en-US" altLang="en-US"/>
              <a:t>By convention, mutators are usually named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setFieldName</a:t>
            </a:r>
            <a:endParaRPr lang="en-US" altLang="en-US"/>
          </a:p>
          <a:p>
            <a:r>
              <a:rPr lang="en-US" altLang="en-US"/>
              <a:t>An accessor (getter) returns a field value of an object</a:t>
            </a:r>
          </a:p>
          <a:p>
            <a:pPr lvl="1"/>
            <a:r>
              <a:rPr lang="en-US" altLang="en-US"/>
              <a:t>By convention, accessors are usually named </a:t>
            </a:r>
            <a:r>
              <a:rPr lang="en-US" alt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etFieldName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603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instanseof</a:t>
            </a:r>
            <a:r>
              <a:rPr lang="en-US" dirty="0"/>
              <a:t> Operator – Example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6209562" y="1412284"/>
            <a:ext cx="1942808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Employee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7393143" y="3704264"/>
            <a:ext cx="1522257" cy="34734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Manager</a:t>
            </a:r>
          </a:p>
        </p:txBody>
      </p:sp>
      <p:cxnSp>
        <p:nvCxnSpPr>
          <p:cNvPr id="6" name="Elbow Connector 5"/>
          <p:cNvCxnSpPr>
            <a:stCxn id="5" idx="0"/>
            <a:endCxn id="7" idx="2"/>
          </p:cNvCxnSpPr>
          <p:nvPr/>
        </p:nvCxnSpPr>
        <p:spPr>
          <a:xfrm rot="16200000" flipV="1">
            <a:off x="7037524" y="2587516"/>
            <a:ext cx="1261083" cy="97241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209443" y="1810537"/>
            <a:ext cx="1944830" cy="632644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getSalary()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addVacation()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7393143" y="4051604"/>
            <a:ext cx="1522257" cy="59659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getSalary()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runReview()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1793" y="1412284"/>
            <a:ext cx="4868933" cy="38318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annualReview(Employee e) {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e.getSalary();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e.addVacation();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 instanceof Manager) {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Manager m = (Manager) e;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m.runReview();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 instanceof Contractor) {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Contractor c = (Contractor) e;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c.setTask();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486402" y="3704264"/>
            <a:ext cx="1600198" cy="34734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Contractor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486401" y="4051604"/>
            <a:ext cx="1600199" cy="59659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getSalary()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setTask()</a:t>
            </a:r>
          </a:p>
        </p:txBody>
      </p:sp>
      <p:cxnSp>
        <p:nvCxnSpPr>
          <p:cNvPr id="19" name="Elbow Connector 18"/>
          <p:cNvCxnSpPr>
            <a:stCxn id="16" idx="0"/>
            <a:endCxn id="7" idx="2"/>
          </p:cNvCxnSpPr>
          <p:nvPr/>
        </p:nvCxnSpPr>
        <p:spPr>
          <a:xfrm rot="5400000" flipH="1" flipV="1">
            <a:off x="6103638" y="2626045"/>
            <a:ext cx="1261083" cy="8953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237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Polymorpism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Polymorphism enables programmers to deal with generalities </a:t>
            </a:r>
          </a:p>
          <a:p>
            <a:pPr lvl="1"/>
            <a:r>
              <a:rPr lang="en-US"/>
              <a:t>Lets execution-time environment handle the specifics</a:t>
            </a:r>
          </a:p>
          <a:p>
            <a:r>
              <a:rPr lang="en-US"/>
              <a:t>Programmers can command objects to behave in manners appropriate to those objects </a:t>
            </a:r>
          </a:p>
          <a:p>
            <a:pPr lvl="1"/>
            <a:r>
              <a:rPr lang="en-US"/>
              <a:t>without knowing the exact types of the objects </a:t>
            </a:r>
          </a:p>
          <a:p>
            <a:pPr lvl="1"/>
            <a:r>
              <a:rPr lang="en-US"/>
              <a:t>as long as the objects belong to the same inheritance hierarchy</a:t>
            </a:r>
          </a:p>
        </p:txBody>
      </p:sp>
    </p:spTree>
    <p:extLst>
      <p:ext uri="{BB962C8B-B14F-4D97-AF65-F5344CB8AC3E}">
        <p14:creationId xmlns:p14="http://schemas.microsoft.com/office/powerpoint/2010/main" val="3988616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The code can ignore type-specific details and interact with the base type in the hierarchy</a:t>
            </a:r>
          </a:p>
          <a:p>
            <a:r>
              <a:rPr lang="en-US" dirty="0"/>
              <a:t>Maintainability</a:t>
            </a:r>
          </a:p>
          <a:p>
            <a:pPr lvl="1"/>
            <a:r>
              <a:rPr lang="en-US" dirty="0"/>
              <a:t>The code is easier to write and to understand</a:t>
            </a:r>
          </a:p>
          <a:p>
            <a:r>
              <a:rPr lang="en-US" dirty="0"/>
              <a:t>Extensibility</a:t>
            </a:r>
          </a:p>
          <a:p>
            <a:pPr lvl="1"/>
            <a:r>
              <a:rPr lang="en-US" dirty="0"/>
              <a:t>Other subclasses could be added later </a:t>
            </a:r>
          </a:p>
          <a:p>
            <a:pPr lvl="1"/>
            <a:r>
              <a:rPr lang="en-US" dirty="0"/>
              <a:t>Objects of new subclasses would also work with the existing code</a:t>
            </a:r>
          </a:p>
        </p:txBody>
      </p:sp>
    </p:spTree>
    <p:extLst>
      <p:ext uri="{BB962C8B-B14F-4D97-AF65-F5344CB8AC3E}">
        <p14:creationId xmlns:p14="http://schemas.microsoft.com/office/powerpoint/2010/main" val="1030458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Polymorphism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143000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Online shopping application (without polymorphism):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720973" y="2449906"/>
            <a:ext cx="3657223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PaymentProcessor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723885" y="2848159"/>
            <a:ext cx="3657601" cy="149212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processPayment()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chargeMT(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amount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)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chargeDebit(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amount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)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chargeVisa(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amount)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chargeMC(double amount)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85800" y="2449906"/>
            <a:ext cx="2758520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MoneyTransfer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685839" y="2848159"/>
            <a:ext cx="2761393" cy="40951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transfer(…)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85800" y="3506634"/>
            <a:ext cx="2758520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Debit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85799" y="3901297"/>
            <a:ext cx="2761393" cy="40951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charge(…)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67567" y="5593036"/>
            <a:ext cx="2758520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MasterCard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67606" y="5991289"/>
            <a:ext cx="2761393" cy="40951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chargeAmount(…)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79072" y="4554272"/>
            <a:ext cx="2758520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Visa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79071" y="4948935"/>
            <a:ext cx="2761393" cy="40951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chargeAmount(…)</a:t>
            </a:r>
          </a:p>
        </p:txBody>
      </p:sp>
    </p:spTree>
    <p:extLst>
      <p:ext uri="{BB962C8B-B14F-4D97-AF65-F5344CB8AC3E}">
        <p14:creationId xmlns:p14="http://schemas.microsoft.com/office/powerpoint/2010/main" val="15757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Polymorphism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Code (without </a:t>
            </a:r>
            <a:r>
              <a:rPr lang="en-US" dirty="0">
                <a:cs typeface="Arial" panose="020B0604020202020204" pitchFamily="34" charset="0"/>
              </a:rPr>
              <a:t>polymorphism):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1828800"/>
            <a:ext cx="8077200" cy="45797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PaymentProcessor {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chargeDebit(double amount) { 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chargeMC(double amount) { 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chargeVisa(double amount) { 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chargeMoneyTransfer(double amount) { 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37255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Polymorphism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Code (without </a:t>
            </a:r>
            <a:r>
              <a:rPr lang="en-US" dirty="0">
                <a:cs typeface="Arial" panose="020B0604020202020204" pitchFamily="34" charset="0"/>
              </a:rPr>
              <a:t>polymorphism):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1828800"/>
            <a:ext cx="8077200" cy="45797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processing payment method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processPayment(String paymentType, double amount) {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(paymentType.equals("debit")) {</a:t>
            </a:r>
          </a:p>
          <a:p>
            <a:pPr lvl="3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chargeDebit(amount);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(paymentType.equals("mc")) {</a:t>
            </a:r>
          </a:p>
          <a:p>
            <a:pPr lvl="3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chargeMC(amount);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(paymentType.equals("visa")) {</a:t>
            </a:r>
          </a:p>
          <a:p>
            <a:pPr lvl="3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chargeVisa(amount);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(paymentType.equals("moneyTransfer")) {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chargeMoneyTransfer(amount); 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code to handle wrong payment type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// end of PaymentProcessor </a:t>
            </a:r>
          </a:p>
        </p:txBody>
      </p:sp>
    </p:spTree>
    <p:extLst>
      <p:ext uri="{BB962C8B-B14F-4D97-AF65-F5344CB8AC3E}">
        <p14:creationId xmlns:p14="http://schemas.microsoft.com/office/powerpoint/2010/main" val="32200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Polymorphism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143000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Online shopping application (with polymorphism):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3349374" y="2377163"/>
            <a:ext cx="2286279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PaymentMethod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352285" y="2775416"/>
            <a:ext cx="2286515" cy="48691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charge(…)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12058" y="3951594"/>
            <a:ext cx="2359742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MoneyTransfer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612098" y="4349847"/>
            <a:ext cx="2362200" cy="40951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charge(…)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324600" y="3946081"/>
            <a:ext cx="1725322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Debit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325675" y="4340744"/>
            <a:ext cx="1727119" cy="40951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charge(…)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391183" y="5516836"/>
            <a:ext cx="1923234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MasterCard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391223" y="5915089"/>
            <a:ext cx="1923194" cy="40951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charge(…)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695416" y="5513719"/>
            <a:ext cx="1921193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Visa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4695416" y="5908382"/>
            <a:ext cx="1923194" cy="40951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charge(…)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3693933" y="3957493"/>
            <a:ext cx="1598536" cy="40376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Credit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693932" y="4352156"/>
            <a:ext cx="1600201" cy="409511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charge(…)</a:t>
            </a:r>
          </a:p>
        </p:txBody>
      </p:sp>
      <p:cxnSp>
        <p:nvCxnSpPr>
          <p:cNvPr id="26" name="Elbow Connector 25"/>
          <p:cNvCxnSpPr>
            <a:stCxn id="16" idx="0"/>
            <a:endCxn id="15" idx="2"/>
          </p:cNvCxnSpPr>
          <p:nvPr/>
        </p:nvCxnSpPr>
        <p:spPr>
          <a:xfrm rot="5400000" flipH="1" flipV="1">
            <a:off x="2799104" y="2255155"/>
            <a:ext cx="689265" cy="2703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15" idx="2"/>
          </p:cNvCxnSpPr>
          <p:nvPr/>
        </p:nvCxnSpPr>
        <p:spPr>
          <a:xfrm rot="16200000" flipV="1">
            <a:off x="5499526" y="2258346"/>
            <a:ext cx="683752" cy="2691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0"/>
            <a:endCxn id="15" idx="2"/>
          </p:cNvCxnSpPr>
          <p:nvPr/>
        </p:nvCxnSpPr>
        <p:spPr>
          <a:xfrm rot="5400000" flipH="1" flipV="1">
            <a:off x="4146790" y="3608740"/>
            <a:ext cx="695164" cy="2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2" idx="0"/>
            <a:endCxn id="25" idx="2"/>
          </p:cNvCxnSpPr>
          <p:nvPr/>
        </p:nvCxnSpPr>
        <p:spPr>
          <a:xfrm rot="16200000" flipV="1">
            <a:off x="4698997" y="4556703"/>
            <a:ext cx="752052" cy="1161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0"/>
            <a:endCxn id="25" idx="2"/>
          </p:cNvCxnSpPr>
          <p:nvPr/>
        </p:nvCxnSpPr>
        <p:spPr>
          <a:xfrm rot="5400000" flipH="1" flipV="1">
            <a:off x="3545832" y="4568636"/>
            <a:ext cx="755169" cy="1141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20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Polymorphism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Online shopping application </a:t>
            </a:r>
            <a:r>
              <a:rPr lang="en-US">
                <a:cs typeface="Arial" panose="020B0604020202020204" pitchFamily="34" charset="0"/>
              </a:rPr>
              <a:t>(with polymorphism</a:t>
            </a:r>
            <a:r>
              <a:rPr lang="en-US" dirty="0">
                <a:cs typeface="Arial" panose="020B0604020202020204" pitchFamily="34" charset="0"/>
              </a:rPr>
              <a:t>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2362200"/>
            <a:ext cx="8077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Online shopping application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PaymentMethod visaMethod = new Visa();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paymentProcessor.processPayment(visaMethod, amount);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PaymentMethod debitMethod = new Debit();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paymentProcessor.processPayment(debitMethod, amount);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PaymentProcessor class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processPayment(PaymentMethod paymentMethod,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	double amount) {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paymentMethod.charge(amount);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1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Accessors and Mutators – </a:t>
            </a:r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95300" y="1295400"/>
            <a:ext cx="81534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program;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getName()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name;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setName(String newName)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= newName; </a:t>
            </a:r>
            <a:endParaRPr lang="en-US" sz="1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getProgram()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program;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setProgram(int newProgram)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program = newProgram;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66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Inheritance</a:t>
            </a:r>
            <a:endParaRPr lang="bg-BG"/>
          </a:p>
        </p:txBody>
      </p:sp>
      <p:sp>
        <p:nvSpPr>
          <p:cNvPr id="76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 </a:t>
            </a:r>
            <a:r>
              <a:rPr lang="en-US" dirty="0"/>
              <a:t>allows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child</a:t>
            </a:r>
            <a:r>
              <a:rPr lang="en-US" dirty="0"/>
              <a:t> classes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</a:t>
            </a:r>
            <a:r>
              <a:rPr lang="en-US" dirty="0"/>
              <a:t> the characteristics of an existing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dirty="0"/>
              <a:t> class</a:t>
            </a:r>
          </a:p>
          <a:p>
            <a:pPr lvl="1">
              <a:defRPr/>
            </a:pPr>
            <a:r>
              <a:rPr lang="en-US" dirty="0"/>
              <a:t>Attributes (fields)</a:t>
            </a:r>
          </a:p>
          <a:p>
            <a:pPr lvl="1">
              <a:defRPr/>
            </a:pPr>
            <a:r>
              <a:rPr lang="en-US" dirty="0"/>
              <a:t>Operations (methods)</a:t>
            </a:r>
          </a:p>
          <a:p>
            <a:pPr>
              <a:defRPr/>
            </a:pPr>
            <a:r>
              <a:rPr lang="en-US" dirty="0"/>
              <a:t>Child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(subclass)</a:t>
            </a:r>
            <a:r>
              <a:rPr lang="en-US" dirty="0"/>
              <a:t> can extend the parent class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(base class </a:t>
            </a:r>
            <a:r>
              <a:rPr lang="en-US" dirty="0"/>
              <a:t>or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superclass)</a:t>
            </a:r>
            <a:endParaRPr lang="en-US" dirty="0"/>
          </a:p>
          <a:p>
            <a:pPr lvl="1">
              <a:defRPr/>
            </a:pPr>
            <a:r>
              <a:rPr lang="en-US" dirty="0"/>
              <a:t>Add new fields and methods</a:t>
            </a:r>
          </a:p>
          <a:p>
            <a:pPr lvl="1">
              <a:defRPr/>
            </a:pPr>
            <a:r>
              <a:rPr lang="en-US" dirty="0"/>
              <a:t>Redefine methods (modify existing behavior)</a:t>
            </a:r>
          </a:p>
          <a:p>
            <a:pPr marL="357188" lvl="1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05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and Specialized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694771"/>
          </a:xfrm>
        </p:spPr>
        <p:txBody>
          <a:bodyPr/>
          <a:lstStyle/>
          <a:p>
            <a:pPr eaLnBrk="1" hangingPunct="1"/>
            <a:r>
              <a:rPr lang="en-US" altLang="en-US"/>
              <a:t>Inheritance enables specializations of existing classes</a:t>
            </a:r>
          </a:p>
          <a:p>
            <a:pPr eaLnBrk="1" hangingPunct="1"/>
            <a:r>
              <a:rPr lang="en-US" altLang="en-US"/>
              <a:t>Subclasses provide specialized state and/or behavior in addition to those inherited from the parent class</a:t>
            </a:r>
            <a:endParaRPr lang="en-US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5048249" y="3880644"/>
            <a:ext cx="1981200" cy="63341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Vehicle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6734203" y="5502275"/>
            <a:ext cx="1295399" cy="58420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Truck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191000" y="5511800"/>
            <a:ext cx="1122679" cy="58420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Bus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5636736" y="5508625"/>
            <a:ext cx="804227" cy="58420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Car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7968" y="3958823"/>
            <a:ext cx="2362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Class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2322" y="5562198"/>
            <a:ext cx="2865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Specialized  Classes</a:t>
            </a:r>
          </a:p>
        </p:txBody>
      </p:sp>
      <p:cxnSp>
        <p:nvCxnSpPr>
          <p:cNvPr id="44" name="Elbow Connector 43"/>
          <p:cNvCxnSpPr>
            <a:stCxn id="31" idx="0"/>
            <a:endCxn id="29" idx="2"/>
          </p:cNvCxnSpPr>
          <p:nvPr/>
        </p:nvCxnSpPr>
        <p:spPr>
          <a:xfrm rot="5400000" flipH="1" flipV="1">
            <a:off x="4896722" y="4369674"/>
            <a:ext cx="997744" cy="1286509"/>
          </a:xfrm>
          <a:prstGeom prst="bentConnector3">
            <a:avLst/>
          </a:prstGeom>
          <a:ln>
            <a:solidFill>
              <a:srgbClr val="8CF4F2"/>
            </a:solidFill>
            <a:tailEnd type="triangle"/>
          </a:ln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0" idx="0"/>
            <a:endCxn id="29" idx="2"/>
          </p:cNvCxnSpPr>
          <p:nvPr/>
        </p:nvCxnSpPr>
        <p:spPr>
          <a:xfrm rot="16200000" flipV="1">
            <a:off x="6216267" y="4336639"/>
            <a:ext cx="988219" cy="1343054"/>
          </a:xfrm>
          <a:prstGeom prst="bentConnector3">
            <a:avLst/>
          </a:prstGeom>
          <a:ln>
            <a:solidFill>
              <a:srgbClr val="8CF4F2"/>
            </a:solidFill>
            <a:tailEnd type="triangle"/>
          </a:ln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6" idx="0"/>
            <a:endCxn id="29" idx="2"/>
          </p:cNvCxnSpPr>
          <p:nvPr/>
        </p:nvCxnSpPr>
        <p:spPr>
          <a:xfrm rot="16200000" flipV="1">
            <a:off x="5541566" y="5011340"/>
            <a:ext cx="994569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9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1438"/>
            <a:ext cx="8839200" cy="9096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– Example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724" name="Rectangle 4"/>
          <p:cNvSpPr>
            <a:spLocks noChangeArrowheads="1"/>
          </p:cNvSpPr>
          <p:nvPr/>
        </p:nvSpPr>
        <p:spPr bwMode="auto">
          <a:xfrm>
            <a:off x="3275013" y="1612900"/>
            <a:ext cx="2449512" cy="576263"/>
          </a:xfrm>
          <a:prstGeom prst="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Person</a:t>
            </a:r>
          </a:p>
        </p:txBody>
      </p:sp>
      <p:sp>
        <p:nvSpPr>
          <p:cNvPr id="798725" name="Rectangle 5"/>
          <p:cNvSpPr>
            <a:spLocks noChangeArrowheads="1"/>
          </p:cNvSpPr>
          <p:nvPr/>
        </p:nvSpPr>
        <p:spPr bwMode="auto">
          <a:xfrm>
            <a:off x="3275013" y="2189163"/>
            <a:ext cx="2449512" cy="79216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GB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name: String</a:t>
            </a:r>
          </a:p>
          <a:p>
            <a:pPr>
              <a:lnSpc>
                <a:spcPct val="95000"/>
              </a:lnSpc>
              <a:defRPr/>
            </a:pPr>
            <a:r>
              <a:rPr lang="en-GB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address: String</a:t>
            </a:r>
          </a:p>
        </p:txBody>
      </p:sp>
      <p:sp>
        <p:nvSpPr>
          <p:cNvPr id="798726" name="Rectangle 6"/>
          <p:cNvSpPr>
            <a:spLocks noChangeArrowheads="1"/>
          </p:cNvSpPr>
          <p:nvPr/>
        </p:nvSpPr>
        <p:spPr bwMode="auto">
          <a:xfrm>
            <a:off x="3275013" y="2981325"/>
            <a:ext cx="2449512" cy="35877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798727" name="Rectangle 7"/>
          <p:cNvSpPr>
            <a:spLocks noChangeArrowheads="1"/>
          </p:cNvSpPr>
          <p:nvPr/>
        </p:nvSpPr>
        <p:spPr bwMode="auto">
          <a:xfrm>
            <a:off x="1752600" y="4359275"/>
            <a:ext cx="2449513" cy="576263"/>
          </a:xfrm>
          <a:prstGeom prst="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Professor</a:t>
            </a:r>
          </a:p>
        </p:txBody>
      </p:sp>
      <p:sp>
        <p:nvSpPr>
          <p:cNvPr id="798728" name="Rectangle 8"/>
          <p:cNvSpPr>
            <a:spLocks noChangeArrowheads="1"/>
          </p:cNvSpPr>
          <p:nvPr/>
        </p:nvSpPr>
        <p:spPr bwMode="auto">
          <a:xfrm>
            <a:off x="1752600" y="4935538"/>
            <a:ext cx="2449513" cy="79216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faculty: String</a:t>
            </a:r>
          </a:p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798729" name="Rectangle 9"/>
          <p:cNvSpPr>
            <a:spLocks noChangeArrowheads="1"/>
          </p:cNvSpPr>
          <p:nvPr/>
        </p:nvSpPr>
        <p:spPr bwMode="auto">
          <a:xfrm>
            <a:off x="1752600" y="5727700"/>
            <a:ext cx="2449513" cy="35877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798730" name="Rectangle 10"/>
          <p:cNvSpPr>
            <a:spLocks noChangeArrowheads="1"/>
          </p:cNvSpPr>
          <p:nvPr/>
        </p:nvSpPr>
        <p:spPr bwMode="auto">
          <a:xfrm>
            <a:off x="4800600" y="4368800"/>
            <a:ext cx="2449513" cy="576263"/>
          </a:xfrm>
          <a:prstGeom prst="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Student</a:t>
            </a:r>
          </a:p>
        </p:txBody>
      </p:sp>
      <p:sp>
        <p:nvSpPr>
          <p:cNvPr id="798731" name="Rectangle 11"/>
          <p:cNvSpPr>
            <a:spLocks noChangeArrowheads="1"/>
          </p:cNvSpPr>
          <p:nvPr/>
        </p:nvSpPr>
        <p:spPr bwMode="auto">
          <a:xfrm>
            <a:off x="4800600" y="4945063"/>
            <a:ext cx="2449513" cy="792162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gpa: double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+mn-cs"/>
              </a:rPr>
              <a:t>program: String</a:t>
            </a:r>
          </a:p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798732" name="Rectangle 12"/>
          <p:cNvSpPr>
            <a:spLocks noChangeArrowheads="1"/>
          </p:cNvSpPr>
          <p:nvPr/>
        </p:nvSpPr>
        <p:spPr bwMode="auto">
          <a:xfrm>
            <a:off x="4800600" y="5737225"/>
            <a:ext cx="2449513" cy="35877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798740" name="AutoShape 20"/>
          <p:cNvSpPr>
            <a:spLocks noChangeArrowheads="1"/>
          </p:cNvSpPr>
          <p:nvPr/>
        </p:nvSpPr>
        <p:spPr bwMode="auto">
          <a:xfrm>
            <a:off x="6096000" y="1271588"/>
            <a:ext cx="1920875" cy="533400"/>
          </a:xfrm>
          <a:prstGeom prst="wedgeRoundRectCallout">
            <a:avLst>
              <a:gd name="adj1" fmla="val -80546"/>
              <a:gd name="adj2" fmla="val 75167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Base class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98741" name="AutoShape 21"/>
          <p:cNvSpPr>
            <a:spLocks noChangeArrowheads="1"/>
          </p:cNvSpPr>
          <p:nvPr/>
        </p:nvSpPr>
        <p:spPr bwMode="auto">
          <a:xfrm>
            <a:off x="6324600" y="3076575"/>
            <a:ext cx="2319338" cy="595313"/>
          </a:xfrm>
          <a:prstGeom prst="wedgeRoundRectCallout">
            <a:avLst>
              <a:gd name="adj1" fmla="val -56916"/>
              <a:gd name="adj2" fmla="val 183814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Derived class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98742" name="AutoShape 22"/>
          <p:cNvSpPr>
            <a:spLocks noChangeArrowheads="1"/>
          </p:cNvSpPr>
          <p:nvPr/>
        </p:nvSpPr>
        <p:spPr bwMode="auto">
          <a:xfrm>
            <a:off x="496888" y="3024188"/>
            <a:ext cx="2398712" cy="595312"/>
          </a:xfrm>
          <a:prstGeom prst="wedgeRoundRectCallout">
            <a:avLst>
              <a:gd name="adj1" fmla="val 43269"/>
              <a:gd name="adj2" fmla="val 195848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Derived class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3" name="Elbow Connector 2"/>
          <p:cNvCxnSpPr>
            <a:stCxn id="798727" idx="0"/>
            <a:endCxn id="798726" idx="2"/>
          </p:cNvCxnSpPr>
          <p:nvPr/>
        </p:nvCxnSpPr>
        <p:spPr>
          <a:xfrm rot="5400000" flipH="1" flipV="1">
            <a:off x="3228976" y="3088482"/>
            <a:ext cx="1019175" cy="15224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98730" idx="0"/>
            <a:endCxn id="798726" idx="2"/>
          </p:cNvCxnSpPr>
          <p:nvPr/>
        </p:nvCxnSpPr>
        <p:spPr>
          <a:xfrm rot="16200000" flipV="1">
            <a:off x="4748213" y="3091656"/>
            <a:ext cx="1028700" cy="15255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846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43821</TotalTime>
  <Words>3287</Words>
  <Application>Microsoft Office PowerPoint</Application>
  <PresentationFormat>On-screen Show (4:3)</PresentationFormat>
  <Paragraphs>642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Corbel</vt:lpstr>
      <vt:lpstr>Wingdings 2</vt:lpstr>
      <vt:lpstr>Template</vt:lpstr>
      <vt:lpstr>PowerPoint Presentation</vt:lpstr>
      <vt:lpstr>Fundamental Principles of OOP</vt:lpstr>
      <vt:lpstr>Encapsulation</vt:lpstr>
      <vt:lpstr>Encapsulation – Benefits</vt:lpstr>
      <vt:lpstr>Accessors and Mutators</vt:lpstr>
      <vt:lpstr>Accessors and Mutators – Example</vt:lpstr>
      <vt:lpstr>Inheritance</vt:lpstr>
      <vt:lpstr>General and Specialized Classes</vt:lpstr>
      <vt:lpstr>Inheritance – Example</vt:lpstr>
      <vt:lpstr>Inheritance Guidelines</vt:lpstr>
      <vt:lpstr>Inheritance – Benefits</vt:lpstr>
      <vt:lpstr>Deriving a Class</vt:lpstr>
      <vt:lpstr>Accessibility Levels</vt:lpstr>
      <vt:lpstr>Base Class Constructor</vt:lpstr>
      <vt:lpstr>super Keyword</vt:lpstr>
      <vt:lpstr>Invoking Base Class Constructor</vt:lpstr>
      <vt:lpstr>Invoking Base Class Constructor</vt:lpstr>
      <vt:lpstr>Simple Inheritance Example</vt:lpstr>
      <vt:lpstr>Simple Inheritance Example</vt:lpstr>
      <vt:lpstr>Object class</vt:lpstr>
      <vt:lpstr>Inheritance: Important Aspects</vt:lpstr>
      <vt:lpstr>Inheritance: Important Features</vt:lpstr>
      <vt:lpstr>Method Overriding</vt:lpstr>
      <vt:lpstr>The @Override Annotation</vt:lpstr>
      <vt:lpstr>Method Overriding – Example </vt:lpstr>
      <vt:lpstr>Method Overriding – Example </vt:lpstr>
      <vt:lpstr>Abstract Classes</vt:lpstr>
      <vt:lpstr>Abstract Class Features</vt:lpstr>
      <vt:lpstr>Abstract Classes - Example</vt:lpstr>
      <vt:lpstr>Abstract Methods</vt:lpstr>
      <vt:lpstr>Abstract Method Features</vt:lpstr>
      <vt:lpstr>Abstract Classes Hierrachy</vt:lpstr>
      <vt:lpstr>Abstract Classes - Example</vt:lpstr>
      <vt:lpstr>Abstract Classes - Example</vt:lpstr>
      <vt:lpstr>Polymorphism</vt:lpstr>
      <vt:lpstr>Polymorphysm - Example</vt:lpstr>
      <vt:lpstr>Casting Objects</vt:lpstr>
      <vt:lpstr>Upcasting</vt:lpstr>
      <vt:lpstr>Upcasting</vt:lpstr>
      <vt:lpstr>Accessing Members with Upcasting</vt:lpstr>
      <vt:lpstr>Upcasting – Example </vt:lpstr>
      <vt:lpstr>Polymorphism Methodology</vt:lpstr>
      <vt:lpstr>Polymorphism – Example</vt:lpstr>
      <vt:lpstr>Polymorphism – Example</vt:lpstr>
      <vt:lpstr>Polymorphic Objects</vt:lpstr>
      <vt:lpstr>Polymorphic Objects in Array</vt:lpstr>
      <vt:lpstr>Downcasting</vt:lpstr>
      <vt:lpstr>ClassCastException Example</vt:lpstr>
      <vt:lpstr>instanseof Operator</vt:lpstr>
      <vt:lpstr>instanseof Operator – Example</vt:lpstr>
      <vt:lpstr>Benefits of Polymorpism</vt:lpstr>
      <vt:lpstr>Benefits of Polymorphism</vt:lpstr>
      <vt:lpstr>Benefits of Polymorphism - Example</vt:lpstr>
      <vt:lpstr>Benefits of Polymorphism - Example</vt:lpstr>
      <vt:lpstr>Benefits of Polymorphism - Example</vt:lpstr>
      <vt:lpstr>Benefits of Polymorphism - Example</vt:lpstr>
      <vt:lpstr>Benefits of Polymorphism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Dina Goldenberg</cp:lastModifiedBy>
  <cp:revision>5</cp:revision>
  <dcterms:created xsi:type="dcterms:W3CDTF">2007-12-08T16:03:35Z</dcterms:created>
  <dcterms:modified xsi:type="dcterms:W3CDTF">2022-05-20T13:29:18Z</dcterms:modified>
</cp:coreProperties>
</file>