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20" r:id="rId2"/>
    <p:sldId id="322" r:id="rId3"/>
    <p:sldId id="32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5" r:id="rId14"/>
    <p:sldId id="334" r:id="rId15"/>
    <p:sldId id="337" r:id="rId16"/>
    <p:sldId id="338" r:id="rId17"/>
    <p:sldId id="339" r:id="rId18"/>
    <p:sldId id="341" r:id="rId19"/>
    <p:sldId id="340" r:id="rId20"/>
    <p:sldId id="343" r:id="rId21"/>
    <p:sldId id="342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3" r:id="rId31"/>
    <p:sldId id="352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CFAC8"/>
    <a:srgbClr val="5674B6"/>
    <a:srgbClr val="CCFF66"/>
    <a:srgbClr val="44609E"/>
    <a:srgbClr val="8CF4F2"/>
    <a:srgbClr val="314573"/>
    <a:srgbClr val="190C32"/>
    <a:srgbClr val="201B3D"/>
    <a:srgbClr val="161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85272" autoAdjust="0"/>
  </p:normalViewPr>
  <p:slideViewPr>
    <p:cSldViewPr>
      <p:cViewPr varScale="1">
        <p:scale>
          <a:sx n="87" d="100"/>
          <a:sy n="87" d="100"/>
        </p:scale>
        <p:origin x="-98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550" y="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8CA9C29-2BF7-42D2-A2DD-15985FD8E4AC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6FD81F9-1A86-4914-8E69-C7A66B4F0A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791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5267550A-E2E4-4245-8F0B-6E66FFDEDF20}" type="datetimeFigureOut">
              <a:rPr lang="en-US"/>
              <a:pPr>
                <a:defRPr/>
              </a:pPr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7352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3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4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9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6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4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2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88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1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14573"/>
            </a:gs>
            <a:gs pos="54000">
              <a:srgbClr val="201B3D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anose="05020102010507070707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anose="05020102010507070707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anose="05020102010507070707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676400"/>
            <a:ext cx="8229600" cy="1524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 kern="120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defRPr/>
            </a:pPr>
            <a:endParaRPr lang="en-US" sz="5400" dirty="0"/>
          </a:p>
          <a:p>
            <a:pPr algn="ctr">
              <a:defRPr/>
            </a:pPr>
            <a:r>
              <a:rPr lang="en-US" sz="5400" smtClean="0"/>
              <a:t>Interfaces</a:t>
            </a: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mtClean="0"/>
              <a:t>A class implementing </a:t>
            </a:r>
            <a:r>
              <a:rPr lang="en-US"/>
              <a:t>an </a:t>
            </a:r>
            <a:r>
              <a:rPr lang="en-US" smtClean="0"/>
              <a:t>interface must provide implementation for all the methods  </a:t>
            </a:r>
            <a:r>
              <a:rPr lang="en-US"/>
              <a:t>declared in the </a:t>
            </a:r>
            <a:r>
              <a:rPr lang="en-US" smtClean="0"/>
              <a:t>interface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95600"/>
            <a:ext cx="8001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modifier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&lt;ClassName&gt;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&lt;InterfaceName&gt; 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Class fields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Class methods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interface methods implementation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Interfaces –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/>
              <a:t>A class Car implements Vehicle interface: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500" y="1752600"/>
            <a:ext cx="80010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model;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color;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getModel()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model;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Interface methods implementations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startEngine()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implementation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stopEngine()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... }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implementation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setGear(int gear)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... }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implementation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97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Interfaces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mtClean="0"/>
              <a:t>A class Person implements Driver interface:</a:t>
            </a:r>
          </a:p>
          <a:p>
            <a:pPr lvl="1"/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500" y="1752600"/>
            <a:ext cx="80010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 implements Driver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firstName;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lastName;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drive(Vehicle vehicle)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vehicle.startEngine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vehicle.setGear(Vehicle.GEAR_DRIVE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vehicle.accelerate(30);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vehicle.slowDown(20);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vehicle.steer(-20);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vehicle.slowDown(10);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vehicle.setGear(Vehicle.GEAR_PARK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vehicle.stopEngine();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8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Interface-Class Relationship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66800"/>
          </a:xfrm>
        </p:spPr>
        <p:txBody>
          <a:bodyPr/>
          <a:lstStyle/>
          <a:p>
            <a:r>
              <a:rPr lang="en-US" smtClean="0"/>
              <a:t>Interface implementation is part of class body</a:t>
            </a:r>
            <a:endParaRPr lang="en-US"/>
          </a:p>
        </p:txBody>
      </p:sp>
      <p:sp>
        <p:nvSpPr>
          <p:cNvPr id="40" name="Pie 39"/>
          <p:cNvSpPr/>
          <p:nvPr/>
        </p:nvSpPr>
        <p:spPr>
          <a:xfrm>
            <a:off x="551328" y="2321858"/>
            <a:ext cx="3496235" cy="3312459"/>
          </a:xfrm>
          <a:prstGeom prst="pi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 C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Arc 40"/>
          <p:cNvSpPr/>
          <p:nvPr/>
        </p:nvSpPr>
        <p:spPr>
          <a:xfrm>
            <a:off x="533400" y="2321858"/>
            <a:ext cx="3514164" cy="3501669"/>
          </a:xfrm>
          <a:prstGeom prst="arc">
            <a:avLst>
              <a:gd name="adj1" fmla="val 16214077"/>
              <a:gd name="adj2" fmla="val 21401441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97551" y="2853666"/>
            <a:ext cx="181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Vehicle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Interface</a:t>
            </a:r>
            <a:endParaRPr lang="en-US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158596" y="3225155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endCxn id="43" idx="3"/>
          </p:cNvCxnSpPr>
          <p:nvPr/>
        </p:nvCxnSpPr>
        <p:spPr>
          <a:xfrm flipV="1">
            <a:off x="3977895" y="3376483"/>
            <a:ext cx="206535" cy="9734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44073" y="2798606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endCxn id="45" idx="3"/>
          </p:cNvCxnSpPr>
          <p:nvPr/>
        </p:nvCxnSpPr>
        <p:spPr>
          <a:xfrm flipV="1">
            <a:off x="3774496" y="2949934"/>
            <a:ext cx="195411" cy="13746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775603" y="2057400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>
            <a:endCxn id="47" idx="4"/>
          </p:cNvCxnSpPr>
          <p:nvPr/>
        </p:nvCxnSpPr>
        <p:spPr>
          <a:xfrm flipV="1">
            <a:off x="2847375" y="2234692"/>
            <a:ext cx="16431" cy="1629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52910" y="2397677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0" name="Straight Connector 49"/>
          <p:cNvCxnSpPr>
            <a:endCxn id="49" idx="3"/>
          </p:cNvCxnSpPr>
          <p:nvPr/>
        </p:nvCxnSpPr>
        <p:spPr>
          <a:xfrm flipV="1">
            <a:off x="3429302" y="2549005"/>
            <a:ext cx="149442" cy="17122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Pie 56"/>
          <p:cNvSpPr/>
          <p:nvPr/>
        </p:nvSpPr>
        <p:spPr>
          <a:xfrm rot="16200000">
            <a:off x="4970601" y="2179221"/>
            <a:ext cx="3404347" cy="3519769"/>
          </a:xfrm>
          <a:prstGeom prst="pie">
            <a:avLst>
              <a:gd name="adj1" fmla="val 21230839"/>
              <a:gd name="adj2" fmla="val 16723645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Arc 57"/>
          <p:cNvSpPr/>
          <p:nvPr/>
        </p:nvSpPr>
        <p:spPr>
          <a:xfrm rot="16200000">
            <a:off x="4823243" y="2324339"/>
            <a:ext cx="3514165" cy="3334871"/>
          </a:xfrm>
          <a:prstGeom prst="arc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450327" y="4232549"/>
            <a:ext cx="244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C</a:t>
            </a:r>
            <a:r>
              <a:rPr lang="en-US" sz="3200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  <a:endParaRPr lang="en-US" sz="320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7711" y="2798606"/>
            <a:ext cx="137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Driver Interface</a:t>
            </a:r>
            <a:endParaRPr lang="en-US" sz="240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863455" y="2816153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2" name="Straight Connector 61"/>
          <p:cNvCxnSpPr>
            <a:endCxn id="61" idx="5"/>
          </p:cNvCxnSpPr>
          <p:nvPr/>
        </p:nvCxnSpPr>
        <p:spPr>
          <a:xfrm flipH="1" flipV="1">
            <a:off x="5014027" y="2967481"/>
            <a:ext cx="145392" cy="1268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44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Interfaces -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mtClean="0"/>
              <a:t>Putting it all together: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500" y="1828800"/>
            <a:ext cx="80010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testDriver = new Person("test", "driver");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 car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("ABC", "red");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testDriver.drive(car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	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7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/>
              <a:t>Several Classes Implement </a:t>
            </a:r>
            <a:r>
              <a:rPr lang="en-US" smtClean="0"/>
              <a:t>one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/>
              <a:t>A class Truck implements Vehicle interface: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828800"/>
            <a:ext cx="8001000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Truck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float maxSpeed;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float engineVolume;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float getEngineVolume()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engineVolume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float getMaxSpeed()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maxSpeed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Interface methods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startEngine()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implementation 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stopEngine()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implementation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4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/>
              <a:t>Several </a:t>
            </a:r>
            <a:r>
              <a:rPr lang="en-US" smtClean="0"/>
              <a:t>Classes Implement one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/>
              <a:t>A class Person can interact with objects of class Truck </a:t>
            </a:r>
            <a:r>
              <a:rPr lang="en-US" dirty="0"/>
              <a:t>through Vehicle </a:t>
            </a:r>
            <a:r>
              <a:rPr lang="en-US" dirty="0" smtClean="0"/>
              <a:t>Interface:</a:t>
            </a:r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500" y="2286000"/>
            <a:ext cx="8001000" cy="4164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 car =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("Model", "red");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System.out.print(car.getModel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System.out.print(car.getColor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Truck truck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Truck(200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4);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System.out.print(truck.getMaxSpeed());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System.out.print(truck.getEngineVolume());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testDriver = new Person("test", "driver");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testDriver.drive(car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testDriver.drive(truck);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1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/>
              <a:t>Several Classes Implement </a:t>
            </a:r>
            <a:r>
              <a:rPr lang="en-US" smtClean="0"/>
              <a:t>one </a:t>
            </a:r>
            <a:r>
              <a:rPr lang="en-US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825492"/>
          </a:xfrm>
        </p:spPr>
        <p:txBody>
          <a:bodyPr/>
          <a:lstStyle/>
          <a:p>
            <a:r>
              <a:rPr lang="en-US" smtClean="0"/>
              <a:t>Interface-classes relationship:</a:t>
            </a:r>
            <a:endParaRPr lang="en-US"/>
          </a:p>
        </p:txBody>
      </p:sp>
      <p:sp>
        <p:nvSpPr>
          <p:cNvPr id="4" name="Pie 3"/>
          <p:cNvSpPr/>
          <p:nvPr/>
        </p:nvSpPr>
        <p:spPr>
          <a:xfrm>
            <a:off x="727496" y="1892354"/>
            <a:ext cx="2350532" cy="2203438"/>
          </a:xfrm>
          <a:prstGeom prst="pi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Arc 4"/>
          <p:cNvSpPr/>
          <p:nvPr/>
        </p:nvSpPr>
        <p:spPr>
          <a:xfrm>
            <a:off x="713901" y="1892292"/>
            <a:ext cx="2360181" cy="2405609"/>
          </a:xfrm>
          <a:prstGeom prst="arc">
            <a:avLst>
              <a:gd name="adj1" fmla="val 16191138"/>
              <a:gd name="adj2" fmla="val 21401441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8261" y="2273535"/>
            <a:ext cx="14544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Vehicle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Interface</a:t>
            </a:r>
            <a:endParaRPr lang="en-US" sz="220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32312" y="2556388"/>
            <a:ext cx="119179" cy="11970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 flipV="1">
            <a:off x="3040303" y="2658563"/>
            <a:ext cx="209462" cy="8087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60575" y="2143993"/>
            <a:ext cx="119179" cy="11970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endCxn id="9" idx="3"/>
          </p:cNvCxnSpPr>
          <p:nvPr/>
        </p:nvCxnSpPr>
        <p:spPr>
          <a:xfrm flipV="1">
            <a:off x="2855801" y="2246168"/>
            <a:ext cx="222227" cy="15015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36076" y="1639945"/>
            <a:ext cx="119179" cy="11970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72651" y="1759650"/>
            <a:ext cx="23015" cy="18410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7547" y="1831895"/>
            <a:ext cx="119179" cy="11970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>
            <a:endCxn id="13" idx="3"/>
          </p:cNvCxnSpPr>
          <p:nvPr/>
        </p:nvCxnSpPr>
        <p:spPr>
          <a:xfrm flipV="1">
            <a:off x="2588742" y="1934070"/>
            <a:ext cx="176258" cy="18391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Pie 14"/>
          <p:cNvSpPr/>
          <p:nvPr/>
        </p:nvSpPr>
        <p:spPr>
          <a:xfrm rot="16200000">
            <a:off x="5136346" y="1836821"/>
            <a:ext cx="3404347" cy="3519769"/>
          </a:xfrm>
          <a:prstGeom prst="pie">
            <a:avLst>
              <a:gd name="adj1" fmla="val 21230839"/>
              <a:gd name="adj2" fmla="val 16723645"/>
            </a:avLst>
          </a:prstGeom>
          <a:gradFill>
            <a:gsLst>
              <a:gs pos="0">
                <a:schemeClr val="accent6">
                  <a:tint val="20000"/>
                  <a:satMod val="280000"/>
                </a:schemeClr>
              </a:gs>
              <a:gs pos="14000">
                <a:schemeClr val="accent6">
                  <a:tint val="37000"/>
                  <a:satMod val="250000"/>
                </a:schemeClr>
              </a:gs>
              <a:gs pos="45000">
                <a:schemeClr val="accent6">
                  <a:tint val="53000"/>
                  <a:satMod val="220000"/>
                </a:schemeClr>
              </a:gs>
              <a:gs pos="65000">
                <a:schemeClr val="accent6">
                  <a:tint val="53000"/>
                  <a:satMod val="220000"/>
                </a:schemeClr>
              </a:gs>
              <a:gs pos="86000">
                <a:schemeClr val="accent6">
                  <a:tint val="42000"/>
                  <a:satMod val="240000"/>
                </a:schemeClr>
              </a:gs>
              <a:gs pos="100000">
                <a:schemeClr val="accent6">
                  <a:tint val="20000"/>
                  <a:satMod val="230000"/>
                </a:schemeClr>
              </a:gs>
            </a:gsLst>
            <a:lin ang="16200000" scaled="1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Arc 15"/>
          <p:cNvSpPr/>
          <p:nvPr/>
        </p:nvSpPr>
        <p:spPr>
          <a:xfrm rot="16200000">
            <a:off x="4988988" y="1981939"/>
            <a:ext cx="3514165" cy="3334871"/>
          </a:xfrm>
          <a:prstGeom prst="arc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6072" y="3890149"/>
            <a:ext cx="244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C</a:t>
            </a:r>
            <a:r>
              <a:rPr lang="en-US" sz="3200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  <a:endParaRPr lang="en-US" sz="320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3456" y="2456206"/>
            <a:ext cx="137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Driver Interface</a:t>
            </a:r>
            <a:endParaRPr lang="en-US" sz="240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29200" y="2473753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0" name="Straight Connector 19"/>
          <p:cNvCxnSpPr>
            <a:endCxn id="19" idx="5"/>
          </p:cNvCxnSpPr>
          <p:nvPr/>
        </p:nvCxnSpPr>
        <p:spPr>
          <a:xfrm flipH="1" flipV="1">
            <a:off x="5179772" y="2625081"/>
            <a:ext cx="145392" cy="1268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Pie 31"/>
          <p:cNvSpPr/>
          <p:nvPr/>
        </p:nvSpPr>
        <p:spPr>
          <a:xfrm>
            <a:off x="731300" y="4370830"/>
            <a:ext cx="2362290" cy="2256998"/>
          </a:xfrm>
          <a:prstGeom prst="pi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Arc 32"/>
          <p:cNvSpPr/>
          <p:nvPr/>
        </p:nvSpPr>
        <p:spPr>
          <a:xfrm>
            <a:off x="576080" y="4370266"/>
            <a:ext cx="2517509" cy="2423803"/>
          </a:xfrm>
          <a:prstGeom prst="arc">
            <a:avLst>
              <a:gd name="adj1" fmla="val 16350429"/>
              <a:gd name="adj2" fmla="val 21401441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54708" y="4762675"/>
            <a:ext cx="14617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Vehicle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Interface</a:t>
            </a:r>
            <a:endParaRPr lang="en-US" sz="220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233025" y="5084847"/>
            <a:ext cx="119775" cy="12261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074082" y="5160134"/>
            <a:ext cx="195735" cy="9009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074082" y="4645675"/>
            <a:ext cx="119775" cy="12261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2872145" y="4741262"/>
            <a:ext cx="227749" cy="1461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36282" y="4174009"/>
            <a:ext cx="125210" cy="12410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0" name="Straight Connector 39"/>
          <p:cNvCxnSpPr>
            <a:endCxn id="39" idx="4"/>
          </p:cNvCxnSpPr>
          <p:nvPr/>
        </p:nvCxnSpPr>
        <p:spPr>
          <a:xfrm flipV="1">
            <a:off x="2372857" y="4298110"/>
            <a:ext cx="26030" cy="17971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794890" y="4370266"/>
            <a:ext cx="119775" cy="12261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>
            <a:endCxn id="41" idx="3"/>
          </p:cNvCxnSpPr>
          <p:nvPr/>
        </p:nvCxnSpPr>
        <p:spPr>
          <a:xfrm flipV="1">
            <a:off x="2630651" y="4474924"/>
            <a:ext cx="181780" cy="17994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5140" y="5532325"/>
            <a:ext cx="2338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Truck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  <a:endParaRPr lang="en-US" sz="2800" dirty="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4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Multiple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mtClean="0"/>
              <a:t>A class implementing multiple interfaces must provide implementation for all the methods  declared in all the interfaces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2819400"/>
            <a:ext cx="82296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modifier Class &lt;ClassName&gt;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&lt;InterfaceName1&gt;, 			&lt;InterfaceName2&gt;,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InterfaceName3&gt; 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Class fields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Class methods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interface1 methods implementation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interface2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 implementation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implementation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38" y="76200"/>
            <a:ext cx="8686800" cy="914400"/>
          </a:xfrm>
        </p:spPr>
        <p:txBody>
          <a:bodyPr/>
          <a:lstStyle/>
          <a:p>
            <a:r>
              <a:rPr lang="en-US" smtClean="0"/>
              <a:t>Implementing Multiple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mtClean="0"/>
              <a:t>A class Robot implementing Vehicle interface:</a:t>
            </a:r>
          </a:p>
          <a:p>
            <a:pPr lvl="1"/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752600"/>
            <a:ext cx="8001000" cy="4455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Robot implements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float cruiseSpeed;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startEngine()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stopEngine()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setGear(int gear)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}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accelerate(float level)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 getCurrentSpeed() &gt; cruiseSpeed) </a:t>
            </a:r>
          </a:p>
          <a:p>
            <a:pPr lvl="3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0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Interface is a protocol for classes that completely separates specification/behaviour from implementation</a:t>
            </a:r>
          </a:p>
          <a:p>
            <a:r>
              <a:rPr lang="en-US" altLang="en-US" smtClean="0"/>
              <a:t>One </a:t>
            </a:r>
            <a:r>
              <a:rPr lang="en-US" altLang="en-US"/>
              <a:t>class can implement many interfaces</a:t>
            </a:r>
          </a:p>
          <a:p>
            <a:r>
              <a:rPr lang="en-US" altLang="en-US" smtClean="0"/>
              <a:t>One </a:t>
            </a:r>
            <a:r>
              <a:rPr lang="en-US" altLang="en-US"/>
              <a:t>interface can be implemented by many classes </a:t>
            </a:r>
          </a:p>
        </p:txBody>
      </p:sp>
    </p:spTree>
    <p:extLst>
      <p:ext uri="{BB962C8B-B14F-4D97-AF65-F5344CB8AC3E}">
        <p14:creationId xmlns:p14="http://schemas.microsoft.com/office/powerpoint/2010/main" val="5879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38" y="76200"/>
            <a:ext cx="8686800" cy="914400"/>
          </a:xfrm>
        </p:spPr>
        <p:txBody>
          <a:bodyPr/>
          <a:lstStyle/>
          <a:p>
            <a:r>
              <a:rPr lang="en-US" dirty="0" smtClean="0"/>
              <a:t>Implementing Multiple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/>
              <a:t>A class Person can interact with objects of class </a:t>
            </a:r>
            <a:r>
              <a:rPr lang="en-US" dirty="0" smtClean="0"/>
              <a:t>Robot through Vehicle Interface: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4638" y="2286000"/>
            <a:ext cx="7721162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 car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("Model", "red");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testDriver = new Person("test", "driver");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testDriver.drive(car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Robot robot = new Robot(50);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testDriver.drive(robot);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13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38" y="76200"/>
            <a:ext cx="8686800" cy="914400"/>
          </a:xfrm>
        </p:spPr>
        <p:txBody>
          <a:bodyPr/>
          <a:lstStyle/>
          <a:p>
            <a:r>
              <a:rPr lang="en-US" smtClean="0"/>
              <a:t>Implementing Multiple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mtClean="0"/>
              <a:t>A class Robot implementing Driver too:</a:t>
            </a:r>
          </a:p>
          <a:p>
            <a:pPr lvl="1"/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752600"/>
            <a:ext cx="8001000" cy="47325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Robot implements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float cruiseSpeed;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methods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startEngine()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accelerate(float level)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 getCurrentSpeed() &gt; cruiseSpeed)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return;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Driver methods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drive(Vehicle vehicle)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drive with artificial intelligence 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96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38" y="76200"/>
            <a:ext cx="8686800" cy="914400"/>
          </a:xfrm>
        </p:spPr>
        <p:txBody>
          <a:bodyPr/>
          <a:lstStyle/>
          <a:p>
            <a:r>
              <a:rPr lang="en-US" smtClean="0"/>
              <a:t>Implementing Multiple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mtClean="0"/>
              <a:t>An object of class Robot can interact through both its interfaces:</a:t>
            </a: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4638" y="2286000"/>
            <a:ext cx="8001000" cy="356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 car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("Model", "red");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testDriver = new Person("test", "driver");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testDriver.drive(car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Robot robot = new Robot(50);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testDriver.drive(robot);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robot.drive(car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robot.drive(robot);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5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Multiple </a:t>
            </a:r>
            <a:r>
              <a:rPr lang="en-US" smtClean="0"/>
              <a:t>Interfaces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1066800"/>
          </a:xfrm>
        </p:spPr>
        <p:txBody>
          <a:bodyPr/>
          <a:lstStyle/>
          <a:p>
            <a:r>
              <a:rPr lang="en-US"/>
              <a:t>Interface-Class </a:t>
            </a:r>
            <a:r>
              <a:rPr lang="en-US" smtClean="0"/>
              <a:t>Relationship:</a:t>
            </a:r>
            <a:endParaRPr lang="en-US"/>
          </a:p>
        </p:txBody>
      </p:sp>
      <p:sp>
        <p:nvSpPr>
          <p:cNvPr id="40" name="Pie 39"/>
          <p:cNvSpPr/>
          <p:nvPr/>
        </p:nvSpPr>
        <p:spPr>
          <a:xfrm>
            <a:off x="2599493" y="2297146"/>
            <a:ext cx="3496001" cy="3381376"/>
          </a:xfrm>
          <a:prstGeom prst="pi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C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Arc 40"/>
          <p:cNvSpPr/>
          <p:nvPr/>
        </p:nvSpPr>
        <p:spPr>
          <a:xfrm>
            <a:off x="2581564" y="2297146"/>
            <a:ext cx="3505639" cy="3570585"/>
          </a:xfrm>
          <a:prstGeom prst="arc">
            <a:avLst>
              <a:gd name="adj1" fmla="val 16213575"/>
              <a:gd name="adj2" fmla="val 21401441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45716" y="2897870"/>
            <a:ext cx="181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Vehicle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Interface</a:t>
            </a:r>
            <a:endParaRPr lang="en-US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206761" y="3269359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endCxn id="43" idx="3"/>
          </p:cNvCxnSpPr>
          <p:nvPr/>
        </p:nvCxnSpPr>
        <p:spPr>
          <a:xfrm flipV="1">
            <a:off x="6026060" y="3420687"/>
            <a:ext cx="206535" cy="9734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92238" y="2842810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endCxn id="45" idx="3"/>
          </p:cNvCxnSpPr>
          <p:nvPr/>
        </p:nvCxnSpPr>
        <p:spPr>
          <a:xfrm flipV="1">
            <a:off x="5822661" y="2994138"/>
            <a:ext cx="195411" cy="13746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67565" y="2055572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>
            <a:endCxn id="47" idx="4"/>
          </p:cNvCxnSpPr>
          <p:nvPr/>
        </p:nvCxnSpPr>
        <p:spPr>
          <a:xfrm flipV="1">
            <a:off x="4939337" y="2232864"/>
            <a:ext cx="16431" cy="1629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637019" y="2419990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0" name="Straight Connector 49"/>
          <p:cNvCxnSpPr>
            <a:endCxn id="49" idx="3"/>
          </p:cNvCxnSpPr>
          <p:nvPr/>
        </p:nvCxnSpPr>
        <p:spPr>
          <a:xfrm flipV="1">
            <a:off x="5513411" y="2571318"/>
            <a:ext cx="149442" cy="17122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Pie 56"/>
          <p:cNvSpPr/>
          <p:nvPr/>
        </p:nvSpPr>
        <p:spPr>
          <a:xfrm rot="16200000">
            <a:off x="2659998" y="2216805"/>
            <a:ext cx="3381376" cy="3519769"/>
          </a:xfrm>
          <a:prstGeom prst="pie">
            <a:avLst>
              <a:gd name="adj1" fmla="val 16994659"/>
              <a:gd name="adj2" fmla="val 2073895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55503" y="2842810"/>
            <a:ext cx="137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Driver Interface</a:t>
            </a:r>
            <a:endParaRPr lang="en-US" sz="240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2761460" y="2571511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2" name="Straight Connector 61"/>
          <p:cNvCxnSpPr>
            <a:endCxn id="61" idx="5"/>
          </p:cNvCxnSpPr>
          <p:nvPr/>
        </p:nvCxnSpPr>
        <p:spPr>
          <a:xfrm flipH="1" flipV="1">
            <a:off x="2912032" y="2722839"/>
            <a:ext cx="145392" cy="12688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Interfaces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mtClean="0"/>
              <a:t>An interface can extend another interface(s)</a:t>
            </a:r>
          </a:p>
          <a:p>
            <a:pPr>
              <a:spcBef>
                <a:spcPct val="0"/>
              </a:spcBef>
              <a:defRPr/>
            </a:pPr>
            <a:endParaRPr lang="en-US"/>
          </a:p>
          <a:p>
            <a:pPr>
              <a:spcBef>
                <a:spcPct val="0"/>
              </a:spcBef>
              <a:defRPr/>
            </a:pPr>
            <a:endParaRPr lang="en-US" smtClean="0"/>
          </a:p>
          <a:p>
            <a:pPr>
              <a:spcBef>
                <a:spcPts val="1800"/>
              </a:spcBef>
              <a:defRPr/>
            </a:pPr>
            <a:r>
              <a:rPr lang="en-US" smtClean="0"/>
              <a:t>A class implementing an extended interface must provide implementation for all the methods  declared in both interfaces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47247" y="4648200"/>
            <a:ext cx="8382000" cy="170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modifier Class &lt;ClassName&gt; implements &lt;InterfaceExt&gt;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Class members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interface methods implementation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interfaceExt methods implementation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7247" y="1828800"/>
            <a:ext cx="8229600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&lt;InterfaceExt&gt; extends &lt;InterfaceName&gt;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extended methods declaration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38" y="76200"/>
            <a:ext cx="8686800" cy="914400"/>
          </a:xfrm>
        </p:spPr>
        <p:txBody>
          <a:bodyPr/>
          <a:lstStyle/>
          <a:p>
            <a:r>
              <a:rPr lang="en-US" smtClean="0"/>
              <a:t>Extending Interfaces -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4638" y="1219200"/>
            <a:ext cx="8001000" cy="5036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FlyingVehicle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takeOff();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fly();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land();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FlyingCar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FlyingVehicle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Class members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Vehicle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startEngine() { // some code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FlyingVehicle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takeOff()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fly()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land()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15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38" y="76200"/>
            <a:ext cx="8686800" cy="914400"/>
          </a:xfrm>
        </p:spPr>
        <p:txBody>
          <a:bodyPr/>
          <a:lstStyle/>
          <a:p>
            <a:r>
              <a:rPr lang="en-US" smtClean="0"/>
              <a:t>Extending Interfaces -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4638" y="1219200"/>
            <a:ext cx="8001000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Pilot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fly(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FlyingVehicle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flyingVehicle);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PilotPerson implements Pilot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fly(FlyingVehicle flyingVehicle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 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code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FlyingCar flyingCar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FlyingCar();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testDriver = new Person("test", "driver");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testDriver.drive(flyingCar);  //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PilotPerson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testPilot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PilotPerson();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testPilot.fly(flyingCar);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8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r>
              <a:rPr lang="en-US"/>
              <a:t>Interface-classes relationship: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7" name="Pie 36"/>
          <p:cNvSpPr/>
          <p:nvPr/>
        </p:nvSpPr>
        <p:spPr>
          <a:xfrm>
            <a:off x="277100" y="2576183"/>
            <a:ext cx="3496235" cy="3312459"/>
          </a:xfrm>
          <a:prstGeom prst="pie">
            <a:avLst>
              <a:gd name="adj1" fmla="val 1840360"/>
              <a:gd name="adj2" fmla="val 1620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Arc 37"/>
          <p:cNvSpPr/>
          <p:nvPr/>
        </p:nvSpPr>
        <p:spPr>
          <a:xfrm>
            <a:off x="259171" y="2571701"/>
            <a:ext cx="3514165" cy="3334871"/>
          </a:xfrm>
          <a:prstGeom prst="arc">
            <a:avLst>
              <a:gd name="adj1" fmla="val 16200000"/>
              <a:gd name="adj2" fmla="val 1657038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79006" y="3217160"/>
            <a:ext cx="137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Vehicle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Interface</a:t>
            </a:r>
            <a:endParaRPr lang="en-US" sz="240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Pie 39"/>
          <p:cNvSpPr/>
          <p:nvPr/>
        </p:nvSpPr>
        <p:spPr>
          <a:xfrm rot="16200000">
            <a:off x="6340189" y="1189897"/>
            <a:ext cx="2473986" cy="2696406"/>
          </a:xfrm>
          <a:prstGeom prst="pie">
            <a:avLst>
              <a:gd name="adj1" fmla="val 21536667"/>
              <a:gd name="adj2" fmla="val 1669659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1" name="Arc 40"/>
          <p:cNvSpPr/>
          <p:nvPr/>
        </p:nvSpPr>
        <p:spPr>
          <a:xfrm rot="16200000">
            <a:off x="6309529" y="1220556"/>
            <a:ext cx="2497146" cy="2658245"/>
          </a:xfrm>
          <a:prstGeom prst="arc">
            <a:avLst>
              <a:gd name="adj1" fmla="val 16003836"/>
              <a:gd name="adj2" fmla="val 9527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78868" y="1611102"/>
            <a:ext cx="143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 Driver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Interface</a:t>
            </a:r>
            <a:endParaRPr lang="en-US" sz="2400" dirty="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871110" y="3479480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endCxn id="43" idx="3"/>
          </p:cNvCxnSpPr>
          <p:nvPr/>
        </p:nvCxnSpPr>
        <p:spPr>
          <a:xfrm flipV="1">
            <a:off x="3690409" y="3630808"/>
            <a:ext cx="206535" cy="9734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656587" y="3052931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endCxn id="45" idx="3"/>
          </p:cNvCxnSpPr>
          <p:nvPr/>
        </p:nvCxnSpPr>
        <p:spPr>
          <a:xfrm flipV="1">
            <a:off x="3487010" y="3204259"/>
            <a:ext cx="195411" cy="13746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88117" y="2311725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>
            <a:endCxn id="47" idx="4"/>
          </p:cNvCxnSpPr>
          <p:nvPr/>
        </p:nvCxnSpPr>
        <p:spPr>
          <a:xfrm flipV="1">
            <a:off x="2559889" y="2489017"/>
            <a:ext cx="16431" cy="16298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265424" y="2652002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0" name="Straight Connector 49"/>
          <p:cNvCxnSpPr>
            <a:endCxn id="49" idx="3"/>
          </p:cNvCxnSpPr>
          <p:nvPr/>
        </p:nvCxnSpPr>
        <p:spPr>
          <a:xfrm flipV="1">
            <a:off x="3158357" y="2803330"/>
            <a:ext cx="132901" cy="16281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184041" y="1548052"/>
            <a:ext cx="139700" cy="12610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2" name="Straight Connector 51"/>
          <p:cNvCxnSpPr>
            <a:endCxn id="51" idx="5"/>
          </p:cNvCxnSpPr>
          <p:nvPr/>
        </p:nvCxnSpPr>
        <p:spPr>
          <a:xfrm flipH="1" flipV="1">
            <a:off x="6303282" y="1655686"/>
            <a:ext cx="176723" cy="17057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Pie 52"/>
          <p:cNvSpPr/>
          <p:nvPr/>
        </p:nvSpPr>
        <p:spPr>
          <a:xfrm>
            <a:off x="277100" y="2576182"/>
            <a:ext cx="3496235" cy="3312459"/>
          </a:xfrm>
          <a:prstGeom prst="pie">
            <a:avLst>
              <a:gd name="adj1" fmla="val 21552924"/>
              <a:gd name="adj2" fmla="val 1842744"/>
            </a:avLst>
          </a:prstGeom>
          <a:solidFill>
            <a:srgbClr val="5B9BD5">
              <a:lumMod val="20000"/>
              <a:lumOff val="80000"/>
            </a:srgbClr>
          </a:solidFill>
          <a:ln w="9525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25483" y="2180294"/>
            <a:ext cx="30408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    Flying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     Vehicle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lvl="3"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lvl="2"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  Interface</a:t>
            </a:r>
            <a:r>
              <a:rPr lang="en-US" sz="2400" smtClean="0">
                <a:solidFill>
                  <a:prstClr val="black"/>
                </a:solidFill>
                <a:latin typeface="Arial" panose="020B0604020202020204"/>
                <a:cs typeface="+mn-cs"/>
              </a:rPr>
              <a:t>	</a:t>
            </a:r>
            <a:endParaRPr lang="en-US" sz="240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905741" y="4570314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6" name="Straight Connector 55"/>
          <p:cNvCxnSpPr>
            <a:endCxn id="55" idx="2"/>
          </p:cNvCxnSpPr>
          <p:nvPr/>
        </p:nvCxnSpPr>
        <p:spPr>
          <a:xfrm>
            <a:off x="3724290" y="4630485"/>
            <a:ext cx="181451" cy="2847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790213" y="4947140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616562" y="4956485"/>
            <a:ext cx="174702" cy="7033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972309" y="4256293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790213" y="4336779"/>
            <a:ext cx="195549" cy="232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Pie 60"/>
          <p:cNvSpPr/>
          <p:nvPr/>
        </p:nvSpPr>
        <p:spPr>
          <a:xfrm rot="16200000">
            <a:off x="6262660" y="3869869"/>
            <a:ext cx="2584750" cy="2741988"/>
          </a:xfrm>
          <a:prstGeom prst="pie">
            <a:avLst>
              <a:gd name="adj1" fmla="val 19343642"/>
              <a:gd name="adj2" fmla="val 1493108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2" name="Arc 61"/>
          <p:cNvSpPr/>
          <p:nvPr/>
        </p:nvSpPr>
        <p:spPr>
          <a:xfrm rot="16200000">
            <a:off x="6231158" y="3901369"/>
            <a:ext cx="2608947" cy="2703181"/>
          </a:xfrm>
          <a:prstGeom prst="arc">
            <a:avLst>
              <a:gd name="adj1" fmla="val 14866882"/>
              <a:gd name="adj2" fmla="val 9527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430" y="4533121"/>
            <a:ext cx="146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Pilot Interface</a:t>
            </a:r>
            <a:endParaRPr lang="en-US" sz="240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912942" y="4674071"/>
            <a:ext cx="176406" cy="18523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6082634" y="4762718"/>
            <a:ext cx="178315" cy="4811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20880" y="2645392"/>
            <a:ext cx="1712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Person Class</a:t>
            </a:r>
            <a:endParaRPr lang="en-US" sz="260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005" y="5553289"/>
            <a:ext cx="22829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6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PilotPerson Class</a:t>
            </a:r>
            <a:endParaRPr lang="en-US" sz="260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45534" y="4730423"/>
            <a:ext cx="188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+mn-cs"/>
              </a:rPr>
              <a:t>FlyingCar </a:t>
            </a:r>
            <a:r>
              <a:rPr lang="en-US" sz="2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+mn-cs"/>
              </a:rPr>
              <a:t>C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+mn-cs"/>
              </a:rPr>
              <a:t>lass </a:t>
            </a:r>
            <a:endParaRPr lang="en-US" sz="2800" kern="0" dirty="0">
              <a:solidFill>
                <a:prstClr val="black"/>
              </a:solidFill>
              <a:latin typeface="Arial" panose="020B060402020202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4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More Interface-Class Examples</a:t>
            </a:r>
            <a:endParaRPr lang="en-US"/>
          </a:p>
        </p:txBody>
      </p:sp>
      <p:sp>
        <p:nvSpPr>
          <p:cNvPr id="5" name="Pie 4"/>
          <p:cNvSpPr/>
          <p:nvPr/>
        </p:nvSpPr>
        <p:spPr>
          <a:xfrm>
            <a:off x="5135024" y="2397570"/>
            <a:ext cx="3323927" cy="3312240"/>
          </a:xfrm>
          <a:prstGeom prst="pie">
            <a:avLst>
              <a:gd name="adj1" fmla="val 2476283"/>
              <a:gd name="adj2" fmla="val 16070280"/>
            </a:avLst>
          </a:prstGeom>
        </p:spPr>
        <p:style>
          <a:lnRef idx="1">
            <a:schemeClr val="accent5"/>
          </a:lnRef>
          <a:fillRef idx="1001">
            <a:schemeClr val="dk2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mtClean="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137472" y="2397570"/>
            <a:ext cx="3333009" cy="3312240"/>
          </a:xfrm>
          <a:prstGeom prst="pie">
            <a:avLst>
              <a:gd name="adj1" fmla="val 16045516"/>
              <a:gd name="adj2" fmla="val 1936674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137473" y="2397570"/>
            <a:ext cx="3333008" cy="3312240"/>
          </a:xfrm>
          <a:prstGeom prst="pie">
            <a:avLst>
              <a:gd name="adj1" fmla="val 19383425"/>
              <a:gd name="adj2" fmla="val 21465762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5137472" y="2397570"/>
            <a:ext cx="3333009" cy="3312240"/>
          </a:xfrm>
          <a:prstGeom prst="arc">
            <a:avLst>
              <a:gd name="adj1" fmla="val 13157364"/>
              <a:gd name="adj2" fmla="val 131261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9892" y="3554239"/>
            <a:ext cx="130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Heating</a:t>
            </a:r>
            <a:endParaRPr lang="en-US" sz="2000"/>
          </a:p>
        </p:txBody>
      </p:sp>
      <p:sp>
        <p:nvSpPr>
          <p:cNvPr id="10" name="Pie 9"/>
          <p:cNvSpPr/>
          <p:nvPr/>
        </p:nvSpPr>
        <p:spPr>
          <a:xfrm>
            <a:off x="5125943" y="2397570"/>
            <a:ext cx="3333009" cy="3312240"/>
          </a:xfrm>
          <a:prstGeom prst="pie">
            <a:avLst>
              <a:gd name="adj1" fmla="val 21478492"/>
              <a:gd name="adj2" fmla="val 2859854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0064" y="3946315"/>
            <a:ext cx="1645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Air-Conditioning</a:t>
            </a:r>
            <a:endParaRPr lang="en-US" sz="2000"/>
          </a:p>
        </p:txBody>
      </p:sp>
      <p:sp>
        <p:nvSpPr>
          <p:cNvPr id="12" name="Pie 11"/>
          <p:cNvSpPr/>
          <p:nvPr/>
        </p:nvSpPr>
        <p:spPr>
          <a:xfrm>
            <a:off x="358057" y="2437565"/>
            <a:ext cx="3492994" cy="3346697"/>
          </a:xfrm>
          <a:prstGeom prst="pie">
            <a:avLst>
              <a:gd name="adj1" fmla="val 3831192"/>
              <a:gd name="adj2" fmla="val 15436373"/>
            </a:avLst>
          </a:prstGeom>
        </p:spPr>
        <p:style>
          <a:lnRef idx="1">
            <a:schemeClr val="accent6"/>
          </a:lnRef>
          <a:fillRef idx="1001">
            <a:schemeClr val="dk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mtClean="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360043" y="2437565"/>
            <a:ext cx="3502538" cy="3346697"/>
          </a:xfrm>
          <a:prstGeom prst="pie">
            <a:avLst>
              <a:gd name="adj1" fmla="val 15428310"/>
              <a:gd name="adj2" fmla="val 18900631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/>
          <p:cNvSpPr/>
          <p:nvPr/>
        </p:nvSpPr>
        <p:spPr>
          <a:xfrm>
            <a:off x="358057" y="2437565"/>
            <a:ext cx="3492994" cy="3346697"/>
          </a:xfrm>
          <a:prstGeom prst="pie">
            <a:avLst>
              <a:gd name="adj1" fmla="val 18908626"/>
              <a:gd name="adj2" fmla="val 21575950"/>
            </a:avLst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>
            <a:off x="360043" y="2437565"/>
            <a:ext cx="3502538" cy="3346697"/>
          </a:xfrm>
          <a:prstGeom prst="arc">
            <a:avLst>
              <a:gd name="adj1" fmla="val 13157364"/>
              <a:gd name="adj2" fmla="val 131261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38885" y="3551891"/>
            <a:ext cx="136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Heating</a:t>
            </a:r>
            <a:endParaRPr lang="en-US" sz="2000"/>
          </a:p>
        </p:txBody>
      </p:sp>
      <p:sp>
        <p:nvSpPr>
          <p:cNvPr id="17" name="Pie 16"/>
          <p:cNvSpPr/>
          <p:nvPr/>
        </p:nvSpPr>
        <p:spPr>
          <a:xfrm>
            <a:off x="348514" y="2437565"/>
            <a:ext cx="3502538" cy="3346697"/>
          </a:xfrm>
          <a:prstGeom prst="pie">
            <a:avLst>
              <a:gd name="adj1" fmla="val 21550379"/>
              <a:gd name="adj2" fmla="val 383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0678" y="4053690"/>
            <a:ext cx="197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Air-Conditioning</a:t>
            </a:r>
            <a:endParaRPr 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1893031" y="2742074"/>
            <a:ext cx="1143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Sewage</a:t>
            </a:r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6732277" y="2789215"/>
            <a:ext cx="128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Breaks</a:t>
            </a:r>
            <a:endParaRPr 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655463" y="4488969"/>
            <a:ext cx="2048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Other Functionality</a:t>
            </a:r>
            <a:endParaRPr lang="en-US" sz="2400"/>
          </a:p>
        </p:txBody>
      </p:sp>
      <p:sp>
        <p:nvSpPr>
          <p:cNvPr id="22" name="TextBox 21"/>
          <p:cNvSpPr txBox="1"/>
          <p:nvPr/>
        </p:nvSpPr>
        <p:spPr>
          <a:xfrm>
            <a:off x="5777151" y="4545079"/>
            <a:ext cx="1998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Other Functionality</a:t>
            </a:r>
            <a:endParaRPr 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853510" y="1377377"/>
            <a:ext cx="253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Building Class</a:t>
            </a:r>
            <a:endParaRPr lang="en-US" sz="2800"/>
          </a:p>
        </p:txBody>
      </p:sp>
      <p:sp>
        <p:nvSpPr>
          <p:cNvPr id="24" name="TextBox 23"/>
          <p:cNvSpPr txBox="1"/>
          <p:nvPr/>
        </p:nvSpPr>
        <p:spPr>
          <a:xfrm>
            <a:off x="5315840" y="1372763"/>
            <a:ext cx="292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Automobile Class</a:t>
            </a:r>
            <a:endParaRPr lang="en-US" sz="280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943873" y="2464422"/>
            <a:ext cx="92213" cy="1472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366508" y="2268615"/>
            <a:ext cx="20741" cy="1846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869442" y="2283875"/>
            <a:ext cx="299" cy="1440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972351" y="2741110"/>
            <a:ext cx="154021" cy="1166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1816" y="3545732"/>
            <a:ext cx="182979" cy="543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461675" y="4161425"/>
            <a:ext cx="200254" cy="92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2359" y="4801181"/>
            <a:ext cx="186614" cy="6813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52160" y="5195720"/>
            <a:ext cx="172898" cy="14127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477918" y="2920308"/>
            <a:ext cx="147988" cy="1168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798997" y="3620426"/>
            <a:ext cx="206912" cy="681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15193" y="4569118"/>
            <a:ext cx="212189" cy="478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49865" y="5062047"/>
            <a:ext cx="180581" cy="660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49848" y="5389532"/>
            <a:ext cx="175379" cy="1698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489081" y="2374835"/>
            <a:ext cx="100187" cy="1504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781239" y="2104863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2304283" y="2095163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986818" y="2307423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87804" y="2766591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970624" y="3511272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008770" y="4528335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716535" y="5062047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396784" y="5512198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539174" y="2218856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080395" y="2606715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8591519" y="3412185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656038" y="4072779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488036" y="4788596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8179728" y="5270935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8260862" y="3117226"/>
            <a:ext cx="147988" cy="1168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370748" y="2963509"/>
            <a:ext cx="176406" cy="17729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4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via </a:t>
            </a:r>
            <a:r>
              <a:rPr lang="en-US" altLang="en-US" smtClean="0"/>
              <a:t>Interface 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mtClean="0"/>
              <a:t>It is possible to declare a variable </a:t>
            </a:r>
            <a:r>
              <a:rPr lang="en-US" altLang="en-US"/>
              <a:t>as </a:t>
            </a:r>
            <a:r>
              <a:rPr lang="en-US" altLang="en-US" smtClean="0"/>
              <a:t>a reference of an interface rather </a:t>
            </a:r>
            <a:r>
              <a:rPr lang="en-US" altLang="en-US"/>
              <a:t>than a </a:t>
            </a:r>
            <a:r>
              <a:rPr lang="en-US" altLang="en-US" smtClean="0"/>
              <a:t>class </a:t>
            </a:r>
          </a:p>
          <a:p>
            <a:pPr>
              <a:lnSpc>
                <a:spcPct val="120000"/>
              </a:lnSpc>
            </a:pPr>
            <a:r>
              <a:rPr lang="en-US" altLang="en-US" smtClean="0"/>
              <a:t>Any </a:t>
            </a:r>
            <a:r>
              <a:rPr lang="en-US" altLang="en-US"/>
              <a:t>instance of any class that implements the declared interface can be stored in such a </a:t>
            </a:r>
            <a:r>
              <a:rPr lang="en-US" altLang="en-US" smtClean="0"/>
              <a:t>variable 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 smtClean="0"/>
              <a:t>When a method is invoked </a:t>
            </a:r>
            <a:r>
              <a:rPr lang="en-US" altLang="en-US"/>
              <a:t>through </a:t>
            </a:r>
            <a:r>
              <a:rPr lang="en-US" altLang="en-US" smtClean="0"/>
              <a:t>such reference, </a:t>
            </a:r>
            <a:r>
              <a:rPr lang="en-US" altLang="en-US"/>
              <a:t>the correct  version will be called based on the actual </a:t>
            </a:r>
            <a:r>
              <a:rPr lang="en-US" altLang="en-US" smtClean="0"/>
              <a:t>object refered to by the interface reference</a:t>
            </a:r>
            <a:endParaRPr lang="en-US" alt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 panose="020B0604020202020204" pitchFamily="34" charset="0"/>
              </a:rPr>
              <a:t>Interface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marL="0" indent="0">
              <a:buNone/>
            </a:pPr>
            <a:endParaRPr lang="en-US" sz="2800" smtClean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Ignition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Steering wheel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Accelerator pedal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Breaks pedal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Speed indicator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Fuel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715000" y="1523999"/>
            <a:ext cx="2133600" cy="685800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</a:t>
            </a:r>
            <a:endParaRPr lang="en-US" sz="28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447800" y="1523999"/>
            <a:ext cx="1983205" cy="68579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Driver</a:t>
            </a:r>
            <a:endParaRPr lang="en-US" sz="28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431005" y="1749197"/>
            <a:ext cx="2283995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1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and </a:t>
            </a:r>
            <a:r>
              <a:rPr lang="en-US" smtClean="0"/>
              <a:t>Polymorphism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Interfaces disconnect </a:t>
            </a:r>
            <a:r>
              <a:rPr lang="en-US" altLang="en-US"/>
              <a:t>the definition </a:t>
            </a:r>
            <a:r>
              <a:rPr lang="en-US" altLang="en-US" smtClean="0"/>
              <a:t>of methods </a:t>
            </a:r>
            <a:r>
              <a:rPr lang="en-US" altLang="en-US"/>
              <a:t>from the </a:t>
            </a:r>
            <a:r>
              <a:rPr lang="en-US" altLang="en-US" smtClean="0"/>
              <a:t>inheritance hierarchy</a:t>
            </a:r>
            <a:endParaRPr lang="en-US" altLang="en-US"/>
          </a:p>
          <a:p>
            <a:pPr lvl="1"/>
            <a:r>
              <a:rPr lang="en-US" altLang="en-US" smtClean="0"/>
              <a:t>It is possible for </a:t>
            </a:r>
            <a:r>
              <a:rPr lang="en-US" altLang="en-US"/>
              <a:t>classes that are unrelated in terms of the class hierarchy to implement the same  </a:t>
            </a:r>
            <a:r>
              <a:rPr lang="en-US" altLang="en-US" smtClean="0"/>
              <a:t>interface</a:t>
            </a:r>
            <a:endParaRPr lang="en-US" altLang="en-US"/>
          </a:p>
          <a:p>
            <a:r>
              <a:rPr lang="en-US" altLang="en-US"/>
              <a:t>This is where the real power of interfaces is realized</a:t>
            </a:r>
          </a:p>
          <a:p>
            <a:pPr lvl="1"/>
            <a:r>
              <a:rPr lang="fi-FI" altLang="en-US" smtClean="0"/>
              <a:t>Java </a:t>
            </a:r>
            <a:r>
              <a:rPr lang="fi-FI" altLang="en-US"/>
              <a:t>allows </a:t>
            </a:r>
            <a:r>
              <a:rPr lang="fi-FI" altLang="en-US" smtClean="0"/>
              <a:t>to </a:t>
            </a:r>
            <a:r>
              <a:rPr lang="fi-FI" altLang="en-US"/>
              <a:t>fully utilize the  "one interface, multiple </a:t>
            </a:r>
            <a:r>
              <a:rPr lang="fi-FI" altLang="en-US" smtClean="0"/>
              <a:t>methods implementation" </a:t>
            </a:r>
            <a:r>
              <a:rPr lang="fi-FI" altLang="en-US"/>
              <a:t>aspect of </a:t>
            </a:r>
            <a:r>
              <a:rPr lang="fi-FI" altLang="en-US" smtClean="0"/>
              <a:t>polymorphism</a:t>
            </a:r>
            <a:endParaRPr lang="fi-FI" alt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9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Classes vs Interfaces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4387758" cy="5638800"/>
          </a:xfrm>
        </p:spPr>
        <p:txBody>
          <a:bodyPr/>
          <a:lstStyle/>
          <a:p>
            <a:r>
              <a:rPr lang="en-US" smtClean="0"/>
              <a:t>Sharing </a:t>
            </a:r>
            <a:r>
              <a:rPr lang="en-US"/>
              <a:t>code among several related classes (common fields and methods)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477478" y="3505200"/>
            <a:ext cx="1524000" cy="47500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Building</a:t>
            </a:r>
            <a:endParaRPr lang="en-US" sz="2000" b="1" i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1477479" y="5784491"/>
            <a:ext cx="1524000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Low-rise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35" name="Elbow Connector 34"/>
          <p:cNvCxnSpPr>
            <a:stCxn id="34" idx="0"/>
            <a:endCxn id="33" idx="2"/>
          </p:cNvCxnSpPr>
          <p:nvPr/>
        </p:nvCxnSpPr>
        <p:spPr>
          <a:xfrm rot="16200000" flipV="1">
            <a:off x="1337336" y="4882347"/>
            <a:ext cx="1804286" cy="1"/>
          </a:xfrm>
          <a:prstGeom prst="bentConnector3">
            <a:avLst/>
          </a:prstGeom>
          <a:ln>
            <a:solidFill>
              <a:srgbClr val="44609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381000" y="5009253"/>
            <a:ext cx="1474139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Townhouse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695193" y="5009253"/>
            <a:ext cx="1419607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Bungalow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38" name="Elbow Connector 37"/>
          <p:cNvCxnSpPr>
            <a:stCxn id="36" idx="0"/>
            <a:endCxn id="33" idx="2"/>
          </p:cNvCxnSpPr>
          <p:nvPr/>
        </p:nvCxnSpPr>
        <p:spPr>
          <a:xfrm rot="5400000" flipH="1" flipV="1">
            <a:off x="1164250" y="3934025"/>
            <a:ext cx="1029048" cy="1121408"/>
          </a:xfrm>
          <a:prstGeom prst="bentConnector3">
            <a:avLst>
              <a:gd name="adj1" fmla="val 50000"/>
            </a:avLst>
          </a:prstGeom>
          <a:ln>
            <a:solidFill>
              <a:srgbClr val="44609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0"/>
            <a:endCxn id="33" idx="2"/>
          </p:cNvCxnSpPr>
          <p:nvPr/>
        </p:nvCxnSpPr>
        <p:spPr>
          <a:xfrm rot="16200000" flipV="1">
            <a:off x="2307714" y="3911969"/>
            <a:ext cx="1029048" cy="1165519"/>
          </a:xfrm>
          <a:prstGeom prst="bentConnector3">
            <a:avLst>
              <a:gd name="adj1" fmla="val 50000"/>
            </a:avLst>
          </a:prstGeom>
          <a:ln>
            <a:solidFill>
              <a:srgbClr val="44609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5564520" y="3505200"/>
            <a:ext cx="2590800" cy="701787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&lt;&lt;interface&gt;&gt;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Air-Conditioning</a:t>
            </a:r>
            <a:endParaRPr lang="en-US" sz="2000" b="1" i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5989878" y="5784490"/>
            <a:ext cx="1740085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Airplane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5079607" y="5009253"/>
            <a:ext cx="1234260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House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7384586" y="5009254"/>
            <a:ext cx="1149814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65" name="Straight Arrow Connector 64"/>
          <p:cNvCxnSpPr>
            <a:stCxn id="45" idx="0"/>
            <a:endCxn id="44" idx="2"/>
          </p:cNvCxnSpPr>
          <p:nvPr/>
        </p:nvCxnSpPr>
        <p:spPr>
          <a:xfrm flipH="1" flipV="1">
            <a:off x="6859920" y="4206987"/>
            <a:ext cx="1" cy="1577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</p:cNvCxnSpPr>
          <p:nvPr/>
        </p:nvCxnSpPr>
        <p:spPr>
          <a:xfrm flipH="1" flipV="1">
            <a:off x="7405017" y="4206987"/>
            <a:ext cx="554476" cy="802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0"/>
          </p:cNvCxnSpPr>
          <p:nvPr/>
        </p:nvCxnSpPr>
        <p:spPr>
          <a:xfrm flipV="1">
            <a:off x="5696737" y="4206987"/>
            <a:ext cx="627902" cy="802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Content Placeholder 2"/>
          <p:cNvSpPr txBox="1">
            <a:spLocks/>
          </p:cNvSpPr>
          <p:nvPr/>
        </p:nvSpPr>
        <p:spPr>
          <a:xfrm>
            <a:off x="4499465" y="1066800"/>
            <a:ext cx="4519975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Expecting </a:t>
            </a:r>
            <a:r>
              <a:rPr lang="en-US"/>
              <a:t>unrelated classes to implement the interface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7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Classes vs Interfaces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4387758" cy="5638800"/>
          </a:xfrm>
        </p:spPr>
        <p:txBody>
          <a:bodyPr/>
          <a:lstStyle/>
          <a:p>
            <a:r>
              <a:rPr lang="en-US"/>
              <a:t>Classes </a:t>
            </a:r>
            <a:r>
              <a:rPr lang="en-US" smtClean="0"/>
              <a:t>don't </a:t>
            </a:r>
            <a:r>
              <a:rPr lang="en-US"/>
              <a:t>provide multiple inheritance </a:t>
            </a:r>
            <a:endParaRPr lang="en-US" smtClean="0"/>
          </a:p>
          <a:p>
            <a:pPr lvl="1"/>
            <a:r>
              <a:rPr lang="en-US" smtClean="0"/>
              <a:t>A class </a:t>
            </a:r>
            <a:r>
              <a:rPr lang="en-US"/>
              <a:t>can derive only from one class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1371600" y="3810000"/>
            <a:ext cx="1752600" cy="47500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Building</a:t>
            </a:r>
            <a:endParaRPr lang="en-US" sz="2000" b="1" i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1371600" y="5632090"/>
            <a:ext cx="1752600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Townhouse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6867923" y="3810000"/>
            <a:ext cx="1934105" cy="63460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&lt;&lt;interface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&gt;&gt;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Cooling</a:t>
            </a:r>
            <a:endParaRPr lang="en-US" sz="2000" b="1" i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5991624" y="5632090"/>
            <a:ext cx="1416448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House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65" name="Straight Arrow Connector 64"/>
          <p:cNvCxnSpPr>
            <a:endCxn id="44" idx="2"/>
          </p:cNvCxnSpPr>
          <p:nvPr/>
        </p:nvCxnSpPr>
        <p:spPr>
          <a:xfrm flipV="1">
            <a:off x="7162800" y="4444603"/>
            <a:ext cx="672176" cy="1187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Content Placeholder 2"/>
          <p:cNvSpPr txBox="1">
            <a:spLocks/>
          </p:cNvSpPr>
          <p:nvPr/>
        </p:nvSpPr>
        <p:spPr>
          <a:xfrm>
            <a:off x="4499465" y="1066800"/>
            <a:ext cx="4519975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Interfaces provide alternative </a:t>
            </a:r>
            <a:r>
              <a:rPr lang="en-US"/>
              <a:t>to multiple inheritance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mtClean="0"/>
              <a:t> </a:t>
            </a:r>
            <a:endParaRPr lang="en-US"/>
          </a:p>
        </p:txBody>
      </p:sp>
      <p:cxnSp>
        <p:nvCxnSpPr>
          <p:cNvPr id="20" name="Straight Arrow Connector 19"/>
          <p:cNvCxnSpPr>
            <a:stCxn id="34" idx="0"/>
            <a:endCxn id="33" idx="2"/>
          </p:cNvCxnSpPr>
          <p:nvPr/>
        </p:nvCxnSpPr>
        <p:spPr>
          <a:xfrm flipV="1">
            <a:off x="2247900" y="4285005"/>
            <a:ext cx="0" cy="1347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616359" y="3810000"/>
            <a:ext cx="1936841" cy="63700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&lt;&lt;interface&gt;&gt;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Heating</a:t>
            </a:r>
            <a:endParaRPr lang="en-US" sz="2000" b="1" i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12" name="Straight Arrow Connector 11"/>
          <p:cNvCxnSpPr>
            <a:endCxn id="26" idx="2"/>
          </p:cNvCxnSpPr>
          <p:nvPr/>
        </p:nvCxnSpPr>
        <p:spPr>
          <a:xfrm flipH="1" flipV="1">
            <a:off x="5584780" y="4447003"/>
            <a:ext cx="750277" cy="118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05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 Classes vs Interfaces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4495800" cy="5638800"/>
          </a:xfrm>
        </p:spPr>
        <p:txBody>
          <a:bodyPr/>
          <a:lstStyle/>
          <a:p>
            <a:r>
              <a:rPr lang="en-US" smtClean="0"/>
              <a:t>Abstract Classes</a:t>
            </a:r>
          </a:p>
          <a:p>
            <a:pPr lvl="1"/>
            <a:r>
              <a:rPr lang="en-US" smtClean="0"/>
              <a:t>Possible </a:t>
            </a:r>
            <a:r>
              <a:rPr lang="en-US"/>
              <a:t>to provide some methods implementation</a:t>
            </a:r>
          </a:p>
          <a:p>
            <a:pPr lvl="1"/>
            <a:r>
              <a:rPr lang="en-US"/>
              <a:t>Use of non-public members </a:t>
            </a:r>
          </a:p>
          <a:p>
            <a:pPr lvl="1"/>
            <a:r>
              <a:rPr lang="en-US"/>
              <a:t>Easy to add methods in the future as subclasses will inherit them automatically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4565073" y="1066800"/>
            <a:ext cx="4519975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Interfaces</a:t>
            </a:r>
          </a:p>
          <a:p>
            <a:pPr lvl="1"/>
            <a:r>
              <a:rPr lang="en-US" smtClean="0"/>
              <a:t>Only </a:t>
            </a:r>
            <a:r>
              <a:rPr lang="en-US"/>
              <a:t>method signatures</a:t>
            </a:r>
          </a:p>
          <a:p>
            <a:pPr lvl="1"/>
            <a:r>
              <a:rPr lang="en-US" smtClean="0"/>
              <a:t>Only </a:t>
            </a:r>
            <a:r>
              <a:rPr lang="en-US"/>
              <a:t>constants</a:t>
            </a:r>
          </a:p>
          <a:p>
            <a:pPr lvl="1"/>
            <a:r>
              <a:rPr lang="en-US" smtClean="0"/>
              <a:t>Adding </a:t>
            </a:r>
            <a:r>
              <a:rPr lang="en-US"/>
              <a:t>methods later is complicated as all implementing classes must be modified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Implementing </a:t>
            </a:r>
            <a:r>
              <a:rPr lang="en-US" smtClean="0"/>
              <a:t>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abstract class can partially implement an interface and leave unimplemented methods abstract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819400"/>
            <a:ext cx="8001000" cy="2986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...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X implements Y 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implements most of Y methods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XX extends X 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implements the remaining Y methods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697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Implementing </a:t>
            </a:r>
            <a:r>
              <a:rPr lang="en-US" smtClean="0"/>
              <a:t>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409717" cy="56388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mtClean="0"/>
              <a:t>Interface </a:t>
            </a:r>
            <a:r>
              <a:rPr lang="en-US"/>
              <a:t>declares 20 </a:t>
            </a:r>
            <a:r>
              <a:rPr lang="en-US" smtClean="0"/>
              <a:t>methods</a:t>
            </a:r>
          </a:p>
          <a:p>
            <a:pPr>
              <a:spcBef>
                <a:spcPts val="2400"/>
              </a:spcBef>
            </a:pPr>
            <a:r>
              <a:rPr lang="en-US"/>
              <a:t>A</a:t>
            </a:r>
            <a:r>
              <a:rPr lang="en-US" smtClean="0"/>
              <a:t>bstract </a:t>
            </a:r>
            <a:r>
              <a:rPr lang="en-US"/>
              <a:t>class implements 15 common </a:t>
            </a:r>
            <a:r>
              <a:rPr lang="en-US" smtClean="0"/>
              <a:t>methods</a:t>
            </a:r>
          </a:p>
          <a:p>
            <a:pPr>
              <a:spcBef>
                <a:spcPts val="2400"/>
              </a:spcBef>
            </a:pPr>
            <a:r>
              <a:rPr lang="en-US" smtClean="0"/>
              <a:t>Each </a:t>
            </a:r>
            <a:r>
              <a:rPr lang="en-US"/>
              <a:t>subclass uniquely </a:t>
            </a:r>
            <a:r>
              <a:rPr lang="en-US" smtClean="0"/>
              <a:t>implements </a:t>
            </a:r>
            <a:r>
              <a:rPr lang="en-US"/>
              <a:t>remaining 5 methods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6035750" y="2743200"/>
            <a:ext cx="2057400" cy="47500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X</a:t>
            </a:r>
            <a:endParaRPr lang="en-US" sz="2000" b="1" i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6302450" y="5138461"/>
            <a:ext cx="1524000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XX2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35854" y="4267201"/>
            <a:ext cx="1474139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XX1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419593" y="4267200"/>
            <a:ext cx="1419607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XX3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10" name="Elbow Connector 9"/>
          <p:cNvCxnSpPr>
            <a:stCxn id="8" idx="0"/>
            <a:endCxn id="5" idx="2"/>
          </p:cNvCxnSpPr>
          <p:nvPr/>
        </p:nvCxnSpPr>
        <p:spPr>
          <a:xfrm rot="5400000" flipH="1" flipV="1">
            <a:off x="6044189" y="3246940"/>
            <a:ext cx="1048996" cy="991526"/>
          </a:xfrm>
          <a:prstGeom prst="bentConnector3">
            <a:avLst>
              <a:gd name="adj1" fmla="val 50000"/>
            </a:avLst>
          </a:prstGeom>
          <a:ln>
            <a:solidFill>
              <a:srgbClr val="44609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0"/>
            <a:endCxn id="5" idx="2"/>
          </p:cNvCxnSpPr>
          <p:nvPr/>
        </p:nvCxnSpPr>
        <p:spPr>
          <a:xfrm rot="16200000" flipV="1">
            <a:off x="7072427" y="3210229"/>
            <a:ext cx="1048995" cy="1064947"/>
          </a:xfrm>
          <a:prstGeom prst="bentConnector3">
            <a:avLst>
              <a:gd name="adj1" fmla="val 50000"/>
            </a:avLst>
          </a:prstGeom>
          <a:ln>
            <a:solidFill>
              <a:srgbClr val="44609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035750" y="1242264"/>
            <a:ext cx="2057400" cy="66273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&lt;&lt;interface&gt;&gt;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endParaRPr lang="en-US" sz="2000" b="1" i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29" name="Straight Arrow Connector 28"/>
          <p:cNvCxnSpPr>
            <a:stCxn id="6" idx="0"/>
            <a:endCxn id="5" idx="2"/>
          </p:cNvCxnSpPr>
          <p:nvPr/>
        </p:nvCxnSpPr>
        <p:spPr>
          <a:xfrm flipV="1">
            <a:off x="7064450" y="3218205"/>
            <a:ext cx="0" cy="1920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0"/>
            <a:endCxn id="15" idx="2"/>
          </p:cNvCxnSpPr>
          <p:nvPr/>
        </p:nvCxnSpPr>
        <p:spPr>
          <a:xfrm flipV="1">
            <a:off x="7064450" y="19050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49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Implementing </a:t>
            </a:r>
            <a:r>
              <a:rPr lang="en-US" smtClean="0"/>
              <a:t>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1143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mtClean="0"/>
              <a:t>Example from </a:t>
            </a:r>
            <a:r>
              <a:rPr lang="en-US"/>
              <a:t>java.util</a:t>
            </a:r>
            <a:r>
              <a:rPr lang="en-US" smtClean="0"/>
              <a:t>.*:</a:t>
            </a:r>
            <a:endParaRPr lang="en-US" dirty="0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952741" y="3352800"/>
            <a:ext cx="2057400" cy="708864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&lt;&lt;interface&gt;&gt;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en-US" sz="2000" b="1" i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6705600" y="4912175"/>
            <a:ext cx="1828800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ArrayList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4800600" y="2233013"/>
            <a:ext cx="2895600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AbstractCollection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10" name="Elbow Connector 9"/>
          <p:cNvCxnSpPr>
            <a:stCxn id="8" idx="0"/>
            <a:endCxn id="21" idx="2"/>
          </p:cNvCxnSpPr>
          <p:nvPr/>
        </p:nvCxnSpPr>
        <p:spPr>
          <a:xfrm rot="16200000" flipV="1">
            <a:off x="6447706" y="3739881"/>
            <a:ext cx="972989" cy="1371600"/>
          </a:xfrm>
          <a:prstGeom prst="bentConnector3">
            <a:avLst>
              <a:gd name="adj1" fmla="val 50000"/>
            </a:avLst>
          </a:prstGeom>
          <a:ln>
            <a:solidFill>
              <a:srgbClr val="44609E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952741" y="2133600"/>
            <a:ext cx="2057400" cy="662736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&lt;&lt;interface&gt;&gt;</a:t>
            </a:r>
          </a:p>
          <a:p>
            <a:pPr algn="ctr"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endParaRPr lang="en-US" sz="2000" b="1" i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37" name="Straight Arrow Connector 36"/>
          <p:cNvCxnSpPr>
            <a:stCxn id="5" idx="0"/>
            <a:endCxn id="15" idx="2"/>
          </p:cNvCxnSpPr>
          <p:nvPr/>
        </p:nvCxnSpPr>
        <p:spPr>
          <a:xfrm flipV="1">
            <a:off x="1981441" y="2796336"/>
            <a:ext cx="0" cy="556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15" idx="3"/>
          </p:cNvCxnSpPr>
          <p:nvPr/>
        </p:nvCxnSpPr>
        <p:spPr>
          <a:xfrm flipH="1">
            <a:off x="3010141" y="2464968"/>
            <a:ext cx="1790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800600" y="3475277"/>
            <a:ext cx="2895600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AbstractList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22" name="Straight Arrow Connector 21"/>
          <p:cNvCxnSpPr>
            <a:stCxn id="21" idx="1"/>
            <a:endCxn id="5" idx="3"/>
          </p:cNvCxnSpPr>
          <p:nvPr/>
        </p:nvCxnSpPr>
        <p:spPr>
          <a:xfrm flipH="1">
            <a:off x="3010141" y="3707232"/>
            <a:ext cx="17904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0"/>
            <a:endCxn id="9" idx="2"/>
          </p:cNvCxnSpPr>
          <p:nvPr/>
        </p:nvCxnSpPr>
        <p:spPr>
          <a:xfrm flipV="1">
            <a:off x="6248400" y="2696922"/>
            <a:ext cx="0" cy="77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3581400" y="4912176"/>
            <a:ext cx="2514600" cy="463909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rgbClr val="DCDDF0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</a:t>
            </a:r>
            <a:endParaRPr lang="en-US" sz="2000" b="1" noProof="1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+mn-cs"/>
            </a:endParaRPr>
          </a:p>
        </p:txBody>
      </p:sp>
      <p:cxnSp>
        <p:nvCxnSpPr>
          <p:cNvPr id="34" name="Elbow Connector 33"/>
          <p:cNvCxnSpPr>
            <a:endCxn id="21" idx="2"/>
          </p:cNvCxnSpPr>
          <p:nvPr/>
        </p:nvCxnSpPr>
        <p:spPr>
          <a:xfrm rot="5400000" flipH="1" flipV="1">
            <a:off x="5076106" y="3739881"/>
            <a:ext cx="972989" cy="13716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</a:t>
            </a:r>
            <a:r>
              <a:rPr lang="en-US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 </a:t>
            </a:r>
            <a:r>
              <a:rPr lang="en-US" dirty="0" smtClean="0">
                <a:cs typeface="Arial" panose="020B0604020202020204" pitchFamily="34" charset="0"/>
              </a:rPr>
              <a:t>keyword </a:t>
            </a:r>
            <a:r>
              <a:rPr lang="en-US" smtClean="0">
                <a:cs typeface="Arial" panose="020B0604020202020204" pitchFamily="34" charset="0"/>
              </a:rPr>
              <a:t>is used</a:t>
            </a:r>
            <a:r>
              <a:rPr lang="en-US" smtClean="0"/>
              <a:t> </a:t>
            </a:r>
            <a:r>
              <a:rPr lang="en-US" dirty="0"/>
              <a:t>for restriction </a:t>
            </a:r>
            <a:r>
              <a:rPr lang="en-US" dirty="0" smtClean="0"/>
              <a:t>of:</a:t>
            </a:r>
            <a:endParaRPr lang="en-US" dirty="0"/>
          </a:p>
          <a:p>
            <a:pPr lvl="1"/>
            <a:r>
              <a:rPr lang="en-US" dirty="0"/>
              <a:t>Variables </a:t>
            </a:r>
            <a:endParaRPr lang="en-US" dirty="0" smtClean="0"/>
          </a:p>
          <a:p>
            <a:pPr lvl="2"/>
            <a:r>
              <a:rPr lang="en-US" dirty="0" smtClean="0"/>
              <a:t>Disables </a:t>
            </a:r>
            <a:r>
              <a:rPr lang="en-US" dirty="0"/>
              <a:t>value change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r>
              <a:rPr lang="en-US" dirty="0" smtClean="0"/>
              <a:t>Disables </a:t>
            </a:r>
            <a:r>
              <a:rPr lang="en-US" dirty="0"/>
              <a:t>overriding</a:t>
            </a:r>
          </a:p>
          <a:p>
            <a:pPr lvl="1"/>
            <a:r>
              <a:rPr lang="en-US" dirty="0"/>
              <a:t>Classes </a:t>
            </a:r>
            <a:endParaRPr lang="en-US" dirty="0" smtClean="0"/>
          </a:p>
          <a:p>
            <a:pPr lvl="2"/>
            <a:r>
              <a:rPr lang="en-US" dirty="0" smtClean="0"/>
              <a:t>Disables </a:t>
            </a: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6668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</a:t>
            </a:r>
            <a:r>
              <a:rPr lang="en-US"/>
              <a:t>Static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 static variable is declared final it becomes a class </a:t>
            </a:r>
            <a:r>
              <a:rPr lang="en-US" smtClean="0"/>
              <a:t>constant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0550" y="2362200"/>
            <a:ext cx="7962900" cy="3632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 Car {  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final static int speedLimit = 90;   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 run() {  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speedLimit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 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(currentSpeed &gt;= speedLimit) {</a:t>
            </a:r>
          </a:p>
          <a:p>
            <a:pPr lvl="3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 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791200" y="3124200"/>
            <a:ext cx="2971800" cy="609600"/>
          </a:xfrm>
          <a:prstGeom prst="wedgeRoundRectCallout">
            <a:avLst>
              <a:gd name="adj1" fmla="val -123531"/>
              <a:gd name="adj2" fmla="val 73490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Compilation Error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5753100" y="4953000"/>
            <a:ext cx="2971800" cy="609600"/>
          </a:xfrm>
          <a:prstGeom prst="wedgeRoundRectCallout">
            <a:avLst>
              <a:gd name="adj1" fmla="val -99755"/>
              <a:gd name="adj2" fmla="val -90146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Correct use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5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</a:t>
            </a:r>
            <a:r>
              <a:rPr lang="en-US"/>
              <a:t>Instance </a:t>
            </a:r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an instance field is declared final it becomes an instance constant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0550" y="2362200"/>
            <a:ext cx="7962900" cy="3632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 Car {  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final String model;   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Car(String model)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this.model = model;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changeModel(String newModel)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 = newModel;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  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791200" y="3124200"/>
            <a:ext cx="2971800" cy="838200"/>
          </a:xfrm>
          <a:prstGeom prst="wedgeRoundRectCallout">
            <a:avLst>
              <a:gd name="adj1" fmla="val -97657"/>
              <a:gd name="adj2" fmla="val 36455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Must be initialized in constructor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5756564" y="5181600"/>
            <a:ext cx="2971800" cy="609600"/>
          </a:xfrm>
          <a:prstGeom prst="wedgeRoundRectCallout">
            <a:avLst>
              <a:gd name="adj1" fmla="val -103951"/>
              <a:gd name="adj2" fmla="val -56056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Compilation Error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2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r>
              <a:rPr lang="en-US" smtClean="0"/>
              <a:t>An interface is </a:t>
            </a:r>
            <a:r>
              <a:rPr lang="en-US"/>
              <a:t>defined by </a:t>
            </a:r>
            <a:endParaRPr lang="en-US" smtClean="0"/>
          </a:p>
          <a:p>
            <a:pPr lvl="1"/>
            <a:r>
              <a:rPr lang="en-US" smtClean="0"/>
              <a:t>Modifier – usually public</a:t>
            </a:r>
            <a:endParaRPr lang="en-US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interface</a:t>
            </a:r>
            <a:r>
              <a:rPr lang="en-US" smtClean="0"/>
              <a:t> </a:t>
            </a:r>
            <a:r>
              <a:rPr lang="en-US"/>
              <a:t>keyword</a:t>
            </a:r>
            <a:endParaRPr lang="en-US" smtClean="0"/>
          </a:p>
          <a:p>
            <a:pPr lvl="1"/>
            <a:r>
              <a:rPr lang="en-US" smtClean="0"/>
              <a:t>Identifier </a:t>
            </a:r>
            <a:r>
              <a:rPr lang="en-US"/>
              <a:t>(name) </a:t>
            </a:r>
            <a:endParaRPr lang="en-US" smtClean="0"/>
          </a:p>
          <a:p>
            <a:pPr lvl="1"/>
            <a:r>
              <a:rPr lang="en-US" smtClean="0"/>
              <a:t>A set </a:t>
            </a:r>
            <a:r>
              <a:rPr lang="en-US"/>
              <a:t>of </a:t>
            </a:r>
            <a:r>
              <a:rPr lang="en-US" smtClean="0"/>
              <a:t>constants and method signatures </a:t>
            </a:r>
            <a:r>
              <a:rPr lang="en-US"/>
              <a:t>in a separate code </a:t>
            </a:r>
            <a:r>
              <a:rPr lang="en-US" smtClean="0"/>
              <a:t>block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4876800"/>
            <a:ext cx="7924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odifier interface &lt;InterfaceName&gt;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Constants Declarations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Method signatures – public by default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</a:t>
            </a:r>
            <a:r>
              <a:rPr lang="en-US"/>
              <a:t>Local </a:t>
            </a:r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 local variable is declared final it becomes a constant within its scope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0550" y="2286000"/>
            <a:ext cx="796290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 Calculations {  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someMethod(int param)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final int local;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if (param &gt; 1)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local = param * 2;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 else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local = param * 3;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local = 5;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5753101" y="3352800"/>
            <a:ext cx="3079172" cy="800100"/>
          </a:xfrm>
          <a:prstGeom prst="wedgeRoundRectCallout">
            <a:avLst>
              <a:gd name="adj1" fmla="val -108931"/>
              <a:gd name="adj2" fmla="val -36627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Declaration (possibly without initializing)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5753100" y="5840404"/>
            <a:ext cx="3082636" cy="609600"/>
          </a:xfrm>
          <a:prstGeom prst="wedgeRoundRectCallout">
            <a:avLst>
              <a:gd name="adj1" fmla="val -135973"/>
              <a:gd name="adj2" fmla="val -73101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Compilation Error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5753100" y="4621204"/>
            <a:ext cx="3082636" cy="609600"/>
          </a:xfrm>
          <a:prstGeom prst="wedgeRoundRectCallout">
            <a:avLst>
              <a:gd name="adj1" fmla="val -99231"/>
              <a:gd name="adj2" fmla="val -102079"/>
              <a:gd name="adj3" fmla="val 16667"/>
            </a:avLst>
          </a:prstGeom>
          <a:solidFill>
            <a:srgbClr val="9F8471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Set the variable once</a:t>
            </a:r>
            <a:endParaRPr lang="bg-BG" sz="24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5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method should be declared final when</a:t>
            </a:r>
          </a:p>
          <a:p>
            <a:pPr lvl="1"/>
            <a:r>
              <a:rPr lang="en-US" smtClean="0"/>
              <a:t>Its implementation </a:t>
            </a:r>
            <a:r>
              <a:rPr lang="en-US"/>
              <a:t>should not be </a:t>
            </a:r>
            <a:r>
              <a:rPr lang="en-US" smtClean="0"/>
              <a:t>changed</a:t>
            </a:r>
          </a:p>
          <a:p>
            <a:pPr lvl="1"/>
            <a:r>
              <a:rPr lang="en-US" smtClean="0"/>
              <a:t>It </a:t>
            </a:r>
            <a:r>
              <a:rPr lang="en-US"/>
              <a:t>is critical to the consistent state of the </a:t>
            </a:r>
            <a:r>
              <a:rPr lang="en-US" smtClean="0"/>
              <a:t>object</a:t>
            </a:r>
          </a:p>
          <a:p>
            <a:r>
              <a:rPr lang="en-US" smtClean="0"/>
              <a:t>Methods </a:t>
            </a:r>
            <a:r>
              <a:rPr lang="en-US"/>
              <a:t>called from constructors should generally be declared </a:t>
            </a:r>
            <a:r>
              <a:rPr lang="en-US" smtClean="0"/>
              <a:t>final</a:t>
            </a:r>
          </a:p>
          <a:p>
            <a:pPr lvl="1"/>
            <a:r>
              <a:rPr lang="en-US" smtClean="0"/>
              <a:t>If </a:t>
            </a:r>
            <a:r>
              <a:rPr lang="en-US"/>
              <a:t>a constructor calls a non-final method, a subclass may redefine that method with undesirable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Methods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Chess game with strict rules: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0550" y="1901041"/>
            <a:ext cx="79629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ChessAlgorithm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ChessPlayer {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BLACK 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final ChessPlayer getFirstPlayer() 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ChessPlayer.WHITE;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0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Declaring </a:t>
            </a:r>
            <a:r>
              <a:rPr lang="en-US" smtClean="0"/>
              <a:t>a final </a:t>
            </a:r>
            <a:r>
              <a:rPr lang="en-US"/>
              <a:t>class </a:t>
            </a:r>
            <a:r>
              <a:rPr lang="en-US" smtClean="0"/>
              <a:t>disables </a:t>
            </a:r>
            <a:r>
              <a:rPr lang="en-US"/>
              <a:t>inheritance of that </a:t>
            </a:r>
            <a:r>
              <a:rPr lang="en-US" smtClean="0"/>
              <a:t>class</a:t>
            </a:r>
          </a:p>
          <a:p>
            <a:endParaRPr lang="en-US"/>
          </a:p>
          <a:p>
            <a:r>
              <a:rPr lang="en-US" smtClean="0"/>
              <a:t>This </a:t>
            </a:r>
            <a:r>
              <a:rPr lang="en-US"/>
              <a:t>allows control over a class, so that no one can subclass it and possibly introduce </a:t>
            </a:r>
            <a:r>
              <a:rPr lang="en-US" smtClean="0"/>
              <a:t>anomalous behavior</a:t>
            </a:r>
          </a:p>
          <a:p>
            <a:r>
              <a:rPr lang="en-US"/>
              <a:t>Example: 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java.lang.String </a:t>
            </a:r>
            <a:r>
              <a:rPr lang="en-US" smtClean="0"/>
              <a:t>is </a:t>
            </a:r>
            <a:r>
              <a:rPr lang="en-US"/>
              <a:t>a final </a:t>
            </a:r>
            <a:r>
              <a:rPr lang="en-US" smtClean="0"/>
              <a:t>class</a:t>
            </a:r>
          </a:p>
          <a:p>
            <a:pPr lvl="1"/>
            <a:r>
              <a:rPr lang="en-US" smtClean="0"/>
              <a:t>It </a:t>
            </a:r>
            <a:r>
              <a:rPr lang="en-US"/>
              <a:t>is impossible to override it’s methods like length() into something very different from returning the string length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0550" y="2286000"/>
            <a:ext cx="7962900" cy="4006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 class A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...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Interfaces -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r>
              <a:rPr lang="en-US" smtClean="0"/>
              <a:t>Defining interface Vehicle: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GEAR_PARK = -10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constants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declaration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GEAR_REVERSE = -1;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GEAR_NEUTRAL = 0;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GEAR_DRIVE = 1;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startEngine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	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method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signatures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stopEngine();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setGear(int gear);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accelerate(float level);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slowDown(float level);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steer(float angle);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getSpeed();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getFuelLevel();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Interfaces -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r>
              <a:rPr lang="en-US" smtClean="0"/>
              <a:t>Defining interface Driver: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/>
              <a:t>Note how </a:t>
            </a:r>
            <a:r>
              <a:rPr lang="en-US" smtClean="0"/>
              <a:t>interface Vehicle is being used </a:t>
            </a:r>
            <a:r>
              <a:rPr lang="en-US"/>
              <a:t>as a reference data </a:t>
            </a:r>
            <a:r>
              <a:rPr lang="en-US" smtClean="0"/>
              <a:t>type </a:t>
            </a:r>
          </a:p>
          <a:p>
            <a:pPr lvl="1"/>
            <a:r>
              <a:rPr lang="en-US" smtClean="0"/>
              <a:t>An </a:t>
            </a:r>
            <a:r>
              <a:rPr lang="en-US"/>
              <a:t>object of a class </a:t>
            </a:r>
            <a:r>
              <a:rPr lang="en-US" smtClean="0"/>
              <a:t>implementing </a:t>
            </a:r>
            <a:r>
              <a:rPr lang="en-US"/>
              <a:t>that </a:t>
            </a:r>
            <a:r>
              <a:rPr lang="en-US" smtClean="0"/>
              <a:t>interface must be assigned to that reference</a:t>
            </a: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752600"/>
            <a:ext cx="7924800" cy="16933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Driver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signatures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drive(Vehicle vehicle);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4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r>
              <a:rPr lang="en-US" dirty="0" smtClean="0"/>
              <a:t>Defining class Car: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828800"/>
            <a:ext cx="7924800" cy="39555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model;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color;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getModel()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model;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getColor()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color;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1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to Classes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r>
              <a:rPr lang="en-US" smtClean="0"/>
              <a:t>Defining class Person:</a:t>
            </a: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1828800"/>
            <a:ext cx="7924800" cy="39555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firstName;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lastName;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getFirstName()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firstName;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getLastName() {</a:t>
            </a:r>
          </a:p>
          <a:p>
            <a:pPr lvl="2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lastName;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2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Implementing Interfaces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66800"/>
            <a:ext cx="8686800" cy="5638800"/>
          </a:xfrm>
        </p:spPr>
        <p:txBody>
          <a:bodyPr/>
          <a:lstStyle/>
          <a:p>
            <a:r>
              <a:rPr lang="en-US" smtClean="0"/>
              <a:t>A class implementing an interface must add it to its definition:</a:t>
            </a:r>
          </a:p>
          <a:p>
            <a:pPr lvl="1"/>
            <a:r>
              <a:rPr lang="en-US"/>
              <a:t>C</a:t>
            </a:r>
            <a:r>
              <a:rPr lang="en-US" smtClean="0"/>
              <a:t>lass definition</a:t>
            </a:r>
            <a:endParaRPr lang="en-US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implements </a:t>
            </a:r>
            <a:r>
              <a:rPr lang="en-US" smtClean="0"/>
              <a:t>keyword</a:t>
            </a:r>
          </a:p>
          <a:p>
            <a:pPr lvl="1"/>
            <a:r>
              <a:rPr lang="en-US" smtClean="0"/>
              <a:t>Interface name</a:t>
            </a:r>
          </a:p>
          <a:p>
            <a:pPr marL="357188" lvl="1" indent="0">
              <a:buNone/>
            </a:pPr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4267200"/>
            <a:ext cx="8001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modifier 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&lt;ClassName&gt;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&lt;InterfaceName&gt; {</a:t>
            </a: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Class body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38645</TotalTime>
  <Words>1489</Words>
  <Application>Microsoft Office PowerPoint</Application>
  <PresentationFormat>On-screen Show (4:3)</PresentationFormat>
  <Paragraphs>559</Paragraphs>
  <Slides>43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Template</vt:lpstr>
      <vt:lpstr>PowerPoint Presentation</vt:lpstr>
      <vt:lpstr>Introducing Interfaces</vt:lpstr>
      <vt:lpstr>Interface Example</vt:lpstr>
      <vt:lpstr>Defining Interfaces</vt:lpstr>
      <vt:lpstr>Defining Interfaces - Example</vt:lpstr>
      <vt:lpstr>Defining Interfaces - Example</vt:lpstr>
      <vt:lpstr>Back to Classes</vt:lpstr>
      <vt:lpstr>Back to Classes</vt:lpstr>
      <vt:lpstr>Implementing Interfaces</vt:lpstr>
      <vt:lpstr>Implementing Interfaces</vt:lpstr>
      <vt:lpstr>Implementing Interfaces – Example</vt:lpstr>
      <vt:lpstr>Implementing Interfaces – Example</vt:lpstr>
      <vt:lpstr>Interface-Class Relationship</vt:lpstr>
      <vt:lpstr>Implementing Interfaces - Example</vt:lpstr>
      <vt:lpstr>Several Classes Implement one Interface</vt:lpstr>
      <vt:lpstr>Several Classes Implement one Interface</vt:lpstr>
      <vt:lpstr>Several Classes Implement one Interface</vt:lpstr>
      <vt:lpstr>Implementing Multiple Interfaces</vt:lpstr>
      <vt:lpstr>Implementing Multiple Interfaces</vt:lpstr>
      <vt:lpstr>Implementing Multiple Interfaces</vt:lpstr>
      <vt:lpstr>Implementing Multiple Interfaces</vt:lpstr>
      <vt:lpstr>Implementing Multiple Interfaces</vt:lpstr>
      <vt:lpstr>Implementing Multiple Interfaces</vt:lpstr>
      <vt:lpstr>Interfaces and Inheritance</vt:lpstr>
      <vt:lpstr>Extending Interfaces - Example</vt:lpstr>
      <vt:lpstr>Extending Interfaces - Example</vt:lpstr>
      <vt:lpstr>Extending Interfaces</vt:lpstr>
      <vt:lpstr>More Interface-Class Examples</vt:lpstr>
      <vt:lpstr>Access via Interface Reference</vt:lpstr>
      <vt:lpstr>Interfaces and Polymorphism</vt:lpstr>
      <vt:lpstr>Abstract Classes vs Interfaces </vt:lpstr>
      <vt:lpstr>Abstract Classes vs Interfaces </vt:lpstr>
      <vt:lpstr>Abstract Classes vs Interfaces </vt:lpstr>
      <vt:lpstr>Abstract Class Implementing Interface</vt:lpstr>
      <vt:lpstr>Abstract Class Implementing Interface</vt:lpstr>
      <vt:lpstr>Abstract Class Implementing Interface</vt:lpstr>
      <vt:lpstr>final Keyword</vt:lpstr>
      <vt:lpstr>Final Static Variables</vt:lpstr>
      <vt:lpstr>Final Instance Variables</vt:lpstr>
      <vt:lpstr>Final Local Variables</vt:lpstr>
      <vt:lpstr>Final Methods</vt:lpstr>
      <vt:lpstr>Final Methods - Example</vt:lpstr>
      <vt:lpstr>Final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Otter</dc:creator>
  <cp:lastModifiedBy>Guest1</cp:lastModifiedBy>
  <cp:revision>645</cp:revision>
  <dcterms:created xsi:type="dcterms:W3CDTF">2007-12-08T16:03:35Z</dcterms:created>
  <dcterms:modified xsi:type="dcterms:W3CDTF">2020-01-30T17:27:01Z</dcterms:modified>
</cp:coreProperties>
</file>