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3" d="100"/>
          <a:sy n="73" d="100"/>
        </p:scale>
        <p:origin x="6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hyperlink" Target="https://www.banxico.org.mx/SieInternet/consultarDirectorioInternetAction.do?sector=6&amp;accion=consultarCuadro&amp;idCuadro=CF373&amp;locale=es" TargetMode="External"/><Relationship Id="rId5" Type="http://schemas.openxmlformats.org/officeDocument/2006/relationships/image" Target="../media/image11.svg"/><Relationship Id="rId4"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5" Type="http://schemas.openxmlformats.org/officeDocument/2006/relationships/hyperlink" Target="https://www.banxico.org.mx/SieInternet/consultarDirectorioInternetAction.do?sector=6&amp;accion=consultarCuadro&amp;idCuadro=CF373&amp;locale=es" TargetMode="External"/><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340931-2E50-4873-9AB0-03E90277AC6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E9C4C3D-7A5F-4168-B2A3-400E9BE90A26}">
      <dgm:prSet/>
      <dgm:spPr/>
      <dgm:t>
        <a:bodyPr/>
        <a:lstStyle/>
        <a:p>
          <a:r>
            <a:rPr lang="es-MX"/>
            <a:t>Los datos fueron recopilados de la pagina de Banxico </a:t>
          </a:r>
          <a:endParaRPr lang="en-US"/>
        </a:p>
      </dgm:t>
    </dgm:pt>
    <dgm:pt modelId="{3EACEBE8-AB2C-4D4F-9257-C94A7510C778}" type="parTrans" cxnId="{C37C54AC-2C57-44E7-BF69-C0D9773A6A12}">
      <dgm:prSet/>
      <dgm:spPr/>
      <dgm:t>
        <a:bodyPr/>
        <a:lstStyle/>
        <a:p>
          <a:endParaRPr lang="en-US"/>
        </a:p>
      </dgm:t>
    </dgm:pt>
    <dgm:pt modelId="{BC21B341-35D8-42B8-8D4A-B96F59F8A88C}" type="sibTrans" cxnId="{C37C54AC-2C57-44E7-BF69-C0D9773A6A12}">
      <dgm:prSet/>
      <dgm:spPr/>
      <dgm:t>
        <a:bodyPr/>
        <a:lstStyle/>
        <a:p>
          <a:endParaRPr lang="en-US"/>
        </a:p>
      </dgm:t>
    </dgm:pt>
    <dgm:pt modelId="{6AC4F728-FA9A-4F1E-ACDB-780C37F07E2B}">
      <dgm:prSet custT="1"/>
      <dgm:spPr/>
      <dgm:t>
        <a:bodyPr/>
        <a:lstStyle/>
        <a:p>
          <a:r>
            <a:rPr lang="es-MX" sz="1400" dirty="0">
              <a:hlinkClick xmlns:r="http://schemas.openxmlformats.org/officeDocument/2006/relationships" r:id="rId1"/>
            </a:rPr>
            <a:t>URL:</a:t>
          </a:r>
          <a:r>
            <a:rPr lang="es-MX" sz="1400" b="0" i="0" dirty="0">
              <a:hlinkClick xmlns:r="http://schemas.openxmlformats.org/officeDocument/2006/relationships" r:id="rId1"/>
            </a:rPr>
            <a:t>https://www.banxico.org.mx/SieInternet/consultarDirectorioInternetAction.do?sector=6&amp;accion=consultarCuadro&amp;idCuadro=CF373&amp;locale=es</a:t>
          </a:r>
          <a:endParaRPr lang="en-US" sz="1400" dirty="0"/>
        </a:p>
      </dgm:t>
    </dgm:pt>
    <dgm:pt modelId="{A656ACF0-36CC-4B44-A81A-CC39115C2A65}" type="parTrans" cxnId="{E668C872-FF43-4850-B495-0406AD19FDF3}">
      <dgm:prSet/>
      <dgm:spPr/>
      <dgm:t>
        <a:bodyPr/>
        <a:lstStyle/>
        <a:p>
          <a:endParaRPr lang="en-US"/>
        </a:p>
      </dgm:t>
    </dgm:pt>
    <dgm:pt modelId="{108B4EE5-77FD-41D1-9D3F-3ECA608A1D00}" type="sibTrans" cxnId="{E668C872-FF43-4850-B495-0406AD19FDF3}">
      <dgm:prSet/>
      <dgm:spPr/>
      <dgm:t>
        <a:bodyPr/>
        <a:lstStyle/>
        <a:p>
          <a:endParaRPr lang="en-US"/>
        </a:p>
      </dgm:t>
    </dgm:pt>
    <dgm:pt modelId="{759BEED9-51AD-46B0-9A91-62D4459818D6}" type="pres">
      <dgm:prSet presAssocID="{90340931-2E50-4873-9AB0-03E90277AC65}" presName="root" presStyleCnt="0">
        <dgm:presLayoutVars>
          <dgm:dir/>
          <dgm:resizeHandles val="exact"/>
        </dgm:presLayoutVars>
      </dgm:prSet>
      <dgm:spPr/>
    </dgm:pt>
    <dgm:pt modelId="{1FB4DE71-95F2-4070-A620-B3E5D7D8A942}" type="pres">
      <dgm:prSet presAssocID="{7E9C4C3D-7A5F-4168-B2A3-400E9BE90A26}" presName="compNode" presStyleCnt="0"/>
      <dgm:spPr/>
    </dgm:pt>
    <dgm:pt modelId="{D49C7F46-4C39-47FD-AE53-97803E5EBB3E}" type="pres">
      <dgm:prSet presAssocID="{7E9C4C3D-7A5F-4168-B2A3-400E9BE90A26}"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ar chart"/>
        </a:ext>
      </dgm:extLst>
    </dgm:pt>
    <dgm:pt modelId="{83E54522-B452-46AD-BC3F-D49EC4BDDEBF}" type="pres">
      <dgm:prSet presAssocID="{7E9C4C3D-7A5F-4168-B2A3-400E9BE90A26}" presName="spaceRect" presStyleCnt="0"/>
      <dgm:spPr/>
    </dgm:pt>
    <dgm:pt modelId="{997E83B0-F1A3-4C49-BC43-5C583529CDB9}" type="pres">
      <dgm:prSet presAssocID="{7E9C4C3D-7A5F-4168-B2A3-400E9BE90A26}" presName="textRect" presStyleLbl="revTx" presStyleIdx="0" presStyleCnt="2">
        <dgm:presLayoutVars>
          <dgm:chMax val="1"/>
          <dgm:chPref val="1"/>
        </dgm:presLayoutVars>
      </dgm:prSet>
      <dgm:spPr/>
    </dgm:pt>
    <dgm:pt modelId="{E1E5A4B3-D4F6-4CD4-9ABD-763F1A68F03F}" type="pres">
      <dgm:prSet presAssocID="{BC21B341-35D8-42B8-8D4A-B96F59F8A88C}" presName="sibTrans" presStyleCnt="0"/>
      <dgm:spPr/>
    </dgm:pt>
    <dgm:pt modelId="{218783D2-ECFF-4262-868C-039836F4B5B4}" type="pres">
      <dgm:prSet presAssocID="{6AC4F728-FA9A-4F1E-ACDB-780C37F07E2B}" presName="compNode" presStyleCnt="0"/>
      <dgm:spPr/>
    </dgm:pt>
    <dgm:pt modelId="{A927F7E3-FE2E-48D6-981E-4411B464ED23}" type="pres">
      <dgm:prSet presAssocID="{6AC4F728-FA9A-4F1E-ACDB-780C37F07E2B}"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Vínculo"/>
        </a:ext>
      </dgm:extLst>
    </dgm:pt>
    <dgm:pt modelId="{75FEF110-B048-40BB-A649-C0639B6BEDDF}" type="pres">
      <dgm:prSet presAssocID="{6AC4F728-FA9A-4F1E-ACDB-780C37F07E2B}" presName="spaceRect" presStyleCnt="0"/>
      <dgm:spPr/>
    </dgm:pt>
    <dgm:pt modelId="{4A1392EF-F1CF-427A-B5DB-318230070E02}" type="pres">
      <dgm:prSet presAssocID="{6AC4F728-FA9A-4F1E-ACDB-780C37F07E2B}" presName="textRect" presStyleLbl="revTx" presStyleIdx="1" presStyleCnt="2">
        <dgm:presLayoutVars>
          <dgm:chMax val="1"/>
          <dgm:chPref val="1"/>
        </dgm:presLayoutVars>
      </dgm:prSet>
      <dgm:spPr/>
    </dgm:pt>
  </dgm:ptLst>
  <dgm:cxnLst>
    <dgm:cxn modelId="{165F2F0B-9F77-4C6E-BFF7-B57F5B279124}" type="presOf" srcId="{6AC4F728-FA9A-4F1E-ACDB-780C37F07E2B}" destId="{4A1392EF-F1CF-427A-B5DB-318230070E02}" srcOrd="0" destOrd="0" presId="urn:microsoft.com/office/officeart/2018/2/layout/IconLabelList"/>
    <dgm:cxn modelId="{1F281312-42BC-4C00-84A1-63A4FB1BB70C}" type="presOf" srcId="{90340931-2E50-4873-9AB0-03E90277AC65}" destId="{759BEED9-51AD-46B0-9A91-62D4459818D6}" srcOrd="0" destOrd="0" presId="urn:microsoft.com/office/officeart/2018/2/layout/IconLabelList"/>
    <dgm:cxn modelId="{E668C872-FF43-4850-B495-0406AD19FDF3}" srcId="{90340931-2E50-4873-9AB0-03E90277AC65}" destId="{6AC4F728-FA9A-4F1E-ACDB-780C37F07E2B}" srcOrd="1" destOrd="0" parTransId="{A656ACF0-36CC-4B44-A81A-CC39115C2A65}" sibTransId="{108B4EE5-77FD-41D1-9D3F-3ECA608A1D00}"/>
    <dgm:cxn modelId="{50D2C69B-6200-4059-9B92-9ACB90A841D8}" type="presOf" srcId="{7E9C4C3D-7A5F-4168-B2A3-400E9BE90A26}" destId="{997E83B0-F1A3-4C49-BC43-5C583529CDB9}" srcOrd="0" destOrd="0" presId="urn:microsoft.com/office/officeart/2018/2/layout/IconLabelList"/>
    <dgm:cxn modelId="{C37C54AC-2C57-44E7-BF69-C0D9773A6A12}" srcId="{90340931-2E50-4873-9AB0-03E90277AC65}" destId="{7E9C4C3D-7A5F-4168-B2A3-400E9BE90A26}" srcOrd="0" destOrd="0" parTransId="{3EACEBE8-AB2C-4D4F-9257-C94A7510C778}" sibTransId="{BC21B341-35D8-42B8-8D4A-B96F59F8A88C}"/>
    <dgm:cxn modelId="{7630AEBC-2CFA-49CA-AFEA-816E2AD8DE8D}" type="presParOf" srcId="{759BEED9-51AD-46B0-9A91-62D4459818D6}" destId="{1FB4DE71-95F2-4070-A620-B3E5D7D8A942}" srcOrd="0" destOrd="0" presId="urn:microsoft.com/office/officeart/2018/2/layout/IconLabelList"/>
    <dgm:cxn modelId="{E2EE1068-3D06-494E-AF9F-10D444A33433}" type="presParOf" srcId="{1FB4DE71-95F2-4070-A620-B3E5D7D8A942}" destId="{D49C7F46-4C39-47FD-AE53-97803E5EBB3E}" srcOrd="0" destOrd="0" presId="urn:microsoft.com/office/officeart/2018/2/layout/IconLabelList"/>
    <dgm:cxn modelId="{59B7CC6F-56F8-417D-9644-FB124C51D77B}" type="presParOf" srcId="{1FB4DE71-95F2-4070-A620-B3E5D7D8A942}" destId="{83E54522-B452-46AD-BC3F-D49EC4BDDEBF}" srcOrd="1" destOrd="0" presId="urn:microsoft.com/office/officeart/2018/2/layout/IconLabelList"/>
    <dgm:cxn modelId="{2F032F18-6213-4484-873E-1C7CF2FFFE8D}" type="presParOf" srcId="{1FB4DE71-95F2-4070-A620-B3E5D7D8A942}" destId="{997E83B0-F1A3-4C49-BC43-5C583529CDB9}" srcOrd="2" destOrd="0" presId="urn:microsoft.com/office/officeart/2018/2/layout/IconLabelList"/>
    <dgm:cxn modelId="{81E88F4D-2436-4918-A7F8-121C65DED8E4}" type="presParOf" srcId="{759BEED9-51AD-46B0-9A91-62D4459818D6}" destId="{E1E5A4B3-D4F6-4CD4-9ABD-763F1A68F03F}" srcOrd="1" destOrd="0" presId="urn:microsoft.com/office/officeart/2018/2/layout/IconLabelList"/>
    <dgm:cxn modelId="{BD32BDA9-F090-47C9-9328-5A64243C68BD}" type="presParOf" srcId="{759BEED9-51AD-46B0-9A91-62D4459818D6}" destId="{218783D2-ECFF-4262-868C-039836F4B5B4}" srcOrd="2" destOrd="0" presId="urn:microsoft.com/office/officeart/2018/2/layout/IconLabelList"/>
    <dgm:cxn modelId="{F024128B-6A44-4374-A751-31A84312B36D}" type="presParOf" srcId="{218783D2-ECFF-4262-868C-039836F4B5B4}" destId="{A927F7E3-FE2E-48D6-981E-4411B464ED23}" srcOrd="0" destOrd="0" presId="urn:microsoft.com/office/officeart/2018/2/layout/IconLabelList"/>
    <dgm:cxn modelId="{6A0AFB6C-893A-4853-B064-184795B1B17F}" type="presParOf" srcId="{218783D2-ECFF-4262-868C-039836F4B5B4}" destId="{75FEF110-B048-40BB-A649-C0639B6BEDDF}" srcOrd="1" destOrd="0" presId="urn:microsoft.com/office/officeart/2018/2/layout/IconLabelList"/>
    <dgm:cxn modelId="{9C38D810-00F5-4253-A231-3138E3684A13}" type="presParOf" srcId="{218783D2-ECFF-4262-868C-039836F4B5B4}" destId="{4A1392EF-F1CF-427A-B5DB-318230070E0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C7F46-4C39-47FD-AE53-97803E5EBB3E}">
      <dsp:nvSpPr>
        <dsp:cNvPr id="0" name=""/>
        <dsp:cNvSpPr/>
      </dsp:nvSpPr>
      <dsp:spPr>
        <a:xfrm>
          <a:off x="1730821" y="25354"/>
          <a:ext cx="1908562" cy="190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7E83B0-F1A3-4C49-BC43-5C583529CDB9}">
      <dsp:nvSpPr>
        <dsp:cNvPr id="0" name=""/>
        <dsp:cNvSpPr/>
      </dsp:nvSpPr>
      <dsp:spPr>
        <a:xfrm>
          <a:off x="564478" y="2398061"/>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s-MX" sz="2700" kern="1200"/>
            <a:t>Los datos fueron recopilados de la pagina de Banxico </a:t>
          </a:r>
          <a:endParaRPr lang="en-US" sz="2700" kern="1200"/>
        </a:p>
      </dsp:txBody>
      <dsp:txXfrm>
        <a:off x="564478" y="2398061"/>
        <a:ext cx="4241250" cy="720000"/>
      </dsp:txXfrm>
    </dsp:sp>
    <dsp:sp modelId="{A927F7E3-FE2E-48D6-981E-4411B464ED23}">
      <dsp:nvSpPr>
        <dsp:cNvPr id="0" name=""/>
        <dsp:cNvSpPr/>
      </dsp:nvSpPr>
      <dsp:spPr>
        <a:xfrm>
          <a:off x="6714290" y="25354"/>
          <a:ext cx="1908562" cy="190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1392EF-F1CF-427A-B5DB-318230070E02}">
      <dsp:nvSpPr>
        <dsp:cNvPr id="0" name=""/>
        <dsp:cNvSpPr/>
      </dsp:nvSpPr>
      <dsp:spPr>
        <a:xfrm>
          <a:off x="5547946" y="2398061"/>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s-MX" sz="1400" kern="1200" dirty="0">
              <a:hlinkClick xmlns:r="http://schemas.openxmlformats.org/officeDocument/2006/relationships" r:id="rId5"/>
            </a:rPr>
            <a:t>URL:</a:t>
          </a:r>
          <a:r>
            <a:rPr lang="es-MX" sz="1400" b="0" i="0" kern="1200" dirty="0">
              <a:hlinkClick xmlns:r="http://schemas.openxmlformats.org/officeDocument/2006/relationships" r:id="rId5"/>
            </a:rPr>
            <a:t>https://www.banxico.org.mx/SieInternet/consultarDirectorioInternetAction.do?sector=6&amp;accion=consultarCuadro&amp;idCuadro=CF373&amp;locale=es</a:t>
          </a:r>
          <a:endParaRPr lang="en-US" sz="1400" kern="1200" dirty="0"/>
        </a:p>
      </dsp:txBody>
      <dsp:txXfrm>
        <a:off x="5547946" y="2398061"/>
        <a:ext cx="424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3421768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3896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304823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70349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11741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07546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197438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18941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04371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82696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3385412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43538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67767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87468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9625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216378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7807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11/16/2021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645680283"/>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6" r:id="rId12"/>
    <p:sldLayoutId id="2147483671" r:id="rId13"/>
    <p:sldLayoutId id="2147483672" r:id="rId14"/>
    <p:sldLayoutId id="2147483673" r:id="rId15"/>
    <p:sldLayoutId id="2147483674" r:id="rId16"/>
    <p:sldLayoutId id="2147483675" r:id="rId17"/>
  </p:sldLayoutIdLst>
  <p:hf sldNum="0" hdr="0" ftr="0" dt="0"/>
  <p:txStyles>
    <p:titleStyle>
      <a:lvl1pPr algn="ctr" defTabSz="457200" rtl="0" eaLnBrk="1" latinLnBrk="0" hangingPunct="1">
        <a:lnSpc>
          <a:spcPct val="9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Números de cotización bursátil en una pantalla digital">
            <a:extLst>
              <a:ext uri="{FF2B5EF4-FFF2-40B4-BE49-F238E27FC236}">
                <a16:creationId xmlns:a16="http://schemas.microsoft.com/office/drawing/2014/main" id="{9E9CE159-5AEA-4A47-B194-E120DDFF4DE8}"/>
              </a:ext>
            </a:extLst>
          </p:cNvPr>
          <p:cNvPicPr>
            <a:picLocks noChangeAspect="1"/>
          </p:cNvPicPr>
          <p:nvPr/>
        </p:nvPicPr>
        <p:blipFill rotWithShape="1">
          <a:blip r:embed="rId3"/>
          <a:srcRect b="3434"/>
          <a:stretch/>
        </p:blipFill>
        <p:spPr>
          <a:xfrm>
            <a:off x="20" y="1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4883B49B-C1FB-4263-AE37-B4723F82E051}"/>
              </a:ext>
            </a:extLst>
          </p:cNvPr>
          <p:cNvSpPr>
            <a:spLocks noGrp="1"/>
          </p:cNvSpPr>
          <p:nvPr>
            <p:ph type="ctrTitle"/>
          </p:nvPr>
        </p:nvSpPr>
        <p:spPr>
          <a:xfrm>
            <a:off x="2480733" y="2074339"/>
            <a:ext cx="7219954" cy="1828801"/>
          </a:xfrm>
        </p:spPr>
        <p:txBody>
          <a:bodyPr>
            <a:normAutofit/>
          </a:bodyPr>
          <a:lstStyle/>
          <a:p>
            <a:r>
              <a:rPr lang="es-MX" sz="4800" dirty="0">
                <a:latin typeface="Bahnschrift Condensed" panose="020B0502040204020203" pitchFamily="34" charset="0"/>
              </a:rPr>
              <a:t>Pronóstico:</a:t>
            </a:r>
            <a:br>
              <a:rPr lang="es-MX" sz="4800" dirty="0">
                <a:latin typeface="Bahnschrift Condensed" panose="020B0502040204020203" pitchFamily="34" charset="0"/>
              </a:rPr>
            </a:br>
            <a:r>
              <a:rPr lang="es-MX" sz="4800" dirty="0">
                <a:latin typeface="Bahnschrift Condensed" panose="020B0502040204020203" pitchFamily="34" charset="0"/>
              </a:rPr>
              <a:t>Tipo de cambio peso-dólar</a:t>
            </a:r>
          </a:p>
        </p:txBody>
      </p:sp>
      <p:sp>
        <p:nvSpPr>
          <p:cNvPr id="3" name="Subtítulo 2">
            <a:extLst>
              <a:ext uri="{FF2B5EF4-FFF2-40B4-BE49-F238E27FC236}">
                <a16:creationId xmlns:a16="http://schemas.microsoft.com/office/drawing/2014/main" id="{719CC052-6BFE-413A-A1D3-162DB0F798D3}"/>
              </a:ext>
            </a:extLst>
          </p:cNvPr>
          <p:cNvSpPr>
            <a:spLocks noGrp="1"/>
          </p:cNvSpPr>
          <p:nvPr>
            <p:ph type="subTitle" idx="1"/>
          </p:nvPr>
        </p:nvSpPr>
        <p:spPr>
          <a:xfrm>
            <a:off x="2480733" y="3903138"/>
            <a:ext cx="7219954" cy="1049867"/>
          </a:xfrm>
        </p:spPr>
        <p:txBody>
          <a:bodyPr>
            <a:normAutofit/>
          </a:bodyPr>
          <a:lstStyle/>
          <a:p>
            <a:r>
              <a:rPr lang="es-MX" dirty="0">
                <a:solidFill>
                  <a:srgbClr val="00B0F0"/>
                </a:solidFill>
              </a:rPr>
              <a:t>Autor: Gabriela del Carmen Barron Orozco</a:t>
            </a:r>
          </a:p>
          <a:p>
            <a:r>
              <a:rPr lang="es-MX" dirty="0">
                <a:solidFill>
                  <a:srgbClr val="00B0F0"/>
                </a:solidFill>
              </a:rPr>
              <a:t>baorz.gab@gmail.com</a:t>
            </a:r>
          </a:p>
        </p:txBody>
      </p:sp>
    </p:spTree>
    <p:extLst>
      <p:ext uri="{BB962C8B-B14F-4D97-AF65-F5344CB8AC3E}">
        <p14:creationId xmlns:p14="http://schemas.microsoft.com/office/powerpoint/2010/main" val="392567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30579BA-22EC-41CB-82B7-65D5DFCA6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1B759BE8-E060-478E-8428-66CFAF04269E}"/>
              </a:ext>
            </a:extLst>
          </p:cNvPr>
          <p:cNvSpPr>
            <a:spLocks noGrp="1"/>
          </p:cNvSpPr>
          <p:nvPr>
            <p:ph type="title"/>
          </p:nvPr>
        </p:nvSpPr>
        <p:spPr>
          <a:xfrm>
            <a:off x="1316965" y="1673524"/>
            <a:ext cx="3485073" cy="2420504"/>
          </a:xfrm>
        </p:spPr>
        <p:txBody>
          <a:bodyPr vert="horz" lIns="91440" tIns="45720" rIns="91440" bIns="45720" rtlCol="0" anchor="b">
            <a:normAutofit/>
          </a:bodyPr>
          <a:lstStyle/>
          <a:p>
            <a:pPr algn="l"/>
            <a:r>
              <a:rPr lang="en-US"/>
              <a:t>ACF Y PACF</a:t>
            </a:r>
          </a:p>
        </p:txBody>
      </p:sp>
      <p:pic>
        <p:nvPicPr>
          <p:cNvPr id="5122" name="Picture 2">
            <a:extLst>
              <a:ext uri="{FF2B5EF4-FFF2-40B4-BE49-F238E27FC236}">
                <a16:creationId xmlns:a16="http://schemas.microsoft.com/office/drawing/2014/main" id="{766EF92D-FF08-4B9F-B4B5-3B249CD664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38160" y="2085351"/>
            <a:ext cx="5810373" cy="2687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300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F81514C-5E48-46AB-A607-4953A7B0226F}"/>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err="1">
                <a:latin typeface="Bahnschrift Condensed" panose="020B0502040204020203" pitchFamily="34" charset="0"/>
              </a:rPr>
              <a:t>Escogiendo</a:t>
            </a:r>
            <a:r>
              <a:rPr lang="en-US" sz="4200" dirty="0">
                <a:latin typeface="Bahnschrift Condensed" panose="020B0502040204020203" pitchFamily="34" charset="0"/>
              </a:rPr>
              <a:t> </a:t>
            </a:r>
            <a:r>
              <a:rPr lang="en-US" sz="4200" dirty="0" err="1">
                <a:latin typeface="Bahnschrift Condensed" panose="020B0502040204020203" pitchFamily="34" charset="0"/>
              </a:rPr>
              <a:t>modelo</a:t>
            </a:r>
            <a:r>
              <a:rPr lang="en-US" sz="4200" dirty="0">
                <a:latin typeface="Bahnschrift Condensed" panose="020B0502040204020203" pitchFamily="34" charset="0"/>
              </a:rPr>
              <a:t> SARIMAX</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15D61AE8-42E2-4F8F-BBF8-1EDE02ACAF8A}"/>
              </a:ext>
            </a:extLst>
          </p:cNvPr>
          <p:cNvPicPr>
            <a:picLocks noChangeAspect="1"/>
          </p:cNvPicPr>
          <p:nvPr/>
        </p:nvPicPr>
        <p:blipFill>
          <a:blip r:embed="rId3"/>
          <a:stretch>
            <a:fillRect/>
          </a:stretch>
        </p:blipFill>
        <p:spPr>
          <a:xfrm>
            <a:off x="5324315" y="1321793"/>
            <a:ext cx="6197668" cy="4214414"/>
          </a:xfrm>
          <a:prstGeom prst="rect">
            <a:avLst/>
          </a:prstGeom>
        </p:spPr>
      </p:pic>
      <p:sp>
        <p:nvSpPr>
          <p:cNvPr id="6" name="CuadroTexto 5">
            <a:extLst>
              <a:ext uri="{FF2B5EF4-FFF2-40B4-BE49-F238E27FC236}">
                <a16:creationId xmlns:a16="http://schemas.microsoft.com/office/drawing/2014/main" id="{2FF39C16-902D-4A74-A3E6-AAA0390B62EB}"/>
              </a:ext>
            </a:extLst>
          </p:cNvPr>
          <p:cNvSpPr txBox="1"/>
          <p:nvPr/>
        </p:nvSpPr>
        <p:spPr>
          <a:xfrm>
            <a:off x="5324315" y="6012437"/>
            <a:ext cx="6067697" cy="369332"/>
          </a:xfrm>
          <a:prstGeom prst="rect">
            <a:avLst/>
          </a:prstGeom>
          <a:noFill/>
        </p:spPr>
        <p:txBody>
          <a:bodyPr wrap="square" rtlCol="0">
            <a:spAutoFit/>
          </a:bodyPr>
          <a:lstStyle/>
          <a:p>
            <a:r>
              <a:rPr lang="es-MX" dirty="0">
                <a:solidFill>
                  <a:schemeClr val="bg1"/>
                </a:solidFill>
              </a:rPr>
              <a:t>El mejor modelo fue SARIMAX(0, 1, 1)(1, 1, 1, 12)</a:t>
            </a:r>
          </a:p>
        </p:txBody>
      </p:sp>
    </p:spTree>
    <p:extLst>
      <p:ext uri="{BB962C8B-B14F-4D97-AF65-F5344CB8AC3E}">
        <p14:creationId xmlns:p14="http://schemas.microsoft.com/office/powerpoint/2010/main" val="2585799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6148" name="Rectangle 70">
            <a:extLst>
              <a:ext uri="{FF2B5EF4-FFF2-40B4-BE49-F238E27FC236}">
                <a16:creationId xmlns:a16="http://schemas.microsoft.com/office/drawing/2014/main" id="{D30579BA-22EC-41CB-82B7-65D5DFCA6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49"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1A2B7C21-7361-44E5-9F3E-D82E1BE0339F}"/>
              </a:ext>
            </a:extLst>
          </p:cNvPr>
          <p:cNvSpPr>
            <a:spLocks noGrp="1"/>
          </p:cNvSpPr>
          <p:nvPr>
            <p:ph type="title"/>
          </p:nvPr>
        </p:nvSpPr>
        <p:spPr>
          <a:xfrm>
            <a:off x="1316965" y="1673524"/>
            <a:ext cx="3485073" cy="2420504"/>
          </a:xfrm>
        </p:spPr>
        <p:txBody>
          <a:bodyPr vert="horz" lIns="91440" tIns="45720" rIns="91440" bIns="45720" rtlCol="0" anchor="b">
            <a:normAutofit/>
          </a:bodyPr>
          <a:lstStyle/>
          <a:p>
            <a:pPr algn="l"/>
            <a:r>
              <a:rPr lang="en-US" dirty="0" err="1">
                <a:latin typeface="Bahnschrift Condensed" panose="020B0502040204020203" pitchFamily="34" charset="0"/>
              </a:rPr>
              <a:t>Prediccíón</a:t>
            </a:r>
            <a:endParaRPr lang="en-US" dirty="0">
              <a:latin typeface="Bahnschrift Condensed" panose="020B0502040204020203" pitchFamily="34" charset="0"/>
            </a:endParaRPr>
          </a:p>
        </p:txBody>
      </p:sp>
      <p:pic>
        <p:nvPicPr>
          <p:cNvPr id="6146" name="Picture 2">
            <a:extLst>
              <a:ext uri="{FF2B5EF4-FFF2-40B4-BE49-F238E27FC236}">
                <a16:creationId xmlns:a16="http://schemas.microsoft.com/office/drawing/2014/main" id="{4F9AAF86-1C45-4670-BF68-8F970513814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38160" y="1926464"/>
            <a:ext cx="5810373" cy="273087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631CE1E3-07CB-40D2-A2D3-87AE488E9500}"/>
              </a:ext>
            </a:extLst>
          </p:cNvPr>
          <p:cNvSpPr txBox="1"/>
          <p:nvPr/>
        </p:nvSpPr>
        <p:spPr>
          <a:xfrm>
            <a:off x="5943600" y="5451898"/>
            <a:ext cx="5604933" cy="646331"/>
          </a:xfrm>
          <a:prstGeom prst="rect">
            <a:avLst/>
          </a:prstGeom>
          <a:noFill/>
        </p:spPr>
        <p:txBody>
          <a:bodyPr wrap="square" rtlCol="0">
            <a:spAutoFit/>
          </a:bodyPr>
          <a:lstStyle/>
          <a:p>
            <a:r>
              <a:rPr lang="es-MX" dirty="0">
                <a:solidFill>
                  <a:schemeClr val="bg1"/>
                </a:solidFill>
              </a:rPr>
              <a:t>Como predicción tenemos que el precio del dólar estará entre un intervalo de 20 a 21 pesos mexicanos</a:t>
            </a:r>
          </a:p>
        </p:txBody>
      </p:sp>
    </p:spTree>
    <p:extLst>
      <p:ext uri="{BB962C8B-B14F-4D97-AF65-F5344CB8AC3E}">
        <p14:creationId xmlns:p14="http://schemas.microsoft.com/office/powerpoint/2010/main" val="49702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8AEA374-37AC-4221-9D7B-DDA053388C1E}"/>
              </a:ext>
            </a:extLst>
          </p:cNvPr>
          <p:cNvSpPr>
            <a:spLocks noGrp="1"/>
          </p:cNvSpPr>
          <p:nvPr>
            <p:ph type="title"/>
          </p:nvPr>
        </p:nvSpPr>
        <p:spPr>
          <a:xfrm>
            <a:off x="913794" y="741515"/>
            <a:ext cx="10353761" cy="1633340"/>
          </a:xfrm>
        </p:spPr>
        <p:txBody>
          <a:bodyPr>
            <a:normAutofit/>
          </a:bodyPr>
          <a:lstStyle/>
          <a:p>
            <a:r>
              <a:rPr lang="es-MX" sz="4800">
                <a:solidFill>
                  <a:srgbClr val="FFFFFF"/>
                </a:solidFill>
                <a:latin typeface="Bahnschrift Condensed" panose="020B0502040204020203" pitchFamily="34" charset="0"/>
              </a:rPr>
              <a:t>Concluciones</a:t>
            </a:r>
          </a:p>
        </p:txBody>
      </p:sp>
      <p:sp>
        <p:nvSpPr>
          <p:cNvPr id="3" name="Marcador de contenido 2">
            <a:extLst>
              <a:ext uri="{FF2B5EF4-FFF2-40B4-BE49-F238E27FC236}">
                <a16:creationId xmlns:a16="http://schemas.microsoft.com/office/drawing/2014/main" id="{631D7FCC-ADA9-4730-989D-8EFA155C8A91}"/>
              </a:ext>
            </a:extLst>
          </p:cNvPr>
          <p:cNvSpPr>
            <a:spLocks noGrp="1"/>
          </p:cNvSpPr>
          <p:nvPr>
            <p:ph idx="1"/>
          </p:nvPr>
        </p:nvSpPr>
        <p:spPr>
          <a:xfrm>
            <a:off x="913795" y="3070927"/>
            <a:ext cx="10353762" cy="3045558"/>
          </a:xfrm>
          <a:effectLst/>
        </p:spPr>
        <p:txBody>
          <a:bodyPr anchor="ctr">
            <a:normAutofit/>
          </a:bodyPr>
          <a:lstStyle/>
          <a:p>
            <a:pPr marL="36900" indent="0">
              <a:buNone/>
            </a:pPr>
            <a:r>
              <a:rPr lang="es-MX" dirty="0"/>
              <a:t>Conocer estos datos es importante ya que es un indicador de la competitividad de un país con el resto del mundo, es decir, si el peso cae los precios internos pueden aumentar y viceversa </a:t>
            </a:r>
          </a:p>
        </p:txBody>
      </p:sp>
    </p:spTree>
    <p:extLst>
      <p:ext uri="{BB962C8B-B14F-4D97-AF65-F5344CB8AC3E}">
        <p14:creationId xmlns:p14="http://schemas.microsoft.com/office/powerpoint/2010/main" val="1711516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998E948-90CF-4454-BE39-0C3EDE66521B}"/>
              </a:ext>
            </a:extLst>
          </p:cNvPr>
          <p:cNvSpPr>
            <a:spLocks noGrp="1"/>
          </p:cNvSpPr>
          <p:nvPr>
            <p:ph type="title"/>
          </p:nvPr>
        </p:nvSpPr>
        <p:spPr>
          <a:xfrm>
            <a:off x="913795" y="609600"/>
            <a:ext cx="10353762" cy="1257300"/>
          </a:xfrm>
        </p:spPr>
        <p:txBody>
          <a:bodyPr>
            <a:normAutofit/>
          </a:bodyPr>
          <a:lstStyle/>
          <a:p>
            <a:r>
              <a:rPr lang="es-MX">
                <a:solidFill>
                  <a:srgbClr val="FFFFFF"/>
                </a:solidFill>
                <a:latin typeface="Bahnschrift Condensed" panose="020B0502040204020203" pitchFamily="34" charset="0"/>
              </a:rPr>
              <a:t>Fuentes de datos</a:t>
            </a:r>
          </a:p>
        </p:txBody>
      </p:sp>
      <p:pic>
        <p:nvPicPr>
          <p:cNvPr id="11" name="Picture 10">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Marcador de contenido 2">
            <a:extLst>
              <a:ext uri="{FF2B5EF4-FFF2-40B4-BE49-F238E27FC236}">
                <a16:creationId xmlns:a16="http://schemas.microsoft.com/office/drawing/2014/main" id="{8964D2E8-E51C-4A39-800E-EECE1FA5F289}"/>
              </a:ext>
            </a:extLst>
          </p:cNvPr>
          <p:cNvGraphicFramePr>
            <a:graphicFrameLocks noGrp="1"/>
          </p:cNvGraphicFramePr>
          <p:nvPr>
            <p:ph idx="1"/>
            <p:extLst>
              <p:ext uri="{D42A27DB-BD31-4B8C-83A1-F6EECF244321}">
                <p14:modId xmlns:p14="http://schemas.microsoft.com/office/powerpoint/2010/main" val="576160057"/>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709540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1F929B6-B55B-402E-AE41-0E244D1B5A5E}"/>
              </a:ext>
            </a:extLst>
          </p:cNvPr>
          <p:cNvSpPr>
            <a:spLocks noGrp="1"/>
          </p:cNvSpPr>
          <p:nvPr>
            <p:ph type="title"/>
          </p:nvPr>
        </p:nvSpPr>
        <p:spPr>
          <a:xfrm>
            <a:off x="913796" y="643465"/>
            <a:ext cx="3382638" cy="1370605"/>
          </a:xfrm>
        </p:spPr>
        <p:txBody>
          <a:bodyPr>
            <a:normAutofit/>
          </a:bodyPr>
          <a:lstStyle/>
          <a:p>
            <a:pPr algn="l"/>
            <a:r>
              <a:rPr lang="es-MX" sz="3000">
                <a:latin typeface="Bahnschrift Condensed" panose="020B0502040204020203" pitchFamily="34" charset="0"/>
              </a:rPr>
              <a:t>Elección de datos</a:t>
            </a:r>
          </a:p>
        </p:txBody>
      </p:sp>
      <p:sp>
        <p:nvSpPr>
          <p:cNvPr id="3" name="Marcador de contenido 2">
            <a:extLst>
              <a:ext uri="{FF2B5EF4-FFF2-40B4-BE49-F238E27FC236}">
                <a16:creationId xmlns:a16="http://schemas.microsoft.com/office/drawing/2014/main" id="{34F7CF15-703C-4169-95BD-620DB7706D11}"/>
              </a:ext>
            </a:extLst>
          </p:cNvPr>
          <p:cNvSpPr>
            <a:spLocks noGrp="1"/>
          </p:cNvSpPr>
          <p:nvPr>
            <p:ph idx="1"/>
          </p:nvPr>
        </p:nvSpPr>
        <p:spPr>
          <a:xfrm>
            <a:off x="913796" y="2247153"/>
            <a:ext cx="3358084" cy="3544046"/>
          </a:xfrm>
        </p:spPr>
        <p:txBody>
          <a:bodyPr>
            <a:normAutofit/>
          </a:bodyPr>
          <a:lstStyle/>
          <a:p>
            <a:pPr marL="36900" indent="0">
              <a:buNone/>
            </a:pPr>
            <a:r>
              <a:rPr lang="es-MX" sz="2400" dirty="0"/>
              <a:t>Los datos que se recopilaron van desde 03/01/2000 hasta 12/11/2021.</a:t>
            </a:r>
          </a:p>
        </p:txBody>
      </p:sp>
      <p:pic>
        <p:nvPicPr>
          <p:cNvPr id="7" name="Imagen 6">
            <a:extLst>
              <a:ext uri="{FF2B5EF4-FFF2-40B4-BE49-F238E27FC236}">
                <a16:creationId xmlns:a16="http://schemas.microsoft.com/office/drawing/2014/main" id="{10956270-6BF6-4207-A189-46A8BF703C60}"/>
              </a:ext>
            </a:extLst>
          </p:cNvPr>
          <p:cNvPicPr>
            <a:picLocks noChangeAspect="1"/>
          </p:cNvPicPr>
          <p:nvPr/>
        </p:nvPicPr>
        <p:blipFill>
          <a:blip r:embed="rId3"/>
          <a:stretch>
            <a:fillRect/>
          </a:stretch>
        </p:blipFill>
        <p:spPr>
          <a:xfrm>
            <a:off x="5047775" y="643466"/>
            <a:ext cx="6368329" cy="5147733"/>
          </a:xfrm>
          <a:prstGeom prst="rect">
            <a:avLst/>
          </a:prstGeom>
        </p:spPr>
      </p:pic>
    </p:spTree>
    <p:extLst>
      <p:ext uri="{BB962C8B-B14F-4D97-AF65-F5344CB8AC3E}">
        <p14:creationId xmlns:p14="http://schemas.microsoft.com/office/powerpoint/2010/main" val="2464564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C261591-EC11-46AD-9419-BC51EF3A5D6E}"/>
              </a:ext>
            </a:extLst>
          </p:cNvPr>
          <p:cNvSpPr>
            <a:spLocks noGrp="1"/>
          </p:cNvSpPr>
          <p:nvPr>
            <p:ph type="title"/>
          </p:nvPr>
        </p:nvSpPr>
        <p:spPr>
          <a:xfrm>
            <a:off x="695916" y="1078264"/>
            <a:ext cx="3422930" cy="4701473"/>
          </a:xfrm>
        </p:spPr>
        <p:txBody>
          <a:bodyPr>
            <a:normAutofit/>
          </a:bodyPr>
          <a:lstStyle/>
          <a:p>
            <a:pPr algn="r"/>
            <a:r>
              <a:rPr lang="es-MX" sz="4400" i="1" dirty="0">
                <a:solidFill>
                  <a:srgbClr val="FFFFFF"/>
                </a:solidFill>
                <a:latin typeface="Bahnschrift Condensed" panose="020B0502040204020203" pitchFamily="34" charset="0"/>
              </a:rPr>
              <a:t>Issues</a:t>
            </a:r>
          </a:p>
        </p:txBody>
      </p:sp>
      <p:sp>
        <p:nvSpPr>
          <p:cNvPr id="3" name="Marcador de contenido 2">
            <a:extLst>
              <a:ext uri="{FF2B5EF4-FFF2-40B4-BE49-F238E27FC236}">
                <a16:creationId xmlns:a16="http://schemas.microsoft.com/office/drawing/2014/main" id="{9022981A-EB84-4EAB-9F46-BE1B9B5F201D}"/>
              </a:ext>
            </a:extLst>
          </p:cNvPr>
          <p:cNvSpPr>
            <a:spLocks noGrp="1"/>
          </p:cNvSpPr>
          <p:nvPr>
            <p:ph idx="1"/>
          </p:nvPr>
        </p:nvSpPr>
        <p:spPr>
          <a:xfrm>
            <a:off x="5114167" y="1078263"/>
            <a:ext cx="6117578" cy="4701474"/>
          </a:xfrm>
          <a:effectLst/>
        </p:spPr>
        <p:txBody>
          <a:bodyPr anchor="ctr">
            <a:normAutofit/>
          </a:bodyPr>
          <a:lstStyle/>
          <a:p>
            <a:pPr marL="36900" indent="0">
              <a:buNone/>
            </a:pPr>
            <a:r>
              <a:rPr lang="es-MX" dirty="0"/>
              <a:t>Al realizar el análisis exploratorio de los datos me percate de fechas faltantes, es decir, no existía ningún dato </a:t>
            </a:r>
            <a:r>
              <a:rPr lang="es-MX" b="1" i="1" dirty="0" err="1"/>
              <a:t>null</a:t>
            </a:r>
            <a:r>
              <a:rPr lang="es-MX" dirty="0"/>
              <a:t> pero se saltaban fechas, para no tener que generar una imputación de datos y generar tal vez un modelo mas inexacto o cortar la serie de tiempo, se decidió hacer un análisis mensual. Mas adelante se explica.</a:t>
            </a:r>
          </a:p>
        </p:txBody>
      </p:sp>
    </p:spTree>
    <p:extLst>
      <p:ext uri="{BB962C8B-B14F-4D97-AF65-F5344CB8AC3E}">
        <p14:creationId xmlns:p14="http://schemas.microsoft.com/office/powerpoint/2010/main" val="1716320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1E3E68-B79D-4D0B-9917-2CDE4CDF5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C788495-211C-456B-A1F7-A0647F88D6DB}"/>
              </a:ext>
            </a:extLst>
          </p:cNvPr>
          <p:cNvSpPr>
            <a:spLocks noGrp="1"/>
          </p:cNvSpPr>
          <p:nvPr>
            <p:ph type="title"/>
          </p:nvPr>
        </p:nvSpPr>
        <p:spPr>
          <a:xfrm>
            <a:off x="5279472" y="609598"/>
            <a:ext cx="5844759" cy="1598540"/>
          </a:xfrm>
        </p:spPr>
        <p:txBody>
          <a:bodyPr vert="horz" lIns="91440" tIns="45720" rIns="91440" bIns="45720" rtlCol="0" anchor="ctr">
            <a:normAutofit/>
          </a:bodyPr>
          <a:lstStyle/>
          <a:p>
            <a:r>
              <a:rPr lang="en-US"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hnschrift Condensed" panose="020B0502040204020203" pitchFamily="34" charset="0"/>
              </a:rPr>
              <a:t>Análisis exploratorio</a:t>
            </a:r>
          </a:p>
        </p:txBody>
      </p:sp>
      <p:pic>
        <p:nvPicPr>
          <p:cNvPr id="13" name="Picture 12">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5" name="Imagen 4">
            <a:extLst>
              <a:ext uri="{FF2B5EF4-FFF2-40B4-BE49-F238E27FC236}">
                <a16:creationId xmlns:a16="http://schemas.microsoft.com/office/drawing/2014/main" id="{A307D054-DD0E-468F-B026-BA56A69CDCA3}"/>
              </a:ext>
            </a:extLst>
          </p:cNvPr>
          <p:cNvPicPr>
            <a:picLocks noChangeAspect="1"/>
          </p:cNvPicPr>
          <p:nvPr/>
        </p:nvPicPr>
        <p:blipFill>
          <a:blip r:embed="rId4"/>
          <a:stretch>
            <a:fillRect/>
          </a:stretch>
        </p:blipFill>
        <p:spPr>
          <a:xfrm>
            <a:off x="1409947" y="643465"/>
            <a:ext cx="3226060" cy="5103372"/>
          </a:xfrm>
          <a:prstGeom prst="rect">
            <a:avLst/>
          </a:prstGeom>
        </p:spPr>
      </p:pic>
      <p:sp>
        <p:nvSpPr>
          <p:cNvPr id="6" name="CuadroTexto 5">
            <a:extLst>
              <a:ext uri="{FF2B5EF4-FFF2-40B4-BE49-F238E27FC236}">
                <a16:creationId xmlns:a16="http://schemas.microsoft.com/office/drawing/2014/main" id="{31154FA3-192A-43D2-A20F-E82200839E36}"/>
              </a:ext>
            </a:extLst>
          </p:cNvPr>
          <p:cNvSpPr txBox="1"/>
          <p:nvPr/>
        </p:nvSpPr>
        <p:spPr>
          <a:xfrm>
            <a:off x="5279472" y="2396565"/>
            <a:ext cx="5844760" cy="3298283"/>
          </a:xfrm>
        </p:spPr>
        <p:txBody>
          <a:bodyPr vert="horz" lIns="91440" tIns="45720" rIns="91440" bIns="45720" rtlCol="0" anchor="ctr">
            <a:normAutofit/>
          </a:bodyPr>
          <a:lstStyle/>
          <a:p>
            <a:pPr defTabSz="457200">
              <a:spcBef>
                <a:spcPct val="20000"/>
              </a:spcBef>
              <a:spcAft>
                <a:spcPts val="600"/>
              </a:spcAft>
              <a:buClr>
                <a:schemeClr val="tx2"/>
              </a:buClr>
              <a:buSzPct val="70000"/>
              <a:buFont typeface="Wingdings 2" charset="2"/>
            </a:pPr>
            <a:r>
              <a:rPr lang="en-US"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Tenemos</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una media de </a:t>
            </a:r>
            <a:r>
              <a:rPr lang="en-US"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tipo</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de </a:t>
            </a:r>
            <a:r>
              <a:rPr lang="en-US"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cambio</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de 13.86, </a:t>
            </a:r>
            <a:r>
              <a:rPr lang="en-US"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mientras</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que la </a:t>
            </a:r>
            <a:r>
              <a:rPr lang="en-US"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desviación</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estándar</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es de 3.86, la </a:t>
            </a:r>
            <a:r>
              <a:rPr lang="en-US"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cual</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no es tan </a:t>
            </a:r>
            <a:r>
              <a:rPr lang="en-US"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grande</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pero</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aun</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así</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existe</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una </a:t>
            </a:r>
            <a:r>
              <a:rPr lang="en-US"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desviación</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p:txBody>
      </p:sp>
    </p:spTree>
    <p:extLst>
      <p:ext uri="{BB962C8B-B14F-4D97-AF65-F5344CB8AC3E}">
        <p14:creationId xmlns:p14="http://schemas.microsoft.com/office/powerpoint/2010/main" val="2146386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4B9DD9F-DF5F-4249-BA66-3CAA9AC979B3}"/>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err="1">
                <a:latin typeface="Bahnschrift Condensed" panose="020B0502040204020203" pitchFamily="34" charset="0"/>
              </a:rPr>
              <a:t>Grafica</a:t>
            </a:r>
            <a:r>
              <a:rPr lang="en-US" sz="4200" dirty="0">
                <a:latin typeface="Bahnschrift Condensed" panose="020B0502040204020203" pitchFamily="34" charset="0"/>
              </a:rPr>
              <a:t> de los </a:t>
            </a:r>
            <a:r>
              <a:rPr lang="en-US" sz="4200" dirty="0" err="1">
                <a:latin typeface="Bahnschrift Condensed" panose="020B0502040204020203" pitchFamily="34" charset="0"/>
              </a:rPr>
              <a:t>datos</a:t>
            </a:r>
            <a:endParaRPr lang="en-US" sz="4200" dirty="0">
              <a:latin typeface="Bahnschrift Condensed" panose="020B0502040204020203" pitchFamily="34" charset="0"/>
            </a:endParaRPr>
          </a:p>
        </p:txBody>
      </p:sp>
      <p:sp>
        <p:nvSpPr>
          <p:cNvPr id="73" name="Rectangle 7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84C2E10-1B3A-46C2-AFD1-473D3630B1B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5889" y="1580606"/>
            <a:ext cx="7135892" cy="3460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75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7D0B807-24AA-450E-98F0-DCED7A4DF1A7}"/>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err="1">
                <a:latin typeface="Bahnschrift Condensed" panose="020B0502040204020203" pitchFamily="34" charset="0"/>
              </a:rPr>
              <a:t>Gradica</a:t>
            </a:r>
            <a:r>
              <a:rPr lang="en-US" sz="4200" dirty="0">
                <a:latin typeface="Bahnschrift Condensed" panose="020B0502040204020203" pitchFamily="34" charset="0"/>
              </a:rPr>
              <a:t> de los </a:t>
            </a:r>
            <a:r>
              <a:rPr lang="en-US" sz="4200" dirty="0" err="1">
                <a:latin typeface="Bahnschrift Condensed" panose="020B0502040204020203" pitchFamily="34" charset="0"/>
              </a:rPr>
              <a:t>datos</a:t>
            </a:r>
            <a:r>
              <a:rPr lang="en-US" sz="4200" dirty="0">
                <a:latin typeface="Bahnschrift Condensed" panose="020B0502040204020203" pitchFamily="34" charset="0"/>
              </a:rPr>
              <a:t> por </a:t>
            </a:r>
            <a:r>
              <a:rPr lang="en-US" sz="4200" dirty="0" err="1">
                <a:latin typeface="Bahnschrift Condensed" panose="020B0502040204020203" pitchFamily="34" charset="0"/>
              </a:rPr>
              <a:t>frecuencia</a:t>
            </a:r>
            <a:r>
              <a:rPr lang="en-US" sz="4200" dirty="0">
                <a:latin typeface="Bahnschrift Condensed" panose="020B0502040204020203" pitchFamily="34" charset="0"/>
              </a:rPr>
              <a:t> de </a:t>
            </a:r>
            <a:r>
              <a:rPr lang="en-US" sz="4200" dirty="0" err="1">
                <a:latin typeface="Bahnschrift Condensed" panose="020B0502040204020203" pitchFamily="34" charset="0"/>
              </a:rPr>
              <a:t>tiempo</a:t>
            </a:r>
            <a:endParaRPr lang="en-US" sz="4200" dirty="0">
              <a:latin typeface="Bahnschrift Condensed" panose="020B0502040204020203" pitchFamily="34" charset="0"/>
            </a:endParaRPr>
          </a:p>
        </p:txBody>
      </p:sp>
      <p:sp>
        <p:nvSpPr>
          <p:cNvPr id="73" name="Rectangle 7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53B5E390-7A14-4DFF-994B-27DEF8759C2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4315" y="1019181"/>
            <a:ext cx="6197668" cy="3315751"/>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69DCFB6-8F4B-4B98-8E9F-AF77DC4CAD81}"/>
              </a:ext>
            </a:extLst>
          </p:cNvPr>
          <p:cNvSpPr txBox="1"/>
          <p:nvPr/>
        </p:nvSpPr>
        <p:spPr>
          <a:xfrm>
            <a:off x="5013743" y="5624186"/>
            <a:ext cx="6818811" cy="923330"/>
          </a:xfrm>
          <a:prstGeom prst="rect">
            <a:avLst/>
          </a:prstGeom>
          <a:noFill/>
        </p:spPr>
        <p:txBody>
          <a:bodyPr wrap="square" rtlCol="0">
            <a:spAutoFit/>
          </a:bodyPr>
          <a:lstStyle/>
          <a:p>
            <a:r>
              <a:rPr lang="es-MX" dirty="0">
                <a:solidFill>
                  <a:schemeClr val="bg1"/>
                </a:solidFill>
              </a:rPr>
              <a:t>Como podemos ver, tenemos datos faltantes para algunas fechas, y la grafica que mejor encaja con la original es la de por meses, es por eso que se decidió hacer el análisis mensual.</a:t>
            </a:r>
            <a:r>
              <a:rPr lang="es-MX" dirty="0"/>
              <a:t>,</a:t>
            </a:r>
          </a:p>
        </p:txBody>
      </p:sp>
    </p:spTree>
    <p:extLst>
      <p:ext uri="{BB962C8B-B14F-4D97-AF65-F5344CB8AC3E}">
        <p14:creationId xmlns:p14="http://schemas.microsoft.com/office/powerpoint/2010/main" val="2505685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076" name="Rectangle 70">
            <a:extLst>
              <a:ext uri="{FF2B5EF4-FFF2-40B4-BE49-F238E27FC236}">
                <a16:creationId xmlns:a16="http://schemas.microsoft.com/office/drawing/2014/main" id="{D30579BA-22EC-41CB-82B7-65D5DFCA6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77"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EBBFD803-1DA6-48EA-8E1C-6388C5373294}"/>
              </a:ext>
            </a:extLst>
          </p:cNvPr>
          <p:cNvSpPr>
            <a:spLocks noGrp="1"/>
          </p:cNvSpPr>
          <p:nvPr>
            <p:ph type="title"/>
          </p:nvPr>
        </p:nvSpPr>
        <p:spPr>
          <a:xfrm>
            <a:off x="1316965" y="1673524"/>
            <a:ext cx="3485073" cy="2420504"/>
          </a:xfrm>
        </p:spPr>
        <p:txBody>
          <a:bodyPr vert="horz" lIns="91440" tIns="45720" rIns="91440" bIns="45720" rtlCol="0" anchor="b">
            <a:normAutofit/>
          </a:bodyPr>
          <a:lstStyle/>
          <a:p>
            <a:pPr algn="l"/>
            <a:r>
              <a:rPr lang="en-US" sz="3600" dirty="0" err="1">
                <a:latin typeface="Bahnschrift Condensed" panose="020B0502040204020203" pitchFamily="34" charset="0"/>
              </a:rPr>
              <a:t>Estacionalidad</a:t>
            </a:r>
            <a:r>
              <a:rPr lang="en-US" sz="3600" dirty="0">
                <a:latin typeface="Bahnschrift Condensed" panose="020B0502040204020203" pitchFamily="34" charset="0"/>
              </a:rPr>
              <a:t> </a:t>
            </a:r>
            <a:br>
              <a:rPr lang="en-US" sz="3600" dirty="0">
                <a:latin typeface="Bahnschrift Condensed" panose="020B0502040204020203" pitchFamily="34" charset="0"/>
              </a:rPr>
            </a:br>
            <a:r>
              <a:rPr lang="en-US" sz="3600" dirty="0">
                <a:latin typeface="Bahnschrift Condensed" panose="020B0502040204020203" pitchFamily="34" charset="0"/>
              </a:rPr>
              <a:t>(</a:t>
            </a:r>
            <a:r>
              <a:rPr lang="en-US" sz="3600" dirty="0" err="1">
                <a:latin typeface="Bahnschrift Condensed" panose="020B0502040204020203" pitchFamily="34" charset="0"/>
              </a:rPr>
              <a:t>descomposición</a:t>
            </a:r>
            <a:r>
              <a:rPr lang="en-US" sz="3600" dirty="0">
                <a:latin typeface="Bahnschrift Condensed" panose="020B0502040204020203" pitchFamily="34" charset="0"/>
              </a:rPr>
              <a:t> de la </a:t>
            </a:r>
            <a:r>
              <a:rPr lang="en-US" sz="3600" dirty="0" err="1">
                <a:latin typeface="Bahnschrift Condensed" panose="020B0502040204020203" pitchFamily="34" charset="0"/>
              </a:rPr>
              <a:t>serie</a:t>
            </a:r>
            <a:r>
              <a:rPr lang="en-US" sz="3600" dirty="0">
                <a:latin typeface="Bahnschrift Condensed" panose="020B0502040204020203" pitchFamily="34" charset="0"/>
              </a:rPr>
              <a:t>)</a:t>
            </a:r>
          </a:p>
        </p:txBody>
      </p:sp>
      <p:pic>
        <p:nvPicPr>
          <p:cNvPr id="3074" name="Picture 2">
            <a:extLst>
              <a:ext uri="{FF2B5EF4-FFF2-40B4-BE49-F238E27FC236}">
                <a16:creationId xmlns:a16="http://schemas.microsoft.com/office/drawing/2014/main" id="{8D46D955-456F-4EA5-AA5D-E6DACD2410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38160" y="1438947"/>
            <a:ext cx="5810373" cy="398010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5F7ACDEA-888B-4E28-9268-5D18676AA920}"/>
              </a:ext>
            </a:extLst>
          </p:cNvPr>
          <p:cNvSpPr txBox="1"/>
          <p:nvPr/>
        </p:nvSpPr>
        <p:spPr>
          <a:xfrm>
            <a:off x="339634" y="5852160"/>
            <a:ext cx="11612880" cy="646331"/>
          </a:xfrm>
          <a:prstGeom prst="rect">
            <a:avLst/>
          </a:prstGeom>
          <a:noFill/>
        </p:spPr>
        <p:txBody>
          <a:bodyPr wrap="square" rtlCol="0">
            <a:spAutoFit/>
          </a:bodyPr>
          <a:lstStyle/>
          <a:p>
            <a:r>
              <a:rPr lang="es-MX" dirty="0">
                <a:solidFill>
                  <a:schemeClr val="bg1"/>
                </a:solidFill>
              </a:rPr>
              <a:t>Como poder observar la serie no es estacionaria, no tiene media contante ni varianza constante.</a:t>
            </a:r>
          </a:p>
          <a:p>
            <a:r>
              <a:rPr lang="es-MX" dirty="0">
                <a:solidFill>
                  <a:schemeClr val="bg1"/>
                </a:solidFill>
              </a:rPr>
              <a:t>El resultado de </a:t>
            </a:r>
            <a:r>
              <a:rPr lang="es-MX" dirty="0" err="1">
                <a:solidFill>
                  <a:schemeClr val="bg1"/>
                </a:solidFill>
              </a:rPr>
              <a:t>Dickey</a:t>
            </a:r>
            <a:r>
              <a:rPr lang="es-MX" dirty="0">
                <a:solidFill>
                  <a:schemeClr val="bg1"/>
                </a:solidFill>
              </a:rPr>
              <a:t>-Fuller da como valor p = 0.875450 y de Box-Cox </a:t>
            </a:r>
            <a:r>
              <a:rPr lang="es-MX" dirty="0" err="1">
                <a:solidFill>
                  <a:schemeClr val="bg1"/>
                </a:solidFill>
              </a:rPr>
              <a:t>Transformation</a:t>
            </a:r>
            <a:r>
              <a:rPr lang="es-MX" dirty="0">
                <a:solidFill>
                  <a:schemeClr val="bg1"/>
                </a:solidFill>
              </a:rPr>
              <a:t> da p = 0.997760</a:t>
            </a:r>
          </a:p>
        </p:txBody>
      </p:sp>
    </p:spTree>
    <p:extLst>
      <p:ext uri="{BB962C8B-B14F-4D97-AF65-F5344CB8AC3E}">
        <p14:creationId xmlns:p14="http://schemas.microsoft.com/office/powerpoint/2010/main" val="1974049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30579BA-22EC-41CB-82B7-65D5DFCA6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4E15A973-690A-4ABD-B491-F9CE5D34961B}"/>
              </a:ext>
            </a:extLst>
          </p:cNvPr>
          <p:cNvSpPr>
            <a:spLocks noGrp="1"/>
          </p:cNvSpPr>
          <p:nvPr>
            <p:ph type="title"/>
          </p:nvPr>
        </p:nvSpPr>
        <p:spPr>
          <a:xfrm>
            <a:off x="1316965" y="1673524"/>
            <a:ext cx="3485073" cy="2420504"/>
          </a:xfrm>
        </p:spPr>
        <p:txBody>
          <a:bodyPr vert="horz" lIns="91440" tIns="45720" rIns="91440" bIns="45720" rtlCol="0" anchor="b">
            <a:normAutofit/>
          </a:bodyPr>
          <a:lstStyle/>
          <a:p>
            <a:pPr algn="l"/>
            <a:r>
              <a:rPr lang="en-US"/>
              <a:t>Después de Aplicar diferenciación</a:t>
            </a:r>
          </a:p>
        </p:txBody>
      </p:sp>
      <p:pic>
        <p:nvPicPr>
          <p:cNvPr id="4098" name="Picture 2">
            <a:extLst>
              <a:ext uri="{FF2B5EF4-FFF2-40B4-BE49-F238E27FC236}">
                <a16:creationId xmlns:a16="http://schemas.microsoft.com/office/drawing/2014/main" id="{3BEC286F-1ABB-4C0E-BD43-34A9BEC283F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38160" y="1438947"/>
            <a:ext cx="5810373" cy="3980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0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RegularSeed_2SEEDS">
      <a:dk1>
        <a:srgbClr val="000000"/>
      </a:dk1>
      <a:lt1>
        <a:srgbClr val="FFFFFF"/>
      </a:lt1>
      <a:dk2>
        <a:srgbClr val="1B2830"/>
      </a:dk2>
      <a:lt2>
        <a:srgbClr val="F3F2F0"/>
      </a:lt2>
      <a:accent1>
        <a:srgbClr val="205BCC"/>
      </a:accent1>
      <a:accent2>
        <a:srgbClr val="31B1D9"/>
      </a:accent2>
      <a:accent3>
        <a:srgbClr val="4236DF"/>
      </a:accent3>
      <a:accent4>
        <a:srgbClr val="CC3620"/>
      </a:accent4>
      <a:accent5>
        <a:srgbClr val="DE9032"/>
      </a:accent5>
      <a:accent6>
        <a:srgbClr val="B7B11D"/>
      </a:accent6>
      <a:hlink>
        <a:srgbClr val="AB8439"/>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39</TotalTime>
  <Words>356</Words>
  <Application>Microsoft Office PowerPoint</Application>
  <PresentationFormat>Panorámica</PresentationFormat>
  <Paragraphs>26</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Bahnschrift Condensed</vt:lpstr>
      <vt:lpstr>Georgia Pro Cond Light</vt:lpstr>
      <vt:lpstr>Speak Pro</vt:lpstr>
      <vt:lpstr>Wingdings 2</vt:lpstr>
      <vt:lpstr>SlateVTI</vt:lpstr>
      <vt:lpstr>Pronóstico: Tipo de cambio peso-dólar</vt:lpstr>
      <vt:lpstr>Fuentes de datos</vt:lpstr>
      <vt:lpstr>Elección de datos</vt:lpstr>
      <vt:lpstr>Issues</vt:lpstr>
      <vt:lpstr>Análisis exploratorio</vt:lpstr>
      <vt:lpstr>Grafica de los datos</vt:lpstr>
      <vt:lpstr>Gradica de los datos por frecuencia de tiempo</vt:lpstr>
      <vt:lpstr>Estacionalidad  (descomposición de la serie)</vt:lpstr>
      <vt:lpstr>Después de Aplicar diferenciación</vt:lpstr>
      <vt:lpstr>ACF Y PACF</vt:lpstr>
      <vt:lpstr>Escogiendo modelo SARIMAX</vt:lpstr>
      <vt:lpstr>Prediccíón</vt:lpstr>
      <vt:lpstr>Concluciones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Pronóstico: Tipo de cambio peso-dólar</dc:title>
  <dc:creator>GABRIELA DEL CARMEN BARRON OROZCO</dc:creator>
  <cp:lastModifiedBy>GABRIELA DEL CARMEN BARRON OROZCO</cp:lastModifiedBy>
  <cp:revision>1</cp:revision>
  <dcterms:created xsi:type="dcterms:W3CDTF">2021-11-16T22:23:20Z</dcterms:created>
  <dcterms:modified xsi:type="dcterms:W3CDTF">2021-11-16T23:03:01Z</dcterms:modified>
</cp:coreProperties>
</file>