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9" r:id="rId2"/>
    <p:sldId id="296" r:id="rId3"/>
    <p:sldId id="310" r:id="rId4"/>
    <p:sldId id="316" r:id="rId5"/>
    <p:sldId id="311" r:id="rId6"/>
    <p:sldId id="312" r:id="rId7"/>
    <p:sldId id="313" r:id="rId8"/>
    <p:sldId id="314" r:id="rId9"/>
    <p:sldId id="315" r:id="rId10"/>
    <p:sldId id="299" r:id="rId11"/>
    <p:sldId id="318" r:id="rId12"/>
    <p:sldId id="292" r:id="rId13"/>
    <p:sldId id="285" r:id="rId14"/>
    <p:sldId id="286" r:id="rId15"/>
    <p:sldId id="322" r:id="rId16"/>
    <p:sldId id="320" r:id="rId17"/>
    <p:sldId id="321" r:id="rId18"/>
    <p:sldId id="300" r:id="rId19"/>
    <p:sldId id="319" r:id="rId20"/>
    <p:sldId id="264" r:id="rId21"/>
    <p:sldId id="265" r:id="rId22"/>
    <p:sldId id="267" r:id="rId23"/>
    <p:sldId id="301" r:id="rId24"/>
    <p:sldId id="269" r:id="rId25"/>
    <p:sldId id="271" r:id="rId26"/>
    <p:sldId id="272" r:id="rId27"/>
    <p:sldId id="273" r:id="rId28"/>
    <p:sldId id="308" r:id="rId29"/>
    <p:sldId id="323" r:id="rId3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33CC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8" autoAdjust="0"/>
    <p:restoredTop sz="99878" autoAdjust="0"/>
  </p:normalViewPr>
  <p:slideViewPr>
    <p:cSldViewPr snapToGrid="0">
      <p:cViewPr>
        <p:scale>
          <a:sx n="95" d="100"/>
          <a:sy n="95" d="100"/>
        </p:scale>
        <p:origin x="-179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C300-D0B7-4890-A8C2-042671049A5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FAED9-7114-419F-987C-11D8644B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FAED9-7114-419F-987C-11D8644B1C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592138"/>
            <a:ext cx="4540250" cy="3405187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946" y="4342191"/>
            <a:ext cx="5909965" cy="4113893"/>
          </a:xfrm>
          <a:noFill/>
        </p:spPr>
        <p:txBody>
          <a:bodyPr lIns="90552" tIns="45276" rIns="90552" bIns="45276"/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D5049D-302B-4717-A8A6-76816482AE23}" type="datetime13">
              <a:rPr lang="he-IL"/>
              <a:pPr/>
              <a:t>11.01.2016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6D194-8BCD-488E-8CFB-A48F2737D93B}" type="slidenum">
              <a:rPr lang="he-IL" altLang="en-US"/>
              <a:pPr/>
              <a:t>8</a:t>
            </a:fld>
            <a:endParaRPr lang="en-US" alt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2D356-B090-4C66-A2AB-18A7DF374086}" type="datetime13">
              <a:rPr lang="he-IL"/>
              <a:pPr/>
              <a:t>11.01.2016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81E6D-09D9-48D0-8C39-FE57D91C5122}" type="slidenum">
              <a:rPr lang="he-IL" altLang="en-US"/>
              <a:pPr/>
              <a:t>9</a:t>
            </a:fld>
            <a:endParaRPr lang="en-US" alt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592138"/>
            <a:ext cx="4540250" cy="3405187"/>
          </a:xfrm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946" y="4342191"/>
            <a:ext cx="5909965" cy="4113893"/>
          </a:xfrm>
          <a:noFill/>
        </p:spPr>
        <p:txBody>
          <a:bodyPr lIns="90552" tIns="45276" rIns="90552" bIns="45276"/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592138"/>
            <a:ext cx="4540250" cy="3405187"/>
          </a:xfrm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946" y="4342191"/>
            <a:ext cx="5909965" cy="4113893"/>
          </a:xfrm>
          <a:noFill/>
        </p:spPr>
        <p:txBody>
          <a:bodyPr lIns="90552" tIns="45276" rIns="90552" bIns="45276"/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8975"/>
            <a:ext cx="4560887" cy="34226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341" y="4343703"/>
            <a:ext cx="5039320" cy="411994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8975"/>
            <a:ext cx="4560887" cy="34226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341" y="4343703"/>
            <a:ext cx="5039320" cy="411994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8975"/>
            <a:ext cx="4560887" cy="34226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341" y="4343703"/>
            <a:ext cx="5039320" cy="411994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0"/>
            <a:ext cx="781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9F5F5-BD4B-4AA5-94F7-2FEC2387C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 2014</a:t>
            </a: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0"/>
            <a:ext cx="781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105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0"/>
            <a:ext cx="781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0"/>
            <a:ext cx="781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6754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 2014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4285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/>
              <a:t>What </a:t>
            </a:r>
            <a:r>
              <a:rPr lang="en-US" sz="3600" dirty="0" smtClean="0"/>
              <a:t>are Exception and Interrupts?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3300" dirty="0" smtClean="0"/>
              <a:t>MIPS terminology </a:t>
            </a:r>
          </a:p>
          <a:p>
            <a:pPr algn="l" rt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Exception: any unexpected change in the internal control flow</a:t>
            </a:r>
          </a:p>
          <a:p>
            <a:pPr lvl="1" algn="l" rt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/>
              <a:t>Invoking an operating system service from </a:t>
            </a:r>
            <a:r>
              <a:rPr lang="en-US" dirty="0" smtClean="0"/>
              <a:t>user </a:t>
            </a:r>
            <a:r>
              <a:rPr lang="en-US" dirty="0"/>
              <a:t>program</a:t>
            </a:r>
          </a:p>
          <a:p>
            <a:pPr lvl="1" algn="l" rt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/>
              <a:t>Integer arithmetic </a:t>
            </a:r>
            <a:r>
              <a:rPr lang="en-US" dirty="0" smtClean="0"/>
              <a:t>overflow</a:t>
            </a:r>
          </a:p>
          <a:p>
            <a:pPr lvl="1" algn="l" rt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/>
              <a:t>Using an undefined or unimplemented </a:t>
            </a:r>
            <a:r>
              <a:rPr lang="en-US" dirty="0" smtClean="0"/>
              <a:t>instruction</a:t>
            </a:r>
          </a:p>
          <a:p>
            <a:pPr lvl="1" algn="l" rt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/>
              <a:t>Hardware </a:t>
            </a:r>
            <a:r>
              <a:rPr lang="en-US" dirty="0" smtClean="0"/>
              <a:t>malfunctions</a:t>
            </a:r>
          </a:p>
          <a:p>
            <a:pPr algn="l" rt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Interrupt: event is externally caused</a:t>
            </a:r>
            <a:endParaRPr lang="en-US" dirty="0"/>
          </a:p>
          <a:p>
            <a:pPr lvl="1" algn="l" rt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600" dirty="0" smtClean="0"/>
              <a:t>I/O </a:t>
            </a:r>
            <a:r>
              <a:rPr lang="en-US" sz="2600" dirty="0"/>
              <a:t>device request</a:t>
            </a:r>
          </a:p>
          <a:p>
            <a:pPr lvl="1" algn="l" rt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600" dirty="0" smtClean="0"/>
              <a:t>Tracing </a:t>
            </a:r>
            <a:r>
              <a:rPr lang="en-US" sz="2600" dirty="0"/>
              <a:t>instruction execution</a:t>
            </a:r>
          </a:p>
          <a:p>
            <a:pPr lvl="1" algn="l" rt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600" dirty="0"/>
              <a:t>Breakpoint (programmer-requested interrupt)</a:t>
            </a:r>
          </a:p>
          <a:p>
            <a:pPr marL="0" indent="0" algn="l" rtl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816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rtl="0" eaLnBrk="1" hangingPunct="1">
              <a:defRPr/>
            </a:pPr>
            <a:r>
              <a:rPr lang="en-US" sz="4000" dirty="0" smtClean="0"/>
              <a:t>Exception in </a:t>
            </a:r>
            <a:r>
              <a:rPr lang="en-US" sz="4000" smtClean="0"/>
              <a:t>pipelined architecture</a:t>
            </a:r>
            <a:endParaRPr lang="en-US" sz="40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 eaLnBrk="1" hangingPunct="1">
              <a:defRPr/>
            </a:pPr>
            <a:r>
              <a:rPr lang="en-US" dirty="0" smtClean="0"/>
              <a:t>Force a trap instruction into the pipeline on the next IF</a:t>
            </a:r>
          </a:p>
          <a:p>
            <a:pPr algn="just" rtl="0" eaLnBrk="1" hangingPunct="1">
              <a:defRPr/>
            </a:pPr>
            <a:r>
              <a:rPr lang="en-US" dirty="0" smtClean="0"/>
              <a:t>Flush the pipeline for the faulting instruction and all instructions that follow</a:t>
            </a:r>
          </a:p>
          <a:p>
            <a:pPr algn="just" rtl="0" eaLnBrk="1" hangingPunct="1">
              <a:defRPr/>
            </a:pPr>
            <a:r>
              <a:rPr lang="en-US" dirty="0" smtClean="0"/>
              <a:t>After exception handling routine finishes, restore the PC of the saved PC and delay branches if exist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4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3334"/>
          </a:xfrm>
        </p:spPr>
        <p:txBody>
          <a:bodyPr>
            <a:normAutofit/>
          </a:bodyPr>
          <a:lstStyle/>
          <a:p>
            <a:r>
              <a:rPr lang="en-US" sz="3600" dirty="0"/>
              <a:t>Additions to MIPS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3200" indent="-203200" algn="l" rtl="0">
              <a:lnSpc>
                <a:spcPct val="85000"/>
              </a:lnSpc>
              <a:buClr>
                <a:schemeClr val="tx1"/>
              </a:buClr>
            </a:pPr>
            <a:r>
              <a:rPr lang="en-US" dirty="0"/>
              <a:t>EPC (Exceptional Program Counter)</a:t>
            </a:r>
          </a:p>
          <a:p>
            <a:pPr marL="648000" lvl="1" indent="-190500" algn="l" rtl="0">
              <a:lnSpc>
                <a:spcPct val="85000"/>
              </a:lnSpc>
              <a:buClr>
                <a:schemeClr val="tx1"/>
              </a:buClr>
            </a:pPr>
            <a:r>
              <a:rPr lang="en-US" dirty="0"/>
              <a:t>A 32-bit register</a:t>
            </a:r>
          </a:p>
          <a:p>
            <a:pPr marL="648000" lvl="1" indent="-190500" algn="l" rtl="0">
              <a:lnSpc>
                <a:spcPct val="85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Holds the address of the offending instruction</a:t>
            </a:r>
          </a:p>
          <a:p>
            <a:pPr marL="203200" indent="-203200" algn="l" rtl="0">
              <a:lnSpc>
                <a:spcPct val="85000"/>
              </a:lnSpc>
              <a:buClr>
                <a:schemeClr val="tx1"/>
              </a:buClr>
            </a:pPr>
            <a:r>
              <a:rPr lang="en-US" dirty="0"/>
              <a:t>Cause</a:t>
            </a:r>
          </a:p>
          <a:p>
            <a:pPr marL="603250" lvl="1" indent="-203200" algn="l" rtl="0">
              <a:lnSpc>
                <a:spcPct val="85000"/>
              </a:lnSpc>
              <a:buClr>
                <a:schemeClr val="tx1"/>
              </a:buClr>
            </a:pPr>
            <a:r>
              <a:rPr lang="en-US" dirty="0"/>
              <a:t>A 32-bit register </a:t>
            </a:r>
          </a:p>
          <a:p>
            <a:pPr marL="603250" lvl="1" indent="-203200" algn="l" rtl="0">
              <a:lnSpc>
                <a:spcPct val="85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Records the cause of the exception</a:t>
            </a:r>
          </a:p>
          <a:p>
            <a:pPr marL="203200" indent="-203200" algn="l" rtl="0">
              <a:lnSpc>
                <a:spcPct val="85000"/>
              </a:lnSpc>
              <a:buClr>
                <a:schemeClr val="tx1"/>
              </a:buClr>
            </a:pPr>
            <a:r>
              <a:rPr lang="en-US" dirty="0"/>
              <a:t>Status</a:t>
            </a:r>
          </a:p>
          <a:p>
            <a:pPr marL="603250" lvl="1" indent="-203200" algn="l" rtl="0">
              <a:lnSpc>
                <a:spcPct val="85000"/>
              </a:lnSpc>
              <a:buClr>
                <a:schemeClr val="tx1"/>
              </a:buClr>
            </a:pPr>
            <a:r>
              <a:rPr lang="en-US" dirty="0"/>
              <a:t>interrupts mask and enable bits </a:t>
            </a:r>
            <a:r>
              <a:rPr lang="en-US" dirty="0" smtClean="0"/>
              <a:t>that </a:t>
            </a:r>
            <a:r>
              <a:rPr lang="en-US" dirty="0"/>
              <a:t>determines what exceptions can occur. </a:t>
            </a:r>
          </a:p>
          <a:p>
            <a:pPr algn="l" rt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4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77276"/>
            <a:ext cx="8071048" cy="4827988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203200" indent="-203200" algn="l" rtl="0">
              <a:lnSpc>
                <a:spcPct val="85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dirty="0" smtClean="0"/>
              <a:t>Control signals to write EPC , Cause, and Status</a:t>
            </a:r>
          </a:p>
          <a:p>
            <a:pPr marL="203200" indent="-203200" algn="l" rtl="0">
              <a:lnSpc>
                <a:spcPct val="85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dirty="0" smtClean="0"/>
              <a:t>Be able to write exception address into PC, increase mux set PC to exception address (MIPS uses 8000 00180</a:t>
            </a:r>
            <a:r>
              <a:rPr lang="en-US" sz="4000" baseline="-25000" dirty="0" smtClean="0"/>
              <a:t>hex</a:t>
            </a:r>
            <a:r>
              <a:rPr lang="en-US" baseline="-25000" dirty="0" smtClean="0"/>
              <a:t> </a:t>
            </a:r>
            <a:r>
              <a:rPr lang="en-US" dirty="0" smtClean="0"/>
              <a:t>).</a:t>
            </a:r>
          </a:p>
          <a:p>
            <a:pPr marL="203200" indent="-203200" algn="l" rtl="0">
              <a:lnSpc>
                <a:spcPct val="85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dirty="0" smtClean="0"/>
              <a:t>May have to undo PC = PC + 4, since EPC should point to offending instruction (not to its successor); PC = PC - 4</a:t>
            </a:r>
          </a:p>
          <a:p>
            <a:pPr marL="203200" indent="-203200" algn="l" rtl="0">
              <a:lnSpc>
                <a:spcPct val="85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dirty="0" smtClean="0"/>
              <a:t>What else?</a:t>
            </a:r>
          </a:p>
          <a:p>
            <a:pPr marL="203200" indent="-203200" algn="l" rtl="0">
              <a:lnSpc>
                <a:spcPct val="85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dirty="0" smtClean="0"/>
              <a:t>Flush </a:t>
            </a:r>
            <a:r>
              <a:rPr lang="en-US" dirty="0"/>
              <a:t>all succeeding instructions in </a:t>
            </a:r>
            <a:r>
              <a:rPr lang="en-US" dirty="0" smtClean="0"/>
              <a:t>pipeline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396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318012" y="228600"/>
            <a:ext cx="4620689" cy="6668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sz="4000" dirty="0" smtClean="0"/>
              <a:t>Additions to MIPS ISA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2" y="1157401"/>
            <a:ext cx="825256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Oval 6"/>
          <p:cNvSpPr>
            <a:spLocks noChangeArrowheads="1"/>
          </p:cNvSpPr>
          <p:nvPr/>
        </p:nvSpPr>
        <p:spPr bwMode="auto">
          <a:xfrm>
            <a:off x="250806" y="3881832"/>
            <a:ext cx="533400" cy="304800"/>
          </a:xfrm>
          <a:prstGeom prst="ellipse">
            <a:avLst/>
          </a:prstGeom>
          <a:solidFill>
            <a:srgbClr val="FF0000">
              <a:alpha val="30196"/>
            </a:srgbClr>
          </a:solidFill>
          <a:ln w="28575" cap="rnd">
            <a:noFill/>
            <a:prstDash val="solid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13</a:t>
            </a:fld>
            <a:endParaRPr lang="he-IL"/>
          </a:p>
        </p:txBody>
      </p:sp>
      <p:grpSp>
        <p:nvGrpSpPr>
          <p:cNvPr id="14344" name="Group 14343"/>
          <p:cNvGrpSpPr/>
          <p:nvPr/>
        </p:nvGrpSpPr>
        <p:grpSpPr>
          <a:xfrm>
            <a:off x="718388" y="1277144"/>
            <a:ext cx="3064951" cy="4042066"/>
            <a:chOff x="718388" y="1277144"/>
            <a:chExt cx="3064951" cy="4042066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718388" y="1277144"/>
              <a:ext cx="533400" cy="304800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28575" cap="rnd">
              <a:noFill/>
              <a:prstDash val="solid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38" name="Group 14337"/>
            <p:cNvGrpSpPr/>
            <p:nvPr/>
          </p:nvGrpSpPr>
          <p:grpSpPr>
            <a:xfrm>
              <a:off x="881061" y="1570039"/>
              <a:ext cx="2902278" cy="3749171"/>
              <a:chOff x="881061" y="1570039"/>
              <a:chExt cx="2902278" cy="3749171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H="1">
                <a:off x="888733" y="5304924"/>
                <a:ext cx="139515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93495" y="1581944"/>
                <a:ext cx="0" cy="37372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81061" y="1570039"/>
                <a:ext cx="289751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69053" y="1581944"/>
                <a:ext cx="0" cy="87837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333289" y="2460319"/>
                <a:ext cx="4500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50" name="Group 14349"/>
          <p:cNvGrpSpPr/>
          <p:nvPr/>
        </p:nvGrpSpPr>
        <p:grpSpPr>
          <a:xfrm>
            <a:off x="3390348" y="1429544"/>
            <a:ext cx="1138157" cy="1204845"/>
            <a:chOff x="3390348" y="1429544"/>
            <a:chExt cx="1138157" cy="1204845"/>
          </a:xfrm>
        </p:grpSpPr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3918788" y="1429544"/>
              <a:ext cx="533400" cy="304800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28575" cap="rnd">
              <a:noFill/>
              <a:prstDash val="solid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3390348" y="2629583"/>
              <a:ext cx="5284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918788" y="1655235"/>
              <a:ext cx="6097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19497" y="1655235"/>
              <a:ext cx="0" cy="365896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21453" y="1655235"/>
              <a:ext cx="0" cy="9791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1" name="Group 14360"/>
          <p:cNvGrpSpPr/>
          <p:nvPr/>
        </p:nvGrpSpPr>
        <p:grpSpPr>
          <a:xfrm>
            <a:off x="3344114" y="1124744"/>
            <a:ext cx="3025337" cy="1418636"/>
            <a:chOff x="3344114" y="1124744"/>
            <a:chExt cx="3025337" cy="141863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5836051" y="1124744"/>
              <a:ext cx="533400" cy="304800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28575" cap="rnd">
              <a:noFill/>
              <a:prstDash val="solid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3344114" y="2543380"/>
              <a:ext cx="4868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821779" y="1157401"/>
              <a:ext cx="0" cy="13859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821779" y="1151504"/>
              <a:ext cx="214587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58990" y="1165658"/>
              <a:ext cx="0" cy="79315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237066" y="1334764"/>
              <a:ext cx="0" cy="1125555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958990" y="1334764"/>
              <a:ext cx="28752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96419" y="2659119"/>
            <a:ext cx="4283353" cy="718218"/>
            <a:chOff x="1796419" y="2659119"/>
            <a:chExt cx="4283353" cy="718218"/>
          </a:xfrm>
        </p:grpSpPr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5279672" y="2659119"/>
              <a:ext cx="800100" cy="565818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28575" cap="rnd">
              <a:noFill/>
              <a:prstDash val="solid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796419" y="3001528"/>
              <a:ext cx="3702282" cy="375809"/>
              <a:chOff x="1796419" y="3001528"/>
              <a:chExt cx="3702282" cy="37580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796419" y="3001528"/>
                <a:ext cx="3702282" cy="375809"/>
                <a:chOff x="1796419" y="3001528"/>
                <a:chExt cx="3702282" cy="375809"/>
              </a:xfrm>
            </p:grpSpPr>
            <p:sp>
              <p:nvSpPr>
                <p:cNvPr id="30" name="Oval 6"/>
                <p:cNvSpPr>
                  <a:spLocks noChangeArrowheads="1"/>
                </p:cNvSpPr>
                <p:nvPr/>
              </p:nvSpPr>
              <p:spPr bwMode="auto">
                <a:xfrm>
                  <a:off x="1796419" y="3072537"/>
                  <a:ext cx="533400" cy="304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28575" cap="rnd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5068154" y="3001528"/>
                  <a:ext cx="430547" cy="155817"/>
                </a:xfrm>
                <a:custGeom>
                  <a:avLst/>
                  <a:gdLst>
                    <a:gd name="connsiteX0" fmla="*/ 0 w 430547"/>
                    <a:gd name="connsiteY0" fmla="*/ 155817 h 155817"/>
                    <a:gd name="connsiteX1" fmla="*/ 123014 w 430547"/>
                    <a:gd name="connsiteY1" fmla="*/ 155817 h 155817"/>
                    <a:gd name="connsiteX2" fmla="*/ 118913 w 430547"/>
                    <a:gd name="connsiteY2" fmla="*/ 0 h 155817"/>
                    <a:gd name="connsiteX3" fmla="*/ 430547 w 430547"/>
                    <a:gd name="connsiteY3" fmla="*/ 0 h 15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547" h="155817">
                      <a:moveTo>
                        <a:pt x="0" y="155817"/>
                      </a:moveTo>
                      <a:lnTo>
                        <a:pt x="123014" y="155817"/>
                      </a:lnTo>
                      <a:lnTo>
                        <a:pt x="118913" y="0"/>
                      </a:lnTo>
                      <a:lnTo>
                        <a:pt x="430547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Freeform 9"/>
              <p:cNvSpPr/>
              <p:nvPr/>
            </p:nvSpPr>
            <p:spPr>
              <a:xfrm>
                <a:off x="2480771" y="3112240"/>
                <a:ext cx="2382361" cy="53306"/>
              </a:xfrm>
              <a:custGeom>
                <a:avLst/>
                <a:gdLst>
                  <a:gd name="connsiteX0" fmla="*/ 0 w 2382361"/>
                  <a:gd name="connsiteY0" fmla="*/ 0 h 53306"/>
                  <a:gd name="connsiteX1" fmla="*/ 1082519 w 2382361"/>
                  <a:gd name="connsiteY1" fmla="*/ 0 h 53306"/>
                  <a:gd name="connsiteX2" fmla="*/ 1082519 w 2382361"/>
                  <a:gd name="connsiteY2" fmla="*/ 53306 h 53306"/>
                  <a:gd name="connsiteX3" fmla="*/ 2382361 w 2382361"/>
                  <a:gd name="connsiteY3" fmla="*/ 49206 h 53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2361" h="53306">
                    <a:moveTo>
                      <a:pt x="0" y="0"/>
                    </a:moveTo>
                    <a:lnTo>
                      <a:pt x="1082519" y="0"/>
                    </a:lnTo>
                    <a:lnTo>
                      <a:pt x="1082519" y="53306"/>
                    </a:lnTo>
                    <a:lnTo>
                      <a:pt x="2382361" y="49206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6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5760640" cy="762000"/>
          </a:xfrm>
          <a:noFill/>
        </p:spPr>
        <p:txBody>
          <a:bodyPr>
            <a:normAutofit/>
          </a:bodyPr>
          <a:lstStyle/>
          <a:p>
            <a:r>
              <a:rPr lang="en-US" sz="4000" dirty="0" smtClean="0"/>
              <a:t>Exceptions example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55576" y="1196752"/>
            <a:ext cx="7992888" cy="3456384"/>
          </a:xfrm>
          <a:noFill/>
        </p:spPr>
        <p:txBody>
          <a:bodyPr>
            <a:normAutofit/>
          </a:bodyPr>
          <a:lstStyle/>
          <a:p>
            <a:pPr marL="457200" indent="-457200" algn="just" rtl="0">
              <a:buFontTx/>
              <a:buNone/>
            </a:pPr>
            <a:r>
              <a:rPr lang="en-US" sz="2800" dirty="0" smtClean="0"/>
              <a:t>40</a:t>
            </a:r>
            <a:r>
              <a:rPr lang="en-US" sz="2000" dirty="0" smtClean="0"/>
              <a:t>hex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 smtClean="0"/>
              <a:t>    sub 	$11, 	$2, 	$4</a:t>
            </a:r>
          </a:p>
          <a:p>
            <a:pPr marL="457200" indent="-457200" algn="just" rtl="0">
              <a:buFontTx/>
              <a:buNone/>
            </a:pPr>
            <a:r>
              <a:rPr lang="en-US" sz="2800" dirty="0" smtClean="0"/>
              <a:t>44</a:t>
            </a:r>
            <a:r>
              <a:rPr lang="en-US" sz="2000" dirty="0" smtClean="0"/>
              <a:t>hex</a:t>
            </a:r>
            <a:r>
              <a:rPr lang="en-US" sz="2800" dirty="0" smtClean="0"/>
              <a:t>	   and	$12, 	$2, 	$5</a:t>
            </a:r>
          </a:p>
          <a:p>
            <a:pPr marL="457200" indent="-457200" algn="just" rtl="0">
              <a:buFontTx/>
              <a:buNone/>
            </a:pPr>
            <a:r>
              <a:rPr lang="en-US" sz="2800" dirty="0" smtClean="0"/>
              <a:t>48</a:t>
            </a:r>
            <a:r>
              <a:rPr lang="en-US" sz="2000" dirty="0" smtClean="0"/>
              <a:t>hex</a:t>
            </a:r>
            <a:r>
              <a:rPr lang="en-US" sz="2800" dirty="0" smtClean="0"/>
              <a:t>	   or   	$13, 	$2, 	$6</a:t>
            </a:r>
          </a:p>
          <a:p>
            <a:pPr marL="457200" indent="-457200" algn="just" rtl="0">
              <a:buFontTx/>
              <a:buNone/>
            </a:pPr>
            <a:r>
              <a:rPr lang="en-US" sz="2800" dirty="0" smtClean="0"/>
              <a:t>4C</a:t>
            </a:r>
            <a:r>
              <a:rPr lang="en-US" sz="2000" dirty="0" smtClean="0"/>
              <a:t>hex</a:t>
            </a:r>
            <a:r>
              <a:rPr lang="en-US" sz="2800" dirty="0" smtClean="0"/>
              <a:t>	   </a:t>
            </a:r>
            <a:r>
              <a:rPr lang="en-US" sz="2800" dirty="0" smtClean="0">
                <a:solidFill>
                  <a:schemeClr val="hlink"/>
                </a:solidFill>
              </a:rPr>
              <a:t>add	$1, 	$2, 	$1;   // arithmetic overflow</a:t>
            </a:r>
          </a:p>
          <a:p>
            <a:pPr marL="457200" indent="-457200" algn="just" rtl="0">
              <a:buFontTx/>
              <a:buNone/>
            </a:pPr>
            <a:r>
              <a:rPr lang="en-US" sz="2800" dirty="0" smtClean="0"/>
              <a:t>50</a:t>
            </a:r>
            <a:r>
              <a:rPr lang="en-US" sz="2000" dirty="0" smtClean="0"/>
              <a:t>hex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slt</a:t>
            </a:r>
            <a:r>
              <a:rPr lang="en-US" sz="2800" dirty="0" smtClean="0"/>
              <a:t>  </a:t>
            </a:r>
            <a:r>
              <a:rPr lang="en-US" sz="2800" dirty="0" smtClean="0"/>
              <a:t>	$15,	</a:t>
            </a:r>
            <a:r>
              <a:rPr lang="en-US" sz="2800" dirty="0"/>
              <a:t> </a:t>
            </a:r>
            <a:r>
              <a:rPr lang="en-US" sz="2800" dirty="0" smtClean="0"/>
              <a:t>$6,	$7</a:t>
            </a:r>
          </a:p>
          <a:p>
            <a:pPr marL="457200" indent="-457200" algn="just" rtl="0">
              <a:buFontTx/>
              <a:buNone/>
            </a:pPr>
            <a:r>
              <a:rPr lang="en-US" sz="2800" dirty="0" smtClean="0"/>
              <a:t>54</a:t>
            </a:r>
            <a:r>
              <a:rPr lang="en-US" sz="2000" dirty="0" smtClean="0"/>
              <a:t>hex</a:t>
            </a:r>
            <a:r>
              <a:rPr lang="en-US" sz="2800" dirty="0" smtClean="0"/>
              <a:t>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	$16, 	50($7)</a:t>
            </a: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720824" y="5105400"/>
            <a:ext cx="5723384" cy="98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 algn="just" rtl="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800" dirty="0" smtClean="0">
                <a:latin typeface="Calibri" pitchFamily="34" charset="0"/>
              </a:rPr>
              <a:t>80000240</a:t>
            </a:r>
            <a:r>
              <a:rPr lang="en-US" sz="2000" dirty="0" smtClean="0">
                <a:latin typeface="Calibri" pitchFamily="34" charset="0"/>
              </a:rPr>
              <a:t>hex</a:t>
            </a:r>
            <a:r>
              <a:rPr lang="en-US" sz="2800" dirty="0" smtClean="0">
                <a:solidFill>
                  <a:schemeClr val="bg2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sw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	$25, 	1000($0)</a:t>
            </a:r>
          </a:p>
          <a:p>
            <a:pPr marL="457200" indent="-457200" algn="just" rtl="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800" dirty="0" smtClean="0">
                <a:latin typeface="Calibri" pitchFamily="34" charset="0"/>
              </a:rPr>
              <a:t>80000244</a:t>
            </a:r>
            <a:r>
              <a:rPr lang="en-US" sz="2000" dirty="0" smtClean="0">
                <a:latin typeface="Calibri" pitchFamily="34" charset="0"/>
              </a:rPr>
              <a:t>hex</a:t>
            </a:r>
            <a:r>
              <a:rPr lang="en-US" sz="2800" dirty="0">
                <a:latin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sw</a:t>
            </a:r>
            <a:r>
              <a:rPr lang="en-US" sz="2800" dirty="0">
                <a:latin typeface="Calibri" pitchFamily="34" charset="0"/>
              </a:rPr>
              <a:t>	$12, 	1004($0)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611560" y="4581128"/>
            <a:ext cx="4366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 b="0" dirty="0">
                <a:solidFill>
                  <a:srgbClr val="0033CC"/>
                </a:solidFill>
                <a:latin typeface="Calibri" pitchFamily="34" charset="0"/>
              </a:rPr>
              <a:t>Exception handling program: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3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 2014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15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3" y="1362378"/>
            <a:ext cx="8145509" cy="42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7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7" y="1340768"/>
            <a:ext cx="857980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16</a:t>
            </a:fld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171450" y="5581650"/>
            <a:ext cx="8763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Clock 6</a:t>
            </a:r>
            <a:endParaRPr lang="he-IL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67786" y="874990"/>
            <a:ext cx="1724024" cy="3656605"/>
            <a:chOff x="4962526" y="880240"/>
            <a:chExt cx="1724024" cy="3656605"/>
          </a:xfrm>
        </p:grpSpPr>
        <p:sp>
          <p:nvSpPr>
            <p:cNvPr id="17" name="Oval 16"/>
            <p:cNvSpPr/>
            <p:nvPr/>
          </p:nvSpPr>
          <p:spPr>
            <a:xfrm>
              <a:off x="5148064" y="1196752"/>
              <a:ext cx="129614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913119" y="3452553"/>
              <a:ext cx="254924" cy="2604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5915500" y="4276379"/>
              <a:ext cx="254924" cy="2604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62526" y="880240"/>
              <a:ext cx="172402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overflow detected </a:t>
              </a:r>
              <a:endParaRPr lang="he-IL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42989" y="923407"/>
            <a:ext cx="2324302" cy="2541528"/>
            <a:chOff x="2642989" y="923407"/>
            <a:chExt cx="2324302" cy="2541528"/>
          </a:xfrm>
        </p:grpSpPr>
        <p:sp>
          <p:nvSpPr>
            <p:cNvPr id="2" name="Oval 1"/>
            <p:cNvSpPr/>
            <p:nvPr/>
          </p:nvSpPr>
          <p:spPr>
            <a:xfrm>
              <a:off x="2642989" y="1204918"/>
              <a:ext cx="129614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69804" y="923407"/>
              <a:ext cx="1066471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flush ID</a:t>
              </a:r>
              <a:endParaRPr lang="he-IL" sz="1600" dirty="0"/>
            </a:p>
          </p:txBody>
        </p:sp>
        <p:sp>
          <p:nvSpPr>
            <p:cNvPr id="21" name="Oval 20"/>
            <p:cNvSpPr/>
            <p:nvPr/>
          </p:nvSpPr>
          <p:spPr>
            <a:xfrm rot="16200000">
              <a:off x="4327247" y="2824891"/>
              <a:ext cx="951696" cy="3283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84" name="Group 16383"/>
          <p:cNvGrpSpPr/>
          <p:nvPr/>
        </p:nvGrpSpPr>
        <p:grpSpPr>
          <a:xfrm>
            <a:off x="871996" y="939172"/>
            <a:ext cx="1651637" cy="4696155"/>
            <a:chOff x="871996" y="939172"/>
            <a:chExt cx="1651637" cy="4696155"/>
          </a:xfrm>
        </p:grpSpPr>
        <p:grpSp>
          <p:nvGrpSpPr>
            <p:cNvPr id="23" name="Group 22"/>
            <p:cNvGrpSpPr/>
            <p:nvPr/>
          </p:nvGrpSpPr>
          <p:grpSpPr>
            <a:xfrm>
              <a:off x="871996" y="939172"/>
              <a:ext cx="1651637" cy="4696155"/>
              <a:chOff x="2642989" y="923407"/>
              <a:chExt cx="1651637" cy="469615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642989" y="1204918"/>
                <a:ext cx="1296144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69804" y="923407"/>
                <a:ext cx="106647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 smtClean="0"/>
                  <a:t>flush IF</a:t>
                </a:r>
                <a:endParaRPr lang="he-IL" sz="16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 rot="16200000">
                <a:off x="3961376" y="5286313"/>
                <a:ext cx="338107" cy="32839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692167" y="5295709"/>
              <a:ext cx="53602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nop</a:t>
              </a:r>
              <a:endParaRPr lang="he-IL" sz="16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53041" y="879160"/>
            <a:ext cx="1522353" cy="866825"/>
            <a:chOff x="5353041" y="879160"/>
            <a:chExt cx="1522353" cy="866825"/>
          </a:xfrm>
        </p:grpSpPr>
        <p:grpSp>
          <p:nvGrpSpPr>
            <p:cNvPr id="28" name="Group 27"/>
            <p:cNvGrpSpPr/>
            <p:nvPr/>
          </p:nvGrpSpPr>
          <p:grpSpPr>
            <a:xfrm>
              <a:off x="5353041" y="1061974"/>
              <a:ext cx="1522353" cy="684011"/>
              <a:chOff x="717975" y="410327"/>
              <a:chExt cx="1522353" cy="68401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206684" y="851333"/>
                <a:ext cx="538029" cy="2430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975" y="410327"/>
                <a:ext cx="1522353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 smtClean="0"/>
                  <a:t>deasserting add</a:t>
                </a:r>
                <a:endParaRPr lang="he-IL" sz="16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572441" y="879160"/>
              <a:ext cx="1066471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flush EX</a:t>
              </a:r>
              <a:endParaRPr lang="he-IL" sz="1600" dirty="0"/>
            </a:p>
          </p:txBody>
        </p:sp>
      </p:grpSp>
      <p:sp>
        <p:nvSpPr>
          <p:cNvPr id="36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r>
              <a:rPr lang="en-US" dirty="0" smtClean="0"/>
              <a:t>January  2014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17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59053"/>
            <a:ext cx="8369374" cy="492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17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34510" y="5539610"/>
            <a:ext cx="8763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Clock 7</a:t>
            </a:r>
            <a:endParaRPr lang="he-IL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691713" y="531430"/>
            <a:ext cx="1715160" cy="953354"/>
            <a:chOff x="691713" y="531430"/>
            <a:chExt cx="1715160" cy="953354"/>
          </a:xfrm>
        </p:grpSpPr>
        <p:sp>
          <p:nvSpPr>
            <p:cNvPr id="5" name="Oval 4"/>
            <p:cNvSpPr/>
            <p:nvPr/>
          </p:nvSpPr>
          <p:spPr>
            <a:xfrm>
              <a:off x="899592" y="1124744"/>
              <a:ext cx="129614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713" y="531430"/>
              <a:ext cx="171516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first instruction of exception routine</a:t>
              </a:r>
              <a:endParaRPr lang="he-IL" sz="1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33647" y="1129999"/>
            <a:ext cx="5311095" cy="365295"/>
            <a:chOff x="2733647" y="1129999"/>
            <a:chExt cx="5311095" cy="365295"/>
          </a:xfrm>
        </p:grpSpPr>
        <p:sp>
          <p:nvSpPr>
            <p:cNvPr id="8" name="Oval 7"/>
            <p:cNvSpPr/>
            <p:nvPr/>
          </p:nvSpPr>
          <p:spPr>
            <a:xfrm>
              <a:off x="2733647" y="1129999"/>
              <a:ext cx="129614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56281" y="1135254"/>
              <a:ext cx="129614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748598" y="1129999"/>
              <a:ext cx="129614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r>
              <a:rPr lang="en-US" dirty="0" smtClean="0"/>
              <a:t>January  2014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01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7"/>
            <a:ext cx="7772400" cy="1008112"/>
          </a:xfrm>
        </p:spPr>
        <p:txBody>
          <a:bodyPr/>
          <a:lstStyle/>
          <a:p>
            <a:pPr rtl="0"/>
            <a:r>
              <a:rPr lang="en-US" b="1" dirty="0" smtClean="0"/>
              <a:t>More on Exceptions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1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>
            <a:normAutofit/>
          </a:bodyPr>
          <a:lstStyle/>
          <a:p>
            <a:r>
              <a:rPr lang="en-US" sz="3600" dirty="0"/>
              <a:t>Precise </a:t>
            </a:r>
            <a:r>
              <a:rPr lang="en-US" sz="3600" dirty="0" smtClean="0"/>
              <a:t>Exceptions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>
              <a:buNone/>
            </a:pPr>
            <a:r>
              <a:rPr lang="en-US" dirty="0"/>
              <a:t>If the pipeline can be stopped so that the instructions just </a:t>
            </a:r>
            <a:r>
              <a:rPr lang="en-US" dirty="0" smtClean="0"/>
              <a:t>before the </a:t>
            </a:r>
            <a:r>
              <a:rPr lang="en-US" dirty="0"/>
              <a:t>faulting instruction are completed and the faulting instruction can be restarted from scratch.</a:t>
            </a:r>
          </a:p>
          <a:p>
            <a:pPr algn="just" rt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90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5915000" cy="720080"/>
          </a:xfrm>
        </p:spPr>
        <p:txBody>
          <a:bodyPr>
            <a:normAutofit/>
          </a:bodyPr>
          <a:lstStyle/>
          <a:p>
            <a:pPr rtl="0" eaLnBrk="1" hangingPunct="1">
              <a:defRPr/>
            </a:pPr>
            <a:r>
              <a:rPr lang="en-US" sz="4000" dirty="0" smtClean="0"/>
              <a:t>Exceptions in MIPS</a:t>
            </a:r>
          </a:p>
        </p:txBody>
      </p:sp>
      <p:graphicFrame>
        <p:nvGraphicFramePr>
          <p:cNvPr id="14473" name="Group 1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764699"/>
              </p:ext>
            </p:extLst>
          </p:nvPr>
        </p:nvGraphicFramePr>
        <p:xfrm>
          <a:off x="683568" y="1427881"/>
          <a:ext cx="7651576" cy="4665415"/>
        </p:xfrm>
        <a:graphic>
          <a:graphicData uri="http://schemas.openxmlformats.org/drawingml/2006/table">
            <a:tbl>
              <a:tblPr/>
              <a:tblGrid>
                <a:gridCol w="2622983"/>
                <a:gridCol w="5028593"/>
              </a:tblGrid>
              <a:tr h="613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stage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 exceptions occurring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fault on IF, misaligned memory access, memory protection violation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Undefined or illegal opcode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 exception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fault on data fetch, misaligned memory access, memory protection violation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1520" y="2420888"/>
            <a:ext cx="8640960" cy="86409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20" y="3140968"/>
            <a:ext cx="8640960" cy="72008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20" y="3717032"/>
            <a:ext cx="8640960" cy="72008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520" y="5517232"/>
            <a:ext cx="8640960" cy="64807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F5F5-BD4B-4AA5-94F7-2FEC2387C48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520" y="4437112"/>
            <a:ext cx="8640960" cy="1152128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5533"/>
            <a:ext cx="8229600" cy="85513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MIPS Exception Mechanism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rtl="0" eaLnBrk="1" hangingPunct="1">
              <a:spcBef>
                <a:spcPts val="0"/>
              </a:spcBef>
              <a:defRPr/>
            </a:pPr>
            <a:r>
              <a:rPr lang="en-US" dirty="0" smtClean="0"/>
              <a:t>The processor operates in</a:t>
            </a:r>
          </a:p>
          <a:p>
            <a:pPr lvl="1" algn="just" rtl="0" eaLnBrk="1" hangingPunct="1">
              <a:spcBef>
                <a:spcPts val="0"/>
              </a:spcBef>
              <a:defRPr/>
            </a:pPr>
            <a:r>
              <a:rPr lang="en-US" dirty="0" smtClean="0"/>
              <a:t>user mode</a:t>
            </a:r>
          </a:p>
          <a:p>
            <a:pPr lvl="1" algn="just" rtl="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kernel mode</a:t>
            </a:r>
          </a:p>
          <a:p>
            <a:pPr algn="just" rtl="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Access to additional set of registers and to </a:t>
            </a:r>
            <a:r>
              <a:rPr lang="en-US" b="1" dirty="0" smtClean="0">
                <a:solidFill>
                  <a:srgbClr val="0033CC"/>
                </a:solidFill>
              </a:rPr>
              <a:t>user mode </a:t>
            </a:r>
            <a:r>
              <a:rPr lang="en-US" dirty="0" smtClean="0"/>
              <a:t>restricted memory space  available when the processor operates in </a:t>
            </a:r>
            <a:r>
              <a:rPr lang="en-US" b="1" dirty="0" smtClean="0">
                <a:solidFill>
                  <a:srgbClr val="0033CC"/>
                </a:solidFill>
              </a:rPr>
              <a:t>kernel mode</a:t>
            </a:r>
            <a:r>
              <a:rPr lang="en-US" dirty="0" smtClean="0"/>
              <a:t>.</a:t>
            </a:r>
          </a:p>
          <a:p>
            <a:pPr algn="just" rtl="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The MIPS architecture includes the notion of </a:t>
            </a:r>
            <a:r>
              <a:rPr lang="en-US" b="1" dirty="0" smtClean="0">
                <a:solidFill>
                  <a:srgbClr val="0033CC"/>
                </a:solidFill>
              </a:rPr>
              <a:t>co-processors</a:t>
            </a:r>
            <a:r>
              <a:rPr lang="en-US" dirty="0" smtClean="0"/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1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smtClean="0"/>
              <a:t>Co-processor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80728"/>
            <a:ext cx="8227640" cy="1944216"/>
          </a:xfrm>
        </p:spPr>
        <p:txBody>
          <a:bodyPr>
            <a:noAutofit/>
          </a:bodyPr>
          <a:lstStyle/>
          <a:p>
            <a:pPr algn="just" rtl="0" eaLnBrk="1" hangingPunct="1">
              <a:lnSpc>
                <a:spcPct val="90000"/>
              </a:lnSpc>
              <a:defRPr/>
            </a:pPr>
            <a:r>
              <a:rPr lang="en-US" sz="2800" dirty="0" smtClean="0"/>
              <a:t>Contains registers useful for handling exceptions</a:t>
            </a:r>
          </a:p>
          <a:p>
            <a:pPr algn="just" rtl="0" eaLnBrk="1" hangingPunct="1">
              <a:lnSpc>
                <a:spcPct val="90000"/>
              </a:lnSpc>
              <a:defRPr/>
            </a:pPr>
            <a:r>
              <a:rPr lang="en-US" sz="2800" dirty="0"/>
              <a:t>N</a:t>
            </a:r>
            <a:r>
              <a:rPr lang="en-US" sz="2800" dirty="0" smtClean="0"/>
              <a:t>ot accessible in </a:t>
            </a:r>
            <a:r>
              <a:rPr lang="en-US" sz="2800" b="1" dirty="0" smtClean="0">
                <a:solidFill>
                  <a:srgbClr val="0033CC"/>
                </a:solidFill>
              </a:rPr>
              <a:t>user mode</a:t>
            </a:r>
            <a:r>
              <a:rPr lang="en-US" sz="2800" dirty="0" smtClean="0"/>
              <a:t>. </a:t>
            </a:r>
          </a:p>
          <a:p>
            <a:pPr algn="just" rtl="0" eaLnBrk="1" hangingPunct="1">
              <a:lnSpc>
                <a:spcPct val="90000"/>
              </a:lnSpc>
              <a:defRPr/>
            </a:pPr>
            <a:r>
              <a:rPr lang="en-US" sz="2800" dirty="0" smtClean="0"/>
              <a:t>Includes the status register, cause register, BadVaddr, and EPC (Exception Program Counter).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830839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25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188640"/>
            <a:ext cx="7113587" cy="78524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Cause Register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280920" cy="864096"/>
          </a:xfrm>
        </p:spPr>
        <p:txBody>
          <a:bodyPr>
            <a:normAutofit/>
          </a:bodyPr>
          <a:lstStyle/>
          <a:p>
            <a:pPr marL="0" indent="0" algn="l" rtl="0" eaLnBrk="1" hangingPunct="1">
              <a:buNone/>
              <a:defRPr/>
            </a:pPr>
            <a:r>
              <a:rPr lang="en-US" sz="2400" dirty="0" smtClean="0"/>
              <a:t>The cause register contains information about pending interrupts and the kinds of exception that occurs.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25" y="1646080"/>
            <a:ext cx="6688843" cy="120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19067"/>
            <a:ext cx="7992888" cy="364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9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764704"/>
            <a:ext cx="7992888" cy="4824536"/>
          </a:xfrm>
        </p:spPr>
        <p:txBody>
          <a:bodyPr>
            <a:noAutofit/>
          </a:bodyPr>
          <a:lstStyle/>
          <a:p>
            <a:pPr marL="0" indent="0" algn="just" rtl="0" eaLnBrk="1" hangingPunct="1">
              <a:buNone/>
              <a:defRPr/>
            </a:pPr>
            <a:r>
              <a:rPr lang="en-US" sz="2800" dirty="0" smtClean="0"/>
              <a:t>The contents of the cause register can be copied into an ordinary register and have the individual bits tested to determine what caused an exception to occur.</a:t>
            </a:r>
          </a:p>
          <a:p>
            <a:pPr marL="0" indent="0" algn="just" rtl="0" eaLnBrk="1" hangingPunct="1">
              <a:buNone/>
              <a:defRPr/>
            </a:pPr>
            <a:endParaRPr lang="en-US" sz="2800" dirty="0" smtClean="0"/>
          </a:p>
          <a:p>
            <a:pPr algn="just" rtl="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</a:rPr>
              <a:t>			 </a:t>
            </a:r>
            <a:r>
              <a:rPr lang="en-US" sz="2800" b="1" dirty="0" smtClean="0">
                <a:latin typeface="Courier New" pitchFamily="49" charset="0"/>
              </a:rPr>
              <a:t>mfc0 $26, $13</a:t>
            </a:r>
          </a:p>
          <a:p>
            <a:pPr algn="just" rtl="0" eaLnBrk="1" hangingPunct="1">
              <a:buFont typeface="Wingdings" pitchFamily="2" charset="2"/>
              <a:buNone/>
              <a:defRPr/>
            </a:pPr>
            <a:endParaRPr lang="en-US" sz="2800" b="1" dirty="0" smtClean="0">
              <a:latin typeface="Courier New" pitchFamily="49" charset="0"/>
            </a:endParaRPr>
          </a:p>
          <a:p>
            <a:pPr marL="0" indent="0" algn="just" rtl="0" eaLnBrk="1" hangingPunct="1">
              <a:buNone/>
              <a:defRPr/>
            </a:pPr>
            <a:r>
              <a:rPr lang="en-US" sz="2800" dirty="0" smtClean="0"/>
              <a:t>The above instruction moves data from </a:t>
            </a:r>
            <a:r>
              <a:rPr lang="en-US" sz="2800" b="1" dirty="0" smtClean="0">
                <a:solidFill>
                  <a:srgbClr val="0033CC"/>
                </a:solidFill>
              </a:rPr>
              <a:t>coprocessor0</a:t>
            </a:r>
            <a:r>
              <a:rPr lang="en-US" sz="2800" dirty="0" smtClean="0"/>
              <a:t> register $13 (cause register) to general purpose register $26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0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Status Register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8208912" cy="1404243"/>
          </a:xfrm>
        </p:spPr>
        <p:txBody>
          <a:bodyPr/>
          <a:lstStyle/>
          <a:p>
            <a:pPr marL="0" indent="0" algn="just" rtl="0" eaLnBrk="1" hangingPunct="1">
              <a:buNone/>
              <a:defRPr/>
            </a:pPr>
            <a:r>
              <a:rPr lang="en-US" sz="2800" dirty="0" smtClean="0"/>
              <a:t>The status register contains information about the status of features of the computer that can be set by the processor while in </a:t>
            </a:r>
            <a:r>
              <a:rPr lang="en-US" sz="2800" b="1" dirty="0" smtClean="0">
                <a:solidFill>
                  <a:srgbClr val="0033CC"/>
                </a:solidFill>
              </a:rPr>
              <a:t>kernel mode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780928"/>
            <a:ext cx="7595939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3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rtl="0">
              <a:defRPr/>
            </a:pPr>
            <a:r>
              <a:rPr lang="en-US" sz="3600" dirty="0" smtClean="0"/>
              <a:t>Exception </a:t>
            </a:r>
            <a:r>
              <a:rPr lang="en-US" sz="3600" dirty="0"/>
              <a:t>Program Counter (EPC)</a:t>
            </a:r>
            <a:endParaRPr lang="en-US" sz="3600" dirty="0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algn="just" rtl="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Contains the address of the instruction that was executing when the exception was generated.</a:t>
            </a:r>
          </a:p>
          <a:p>
            <a:pPr algn="just" rtl="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Control can be made to return to this location to continue the program.</a:t>
            </a:r>
          </a:p>
          <a:p>
            <a:pPr algn="just" rtl="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The contents of EPC can be transferred to a general register via the following instruction</a:t>
            </a:r>
            <a:endParaRPr lang="en-US" dirty="0" smtClean="0">
              <a:latin typeface="Courier New" pitchFamily="49" charset="0"/>
            </a:endParaRPr>
          </a:p>
          <a:p>
            <a:pPr algn="just" rtl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mfc0 </a:t>
            </a:r>
            <a:r>
              <a:rPr lang="en-US" b="1" dirty="0" err="1" smtClean="0">
                <a:latin typeface="Courier New" pitchFamily="49" charset="0"/>
              </a:rPr>
              <a:t>R</a:t>
            </a:r>
            <a:r>
              <a:rPr lang="en-US" b="1" baseline="-25000" dirty="0" err="1" smtClean="0">
                <a:latin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</a:rPr>
              <a:t>, $14</a:t>
            </a:r>
            <a:endParaRPr lang="en-US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00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797" y="290736"/>
            <a:ext cx="7113587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Exception Handler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80920" cy="5184576"/>
          </a:xfrm>
        </p:spPr>
        <p:txBody>
          <a:bodyPr>
            <a:noAutofit/>
          </a:bodyPr>
          <a:lstStyle/>
          <a:p>
            <a:pPr algn="just" rtl="0" eaLnBrk="1" hangingPunct="1">
              <a:defRPr/>
            </a:pPr>
            <a:r>
              <a:rPr lang="en-US" sz="2800" dirty="0" smtClean="0"/>
              <a:t>MIPS R32 fixes the starting address of the exception handler to </a:t>
            </a:r>
            <a:r>
              <a:rPr lang="en-US" sz="2800" b="1" dirty="0" smtClean="0">
                <a:solidFill>
                  <a:srgbClr val="0033CC"/>
                </a:solidFill>
              </a:rPr>
              <a:t>0x8000 0180</a:t>
            </a:r>
            <a:r>
              <a:rPr lang="en-US" sz="2800" dirty="0" smtClean="0"/>
              <a:t>.</a:t>
            </a:r>
          </a:p>
          <a:p>
            <a:pPr algn="just" rtl="0" eaLnBrk="1" hangingPunct="1">
              <a:defRPr/>
            </a:pPr>
            <a:r>
              <a:rPr lang="en-US" sz="2800" dirty="0" smtClean="0"/>
              <a:t>A jump table consists of a list of procedure addresses to be called to deal with the various exception conditions.</a:t>
            </a:r>
          </a:p>
          <a:p>
            <a:pPr algn="just" rtl="0" eaLnBrk="1" hangingPunct="1">
              <a:defRPr/>
            </a:pPr>
            <a:r>
              <a:rPr lang="en-US" sz="2800" dirty="0" smtClean="0"/>
              <a:t>In an interrupt, the PC had already been incremented and EPC would contain the correct return address.</a:t>
            </a:r>
          </a:p>
          <a:p>
            <a:pPr algn="just" rtl="0" eaLnBrk="1" hangingPunct="1">
              <a:defRPr/>
            </a:pPr>
            <a:r>
              <a:rPr lang="en-US" sz="2800" dirty="0" smtClean="0"/>
              <a:t>In a syscall, the EPC contains the address of the syscall itself, thus the exception handler </a:t>
            </a:r>
            <a:r>
              <a:rPr lang="en-US" sz="2800" b="1" dirty="0" smtClean="0">
                <a:solidFill>
                  <a:srgbClr val="0033CC"/>
                </a:solidFill>
              </a:rPr>
              <a:t>must first increment</a:t>
            </a:r>
            <a:r>
              <a:rPr lang="en-US" sz="2800" b="1" dirty="0" smtClean="0"/>
              <a:t> </a:t>
            </a:r>
            <a:r>
              <a:rPr lang="en-US" sz="2800" dirty="0" smtClean="0"/>
              <a:t>the return address by one before the return.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88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Handling an Exception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 rtl="0" eaLnBrk="1" hangingPunct="1">
              <a:buNone/>
              <a:defRPr/>
            </a:pPr>
            <a:r>
              <a:rPr lang="en-US" dirty="0" smtClean="0"/>
              <a:t>An exception has occurred. What happens?</a:t>
            </a:r>
          </a:p>
          <a:p>
            <a:pPr algn="just" rtl="0">
              <a:defRPr/>
            </a:pPr>
            <a:r>
              <a:rPr lang="en-US" dirty="0" smtClean="0"/>
              <a:t>The hardware </a:t>
            </a:r>
          </a:p>
          <a:p>
            <a:pPr lvl="1" algn="just" rtl="0">
              <a:defRPr/>
            </a:pPr>
            <a:r>
              <a:rPr lang="en-US" dirty="0" smtClean="0"/>
              <a:t>copies PC into EPC ($14 on cop0) and puts correct code into Cause Reg ($13 on cop0)</a:t>
            </a:r>
          </a:p>
          <a:p>
            <a:pPr lvl="1" algn="just" rtl="0">
              <a:defRPr/>
            </a:pPr>
            <a:r>
              <a:rPr lang="en-US" dirty="0" smtClean="0"/>
              <a:t>Sets PC to </a:t>
            </a:r>
            <a:r>
              <a:rPr lang="en-US" b="1" dirty="0" smtClean="0">
                <a:solidFill>
                  <a:srgbClr val="0033CC"/>
                </a:solidFill>
              </a:rPr>
              <a:t>0x80000180</a:t>
            </a:r>
            <a:endParaRPr lang="en-US" dirty="0" smtClean="0"/>
          </a:p>
          <a:p>
            <a:pPr lvl="1" algn="just" rtl="0">
              <a:defRPr/>
            </a:pPr>
            <a:r>
              <a:rPr lang="en-US" dirty="0" smtClean="0"/>
              <a:t>enters </a:t>
            </a:r>
            <a:r>
              <a:rPr lang="en-US" b="1" dirty="0" smtClean="0">
                <a:solidFill>
                  <a:srgbClr val="0033CC"/>
                </a:solidFill>
              </a:rPr>
              <a:t>kernel mode</a:t>
            </a:r>
          </a:p>
          <a:p>
            <a:pPr algn="just" rtl="0">
              <a:defRPr/>
            </a:pPr>
            <a:r>
              <a:rPr lang="en-US" dirty="0" smtClean="0"/>
              <a:t>Exception handler (software)</a:t>
            </a:r>
          </a:p>
          <a:p>
            <a:pPr lvl="1" algn="just" rtl="0">
              <a:defRPr/>
            </a:pPr>
            <a:r>
              <a:rPr lang="en-US" dirty="0" smtClean="0"/>
              <a:t>Checks cause register (bits 5 to 2 of $13 in cp0)</a:t>
            </a:r>
          </a:p>
          <a:p>
            <a:pPr lvl="1" algn="just" rtl="0">
              <a:defRPr/>
            </a:pPr>
            <a:r>
              <a:rPr lang="en-US" dirty="0" smtClean="0"/>
              <a:t>jumps to exception service routine for the current exception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38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28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67544" y="309128"/>
            <a:ext cx="7816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sz="3000" dirty="0" smtClean="0"/>
              <a:t>As with any procedure,  the exception handler must first save any registers it may modify, and then restore them before returning to the interrupted program.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2270535"/>
            <a:ext cx="7816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sz="3000" dirty="0" smtClean="0"/>
              <a:t>Saving registers in memory poses a problem in MIPS. Addressing the memory requires a register (base) to form an address. 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792662"/>
            <a:ext cx="7816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sz="3000" dirty="0" smtClean="0"/>
              <a:t>This means that a register must be modified before any register can be saved!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835859"/>
            <a:ext cx="7816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sz="3000" dirty="0" smtClean="0"/>
              <a:t>The MIPS register usage convention reserves $26 ($k0) and $27 ($k1) for the use of the interrupt handler.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094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29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467544" y="467247"/>
            <a:ext cx="7816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sz="3000" dirty="0" smtClean="0"/>
              <a:t>This means that the interrupt handler can use those without saving them first. A user program that uses those may find them unexpectedly changed!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55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/>
              <a:t>What </a:t>
            </a:r>
            <a:r>
              <a:rPr lang="en-US" sz="3600" dirty="0" smtClean="0"/>
              <a:t>Happens During </a:t>
            </a:r>
            <a:r>
              <a:rPr lang="en-US" sz="3600" dirty="0"/>
              <a:t>an </a:t>
            </a:r>
            <a:r>
              <a:rPr lang="en-US" sz="3600" dirty="0" smtClean="0"/>
              <a:t>Exception</a:t>
            </a:r>
            <a:r>
              <a:rPr lang="en-US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just" rtl="0">
              <a:defRPr/>
            </a:pPr>
            <a:r>
              <a:rPr lang="en-US" dirty="0"/>
              <a:t>An exception occurs</a:t>
            </a:r>
          </a:p>
          <a:p>
            <a:pPr algn="just" rtl="0">
              <a:defRPr/>
            </a:pPr>
            <a:r>
              <a:rPr lang="en-US" dirty="0"/>
              <a:t>Operating system trap</a:t>
            </a:r>
          </a:p>
          <a:p>
            <a:pPr algn="just" rtl="0">
              <a:defRPr/>
            </a:pPr>
            <a:r>
              <a:rPr lang="en-US" dirty="0"/>
              <a:t>Saving the PC where the exception happens</a:t>
            </a:r>
          </a:p>
          <a:p>
            <a:pPr algn="just" rtl="0">
              <a:defRPr/>
            </a:pPr>
            <a:r>
              <a:rPr lang="en-US" dirty="0"/>
              <a:t>Save the operating system state</a:t>
            </a:r>
          </a:p>
          <a:p>
            <a:pPr algn="just" rtl="0">
              <a:defRPr/>
            </a:pPr>
            <a:r>
              <a:rPr lang="en-US" dirty="0"/>
              <a:t>Run exception code</a:t>
            </a:r>
          </a:p>
          <a:p>
            <a:pPr algn="just" rtl="0">
              <a:defRPr/>
            </a:pPr>
            <a:r>
              <a:rPr lang="en-US" dirty="0"/>
              <a:t>Resume the last instruction before it traps, or terminate the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6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709757" y="4820237"/>
            <a:ext cx="6022483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 rtl="0"/>
            <a:r>
              <a:rPr lang="en-US" sz="2400" b="0" dirty="0">
                <a:latin typeface="Arial" charset="0"/>
              </a:rPr>
              <a:t>normal control flow:</a:t>
            </a:r>
          </a:p>
          <a:p>
            <a:pPr algn="just" rtl="0"/>
            <a:r>
              <a:rPr lang="en-US" sz="2400" b="0" dirty="0" smtClean="0">
                <a:latin typeface="Arial" charset="0"/>
              </a:rPr>
              <a:t>sequential</a:t>
            </a:r>
            <a:r>
              <a:rPr lang="en-US" sz="2400" b="0" dirty="0">
                <a:latin typeface="Arial" charset="0"/>
              </a:rPr>
              <a:t>, jumps, branches, calls, returns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59832" y="2109842"/>
            <a:ext cx="2718792" cy="1051185"/>
            <a:chOff x="2843808" y="2276873"/>
            <a:chExt cx="2718792" cy="1051185"/>
          </a:xfrm>
        </p:grpSpPr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2843808" y="2276873"/>
              <a:ext cx="2718792" cy="8505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3563888" y="2865751"/>
              <a:ext cx="1538883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400" b="0" dirty="0" smtClean="0">
                  <a:latin typeface="Arial" charset="0"/>
                </a:rPr>
                <a:t>Exception</a:t>
              </a:r>
              <a:endParaRPr lang="en-US" sz="2400" b="0" dirty="0">
                <a:latin typeface="Arial" charset="0"/>
              </a:endParaRPr>
            </a:p>
          </p:txBody>
        </p:sp>
      </p:grpSp>
      <p:sp>
        <p:nvSpPr>
          <p:cNvPr id="9244" name="Line 28"/>
          <p:cNvSpPr>
            <a:spLocks noChangeShapeType="1"/>
          </p:cNvSpPr>
          <p:nvPr/>
        </p:nvSpPr>
        <p:spPr bwMode="auto">
          <a:xfrm flipH="1" flipV="1">
            <a:off x="3059832" y="3061111"/>
            <a:ext cx="2718792" cy="4553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15124" y="885705"/>
            <a:ext cx="2457276" cy="3542035"/>
            <a:chOff x="5499100" y="1052736"/>
            <a:chExt cx="2457276" cy="3542035"/>
          </a:xfrm>
        </p:grpSpPr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5499100" y="1052737"/>
              <a:ext cx="2457276" cy="354203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5853113" y="2293386"/>
              <a:ext cx="18585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5853114" y="2571406"/>
              <a:ext cx="18585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V="1">
              <a:off x="5853113" y="2865751"/>
              <a:ext cx="18585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5853114" y="3127445"/>
              <a:ext cx="18585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5853114" y="3405465"/>
              <a:ext cx="18585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V="1">
              <a:off x="5853113" y="3683483"/>
              <a:ext cx="18585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5985444" y="1052736"/>
              <a:ext cx="1538883" cy="1200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400" b="0" dirty="0">
                  <a:solidFill>
                    <a:srgbClr val="0033CC"/>
                  </a:solidFill>
                  <a:latin typeface="Arial" charset="0"/>
                </a:rPr>
                <a:t>System</a:t>
              </a:r>
            </a:p>
            <a:p>
              <a:pPr algn="l"/>
              <a:r>
                <a:rPr lang="en-US" sz="2400" b="0" dirty="0">
                  <a:solidFill>
                    <a:srgbClr val="0033CC"/>
                  </a:solidFill>
                  <a:latin typeface="Arial" charset="0"/>
                </a:rPr>
                <a:t>Exception</a:t>
              </a:r>
            </a:p>
            <a:p>
              <a:pPr algn="l"/>
              <a:r>
                <a:rPr lang="en-US" sz="2400" b="0" dirty="0">
                  <a:solidFill>
                    <a:srgbClr val="0033CC"/>
                  </a:solidFill>
                  <a:latin typeface="Arial" charset="0"/>
                </a:rPr>
                <a:t>Handler</a:t>
              </a:r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5728168" y="2276873"/>
              <a:ext cx="0" cy="14066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5977175" y="3747198"/>
              <a:ext cx="1691169" cy="831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400" b="0" dirty="0">
                  <a:latin typeface="Arial" charset="0"/>
                </a:rPr>
                <a:t>return from</a:t>
              </a:r>
            </a:p>
            <a:p>
              <a:pPr algn="l"/>
              <a:r>
                <a:rPr lang="en-US" sz="2400" b="0" dirty="0">
                  <a:latin typeface="Arial" charset="0"/>
                </a:rPr>
                <a:t>exception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7584" y="869772"/>
            <a:ext cx="2457276" cy="3542034"/>
            <a:chOff x="611560" y="1036803"/>
            <a:chExt cx="2457276" cy="3542034"/>
          </a:xfrm>
        </p:grpSpPr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953634" y="2042634"/>
              <a:ext cx="181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953634" y="2339011"/>
              <a:ext cx="181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953634" y="2635388"/>
              <a:ext cx="181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953634" y="2931765"/>
              <a:ext cx="181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953634" y="3228142"/>
              <a:ext cx="181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953634" y="3524520"/>
              <a:ext cx="1818166" cy="5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825627" y="1124744"/>
              <a:ext cx="2018181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400" b="0" dirty="0">
                  <a:solidFill>
                    <a:srgbClr val="0033CC"/>
                  </a:solidFill>
                  <a:latin typeface="Arial" charset="0"/>
                </a:rPr>
                <a:t>user program</a:t>
              </a:r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825627" y="1772815"/>
              <a:ext cx="7275" cy="26408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953634" y="3820897"/>
              <a:ext cx="181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953634" y="4117274"/>
              <a:ext cx="181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953634" y="4413651"/>
              <a:ext cx="181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611560" y="1036803"/>
              <a:ext cx="2457276" cy="354203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953634" y="1772816"/>
              <a:ext cx="1818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33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Exception Handling in Multi-Cycle MIPS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/>
              <a:t>Consider two types of exceptions:</a:t>
            </a:r>
          </a:p>
          <a:p>
            <a:pPr lvl="1" algn="l" rtl="0"/>
            <a:r>
              <a:rPr lang="en-US" sz="2400" dirty="0" smtClean="0"/>
              <a:t>arithmetic overflow</a:t>
            </a:r>
          </a:p>
          <a:p>
            <a:pPr lvl="1" algn="l" rtl="0"/>
            <a:r>
              <a:rPr lang="en-US" sz="2400" dirty="0" smtClean="0"/>
              <a:t>undefined instruction</a:t>
            </a:r>
          </a:p>
          <a:p>
            <a:pPr algn="l" rtl="0"/>
            <a:r>
              <a:rPr lang="en-US" sz="2800" dirty="0" smtClean="0"/>
              <a:t>First save the address of the offending instruction in </a:t>
            </a:r>
            <a:r>
              <a:rPr lang="en-US" sz="2800" b="1" dirty="0" smtClean="0"/>
              <a:t>Exception Program Counter </a:t>
            </a:r>
            <a:r>
              <a:rPr lang="en-US" sz="2800" dirty="0" smtClean="0"/>
              <a:t>(</a:t>
            </a:r>
            <a:r>
              <a:rPr lang="en-US" sz="2800" b="1" dirty="0" smtClean="0"/>
              <a:t>EPC</a:t>
            </a:r>
            <a:r>
              <a:rPr lang="en-US" sz="2800" dirty="0" smtClean="0"/>
              <a:t>).</a:t>
            </a:r>
          </a:p>
          <a:p>
            <a:pPr algn="l" rtl="0"/>
            <a:r>
              <a:rPr lang="en-US" sz="2800" dirty="0" smtClean="0"/>
              <a:t>Transfer control to the </a:t>
            </a:r>
            <a:r>
              <a:rPr lang="en-US" sz="2800" b="1" dirty="0" smtClean="0"/>
              <a:t>operating system </a:t>
            </a:r>
            <a:r>
              <a:rPr lang="en-US" sz="2800" dirty="0" smtClean="0"/>
              <a:t>(</a:t>
            </a:r>
            <a:r>
              <a:rPr lang="en-US" sz="2800" b="1" dirty="0" smtClean="0"/>
              <a:t>OS</a:t>
            </a:r>
            <a:r>
              <a:rPr lang="en-US" sz="2800" dirty="0" smtClean="0"/>
              <a:t>) to some specified address.</a:t>
            </a:r>
          </a:p>
          <a:p>
            <a:pPr algn="l" rtl="0"/>
            <a:r>
              <a:rPr lang="en-US" sz="2800" dirty="0" smtClean="0"/>
              <a:t>OS provides some service.</a:t>
            </a:r>
          </a:p>
          <a:p>
            <a:pPr algn="l" rtl="0"/>
            <a:r>
              <a:rPr lang="en-US" sz="2800" dirty="0" smtClean="0"/>
              <a:t>OS can stop the program or restart the program using EPC.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51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1312" y="3250326"/>
            <a:ext cx="8229600" cy="299460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800" dirty="0" smtClean="0"/>
              <a:t>Vectored interrupts example:</a:t>
            </a:r>
          </a:p>
          <a:p>
            <a:pPr algn="l" rtl="0"/>
            <a:endParaRPr lang="en-US" sz="2800" dirty="0" smtClean="0"/>
          </a:p>
          <a:p>
            <a:pPr marL="0" indent="0" algn="l" rtl="0">
              <a:buFont typeface="Arial" pitchFamily="34" charset="0"/>
              <a:buNone/>
            </a:pPr>
            <a:endParaRPr lang="en-US" sz="2800" dirty="0" smtClean="0"/>
          </a:p>
          <a:p>
            <a:pPr lvl="1" algn="l" rtl="0"/>
            <a:endParaRPr lang="en-US" sz="2400" dirty="0" smtClean="0"/>
          </a:p>
          <a:p>
            <a:pPr lvl="1" algn="l" rtl="0"/>
            <a:r>
              <a:rPr lang="en-US" sz="2400" dirty="0" smtClean="0"/>
              <a:t>The addresses are separated by 32 bytes (8 instructions).</a:t>
            </a:r>
          </a:p>
          <a:p>
            <a:pPr lvl="1" algn="l" rtl="0"/>
            <a:r>
              <a:rPr lang="en-US" sz="2400" dirty="0" smtClean="0"/>
              <a:t>OS performs some limited process.</a:t>
            </a:r>
          </a:p>
          <a:p>
            <a:pPr algn="l" rtl="0"/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Communicating Exception Reason to 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2" y="1070154"/>
            <a:ext cx="8229600" cy="2287196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/>
              <a:t>Two methods:</a:t>
            </a:r>
          </a:p>
          <a:p>
            <a:pPr lvl="1" algn="l" rtl="0"/>
            <a:r>
              <a:rPr lang="en-US" sz="2400" dirty="0" smtClean="0"/>
              <a:t>Using a status register called </a:t>
            </a:r>
            <a:r>
              <a:rPr lang="en-US" sz="2400" b="1" dirty="0" smtClean="0"/>
              <a:t>Cause Register</a:t>
            </a:r>
            <a:r>
              <a:rPr lang="en-US" sz="2400" dirty="0" smtClean="0"/>
              <a:t>, holding the reason of exception</a:t>
            </a:r>
          </a:p>
          <a:p>
            <a:pPr lvl="1" algn="l" rtl="0"/>
            <a:r>
              <a:rPr lang="en-US" sz="2400" dirty="0" smtClean="0"/>
              <a:t>Using vectored interrupts. The control is transferred to an address determined by the interrupt cause.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6</a:t>
            </a:fld>
            <a:endParaRPr lang="he-IL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95071"/>
              </p:ext>
            </p:extLst>
          </p:nvPr>
        </p:nvGraphicFramePr>
        <p:xfrm>
          <a:off x="1009933" y="3984135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379174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Exception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Exception vector address (in hex)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Undefined 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C000 0000</a:t>
                      </a:r>
                      <a:r>
                        <a:rPr lang="en-US" baseline="-25000" dirty="0" smtClean="0"/>
                        <a:t>hex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Arithmetic 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C000 0020</a:t>
                      </a:r>
                      <a:r>
                        <a:rPr lang="en-US" baseline="-25000" dirty="0" smtClean="0"/>
                        <a:t>hex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7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Non Vectored Exceptions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800" dirty="0" smtClean="0"/>
              <a:t>A single entry point </a:t>
            </a:r>
            <a:r>
              <a:rPr lang="en-US" sz="2800" b="1" dirty="0" smtClean="0"/>
              <a:t>8000 0180 </a:t>
            </a:r>
            <a:r>
              <a:rPr lang="en-US" sz="2800" b="1" baseline="-25000" dirty="0" smtClean="0"/>
              <a:t>hex </a:t>
            </a:r>
            <a:r>
              <a:rPr lang="en-US" sz="2800" dirty="0" smtClean="0"/>
              <a:t>is used for all exceptions.</a:t>
            </a:r>
          </a:p>
          <a:p>
            <a:pPr algn="l" rtl="0"/>
            <a:r>
              <a:rPr lang="en-US" sz="2800" dirty="0" smtClean="0"/>
              <a:t>The OS is decoding the </a:t>
            </a:r>
            <a:r>
              <a:rPr lang="en-US" sz="2800" b="1" dirty="0" smtClean="0"/>
              <a:t>status register </a:t>
            </a:r>
            <a:r>
              <a:rPr lang="en-US" sz="2800" dirty="0" smtClean="0"/>
              <a:t>to find the cause.</a:t>
            </a:r>
          </a:p>
          <a:p>
            <a:pPr algn="l" rtl="0"/>
            <a:r>
              <a:rPr lang="en-US" sz="2800" dirty="0" smtClean="0"/>
              <a:t>Two registers are added to the data-path</a:t>
            </a:r>
          </a:p>
          <a:p>
            <a:pPr lvl="1" algn="l" rtl="0"/>
            <a:r>
              <a:rPr lang="en-US" sz="2400" b="1" dirty="0" smtClean="0"/>
              <a:t>EPC</a:t>
            </a:r>
            <a:r>
              <a:rPr lang="en-US" sz="2400" dirty="0" smtClean="0"/>
              <a:t>: 32-bit holding the address of the affected instruction. It is required for vectored exceptions too.</a:t>
            </a:r>
          </a:p>
          <a:p>
            <a:pPr lvl="1" algn="l" rtl="0"/>
            <a:r>
              <a:rPr lang="en-US" sz="2400" b="1" dirty="0" smtClean="0"/>
              <a:t>Cause</a:t>
            </a:r>
            <a:r>
              <a:rPr lang="en-US" sz="2400" dirty="0" smtClean="0"/>
              <a:t>: 32-bit recording the exception cause (some bits unused).</a:t>
            </a:r>
          </a:p>
          <a:p>
            <a:pPr algn="l" rtl="0"/>
            <a:r>
              <a:rPr lang="en-US" sz="2800" dirty="0" smtClean="0"/>
              <a:t>In this example LSB of Cause encodes the exception.</a:t>
            </a:r>
          </a:p>
          <a:p>
            <a:pPr algn="l" rtl="0"/>
            <a:r>
              <a:rPr lang="en-US" sz="2800" dirty="0" smtClean="0"/>
              <a:t>EPC must trim 4 from PC.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2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24631"/>
            <a:ext cx="8637587" cy="756097"/>
          </a:xfrm>
          <a:ln/>
        </p:spPr>
        <p:txBody>
          <a:bodyPr>
            <a:normAutofit/>
          </a:bodyPr>
          <a:lstStyle/>
          <a:p>
            <a:pPr rtl="1"/>
            <a:r>
              <a:rPr lang="en-US" altLang="he-IL" sz="3600" b="0" dirty="0" smtClean="0">
                <a:cs typeface="Arial" charset="0"/>
              </a:rPr>
              <a:t>Exceptions Handling in Multi-Cycle MIPS</a:t>
            </a:r>
            <a:endParaRPr lang="en-US" altLang="he-IL" sz="3600" b="0" dirty="0">
              <a:cs typeface="Arial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87052"/>
            <a:ext cx="8637587" cy="5399088"/>
          </a:xfrm>
          <a:ln>
            <a:noFill/>
            <a:miter lim="800000"/>
            <a:headEnd/>
            <a:tailEnd/>
          </a:ln>
        </p:spPr>
        <p:txBody>
          <a:bodyPr lIns="180000" tIns="720000" rIns="360000"/>
          <a:lstStyle/>
          <a:p>
            <a:pPr algn="r" rtl="1">
              <a:lnSpc>
                <a:spcPct val="100000"/>
              </a:lnSpc>
              <a:buFontTx/>
              <a:buNone/>
            </a:pPr>
            <a:r>
              <a:rPr lang="en-US" altLang="en-US" sz="2400" b="0">
                <a:solidFill>
                  <a:srgbClr val="3333FF"/>
                </a:solidFill>
                <a:cs typeface="Arial" charset="0"/>
              </a:rPr>
              <a:t> </a:t>
            </a:r>
            <a:endParaRPr lang="he-IL" altLang="en-US" sz="2400" b="0">
              <a:solidFill>
                <a:srgbClr val="3333FF"/>
              </a:solidFill>
              <a:cs typeface="Arial" charset="0"/>
            </a:endParaRPr>
          </a:p>
        </p:txBody>
      </p:sp>
      <p:pic>
        <p:nvPicPr>
          <p:cNvPr id="5017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" t="11502" r="5583" b="38821"/>
          <a:stretch>
            <a:fillRect/>
          </a:stretch>
        </p:blipFill>
        <p:spPr bwMode="auto">
          <a:xfrm>
            <a:off x="838200" y="1219200"/>
            <a:ext cx="7208838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8</a:t>
            </a:fld>
            <a:endParaRPr lang="he-IL"/>
          </a:p>
        </p:txBody>
      </p:sp>
      <p:grpSp>
        <p:nvGrpSpPr>
          <p:cNvPr id="3" name="Group 2"/>
          <p:cNvGrpSpPr/>
          <p:nvPr/>
        </p:nvGrpSpPr>
        <p:grpSpPr>
          <a:xfrm>
            <a:off x="3899026" y="1391864"/>
            <a:ext cx="4037268" cy="4170736"/>
            <a:chOff x="3899026" y="1391864"/>
            <a:chExt cx="4037268" cy="4170736"/>
          </a:xfrm>
        </p:grpSpPr>
        <p:sp>
          <p:nvSpPr>
            <p:cNvPr id="501768" name="Oval 8"/>
            <p:cNvSpPr>
              <a:spLocks noChangeArrowheads="1"/>
            </p:cNvSpPr>
            <p:nvPr/>
          </p:nvSpPr>
          <p:spPr bwMode="auto">
            <a:xfrm>
              <a:off x="7400925" y="4143375"/>
              <a:ext cx="457200" cy="457200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28575">
              <a:noFill/>
              <a:prstDash val="solid"/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769" name="Oval 9"/>
            <p:cNvSpPr>
              <a:spLocks noChangeArrowheads="1"/>
            </p:cNvSpPr>
            <p:nvPr/>
          </p:nvSpPr>
          <p:spPr bwMode="auto">
            <a:xfrm>
              <a:off x="6553200" y="4800600"/>
              <a:ext cx="1295400" cy="762000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28575">
              <a:noFill/>
              <a:prstDash val="solid"/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770" name="Oval 10"/>
            <p:cNvSpPr>
              <a:spLocks noChangeArrowheads="1"/>
            </p:cNvSpPr>
            <p:nvPr/>
          </p:nvSpPr>
          <p:spPr bwMode="auto">
            <a:xfrm>
              <a:off x="6705600" y="3381375"/>
              <a:ext cx="838200" cy="228600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28575">
              <a:noFill/>
              <a:prstDash val="solid"/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771" name="Oval 11"/>
            <p:cNvSpPr>
              <a:spLocks noChangeArrowheads="1"/>
            </p:cNvSpPr>
            <p:nvPr/>
          </p:nvSpPr>
          <p:spPr bwMode="auto">
            <a:xfrm>
              <a:off x="3962400" y="1391864"/>
              <a:ext cx="838200" cy="609600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28575">
              <a:noFill/>
              <a:prstDash val="solid"/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899026" y="1609260"/>
              <a:ext cx="4037268" cy="3587972"/>
              <a:chOff x="3899026" y="1609260"/>
              <a:chExt cx="4037268" cy="358797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899026" y="1609260"/>
                <a:ext cx="403726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921204" y="1609260"/>
                <a:ext cx="0" cy="358797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7752784" y="5197232"/>
                <a:ext cx="18107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3983330" y="1761660"/>
              <a:ext cx="3870032" cy="3155622"/>
              <a:chOff x="3983330" y="1761660"/>
              <a:chExt cx="3870032" cy="315562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983330" y="1761660"/>
                <a:ext cx="387003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840132" y="1761660"/>
                <a:ext cx="0" cy="29878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7096125" y="4749557"/>
                <a:ext cx="75723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100887" y="4744795"/>
                <a:ext cx="0" cy="17248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4024880" y="1939390"/>
              <a:ext cx="3744178" cy="2203985"/>
              <a:chOff x="4109184" y="1761660"/>
              <a:chExt cx="3744178" cy="2203985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4109184" y="1761660"/>
                <a:ext cx="374417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840132" y="1761660"/>
                <a:ext cx="0" cy="18888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7673337" y="3650526"/>
                <a:ext cx="18002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686002" y="3650526"/>
                <a:ext cx="0" cy="31511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1784" name="Group 501783"/>
          <p:cNvGrpSpPr/>
          <p:nvPr/>
        </p:nvGrpSpPr>
        <p:grpSpPr>
          <a:xfrm>
            <a:off x="4046257" y="2418698"/>
            <a:ext cx="1850712" cy="2762902"/>
            <a:chOff x="4046257" y="2418698"/>
            <a:chExt cx="1850712" cy="2762902"/>
          </a:xfrm>
        </p:grpSpPr>
        <p:grpSp>
          <p:nvGrpSpPr>
            <p:cNvPr id="501782" name="Group 501781"/>
            <p:cNvGrpSpPr/>
            <p:nvPr/>
          </p:nvGrpSpPr>
          <p:grpSpPr>
            <a:xfrm>
              <a:off x="4046257" y="2418698"/>
              <a:ext cx="1850712" cy="2762902"/>
              <a:chOff x="4046257" y="2418698"/>
              <a:chExt cx="1850712" cy="2762902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4046257" y="2432984"/>
                <a:ext cx="1444949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491205" y="2418698"/>
                <a:ext cx="0" cy="1007922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5491206" y="3419227"/>
                <a:ext cx="405763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896969" y="3403246"/>
                <a:ext cx="0" cy="177835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5702665" y="5169695"/>
                <a:ext cx="19430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706928" y="5083968"/>
                <a:ext cx="0" cy="97632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783" name="Oval 501782"/>
            <p:cNvSpPr/>
            <p:nvPr/>
          </p:nvSpPr>
          <p:spPr>
            <a:xfrm>
              <a:off x="5329651" y="4594776"/>
              <a:ext cx="223467" cy="200025"/>
            </a:xfrm>
            <a:prstGeom prst="ellipse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329651" y="3585126"/>
              <a:ext cx="223467" cy="200025"/>
            </a:xfrm>
            <a:prstGeom prst="ellipse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285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79500"/>
            <a:ext cx="8637587" cy="5399088"/>
          </a:xfrm>
          <a:ln>
            <a:noFill/>
            <a:miter lim="800000"/>
            <a:headEnd/>
            <a:tailEnd/>
          </a:ln>
        </p:spPr>
        <p:txBody>
          <a:bodyPr lIns="180000" tIns="720000" rIns="360000"/>
          <a:lstStyle/>
          <a:p>
            <a:pPr algn="r" rtl="1">
              <a:lnSpc>
                <a:spcPct val="100000"/>
              </a:lnSpc>
              <a:buFontTx/>
              <a:buNone/>
            </a:pPr>
            <a:r>
              <a:rPr lang="en-US" altLang="en-US" sz="2400" b="0" dirty="0">
                <a:solidFill>
                  <a:srgbClr val="3333FF"/>
                </a:solidFill>
                <a:cs typeface="Arial" charset="0"/>
              </a:rPr>
              <a:t> </a:t>
            </a:r>
            <a:endParaRPr lang="he-IL" altLang="en-US" sz="2400" b="0" dirty="0">
              <a:solidFill>
                <a:srgbClr val="3333FF"/>
              </a:solidFill>
              <a:cs typeface="Arial" charset="0"/>
            </a:endParaRPr>
          </a:p>
        </p:txBody>
      </p:sp>
      <p:pic>
        <p:nvPicPr>
          <p:cNvPr id="5038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21567" r="9306" b="15097"/>
          <a:stretch>
            <a:fillRect/>
          </a:stretch>
        </p:blipFill>
        <p:spPr bwMode="auto">
          <a:xfrm>
            <a:off x="1409328" y="270233"/>
            <a:ext cx="6187008" cy="62325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 2014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9</a:t>
            </a:fld>
            <a:endParaRPr lang="he-IL"/>
          </a:p>
        </p:txBody>
      </p:sp>
      <p:grpSp>
        <p:nvGrpSpPr>
          <p:cNvPr id="10" name="Group 9"/>
          <p:cNvGrpSpPr/>
          <p:nvPr/>
        </p:nvGrpSpPr>
        <p:grpSpPr>
          <a:xfrm>
            <a:off x="5553075" y="1505610"/>
            <a:ext cx="1757363" cy="3835400"/>
            <a:chOff x="5553075" y="1600200"/>
            <a:chExt cx="1757363" cy="3835400"/>
          </a:xfrm>
        </p:grpSpPr>
        <p:sp>
          <p:nvSpPr>
            <p:cNvPr id="503815" name="Oval 7"/>
            <p:cNvSpPr>
              <a:spLocks noChangeArrowheads="1"/>
            </p:cNvSpPr>
            <p:nvPr/>
          </p:nvSpPr>
          <p:spPr bwMode="auto">
            <a:xfrm>
              <a:off x="6095999" y="4255294"/>
              <a:ext cx="1214439" cy="1180306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25400">
              <a:noFill/>
              <a:prstDash val="solid"/>
              <a:round/>
              <a:headEnd/>
              <a:tailEnd/>
            </a:ln>
            <a:effectLst/>
            <a:ex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553075" y="1600200"/>
              <a:ext cx="1150143" cy="1880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503815" idx="0"/>
            </p:cNvCxnSpPr>
            <p:nvPr/>
          </p:nvCxnSpPr>
          <p:spPr>
            <a:xfrm>
              <a:off x="6703218" y="3481087"/>
              <a:ext cx="1" cy="774207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82171" y="935421"/>
            <a:ext cx="5285242" cy="4405589"/>
            <a:chOff x="682171" y="935421"/>
            <a:chExt cx="5285242" cy="4405589"/>
          </a:xfrm>
        </p:grpSpPr>
        <p:grpSp>
          <p:nvGrpSpPr>
            <p:cNvPr id="17" name="Group 16"/>
            <p:cNvGrpSpPr/>
            <p:nvPr/>
          </p:nvGrpSpPr>
          <p:grpSpPr>
            <a:xfrm>
              <a:off x="4279106" y="4160704"/>
              <a:ext cx="1688307" cy="1180306"/>
              <a:chOff x="4279106" y="4255294"/>
              <a:chExt cx="1688307" cy="1180306"/>
            </a:xfrm>
          </p:grpSpPr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4752974" y="4255294"/>
                <a:ext cx="1214439" cy="1180306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25400">
                <a:noFill/>
                <a:prstDash val="solid"/>
                <a:round/>
                <a:headEnd/>
                <a:tailEnd/>
              </a:ln>
              <a:effectLst/>
              <a:ex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279106" y="4788694"/>
                <a:ext cx="457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/>
            <p:cNvSpPr/>
            <p:nvPr/>
          </p:nvSpPr>
          <p:spPr>
            <a:xfrm>
              <a:off x="4067503" y="4361793"/>
              <a:ext cx="935421" cy="68317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8" idx="0"/>
              <a:endCxn id="23" idx="3"/>
            </p:cNvCxnSpPr>
            <p:nvPr/>
          </p:nvCxnSpPr>
          <p:spPr>
            <a:xfrm flipH="1" flipV="1">
              <a:off x="1944414" y="1258587"/>
              <a:ext cx="2590800" cy="310320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2171" y="935421"/>
              <a:ext cx="1262243" cy="646331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 smtClean="0"/>
                <a:t>ALU output</a:t>
              </a:r>
            </a:p>
            <a:p>
              <a:pPr algn="l" rtl="0"/>
              <a:r>
                <a:rPr lang="en-US" dirty="0" smtClean="0"/>
                <a:t>overflow.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16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1177</Words>
  <Application>Microsoft Office PowerPoint</Application>
  <PresentationFormat>On-screen Show (4:3)</PresentationFormat>
  <Paragraphs>224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ערכת נושא של Office</vt:lpstr>
      <vt:lpstr>What are Exception and Interrupts?</vt:lpstr>
      <vt:lpstr>Exceptions in MIPS</vt:lpstr>
      <vt:lpstr>What Happens During an Exception?</vt:lpstr>
      <vt:lpstr>PowerPoint Presentation</vt:lpstr>
      <vt:lpstr>Exception Handling in Multi-Cycle MIPS</vt:lpstr>
      <vt:lpstr>Communicating Exception Reason to OS</vt:lpstr>
      <vt:lpstr>Non Vectored Exceptions</vt:lpstr>
      <vt:lpstr>Exceptions Handling in Multi-Cycle MIPS</vt:lpstr>
      <vt:lpstr>PowerPoint Presentation</vt:lpstr>
      <vt:lpstr>Exception in pipelined architecture</vt:lpstr>
      <vt:lpstr>Additions to MIPS ISA</vt:lpstr>
      <vt:lpstr>PowerPoint Presentation</vt:lpstr>
      <vt:lpstr>Additions to MIPS ISA</vt:lpstr>
      <vt:lpstr>Exceptions example</vt:lpstr>
      <vt:lpstr>PowerPoint Presentation</vt:lpstr>
      <vt:lpstr>PowerPoint Presentation</vt:lpstr>
      <vt:lpstr>PowerPoint Presentation</vt:lpstr>
      <vt:lpstr>More on Exceptions</vt:lpstr>
      <vt:lpstr>Precise Exceptions</vt:lpstr>
      <vt:lpstr>MIPS Exception Mechanism</vt:lpstr>
      <vt:lpstr>Co-processor</vt:lpstr>
      <vt:lpstr>Cause Register</vt:lpstr>
      <vt:lpstr>PowerPoint Presentation</vt:lpstr>
      <vt:lpstr>Status Register</vt:lpstr>
      <vt:lpstr>Exception Program Counter (EPC)</vt:lpstr>
      <vt:lpstr>Exception Handler</vt:lpstr>
      <vt:lpstr>Handling an Exception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Wimer</dc:creator>
  <cp:lastModifiedBy>User</cp:lastModifiedBy>
  <cp:revision>109</cp:revision>
  <dcterms:created xsi:type="dcterms:W3CDTF">2013-06-21T11:01:04Z</dcterms:created>
  <dcterms:modified xsi:type="dcterms:W3CDTF">2016-01-11T16:39:34Z</dcterms:modified>
</cp:coreProperties>
</file>