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a7237b70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a7237b70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9e9d4286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9e9d4286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9e9d4286b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9e9d4286b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9e9d4286b8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9e9d4286b8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Alley,fireplace, pool, fence, misc feature- Filled all nulls with None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Basement, garage- </a:t>
            </a:r>
            <a:r>
              <a:rPr lang="en"/>
              <a:t>separate</a:t>
            </a:r>
            <a:r>
              <a:rPr lang="en"/>
              <a:t> categorical value for nulls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Numerical nulls handled by imputer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Alley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FireplaceQu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PoolQC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BsmtQual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GarageType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Fence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MiscFeature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MasVnrType/MasVnrArea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Electrical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GarageYrBlt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MSPUD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Condition1 + Condition2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Exterior1st + Exterior2nd</a:t>
            </a:r>
            <a:endParaRPr sz="10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MiscFeature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a72e41698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a72e41698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9e9d4286b8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9e9d4286b8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9e9d4286b8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9e9d4286b8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9e9d4286b8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9e9d4286b8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9e9d4286b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9e9d4286b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Relationship Id="rId6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Estimation of House Prices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</a:rPr>
              <a:t>Group 34</a:t>
            </a:r>
            <a:endParaRPr sz="5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5200">
                <a:solidFill>
                  <a:schemeClr val="dk1"/>
                </a:solidFill>
              </a:rPr>
              <a:t>Luc Lafave, Keenan Buckley, Bao Nguyen</a:t>
            </a:r>
            <a:endParaRPr sz="5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Results (Temp Slide)</a:t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1995400" cy="182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/>
          <p:nvPr/>
        </p:nvSpPr>
        <p:spPr>
          <a:xfrm>
            <a:off x="2307100" y="1152475"/>
            <a:ext cx="2001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Regression Models with Select 150-Best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arenR"/>
            </a:pPr>
            <a:r>
              <a:rPr lang="en" sz="1000"/>
              <a:t>LassoCV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arenR"/>
            </a:pPr>
            <a:r>
              <a:rPr lang="en" sz="1000"/>
              <a:t>ElasticCV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arenR"/>
            </a:pPr>
            <a:r>
              <a:rPr lang="en" sz="1000"/>
              <a:t>RidgeCV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arenR"/>
            </a:pPr>
            <a:r>
              <a:rPr lang="en" sz="1000"/>
              <a:t>MLPRegressor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arenR"/>
            </a:pPr>
            <a:r>
              <a:rPr lang="en" sz="1000"/>
              <a:t>FNN with relu output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arenR"/>
            </a:pPr>
            <a:r>
              <a:rPr lang="en" sz="1000"/>
              <a:t>FNN with linear output</a:t>
            </a:r>
            <a:endParaRPr sz="1000"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700" y="3187800"/>
            <a:ext cx="1900400" cy="17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/>
        </p:nvSpPr>
        <p:spPr>
          <a:xfrm>
            <a:off x="2439125" y="3187800"/>
            <a:ext cx="2001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FNN with Select 150-Best and relu output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arenR"/>
            </a:pPr>
            <a:r>
              <a:rPr lang="en" sz="1000"/>
              <a:t>FNN with 9 layers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arenR"/>
            </a:pPr>
            <a:r>
              <a:rPr lang="en" sz="1000">
                <a:solidFill>
                  <a:schemeClr val="dk1"/>
                </a:solidFill>
              </a:rPr>
              <a:t>FNN with 7 layers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arenR"/>
            </a:pPr>
            <a:r>
              <a:rPr lang="en" sz="1000">
                <a:solidFill>
                  <a:schemeClr val="dk1"/>
                </a:solidFill>
              </a:rPr>
              <a:t>FNN with 5 layers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arenR"/>
            </a:pPr>
            <a:r>
              <a:rPr lang="en" sz="1000">
                <a:solidFill>
                  <a:schemeClr val="dk1"/>
                </a:solidFill>
              </a:rPr>
              <a:t>FNN with 3 layers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arenR"/>
            </a:pPr>
            <a:r>
              <a:rPr lang="en" sz="1000">
                <a:solidFill>
                  <a:schemeClr val="dk1"/>
                </a:solidFill>
              </a:rPr>
              <a:t>FNN with 1 layer</a:t>
            </a:r>
            <a:endParaRPr sz="1000"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41025" y="3187800"/>
            <a:ext cx="1995400" cy="182318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/>
        </p:nvSpPr>
        <p:spPr>
          <a:xfrm>
            <a:off x="6561125" y="3187800"/>
            <a:ext cx="2001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FNN with Select 150-Best and relu output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arenR"/>
            </a:pPr>
            <a:r>
              <a:rPr lang="en" sz="1000"/>
              <a:t>FNN with 7 layers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arenR"/>
            </a:pPr>
            <a:r>
              <a:rPr lang="en" sz="1000">
                <a:solidFill>
                  <a:schemeClr val="dk1"/>
                </a:solidFill>
              </a:rPr>
              <a:t>FNN with 6 layers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arenR"/>
            </a:pPr>
            <a:r>
              <a:rPr lang="en" sz="1000">
                <a:solidFill>
                  <a:schemeClr val="dk1"/>
                </a:solidFill>
              </a:rPr>
              <a:t>FNN with 5 layers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arenR"/>
            </a:pPr>
            <a:r>
              <a:rPr lang="en" sz="1000">
                <a:solidFill>
                  <a:schemeClr val="dk1"/>
                </a:solidFill>
              </a:rPr>
              <a:t>FNN with 4 layers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arenR"/>
            </a:pPr>
            <a:r>
              <a:rPr lang="en" sz="1000">
                <a:solidFill>
                  <a:schemeClr val="dk1"/>
                </a:solidFill>
              </a:rPr>
              <a:t>FNN with 3 layers</a:t>
            </a:r>
            <a:endParaRPr sz="1000"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948887"/>
            <a:ext cx="1995400" cy="1823177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 txBox="1"/>
          <p:nvPr/>
        </p:nvSpPr>
        <p:spPr>
          <a:xfrm>
            <a:off x="6561125" y="1017725"/>
            <a:ext cx="2450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Neural Networks </a:t>
            </a:r>
            <a:r>
              <a:rPr lang="en" sz="1000"/>
              <a:t>with Select 150-Best and relu output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arenR"/>
            </a:pPr>
            <a:r>
              <a:rPr lang="en" sz="1000"/>
              <a:t>MLP with 6 layers, 0.3 learning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arenR"/>
            </a:pPr>
            <a:r>
              <a:rPr lang="en" sz="1000"/>
              <a:t>MLP with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arenR"/>
            </a:pPr>
            <a:r>
              <a:rPr lang="en" sz="1000">
                <a:solidFill>
                  <a:schemeClr val="dk1"/>
                </a:solidFill>
              </a:rPr>
              <a:t>MLP with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arenR"/>
            </a:pPr>
            <a:r>
              <a:rPr lang="en" sz="1000">
                <a:solidFill>
                  <a:schemeClr val="dk1"/>
                </a:solidFill>
              </a:rPr>
              <a:t>MLP with 5 layers, 0.05 learning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arenR"/>
            </a:pPr>
            <a:r>
              <a:rPr lang="en" sz="1000">
                <a:solidFill>
                  <a:schemeClr val="dk1"/>
                </a:solidFill>
              </a:rPr>
              <a:t>FNN with 6 layers, 0.3 learning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5530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Predict the final sale price of a house using it’s features. Real </a:t>
            </a:r>
            <a:r>
              <a:rPr lang="en"/>
              <a:t>estate is popular.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Regression Problem meaning we are trying to estimate a continuous set of values (house prices)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Achieve above average score on the Kaggle leaderboard.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Accurately estimate vast majority of houses to 1000s of dollars.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87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504575" y="76055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utilize the Ames Housing Dataset which </a:t>
            </a:r>
            <a:r>
              <a:rPr lang="en">
                <a:highlight>
                  <a:schemeClr val="lt1"/>
                </a:highlight>
              </a:rPr>
              <a:t>describes a wide range of characteristics of in Ames, Iowa sold between 2006 and 2010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total 79 Features(35 numerical and 44 categorical)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continuous label the final sale price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 dataset contained 1460 houses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dataset contained 1459 houses with all features but the </a:t>
            </a:r>
            <a:r>
              <a:rPr lang="en"/>
              <a:t>final sale price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4475" y="1017725"/>
            <a:ext cx="3376100" cy="2318847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5511975" y="3343225"/>
            <a:ext cx="313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housing data by price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</a:t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3132300" y="222450"/>
            <a:ext cx="5700000" cy="46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025">
                <a:solidFill>
                  <a:srgbClr val="595959"/>
                </a:solidFill>
              </a:rPr>
              <a:t>Filled nulls of these features with “None” dummy values:</a:t>
            </a:r>
            <a:endParaRPr sz="1025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025">
                <a:solidFill>
                  <a:srgbClr val="595959"/>
                </a:solidFill>
              </a:rPr>
              <a:t>Alley, FireplaceQu, PoolQC, Fence, MiscFeature, MasVnrType</a:t>
            </a:r>
            <a:endParaRPr sz="1025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025">
                <a:solidFill>
                  <a:srgbClr val="595959"/>
                </a:solidFill>
              </a:rPr>
              <a:t>Did something special for these features:</a:t>
            </a:r>
            <a:endParaRPr sz="1025">
              <a:solidFill>
                <a:srgbClr val="595959"/>
              </a:solidFill>
            </a:endParaRPr>
          </a:p>
          <a:p>
            <a:pPr indent="-293687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025"/>
              <a:buChar char="-"/>
            </a:pPr>
            <a:r>
              <a:rPr lang="en" sz="1025">
                <a:solidFill>
                  <a:srgbClr val="595959"/>
                </a:solidFill>
              </a:rPr>
              <a:t>MSPUD (extracted from MSSubClass)</a:t>
            </a:r>
            <a:endParaRPr sz="1025">
              <a:solidFill>
                <a:srgbClr val="595959"/>
              </a:solidFill>
            </a:endParaRPr>
          </a:p>
          <a:p>
            <a:pPr indent="-29368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25"/>
              <a:buChar char="-"/>
            </a:pPr>
            <a:r>
              <a:rPr lang="en" sz="1025">
                <a:solidFill>
                  <a:srgbClr val="595959"/>
                </a:solidFill>
              </a:rPr>
              <a:t>HasGarage and HasBasement</a:t>
            </a:r>
            <a:endParaRPr sz="1025">
              <a:solidFill>
                <a:srgbClr val="595959"/>
              </a:solidFill>
            </a:endParaRPr>
          </a:p>
          <a:p>
            <a:pPr indent="-29368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25"/>
              <a:buChar char="-"/>
            </a:pPr>
            <a:r>
              <a:rPr lang="en" sz="1025">
                <a:solidFill>
                  <a:srgbClr val="595959"/>
                </a:solidFill>
              </a:rPr>
              <a:t>Condition1 + Condition2 (combined Condition dummies)</a:t>
            </a:r>
            <a:endParaRPr sz="1025">
              <a:solidFill>
                <a:srgbClr val="595959"/>
              </a:solidFill>
            </a:endParaRPr>
          </a:p>
          <a:p>
            <a:pPr indent="-29368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25"/>
              <a:buChar char="-"/>
            </a:pPr>
            <a:r>
              <a:rPr lang="en" sz="1025">
                <a:solidFill>
                  <a:srgbClr val="595959"/>
                </a:solidFill>
              </a:rPr>
              <a:t>Exterior1 + Exterior2 (combined Exterior dummies)</a:t>
            </a:r>
            <a:endParaRPr sz="1025">
              <a:solidFill>
                <a:srgbClr val="595959"/>
              </a:solidFill>
            </a:endParaRPr>
          </a:p>
          <a:p>
            <a:pPr indent="-29368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25"/>
              <a:buChar char="-"/>
            </a:pPr>
            <a:r>
              <a:rPr lang="en" sz="1025">
                <a:solidFill>
                  <a:srgbClr val="595959"/>
                </a:solidFill>
              </a:rPr>
              <a:t>MiscFeature/MiscValue (multiplied MiscFeature dummies by MiscValue)</a:t>
            </a:r>
            <a:endParaRPr sz="1025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025">
                <a:solidFill>
                  <a:srgbClr val="595959"/>
                </a:solidFill>
              </a:rPr>
              <a:t>Removed row from train set where Electrical was null</a:t>
            </a:r>
            <a:endParaRPr sz="1025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025">
                <a:solidFill>
                  <a:srgbClr val="595959"/>
                </a:solidFill>
              </a:rPr>
              <a:t>Dropped these features:</a:t>
            </a:r>
            <a:endParaRPr sz="1025">
              <a:solidFill>
                <a:srgbClr val="595959"/>
              </a:solidFill>
            </a:endParaRPr>
          </a:p>
          <a:p>
            <a:pPr indent="-293687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025"/>
              <a:buChar char="-"/>
            </a:pPr>
            <a:r>
              <a:rPr lang="en" sz="1025">
                <a:solidFill>
                  <a:srgbClr val="595959"/>
                </a:solidFill>
              </a:rPr>
              <a:t>GarageYrBlt (too many nulls, covered by YearBuilt)</a:t>
            </a:r>
            <a:endParaRPr sz="1025">
              <a:solidFill>
                <a:srgbClr val="595959"/>
              </a:solidFill>
            </a:endParaRPr>
          </a:p>
          <a:p>
            <a:pPr indent="-29368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25"/>
              <a:buChar char="-"/>
            </a:pPr>
            <a:r>
              <a:rPr lang="en" sz="1025">
                <a:solidFill>
                  <a:srgbClr val="595959"/>
                </a:solidFill>
              </a:rPr>
              <a:t>MSSubClass (covered by MSPUD as well as many other features)</a:t>
            </a:r>
            <a:endParaRPr sz="1025">
              <a:solidFill>
                <a:srgbClr val="595959"/>
              </a:solidFill>
            </a:endParaRPr>
          </a:p>
          <a:p>
            <a:pPr indent="-29368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25"/>
              <a:buChar char="-"/>
            </a:pPr>
            <a:r>
              <a:rPr lang="en" sz="1025">
                <a:solidFill>
                  <a:srgbClr val="595959"/>
                </a:solidFill>
              </a:rPr>
              <a:t>MiscVal (covered by MiscFeature dummies)</a:t>
            </a:r>
            <a:endParaRPr sz="1025">
              <a:solidFill>
                <a:srgbClr val="595959"/>
              </a:solidFill>
            </a:endParaRPr>
          </a:p>
          <a:p>
            <a:pPr indent="-29368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25"/>
              <a:buChar char="-"/>
            </a:pPr>
            <a:r>
              <a:rPr lang="en" sz="1025">
                <a:solidFill>
                  <a:srgbClr val="595959"/>
                </a:solidFill>
              </a:rPr>
              <a:t>MiscFeature_Elev (doesn’t appear in train set)</a:t>
            </a:r>
            <a:endParaRPr sz="1025">
              <a:solidFill>
                <a:srgbClr val="595959"/>
              </a:solidFill>
            </a:endParaRPr>
          </a:p>
          <a:p>
            <a:pPr indent="-29368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25"/>
              <a:buChar char="-"/>
            </a:pPr>
            <a:r>
              <a:rPr lang="en" sz="1025">
                <a:solidFill>
                  <a:srgbClr val="595959"/>
                </a:solidFill>
              </a:rPr>
              <a:t>MiscFeature_TenC (doesn’t appear in train set)</a:t>
            </a:r>
            <a:endParaRPr sz="1025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025">
                <a:solidFill>
                  <a:srgbClr val="595959"/>
                </a:solidFill>
              </a:rPr>
              <a:t>Numerical Values were filled in by a simple median imputer</a:t>
            </a:r>
            <a:endParaRPr sz="1025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025">
                <a:solidFill>
                  <a:srgbClr val="595959"/>
                </a:solidFill>
              </a:rPr>
              <a:t>Remaining null </a:t>
            </a:r>
            <a:r>
              <a:rPr lang="en" sz="1025">
                <a:solidFill>
                  <a:srgbClr val="595959"/>
                </a:solidFill>
              </a:rPr>
              <a:t>categorical</a:t>
            </a:r>
            <a:r>
              <a:rPr lang="en" sz="1025">
                <a:solidFill>
                  <a:srgbClr val="595959"/>
                </a:solidFill>
              </a:rPr>
              <a:t> values were covered up with dummy encoding</a:t>
            </a:r>
            <a:endParaRPr sz="1025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rPr lang="en" sz="1025">
                <a:solidFill>
                  <a:schemeClr val="dk2"/>
                </a:solidFill>
              </a:rPr>
              <a:t>Any features left that were in train but not test and vice versa were dropped, leaving a total of 259 features.</a:t>
            </a:r>
            <a:endParaRPr sz="1025">
              <a:solidFill>
                <a:schemeClr val="dk2"/>
              </a:solidFill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650" y="1017725"/>
            <a:ext cx="2961649" cy="14834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-571500" y="2167250"/>
            <a:ext cx="2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170650" y="5655650"/>
            <a:ext cx="8268300" cy="3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MSSubClass extract if PUD or not then drop the feature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Deleted GarageYrBlt Feature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  <a:highlight>
                  <a:schemeClr val="lt1"/>
                </a:highlight>
              </a:rPr>
              <a:t>For Alley, FireplaceQu, PoolQC, Fence, all basement and garage, MasVnrType/MasVnrArea features all nulls were replaced with the string ‘None’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Numerical nulls will be handled by simple median imputer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We then created dummies on all categorical data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Combined dummies for Condition1+Condition2 and Exterior1+Exterior2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We only deleted 1 row in train due to a null electrical column and none in test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The test dataset had additional features with nulls vs the train dataset, but were very small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4">
            <a:alphaModFix/>
          </a:blip>
          <a:srcRect b="22390" l="0" r="66466" t="0"/>
          <a:stretch/>
        </p:blipFill>
        <p:spPr>
          <a:xfrm>
            <a:off x="141050" y="2571750"/>
            <a:ext cx="2850051" cy="22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SimpleImputer for Numerical Features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Filled numerical nulls with the median value of </a:t>
            </a:r>
            <a:r>
              <a:rPr lang="en"/>
              <a:t>the feature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Standard Scaler for Numerical Features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z = (x - u) / s where u is the mean and s is the standard deviation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SelectKBest and PCA for feature reduction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Found 150 features to be around the right value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SelectKBest uses mutual_info_regression to score features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Looked at 5 Estimators (on next slide)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9" y="1152475"/>
            <a:ext cx="4260299" cy="2012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Estimators/Models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017725"/>
            <a:ext cx="8520600" cy="39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Linear Regression with Regularization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LassoCV - L1 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10000 iterations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ElasticNetCV - Mixed between L1 and L2 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L1 ratios: [0.1, 0.5, 0.7, .91, .95, .97, .99, .995, .999] 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10000 iterations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RidgeCV - L2 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Alphas [0.1, 1 to 99]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Neural Networks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Chosen to try and get better fit for non-linear patterns in data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MLPRegressor from scikit-learn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Loss Function - Mean Squared Error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64 nodes per layer, 5 hidden layers, learning rate 0.05, max iterations 1000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Self-made Feed Forward Neural Network with Keras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Loss function - mean_squared_logarithmic_error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Experimented with lots of different nodes per layer, different number of  layers, and learning rate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Tried dropout layers made model perform worse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Best model 64 nodes for 6 hidden layers, dropout 0, learning rate .3, </a:t>
            </a:r>
            <a:r>
              <a:rPr lang="en"/>
              <a:t>100 epochs, Hidden layer activations all relu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Output layer single node relu activation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Input size of 150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6050" y="445025"/>
            <a:ext cx="2751250" cy="135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1446" y="207525"/>
            <a:ext cx="3463700" cy="262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Scoring</a:t>
            </a:r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311700" y="1152475"/>
            <a:ext cx="4005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en" sz="1800">
                <a:solidFill>
                  <a:srgbClr val="595959"/>
                </a:solidFill>
              </a:rPr>
              <a:t>Used 10-Fold Cross Validation to compare models and tune hyperparameters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en" sz="1800">
                <a:solidFill>
                  <a:srgbClr val="595959"/>
                </a:solidFill>
              </a:rPr>
              <a:t>Took the RMSE of the logs of the predicted and actual values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>
                <a:solidFill>
                  <a:srgbClr val="595959"/>
                </a:solidFill>
              </a:rPr>
              <a:t>This makes errors at high sale prices more comparable to errors at low sale prices</a:t>
            </a:r>
            <a:endParaRPr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>
                <a:solidFill>
                  <a:srgbClr val="595959"/>
                </a:solidFill>
              </a:rPr>
              <a:t>Matches the scoring function used on Kaggle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3000" y="187600"/>
            <a:ext cx="4514850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3001" y="1121050"/>
            <a:ext cx="4329301" cy="3898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Performance and Results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017725"/>
            <a:ext cx="8520600" cy="11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Char char="●"/>
            </a:pPr>
            <a:r>
              <a:rPr lang="en">
                <a:solidFill>
                  <a:srgbClr val="202124"/>
                </a:solidFill>
                <a:highlight>
                  <a:schemeClr val="lt1"/>
                </a:highlight>
              </a:rPr>
              <a:t>673/4506 above average on Kaggle</a:t>
            </a:r>
            <a:endParaRPr>
              <a:solidFill>
                <a:srgbClr val="202124"/>
              </a:solidFill>
              <a:highlight>
                <a:schemeClr val="lt1"/>
              </a:highlight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137" y="1433250"/>
            <a:ext cx="8379726" cy="47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57021" y="2448296"/>
            <a:ext cx="2272239" cy="2076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06062" y="2448303"/>
            <a:ext cx="2272239" cy="2076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8000" y="2434459"/>
            <a:ext cx="2272218" cy="207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549225" y="2210525"/>
            <a:ext cx="18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Feature Encoding</a:t>
            </a:r>
            <a:endParaRPr/>
          </a:p>
        </p:txBody>
      </p:sp>
      <p:sp>
        <p:nvSpPr>
          <p:cNvPr id="114" name="Google Shape;114;p20"/>
          <p:cNvSpPr txBox="1"/>
          <p:nvPr/>
        </p:nvSpPr>
        <p:spPr>
          <a:xfrm>
            <a:off x="2998525" y="2210525"/>
            <a:ext cx="18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150 Best</a:t>
            </a:r>
            <a:endParaRPr/>
          </a:p>
        </p:txBody>
      </p:sp>
      <p:sp>
        <p:nvSpPr>
          <p:cNvPr id="115" name="Google Shape;115;p20"/>
          <p:cNvSpPr txBox="1"/>
          <p:nvPr/>
        </p:nvSpPr>
        <p:spPr>
          <a:xfrm>
            <a:off x="5447825" y="2210525"/>
            <a:ext cx="18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150 Feature PCA</a:t>
            </a:r>
            <a:endParaRPr/>
          </a:p>
        </p:txBody>
      </p:sp>
      <p:sp>
        <p:nvSpPr>
          <p:cNvPr id="116" name="Google Shape;116;p20"/>
          <p:cNvSpPr txBox="1"/>
          <p:nvPr/>
        </p:nvSpPr>
        <p:spPr>
          <a:xfrm>
            <a:off x="7378300" y="2571750"/>
            <a:ext cx="1587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Models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LassoCV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ElasticNetCV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RidgeCV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MLPRegressor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Keras FNN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Conclusion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 size changes for neural network due to multiple different methods of feature selection.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dataset had different null values from train dataset, we had to </a:t>
            </a:r>
            <a:r>
              <a:rPr lang="en"/>
              <a:t>develop</a:t>
            </a:r>
            <a:r>
              <a:rPr lang="en"/>
              <a:t> different dataset cleaning methods.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We achieved above </a:t>
            </a:r>
            <a:r>
              <a:rPr lang="en">
                <a:highlight>
                  <a:srgbClr val="FFFFFF"/>
                </a:highlight>
              </a:rPr>
              <a:t>average</a:t>
            </a:r>
            <a:r>
              <a:rPr lang="en">
                <a:highlight>
                  <a:srgbClr val="FFFFFF"/>
                </a:highlight>
              </a:rPr>
              <a:t> score on Kaggle (~0.125). 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We could look at outliers and eliminate them to see if it would improve our results</a:t>
            </a:r>
            <a:endParaRPr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