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8240590d32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8240590d32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8240590d32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8240590d32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graphs on the first row show the comparison between actuals vs predicted values for our 4 models on the train set. We wanted to use linear regression as a </a:t>
            </a:r>
            <a:r>
              <a:rPr lang="en">
                <a:solidFill>
                  <a:schemeClr val="dk1"/>
                </a:solidFill>
              </a:rPr>
              <a:t>comparison</a:t>
            </a:r>
            <a:r>
              <a:rPr lang="en">
                <a:solidFill>
                  <a:schemeClr val="dk1"/>
                </a:solidFill>
              </a:rPr>
              <a:t> against the other 3 models, but we found that when predicting values in our train set it </a:t>
            </a:r>
            <a:r>
              <a:rPr lang="en">
                <a:solidFill>
                  <a:schemeClr val="dk1"/>
                </a:solidFill>
              </a:rPr>
              <a:t>would often predict a couple of values that were up to 10 orders of magnitude higher than the actual sale price. We think that this is because without regularization, the model coefficients can grow to be these massive numbers in an effort to fit to the train set.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You can see on the second row where we compare the predictions for the train set along the feature Above Ground Living Area that Linear Regression fits the training data in a similar way to RidgeCV. All three types of regularization do a similar job predicting values for the train set, but in the future with Linear Regularization we are going to stick with ElasticNetCV because it can behave like Lasso, Ridge, or anything in between to get the best score.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Couple of outlier predictions on LinearRegression massively deflate it’s performance metrics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Could be because without regularization the coefficients can grow to be massive numbers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Linear Regression otherwise seems to make predictions similar to RidgeCV</a:t>
            </a:r>
            <a:endParaRPr/>
          </a:p>
          <a:p>
            <a:pPr indent="-298450" lvl="0" marL="457200" rtl="0" algn="l">
              <a:spcBef>
                <a:spcPts val="0"/>
              </a:spcBef>
              <a:spcAft>
                <a:spcPts val="0"/>
              </a:spcAft>
              <a:buSzPts val="1100"/>
              <a:buChar char="-"/>
            </a:pPr>
            <a:r>
              <a:rPr lang="en"/>
              <a:t>Up top: One feature with the model predictions for the training set</a:t>
            </a:r>
            <a:endParaRPr/>
          </a:p>
          <a:p>
            <a:pPr indent="-298450" lvl="0" marL="457200" rtl="0" algn="l">
              <a:spcBef>
                <a:spcPts val="0"/>
              </a:spcBef>
              <a:spcAft>
                <a:spcPts val="0"/>
              </a:spcAft>
              <a:buSzPts val="1100"/>
              <a:buChar char="-"/>
            </a:pPr>
            <a:r>
              <a:rPr lang="en"/>
              <a:t>Below: Comparison between predicted and actual sale price for each model in the test set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8240590d32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8240590d32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36fceefaa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36fceefaa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major 3 challenges are the linear regression outlier</a:t>
            </a:r>
            <a:r>
              <a:rPr lang="en"/>
              <a:t>s mentioned earlier</a:t>
            </a:r>
            <a:r>
              <a:rPr lang="en"/>
              <a:t>, handling </a:t>
            </a:r>
            <a:r>
              <a:rPr lang="en"/>
              <a:t>null</a:t>
            </a:r>
            <a:r>
              <a:rPr lang="en"/>
              <a:t> values in our dataset, and better modeling the nonlinear relationships in our dataset. For </a:t>
            </a:r>
            <a:r>
              <a:rPr lang="en"/>
              <a:t>the</a:t>
            </a:r>
            <a:r>
              <a:rPr lang="en"/>
              <a:t> linear regression outliers we used graphs to investigate the results beyond just two scoring metrics, for our dataset as Luc mentioned earlier some null values clearly indicated none or non-applicable while others we had to </a:t>
            </a:r>
            <a:r>
              <a:rPr lang="en"/>
              <a:t>exercise</a:t>
            </a:r>
            <a:r>
              <a:rPr lang="en"/>
              <a:t> our best judgement, and for the non </a:t>
            </a:r>
            <a:r>
              <a:rPr lang="en"/>
              <a:t>linear relationships we are going to use more advanced feature embedding and prediction models.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8240590d3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8240590d3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04816bd6f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04816bd6f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704816bd6f_3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04816bd6f_3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8240590d32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8240590d32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8240590d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8240590d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7432aa03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7432aa03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9e9d7b2a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9e9d7b2a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8240590d3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8240590d3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8253e7f94c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8253e7f94c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0" y="0"/>
            <a:ext cx="3512700" cy="5143500"/>
          </a:xfrm>
          <a:prstGeom prst="rect">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txBox="1"/>
          <p:nvPr>
            <p:ph type="title"/>
          </p:nvPr>
        </p:nvSpPr>
        <p:spPr>
          <a:xfrm>
            <a:off x="311700" y="307825"/>
            <a:ext cx="2631900" cy="43167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3000"/>
              <a:buNone/>
              <a:defRPr sz="3000">
                <a:solidFill>
                  <a:srgbClr val="FFFFFF"/>
                </a:solidFill>
              </a:defRPr>
            </a:lvl1pPr>
            <a:lvl2pPr lvl="1" algn="l">
              <a:lnSpc>
                <a:spcPct val="100000"/>
              </a:lnSpc>
              <a:spcBef>
                <a:spcPts val="0"/>
              </a:spcBef>
              <a:spcAft>
                <a:spcPts val="0"/>
              </a:spcAft>
              <a:buClr>
                <a:srgbClr val="FFFFFF"/>
              </a:buClr>
              <a:buSzPts val="3000"/>
              <a:buNone/>
              <a:defRPr sz="3000">
                <a:solidFill>
                  <a:srgbClr val="FFFFFF"/>
                </a:solidFill>
              </a:defRPr>
            </a:lvl2pPr>
            <a:lvl3pPr lvl="2" algn="l">
              <a:lnSpc>
                <a:spcPct val="100000"/>
              </a:lnSpc>
              <a:spcBef>
                <a:spcPts val="0"/>
              </a:spcBef>
              <a:spcAft>
                <a:spcPts val="0"/>
              </a:spcAft>
              <a:buClr>
                <a:srgbClr val="FFFFFF"/>
              </a:buClr>
              <a:buSzPts val="3000"/>
              <a:buNone/>
              <a:defRPr sz="3000">
                <a:solidFill>
                  <a:srgbClr val="FFFFFF"/>
                </a:solidFill>
              </a:defRPr>
            </a:lvl3pPr>
            <a:lvl4pPr lvl="3" algn="l">
              <a:lnSpc>
                <a:spcPct val="100000"/>
              </a:lnSpc>
              <a:spcBef>
                <a:spcPts val="0"/>
              </a:spcBef>
              <a:spcAft>
                <a:spcPts val="0"/>
              </a:spcAft>
              <a:buClr>
                <a:srgbClr val="FFFFFF"/>
              </a:buClr>
              <a:buSzPts val="3000"/>
              <a:buNone/>
              <a:defRPr sz="3000">
                <a:solidFill>
                  <a:srgbClr val="FFFFFF"/>
                </a:solidFill>
              </a:defRPr>
            </a:lvl4pPr>
            <a:lvl5pPr lvl="4" algn="l">
              <a:lnSpc>
                <a:spcPct val="100000"/>
              </a:lnSpc>
              <a:spcBef>
                <a:spcPts val="0"/>
              </a:spcBef>
              <a:spcAft>
                <a:spcPts val="0"/>
              </a:spcAft>
              <a:buClr>
                <a:srgbClr val="FFFFFF"/>
              </a:buClr>
              <a:buSzPts val="3000"/>
              <a:buNone/>
              <a:defRPr sz="3000">
                <a:solidFill>
                  <a:srgbClr val="FFFFFF"/>
                </a:solidFill>
              </a:defRPr>
            </a:lvl5pPr>
            <a:lvl6pPr lvl="5" algn="l">
              <a:lnSpc>
                <a:spcPct val="100000"/>
              </a:lnSpc>
              <a:spcBef>
                <a:spcPts val="0"/>
              </a:spcBef>
              <a:spcAft>
                <a:spcPts val="0"/>
              </a:spcAft>
              <a:buClr>
                <a:srgbClr val="FFFFFF"/>
              </a:buClr>
              <a:buSzPts val="3000"/>
              <a:buNone/>
              <a:defRPr sz="3000">
                <a:solidFill>
                  <a:srgbClr val="FFFFFF"/>
                </a:solidFill>
              </a:defRPr>
            </a:lvl6pPr>
            <a:lvl7pPr lvl="6" algn="l">
              <a:lnSpc>
                <a:spcPct val="100000"/>
              </a:lnSpc>
              <a:spcBef>
                <a:spcPts val="0"/>
              </a:spcBef>
              <a:spcAft>
                <a:spcPts val="0"/>
              </a:spcAft>
              <a:buClr>
                <a:srgbClr val="FFFFFF"/>
              </a:buClr>
              <a:buSzPts val="3000"/>
              <a:buNone/>
              <a:defRPr sz="3000">
                <a:solidFill>
                  <a:srgbClr val="FFFFFF"/>
                </a:solidFill>
              </a:defRPr>
            </a:lvl7pPr>
            <a:lvl8pPr lvl="7" algn="l">
              <a:lnSpc>
                <a:spcPct val="100000"/>
              </a:lnSpc>
              <a:spcBef>
                <a:spcPts val="0"/>
              </a:spcBef>
              <a:spcAft>
                <a:spcPts val="0"/>
              </a:spcAft>
              <a:buClr>
                <a:srgbClr val="FFFFFF"/>
              </a:buClr>
              <a:buSzPts val="3000"/>
              <a:buNone/>
              <a:defRPr sz="3000">
                <a:solidFill>
                  <a:srgbClr val="FFFFFF"/>
                </a:solidFill>
              </a:defRPr>
            </a:lvl8pPr>
            <a:lvl9pPr lvl="8" algn="l">
              <a:lnSpc>
                <a:spcPct val="100000"/>
              </a:lnSpc>
              <a:spcBef>
                <a:spcPts val="0"/>
              </a:spcBef>
              <a:spcAft>
                <a:spcPts val="0"/>
              </a:spcAft>
              <a:buClr>
                <a:srgbClr val="FFFFFF"/>
              </a:buClr>
              <a:buSzPts val="3000"/>
              <a:buNone/>
              <a:defRPr sz="3000">
                <a:solidFill>
                  <a:srgbClr val="FFFFFF"/>
                </a:solidFill>
              </a:defRPr>
            </a:lvl9pPr>
          </a:lstStyle>
          <a:p/>
        </p:txBody>
      </p:sp>
      <p:sp>
        <p:nvSpPr>
          <p:cNvPr id="54" name="Google Shape;54;p13"/>
          <p:cNvSpPr txBox="1"/>
          <p:nvPr>
            <p:ph idx="1" type="body"/>
          </p:nvPr>
        </p:nvSpPr>
        <p:spPr>
          <a:xfrm>
            <a:off x="4011825" y="364950"/>
            <a:ext cx="4850400" cy="4259700"/>
          </a:xfrm>
          <a:prstGeom prst="rect">
            <a:avLst/>
          </a:prstGeom>
          <a:noFill/>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0"/>
              </a:spcBef>
              <a:spcAft>
                <a:spcPts val="0"/>
              </a:spcAft>
              <a:buClr>
                <a:schemeClr val="dk2"/>
              </a:buClr>
              <a:buSzPts val="1400"/>
              <a:buChar char="○"/>
              <a:defRPr sz="1400">
                <a:solidFill>
                  <a:schemeClr val="dk2"/>
                </a:solidFill>
              </a:defRPr>
            </a:lvl2pPr>
            <a:lvl3pPr indent="-317500" lvl="2" marL="1371600" algn="l">
              <a:lnSpc>
                <a:spcPct val="115000"/>
              </a:lnSpc>
              <a:spcBef>
                <a:spcPts val="0"/>
              </a:spcBef>
              <a:spcAft>
                <a:spcPts val="0"/>
              </a:spcAft>
              <a:buClr>
                <a:schemeClr val="dk2"/>
              </a:buClr>
              <a:buSzPts val="1400"/>
              <a:buChar char="■"/>
              <a:defRPr sz="1400">
                <a:solidFill>
                  <a:schemeClr val="dk2"/>
                </a:solidFill>
              </a:defRPr>
            </a:lvl3pPr>
            <a:lvl4pPr indent="-317500" lvl="3" marL="1828800" algn="l">
              <a:lnSpc>
                <a:spcPct val="115000"/>
              </a:lnSpc>
              <a:spcBef>
                <a:spcPts val="0"/>
              </a:spcBef>
              <a:spcAft>
                <a:spcPts val="0"/>
              </a:spcAft>
              <a:buClr>
                <a:schemeClr val="dk2"/>
              </a:buClr>
              <a:buSzPts val="1400"/>
              <a:buChar char="●"/>
              <a:defRPr sz="1400">
                <a:solidFill>
                  <a:schemeClr val="dk2"/>
                </a:solidFill>
              </a:defRPr>
            </a:lvl4pPr>
            <a:lvl5pPr indent="-317500" lvl="4" marL="2286000" algn="l">
              <a:lnSpc>
                <a:spcPct val="115000"/>
              </a:lnSpc>
              <a:spcBef>
                <a:spcPts val="0"/>
              </a:spcBef>
              <a:spcAft>
                <a:spcPts val="0"/>
              </a:spcAft>
              <a:buClr>
                <a:schemeClr val="dk2"/>
              </a:buClr>
              <a:buSzPts val="1400"/>
              <a:buChar char="○"/>
              <a:defRPr sz="1400">
                <a:solidFill>
                  <a:schemeClr val="dk2"/>
                </a:solidFill>
              </a:defRPr>
            </a:lvl5pPr>
            <a:lvl6pPr indent="-317500" lvl="5" marL="2743200" algn="l">
              <a:lnSpc>
                <a:spcPct val="115000"/>
              </a:lnSpc>
              <a:spcBef>
                <a:spcPts val="0"/>
              </a:spcBef>
              <a:spcAft>
                <a:spcPts val="0"/>
              </a:spcAft>
              <a:buClr>
                <a:schemeClr val="dk2"/>
              </a:buClr>
              <a:buSzPts val="1400"/>
              <a:buChar char="■"/>
              <a:defRPr sz="1400">
                <a:solidFill>
                  <a:schemeClr val="dk2"/>
                </a:solidFill>
              </a:defRPr>
            </a:lvl6pPr>
            <a:lvl7pPr indent="-317500" lvl="6" marL="3200400" algn="l">
              <a:lnSpc>
                <a:spcPct val="115000"/>
              </a:lnSpc>
              <a:spcBef>
                <a:spcPts val="0"/>
              </a:spcBef>
              <a:spcAft>
                <a:spcPts val="0"/>
              </a:spcAft>
              <a:buClr>
                <a:schemeClr val="dk2"/>
              </a:buClr>
              <a:buSzPts val="1400"/>
              <a:buChar char="●"/>
              <a:defRPr sz="1400">
                <a:solidFill>
                  <a:schemeClr val="dk2"/>
                </a:solidFill>
              </a:defRPr>
            </a:lvl7pPr>
            <a:lvl8pPr indent="-317500" lvl="7" marL="3657600" algn="l">
              <a:lnSpc>
                <a:spcPct val="115000"/>
              </a:lnSpc>
              <a:spcBef>
                <a:spcPts val="0"/>
              </a:spcBef>
              <a:spcAft>
                <a:spcPts val="0"/>
              </a:spcAft>
              <a:buClr>
                <a:schemeClr val="dk2"/>
              </a:buClr>
              <a:buSzPts val="1400"/>
              <a:buChar char="○"/>
              <a:defRPr sz="1400">
                <a:solidFill>
                  <a:schemeClr val="dk2"/>
                </a:solidFill>
              </a:defRPr>
            </a:lvl8pPr>
            <a:lvl9pPr indent="-317500" lvl="8" marL="4114800" algn="l">
              <a:lnSpc>
                <a:spcPct val="115000"/>
              </a:lnSpc>
              <a:spcBef>
                <a:spcPts val="0"/>
              </a:spcBef>
              <a:spcAft>
                <a:spcPts val="0"/>
              </a:spcAft>
              <a:buClr>
                <a:schemeClr val="dk2"/>
              </a:buClr>
              <a:buSzPts val="1400"/>
              <a:buChar char="■"/>
              <a:defRPr sz="1400">
                <a:solidFill>
                  <a:schemeClr val="dk2"/>
                </a:solidFill>
              </a:defRPr>
            </a:lvl9pPr>
          </a:lstStyle>
          <a:p/>
        </p:txBody>
      </p:sp>
      <p:sp>
        <p:nvSpPr>
          <p:cNvPr id="55" name="Google Shape;55;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Estimation Of House Prices</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Bao, Keenan, Luc</a:t>
            </a:r>
            <a:endParaRPr/>
          </a:p>
          <a:p>
            <a:pPr indent="0" lvl="0" marL="0" rtl="0" algn="ctr">
              <a:spcBef>
                <a:spcPts val="0"/>
              </a:spcBef>
              <a:spcAft>
                <a:spcPts val="0"/>
              </a:spcAft>
              <a:buNone/>
            </a:pPr>
            <a:r>
              <a:rPr lang="en"/>
              <a:t>Group Number 34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Scores</a:t>
            </a:r>
            <a:endParaRPr/>
          </a:p>
        </p:txBody>
      </p:sp>
      <p:sp>
        <p:nvSpPr>
          <p:cNvPr id="123" name="Google Shape;123;p23"/>
          <p:cNvSpPr txBox="1"/>
          <p:nvPr>
            <p:ph idx="1" type="body"/>
          </p:nvPr>
        </p:nvSpPr>
        <p:spPr>
          <a:xfrm>
            <a:off x="311700" y="1152475"/>
            <a:ext cx="3875100" cy="245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Clr>
                <a:schemeClr val="dk1"/>
              </a:buClr>
              <a:buSzPts val="1100"/>
              <a:buFont typeface="Arial"/>
              <a:buNone/>
            </a:pPr>
            <a:r>
              <a:rPr lang="en" sz="1500"/>
              <a:t>LinearRegression</a:t>
            </a:r>
            <a:endParaRPr sz="1500"/>
          </a:p>
          <a:p>
            <a:pPr indent="0" lvl="0" marL="0" rtl="0" algn="l">
              <a:lnSpc>
                <a:spcPct val="80000"/>
              </a:lnSpc>
              <a:spcBef>
                <a:spcPts val="1200"/>
              </a:spcBef>
              <a:spcAft>
                <a:spcPts val="0"/>
              </a:spcAft>
              <a:buClr>
                <a:schemeClr val="dk1"/>
              </a:buClr>
              <a:buSzPts val="1100"/>
              <a:buFont typeface="Arial"/>
              <a:buNone/>
            </a:pPr>
            <a:r>
              <a:rPr lang="en" sz="1500"/>
              <a:t>Model rms-log loss: 3.1349100854105236</a:t>
            </a:r>
            <a:endParaRPr sz="1500"/>
          </a:p>
          <a:p>
            <a:pPr indent="0" lvl="0" marL="0" rtl="0" algn="l">
              <a:lnSpc>
                <a:spcPct val="80000"/>
              </a:lnSpc>
              <a:spcBef>
                <a:spcPts val="1200"/>
              </a:spcBef>
              <a:spcAft>
                <a:spcPts val="0"/>
              </a:spcAft>
              <a:buClr>
                <a:schemeClr val="dk1"/>
              </a:buClr>
              <a:buSzPts val="1100"/>
              <a:buFont typeface="Arial"/>
              <a:buNone/>
            </a:pPr>
            <a:r>
              <a:rPr lang="en" sz="1500"/>
              <a:t>Model r2 score:-3.560528676193277e+18</a:t>
            </a:r>
            <a:endParaRPr sz="1500"/>
          </a:p>
          <a:p>
            <a:pPr indent="0" lvl="0" marL="0" rtl="0" algn="l">
              <a:lnSpc>
                <a:spcPct val="80000"/>
              </a:lnSpc>
              <a:spcBef>
                <a:spcPts val="1200"/>
              </a:spcBef>
              <a:spcAft>
                <a:spcPts val="0"/>
              </a:spcAft>
              <a:buClr>
                <a:schemeClr val="dk1"/>
              </a:buClr>
              <a:buSzPts val="1100"/>
              <a:buFont typeface="Arial"/>
              <a:buNone/>
            </a:pPr>
            <a:r>
              <a:t/>
            </a:r>
            <a:endParaRPr sz="1500"/>
          </a:p>
          <a:p>
            <a:pPr indent="0" lvl="0" marL="0" rtl="0" algn="l">
              <a:lnSpc>
                <a:spcPct val="80000"/>
              </a:lnSpc>
              <a:spcBef>
                <a:spcPts val="1200"/>
              </a:spcBef>
              <a:spcAft>
                <a:spcPts val="0"/>
              </a:spcAft>
              <a:buClr>
                <a:schemeClr val="dk1"/>
              </a:buClr>
              <a:buSzPts val="1100"/>
              <a:buFont typeface="Arial"/>
              <a:buNone/>
            </a:pPr>
            <a:r>
              <a:rPr lang="en" sz="1500"/>
              <a:t>LassoCV (142 features left)</a:t>
            </a:r>
            <a:endParaRPr sz="1500"/>
          </a:p>
          <a:p>
            <a:pPr indent="0" lvl="0" marL="0" rtl="0" algn="l">
              <a:lnSpc>
                <a:spcPct val="80000"/>
              </a:lnSpc>
              <a:spcBef>
                <a:spcPts val="1200"/>
              </a:spcBef>
              <a:spcAft>
                <a:spcPts val="0"/>
              </a:spcAft>
              <a:buClr>
                <a:schemeClr val="dk1"/>
              </a:buClr>
              <a:buSzPts val="1100"/>
              <a:buFont typeface="Arial"/>
              <a:buNone/>
            </a:pPr>
            <a:r>
              <a:rPr lang="en" sz="1500"/>
              <a:t>Model rms-log loss:0.1478303789866026</a:t>
            </a:r>
            <a:endParaRPr sz="1500"/>
          </a:p>
          <a:p>
            <a:pPr indent="0" lvl="0" marL="0" rtl="0" algn="l">
              <a:lnSpc>
                <a:spcPct val="80000"/>
              </a:lnSpc>
              <a:spcBef>
                <a:spcPts val="1200"/>
              </a:spcBef>
              <a:spcAft>
                <a:spcPts val="0"/>
              </a:spcAft>
              <a:buClr>
                <a:schemeClr val="dk1"/>
              </a:buClr>
              <a:buSzPts val="1100"/>
              <a:buFont typeface="Arial"/>
              <a:buNone/>
            </a:pPr>
            <a:r>
              <a:rPr lang="en" sz="1500"/>
              <a:t>Model r2 score:0.7848467175710937</a:t>
            </a:r>
            <a:endParaRPr sz="1500"/>
          </a:p>
          <a:p>
            <a:pPr indent="0" lvl="0" marL="0" rtl="0" algn="l">
              <a:lnSpc>
                <a:spcPct val="80000"/>
              </a:lnSpc>
              <a:spcBef>
                <a:spcPts val="1200"/>
              </a:spcBef>
              <a:spcAft>
                <a:spcPts val="1200"/>
              </a:spcAft>
              <a:buSzPts val="358"/>
              <a:buNone/>
            </a:pPr>
            <a:r>
              <a:t/>
            </a:r>
            <a:endParaRPr sz="1500"/>
          </a:p>
        </p:txBody>
      </p:sp>
      <p:sp>
        <p:nvSpPr>
          <p:cNvPr id="124" name="Google Shape;124;p23"/>
          <p:cNvSpPr txBox="1"/>
          <p:nvPr>
            <p:ph idx="1" type="body"/>
          </p:nvPr>
        </p:nvSpPr>
        <p:spPr>
          <a:xfrm>
            <a:off x="4572000" y="1152475"/>
            <a:ext cx="3875100" cy="2450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358"/>
              <a:buNone/>
            </a:pPr>
            <a:r>
              <a:rPr lang="en" sz="1500"/>
              <a:t>ElasticNetCV (93 features left)</a:t>
            </a:r>
            <a:endParaRPr sz="1500"/>
          </a:p>
          <a:p>
            <a:pPr indent="0" lvl="0" marL="0" rtl="0" algn="l">
              <a:lnSpc>
                <a:spcPct val="80000"/>
              </a:lnSpc>
              <a:spcBef>
                <a:spcPts val="1200"/>
              </a:spcBef>
              <a:spcAft>
                <a:spcPts val="0"/>
              </a:spcAft>
              <a:buSzPts val="358"/>
              <a:buNone/>
            </a:pPr>
            <a:r>
              <a:rPr lang="en" sz="1500"/>
              <a:t>Model rms-log loss:0.14693145682911965</a:t>
            </a:r>
            <a:endParaRPr sz="1500"/>
          </a:p>
          <a:p>
            <a:pPr indent="0" lvl="0" marL="0" rtl="0" algn="l">
              <a:lnSpc>
                <a:spcPct val="80000"/>
              </a:lnSpc>
              <a:spcBef>
                <a:spcPts val="1200"/>
              </a:spcBef>
              <a:spcAft>
                <a:spcPts val="0"/>
              </a:spcAft>
              <a:buSzPts val="358"/>
              <a:buNone/>
            </a:pPr>
            <a:r>
              <a:rPr lang="en" sz="1500"/>
              <a:t>Model r2 score:0.8112441750101802</a:t>
            </a:r>
            <a:endParaRPr sz="1500"/>
          </a:p>
          <a:p>
            <a:pPr indent="0" lvl="0" marL="0" rtl="0" algn="l">
              <a:lnSpc>
                <a:spcPct val="80000"/>
              </a:lnSpc>
              <a:spcBef>
                <a:spcPts val="1200"/>
              </a:spcBef>
              <a:spcAft>
                <a:spcPts val="0"/>
              </a:spcAft>
              <a:buSzPts val="358"/>
              <a:buNone/>
            </a:pPr>
            <a:r>
              <a:t/>
            </a:r>
            <a:endParaRPr sz="1500"/>
          </a:p>
          <a:p>
            <a:pPr indent="0" lvl="0" marL="0" rtl="0" algn="l">
              <a:lnSpc>
                <a:spcPct val="80000"/>
              </a:lnSpc>
              <a:spcBef>
                <a:spcPts val="1200"/>
              </a:spcBef>
              <a:spcAft>
                <a:spcPts val="0"/>
              </a:spcAft>
              <a:buSzPts val="358"/>
              <a:buNone/>
            </a:pPr>
            <a:r>
              <a:rPr lang="en" sz="1500"/>
              <a:t>RidgeCV (66 features left)</a:t>
            </a:r>
            <a:endParaRPr sz="1500"/>
          </a:p>
          <a:p>
            <a:pPr indent="0" lvl="0" marL="0" rtl="0" algn="l">
              <a:lnSpc>
                <a:spcPct val="80000"/>
              </a:lnSpc>
              <a:spcBef>
                <a:spcPts val="1200"/>
              </a:spcBef>
              <a:spcAft>
                <a:spcPts val="0"/>
              </a:spcAft>
              <a:buSzPts val="358"/>
              <a:buNone/>
            </a:pPr>
            <a:r>
              <a:rPr lang="en" sz="1500"/>
              <a:t>Model rms-log loss:0.1758915086491916</a:t>
            </a:r>
            <a:endParaRPr sz="1500"/>
          </a:p>
          <a:p>
            <a:pPr indent="0" lvl="0" marL="0" rtl="0" algn="l">
              <a:lnSpc>
                <a:spcPct val="80000"/>
              </a:lnSpc>
              <a:spcBef>
                <a:spcPts val="1200"/>
              </a:spcBef>
              <a:spcAft>
                <a:spcPts val="0"/>
              </a:spcAft>
              <a:buSzPts val="1100"/>
              <a:buNone/>
            </a:pPr>
            <a:r>
              <a:rPr lang="en" sz="1500"/>
              <a:t>Model r2 score:0.7414461492936231</a:t>
            </a:r>
            <a:endParaRPr sz="1500"/>
          </a:p>
          <a:p>
            <a:pPr indent="0" lvl="0" marL="0" rtl="0" algn="l">
              <a:lnSpc>
                <a:spcPct val="80000"/>
              </a:lnSpc>
              <a:spcBef>
                <a:spcPts val="1200"/>
              </a:spcBef>
              <a:spcAft>
                <a:spcPts val="0"/>
              </a:spcAft>
              <a:buClr>
                <a:schemeClr val="dk1"/>
              </a:buClr>
              <a:buSzPts val="1100"/>
              <a:buFont typeface="Arial"/>
              <a:buNone/>
            </a:pPr>
            <a:r>
              <a:t/>
            </a:r>
            <a:endParaRPr sz="1500"/>
          </a:p>
          <a:p>
            <a:pPr indent="0" lvl="0" marL="0" rtl="0" algn="l">
              <a:lnSpc>
                <a:spcPct val="80000"/>
              </a:lnSpc>
              <a:spcBef>
                <a:spcPts val="1200"/>
              </a:spcBef>
              <a:spcAft>
                <a:spcPts val="1200"/>
              </a:spcAft>
              <a:buSzPts val="358"/>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Results</a:t>
            </a:r>
            <a:endParaRPr/>
          </a:p>
          <a:p>
            <a:pPr indent="0" lvl="0" marL="0" rtl="0" algn="l">
              <a:spcBef>
                <a:spcPts val="0"/>
              </a:spcBef>
              <a:spcAft>
                <a:spcPts val="0"/>
              </a:spcAft>
              <a:buNone/>
            </a:pPr>
            <a:r>
              <a:t/>
            </a:r>
            <a:endParaRPr/>
          </a:p>
        </p:txBody>
      </p:sp>
      <p:pic>
        <p:nvPicPr>
          <p:cNvPr id="130" name="Google Shape;130;p24"/>
          <p:cNvPicPr preferRelativeResize="0"/>
          <p:nvPr/>
        </p:nvPicPr>
        <p:blipFill rotWithShape="1">
          <a:blip r:embed="rId3">
            <a:alphaModFix/>
          </a:blip>
          <a:srcRect b="0" l="0" r="0" t="0"/>
          <a:stretch/>
        </p:blipFill>
        <p:spPr>
          <a:xfrm>
            <a:off x="931873" y="3383550"/>
            <a:ext cx="7280263" cy="1651450"/>
          </a:xfrm>
          <a:prstGeom prst="rect">
            <a:avLst/>
          </a:prstGeom>
          <a:noFill/>
          <a:ln>
            <a:noFill/>
          </a:ln>
        </p:spPr>
      </p:pic>
      <p:pic>
        <p:nvPicPr>
          <p:cNvPr id="131" name="Google Shape;131;p24"/>
          <p:cNvPicPr preferRelativeResize="0"/>
          <p:nvPr/>
        </p:nvPicPr>
        <p:blipFill rotWithShape="1">
          <a:blip r:embed="rId4">
            <a:alphaModFix/>
          </a:blip>
          <a:srcRect b="0" l="0" r="0" t="0"/>
          <a:stretch/>
        </p:blipFill>
        <p:spPr>
          <a:xfrm>
            <a:off x="606750" y="1076863"/>
            <a:ext cx="7930501" cy="224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 Histograms</a:t>
            </a:r>
            <a:endParaRPr/>
          </a:p>
        </p:txBody>
      </p:sp>
      <p:pic>
        <p:nvPicPr>
          <p:cNvPr id="137" name="Google Shape;137;p25"/>
          <p:cNvPicPr preferRelativeResize="0"/>
          <p:nvPr/>
        </p:nvPicPr>
        <p:blipFill rotWithShape="1">
          <a:blip r:embed="rId3">
            <a:alphaModFix/>
          </a:blip>
          <a:srcRect b="0" l="0" r="0" t="0"/>
          <a:stretch/>
        </p:blipFill>
        <p:spPr>
          <a:xfrm>
            <a:off x="0" y="1945580"/>
            <a:ext cx="9143999" cy="212044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Linear Regression model predicted massive outliers that made comparison by scoring metrics hard.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Data set had null values we had to choose whether to clean or convert to a None </a:t>
            </a:r>
            <a:r>
              <a:rPr lang="en"/>
              <a:t>category.</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Some features had non-linear relationships with the sale price. We think other methods we try in the future will better account for these relationships.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9" name="Google Shape;149;p27"/>
          <p:cNvSpPr txBox="1"/>
          <p:nvPr>
            <p:ph idx="1" type="body"/>
          </p:nvPr>
        </p:nvSpPr>
        <p:spPr>
          <a:xfrm>
            <a:off x="311700" y="1152475"/>
            <a:ext cx="4260300" cy="3708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t/>
            </a:r>
            <a:endParaRPr sz="1100">
              <a:solidFill>
                <a:srgbClr val="000000"/>
              </a:solidFill>
            </a:endParaRPr>
          </a:p>
          <a:p>
            <a:pPr indent="0" lvl="0" marL="0" rtl="0" algn="l">
              <a:lnSpc>
                <a:spcPct val="100000"/>
              </a:lnSpc>
              <a:spcBef>
                <a:spcPts val="0"/>
              </a:spcBef>
              <a:spcAft>
                <a:spcPts val="0"/>
              </a:spcAft>
              <a:buNone/>
            </a:pPr>
            <a:r>
              <a:rPr lang="en" sz="1923">
                <a:solidFill>
                  <a:srgbClr val="000000"/>
                </a:solidFill>
              </a:rPr>
              <a:t>Things left to do:</a:t>
            </a:r>
            <a:endParaRPr sz="1923">
              <a:solidFill>
                <a:srgbClr val="000000"/>
              </a:solidFill>
            </a:endParaRPr>
          </a:p>
          <a:p>
            <a:pPr indent="-350744" lvl="0" marL="457200" rtl="0" algn="l">
              <a:lnSpc>
                <a:spcPct val="100000"/>
              </a:lnSpc>
              <a:spcBef>
                <a:spcPts val="0"/>
              </a:spcBef>
              <a:spcAft>
                <a:spcPts val="0"/>
              </a:spcAft>
              <a:buClr>
                <a:srgbClr val="000000"/>
              </a:buClr>
              <a:buSzPts val="1924"/>
              <a:buChar char="●"/>
            </a:pPr>
            <a:r>
              <a:rPr lang="en" sz="1923">
                <a:solidFill>
                  <a:srgbClr val="000000"/>
                </a:solidFill>
              </a:rPr>
              <a:t>Code to create predictions for Kaggle submission</a:t>
            </a:r>
            <a:endParaRPr sz="1923">
              <a:solidFill>
                <a:srgbClr val="000000"/>
              </a:solidFill>
            </a:endParaRPr>
          </a:p>
          <a:p>
            <a:pPr indent="-350744" lvl="0" marL="457200" rtl="0" algn="l">
              <a:lnSpc>
                <a:spcPct val="100000"/>
              </a:lnSpc>
              <a:spcBef>
                <a:spcPts val="0"/>
              </a:spcBef>
              <a:spcAft>
                <a:spcPts val="0"/>
              </a:spcAft>
              <a:buClr>
                <a:srgbClr val="000000"/>
              </a:buClr>
              <a:buSzPts val="1924"/>
              <a:buChar char="●"/>
            </a:pPr>
            <a:r>
              <a:rPr lang="en" sz="1923">
                <a:solidFill>
                  <a:srgbClr val="000000"/>
                </a:solidFill>
              </a:rPr>
              <a:t>Test with more advanced regression models</a:t>
            </a:r>
            <a:endParaRPr sz="1923">
              <a:solidFill>
                <a:srgbClr val="000000"/>
              </a:solidFill>
            </a:endParaRPr>
          </a:p>
          <a:p>
            <a:pPr indent="-350744" lvl="1" marL="914400" rtl="0" algn="l">
              <a:lnSpc>
                <a:spcPct val="100000"/>
              </a:lnSpc>
              <a:spcBef>
                <a:spcPts val="0"/>
              </a:spcBef>
              <a:spcAft>
                <a:spcPts val="0"/>
              </a:spcAft>
              <a:buClr>
                <a:srgbClr val="000000"/>
              </a:buClr>
              <a:buSzPts val="1924"/>
              <a:buChar char="○"/>
            </a:pPr>
            <a:r>
              <a:rPr lang="en" sz="1923">
                <a:solidFill>
                  <a:srgbClr val="000000"/>
                </a:solidFill>
              </a:rPr>
              <a:t>Feedforward Neural Networks</a:t>
            </a:r>
            <a:endParaRPr sz="1923">
              <a:solidFill>
                <a:srgbClr val="000000"/>
              </a:solidFill>
            </a:endParaRPr>
          </a:p>
          <a:p>
            <a:pPr indent="-350744" lvl="1" marL="914400" rtl="0" algn="l">
              <a:lnSpc>
                <a:spcPct val="100000"/>
              </a:lnSpc>
              <a:spcBef>
                <a:spcPts val="0"/>
              </a:spcBef>
              <a:spcAft>
                <a:spcPts val="0"/>
              </a:spcAft>
              <a:buClr>
                <a:srgbClr val="000000"/>
              </a:buClr>
              <a:buSzPts val="1924"/>
              <a:buChar char="○"/>
            </a:pPr>
            <a:r>
              <a:rPr lang="en" sz="1923">
                <a:solidFill>
                  <a:srgbClr val="000000"/>
                </a:solidFill>
              </a:rPr>
              <a:t>Dimensionality Reduction</a:t>
            </a:r>
            <a:endParaRPr sz="1923">
              <a:solidFill>
                <a:srgbClr val="000000"/>
              </a:solidFill>
            </a:endParaRPr>
          </a:p>
          <a:p>
            <a:pPr indent="-350744" lvl="2" marL="1371600" rtl="0" algn="l">
              <a:lnSpc>
                <a:spcPct val="100000"/>
              </a:lnSpc>
              <a:spcBef>
                <a:spcPts val="0"/>
              </a:spcBef>
              <a:spcAft>
                <a:spcPts val="0"/>
              </a:spcAft>
              <a:buClr>
                <a:srgbClr val="000000"/>
              </a:buClr>
              <a:buSzPts val="1924"/>
              <a:buChar char="■"/>
            </a:pPr>
            <a:r>
              <a:rPr lang="en" sz="1923">
                <a:solidFill>
                  <a:srgbClr val="000000"/>
                </a:solidFill>
              </a:rPr>
              <a:t>PCA</a:t>
            </a:r>
            <a:endParaRPr sz="1923">
              <a:solidFill>
                <a:srgbClr val="000000"/>
              </a:solidFill>
            </a:endParaRPr>
          </a:p>
          <a:p>
            <a:pPr indent="-350744" lvl="2" marL="1371600" rtl="0" algn="l">
              <a:lnSpc>
                <a:spcPct val="100000"/>
              </a:lnSpc>
              <a:spcBef>
                <a:spcPts val="0"/>
              </a:spcBef>
              <a:spcAft>
                <a:spcPts val="0"/>
              </a:spcAft>
              <a:buClr>
                <a:srgbClr val="000000"/>
              </a:buClr>
              <a:buSzPts val="1924"/>
              <a:buChar char="■"/>
            </a:pPr>
            <a:r>
              <a:rPr lang="en" sz="1923">
                <a:solidFill>
                  <a:srgbClr val="000000"/>
                </a:solidFill>
              </a:rPr>
              <a:t>Autoencoders</a:t>
            </a:r>
            <a:endParaRPr sz="1923">
              <a:solidFill>
                <a:srgbClr val="000000"/>
              </a:solidFill>
            </a:endParaRPr>
          </a:p>
          <a:p>
            <a:pPr indent="-350744" lvl="1" marL="914400" rtl="0" algn="l">
              <a:lnSpc>
                <a:spcPct val="100000"/>
              </a:lnSpc>
              <a:spcBef>
                <a:spcPts val="0"/>
              </a:spcBef>
              <a:spcAft>
                <a:spcPts val="0"/>
              </a:spcAft>
              <a:buClr>
                <a:srgbClr val="000000"/>
              </a:buClr>
              <a:buSzPts val="1924"/>
              <a:buChar char="○"/>
            </a:pPr>
            <a:r>
              <a:rPr lang="en" sz="1923">
                <a:solidFill>
                  <a:srgbClr val="000000"/>
                </a:solidFill>
              </a:rPr>
              <a:t>Embedding Methods</a:t>
            </a:r>
            <a:endParaRPr sz="1923">
              <a:solidFill>
                <a:srgbClr val="000000"/>
              </a:solidFill>
            </a:endParaRPr>
          </a:p>
          <a:p>
            <a:pPr indent="-350744" lvl="2" marL="1371600" rtl="0" algn="l">
              <a:lnSpc>
                <a:spcPct val="100000"/>
              </a:lnSpc>
              <a:spcBef>
                <a:spcPts val="0"/>
              </a:spcBef>
              <a:spcAft>
                <a:spcPts val="0"/>
              </a:spcAft>
              <a:buClr>
                <a:srgbClr val="000000"/>
              </a:buClr>
              <a:buSzPts val="1924"/>
              <a:buChar char="■"/>
            </a:pPr>
            <a:r>
              <a:rPr lang="en" sz="1923">
                <a:solidFill>
                  <a:srgbClr val="000000"/>
                </a:solidFill>
              </a:rPr>
              <a:t>Spectral Embedding</a:t>
            </a:r>
            <a:endParaRPr sz="1923">
              <a:solidFill>
                <a:srgbClr val="000000"/>
              </a:solidFill>
            </a:endParaRPr>
          </a:p>
          <a:p>
            <a:pPr indent="0" lvl="0" marL="0" rtl="0" algn="l">
              <a:spcBef>
                <a:spcPts val="0"/>
              </a:spcBef>
              <a:spcAft>
                <a:spcPts val="1200"/>
              </a:spcAft>
              <a:buNone/>
            </a:pPr>
            <a:r>
              <a:t/>
            </a:r>
            <a:endParaRPr/>
          </a:p>
        </p:txBody>
      </p:sp>
      <p:sp>
        <p:nvSpPr>
          <p:cNvPr id="150" name="Google Shape;150;p27"/>
          <p:cNvSpPr txBox="1"/>
          <p:nvPr/>
        </p:nvSpPr>
        <p:spPr>
          <a:xfrm>
            <a:off x="5047000" y="677475"/>
            <a:ext cx="3195900" cy="39984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900">
                <a:solidFill>
                  <a:schemeClr val="dk1"/>
                </a:solidFill>
              </a:rPr>
              <a:t>T</a:t>
            </a:r>
            <a:r>
              <a:rPr lang="en" sz="1923"/>
              <a:t>imeline:</a:t>
            </a:r>
            <a:endParaRPr sz="1923"/>
          </a:p>
          <a:p>
            <a:pPr indent="0" lvl="0" marL="0" marR="0" rtl="0" algn="l">
              <a:lnSpc>
                <a:spcPct val="100000"/>
              </a:lnSpc>
              <a:spcBef>
                <a:spcPts val="0"/>
              </a:spcBef>
              <a:spcAft>
                <a:spcPts val="0"/>
              </a:spcAft>
              <a:buNone/>
            </a:pPr>
            <a:r>
              <a:rPr lang="en" sz="1523"/>
              <a:t>Design Revised Model</a:t>
            </a:r>
            <a:endParaRPr sz="1523"/>
          </a:p>
          <a:p>
            <a:pPr indent="0" lvl="0" marL="0" marR="0" rtl="0" algn="l">
              <a:lnSpc>
                <a:spcPct val="100000"/>
              </a:lnSpc>
              <a:spcBef>
                <a:spcPts val="0"/>
              </a:spcBef>
              <a:spcAft>
                <a:spcPts val="0"/>
              </a:spcAft>
              <a:buNone/>
            </a:pPr>
            <a:r>
              <a:rPr lang="en" sz="1523"/>
              <a:t>11/8/2022</a:t>
            </a:r>
            <a:endParaRPr sz="1523"/>
          </a:p>
          <a:p>
            <a:pPr indent="0" lvl="0" marL="0" marR="0" rtl="0" algn="l">
              <a:lnSpc>
                <a:spcPct val="100000"/>
              </a:lnSpc>
              <a:spcBef>
                <a:spcPts val="0"/>
              </a:spcBef>
              <a:spcAft>
                <a:spcPts val="0"/>
              </a:spcAft>
              <a:buNone/>
            </a:pPr>
            <a:r>
              <a:t/>
            </a:r>
            <a:endParaRPr sz="1523"/>
          </a:p>
          <a:p>
            <a:pPr indent="0" lvl="0" marL="0" marR="0" rtl="0" algn="l">
              <a:lnSpc>
                <a:spcPct val="100000"/>
              </a:lnSpc>
              <a:spcBef>
                <a:spcPts val="0"/>
              </a:spcBef>
              <a:spcAft>
                <a:spcPts val="0"/>
              </a:spcAft>
              <a:buNone/>
            </a:pPr>
            <a:r>
              <a:rPr lang="en" sz="1523"/>
              <a:t>Revised Hyperparameter Search</a:t>
            </a:r>
            <a:endParaRPr sz="1523"/>
          </a:p>
          <a:p>
            <a:pPr indent="0" lvl="0" marL="0" marR="0" rtl="0" algn="l">
              <a:lnSpc>
                <a:spcPct val="100000"/>
              </a:lnSpc>
              <a:spcBef>
                <a:spcPts val="0"/>
              </a:spcBef>
              <a:spcAft>
                <a:spcPts val="0"/>
              </a:spcAft>
              <a:buNone/>
            </a:pPr>
            <a:r>
              <a:rPr lang="en" sz="1523"/>
              <a:t>11/11/2022</a:t>
            </a:r>
            <a:endParaRPr sz="1523"/>
          </a:p>
          <a:p>
            <a:pPr indent="0" lvl="0" marL="0" marR="0" rtl="0" algn="l">
              <a:lnSpc>
                <a:spcPct val="100000"/>
              </a:lnSpc>
              <a:spcBef>
                <a:spcPts val="0"/>
              </a:spcBef>
              <a:spcAft>
                <a:spcPts val="0"/>
              </a:spcAft>
              <a:buNone/>
            </a:pPr>
            <a:r>
              <a:t/>
            </a:r>
            <a:endParaRPr sz="1523"/>
          </a:p>
          <a:p>
            <a:pPr indent="0" lvl="0" marL="0" marR="0" rtl="0" algn="l">
              <a:lnSpc>
                <a:spcPct val="100000"/>
              </a:lnSpc>
              <a:spcBef>
                <a:spcPts val="0"/>
              </a:spcBef>
              <a:spcAft>
                <a:spcPts val="0"/>
              </a:spcAft>
              <a:buNone/>
            </a:pPr>
            <a:r>
              <a:rPr lang="en" sz="1523"/>
              <a:t>Revised Model Training and Assessment</a:t>
            </a:r>
            <a:endParaRPr sz="1523"/>
          </a:p>
          <a:p>
            <a:pPr indent="0" lvl="0" marL="0" marR="0" rtl="0" algn="l">
              <a:lnSpc>
                <a:spcPct val="100000"/>
              </a:lnSpc>
              <a:spcBef>
                <a:spcPts val="0"/>
              </a:spcBef>
              <a:spcAft>
                <a:spcPts val="0"/>
              </a:spcAft>
              <a:buNone/>
            </a:pPr>
            <a:r>
              <a:rPr lang="en" sz="1523"/>
              <a:t>11/15/2022</a:t>
            </a:r>
            <a:endParaRPr sz="1523"/>
          </a:p>
          <a:p>
            <a:pPr indent="0" lvl="0" marL="0" marR="0" rtl="0" algn="l">
              <a:lnSpc>
                <a:spcPct val="100000"/>
              </a:lnSpc>
              <a:spcBef>
                <a:spcPts val="0"/>
              </a:spcBef>
              <a:spcAft>
                <a:spcPts val="0"/>
              </a:spcAft>
              <a:buNone/>
            </a:pPr>
            <a:r>
              <a:t/>
            </a:r>
            <a:endParaRPr sz="1523"/>
          </a:p>
          <a:p>
            <a:pPr indent="0" lvl="0" marL="0" marR="0" rtl="0" algn="l">
              <a:lnSpc>
                <a:spcPct val="100000"/>
              </a:lnSpc>
              <a:spcBef>
                <a:spcPts val="0"/>
              </a:spcBef>
              <a:spcAft>
                <a:spcPts val="0"/>
              </a:spcAft>
              <a:buNone/>
            </a:pPr>
            <a:r>
              <a:rPr lang="en" sz="1523"/>
              <a:t>Submit to Kaggle</a:t>
            </a:r>
            <a:endParaRPr sz="1523"/>
          </a:p>
          <a:p>
            <a:pPr indent="0" lvl="0" marL="0" marR="0" rtl="0" algn="l">
              <a:lnSpc>
                <a:spcPct val="100000"/>
              </a:lnSpc>
              <a:spcBef>
                <a:spcPts val="0"/>
              </a:spcBef>
              <a:spcAft>
                <a:spcPts val="0"/>
              </a:spcAft>
              <a:buNone/>
            </a:pPr>
            <a:r>
              <a:rPr lang="en" sz="1523"/>
              <a:t>11/17/2022</a:t>
            </a:r>
            <a:endParaRPr sz="1523"/>
          </a:p>
          <a:p>
            <a:pPr indent="0" lvl="0" marL="0" marR="0" rtl="0" algn="l">
              <a:lnSpc>
                <a:spcPct val="100000"/>
              </a:lnSpc>
              <a:spcBef>
                <a:spcPts val="0"/>
              </a:spcBef>
              <a:spcAft>
                <a:spcPts val="0"/>
              </a:spcAft>
              <a:buNone/>
            </a:pPr>
            <a:r>
              <a:t/>
            </a:r>
            <a:endParaRPr sz="1523"/>
          </a:p>
          <a:p>
            <a:pPr indent="0" lvl="0" marL="0" marR="0" rtl="0" algn="l">
              <a:lnSpc>
                <a:spcPct val="100000"/>
              </a:lnSpc>
              <a:spcBef>
                <a:spcPts val="0"/>
              </a:spcBef>
              <a:spcAft>
                <a:spcPts val="0"/>
              </a:spcAft>
              <a:buNone/>
            </a:pPr>
            <a:r>
              <a:rPr lang="en" sz="1523"/>
              <a:t>Write Report and Presentation</a:t>
            </a:r>
            <a:endParaRPr sz="1523"/>
          </a:p>
          <a:p>
            <a:pPr indent="0" lvl="0" marL="0" marR="0" rtl="0" algn="l">
              <a:lnSpc>
                <a:spcPct val="100000"/>
              </a:lnSpc>
              <a:spcBef>
                <a:spcPts val="0"/>
              </a:spcBef>
              <a:spcAft>
                <a:spcPts val="0"/>
              </a:spcAft>
              <a:buNone/>
            </a:pPr>
            <a:r>
              <a:rPr lang="en" sz="1523"/>
              <a:t>11/29/2022</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mt="60000"/>
          </a:blip>
          <a:srcRect b="0" l="20361" r="20361" t="0"/>
          <a:stretch/>
        </p:blipFill>
        <p:spPr>
          <a:xfrm>
            <a:off x="0" y="0"/>
            <a:ext cx="3512599" cy="5143497"/>
          </a:xfrm>
          <a:prstGeom prst="rect">
            <a:avLst/>
          </a:prstGeom>
          <a:noFill/>
          <a:ln>
            <a:noFill/>
          </a:ln>
        </p:spPr>
      </p:pic>
      <p:sp>
        <p:nvSpPr>
          <p:cNvPr id="67" name="Google Shape;67;p15"/>
          <p:cNvSpPr txBox="1"/>
          <p:nvPr>
            <p:ph type="title"/>
          </p:nvPr>
        </p:nvSpPr>
        <p:spPr>
          <a:xfrm>
            <a:off x="311700" y="307825"/>
            <a:ext cx="2631900" cy="43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 and Goal</a:t>
            </a:r>
            <a:endParaRPr/>
          </a:p>
        </p:txBody>
      </p:sp>
      <p:sp>
        <p:nvSpPr>
          <p:cNvPr id="68" name="Google Shape;68;p15"/>
          <p:cNvSpPr txBox="1"/>
          <p:nvPr>
            <p:ph idx="1" type="body"/>
          </p:nvPr>
        </p:nvSpPr>
        <p:spPr>
          <a:xfrm>
            <a:off x="4011825" y="364950"/>
            <a:ext cx="4850400" cy="4259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Accurately estimate the final price of a house based on its features</a:t>
            </a:r>
            <a:endParaRPr/>
          </a:p>
          <a:p>
            <a:pPr indent="-342900" lvl="0" marL="457200" rtl="0" algn="l">
              <a:spcBef>
                <a:spcPts val="0"/>
              </a:spcBef>
              <a:spcAft>
                <a:spcPts val="0"/>
              </a:spcAft>
              <a:buSzPts val="1800"/>
              <a:buChar char="●"/>
            </a:pPr>
            <a:r>
              <a:rPr lang="en"/>
              <a:t>Wanted to try to use different machine learning methods for regression, also wanted to apply on a dataset with large amount of features</a:t>
            </a:r>
            <a:endParaRPr/>
          </a:p>
          <a:p>
            <a:pPr indent="-342900" lvl="0" marL="457200" rtl="0" algn="l">
              <a:spcBef>
                <a:spcPts val="0"/>
              </a:spcBef>
              <a:spcAft>
                <a:spcPts val="0"/>
              </a:spcAft>
              <a:buSzPts val="1800"/>
              <a:buChar char="●"/>
            </a:pPr>
            <a:r>
              <a:rPr lang="en"/>
              <a:t>Regression Problem meaning we are trying to estimate a </a:t>
            </a:r>
            <a:r>
              <a:rPr lang="en"/>
              <a:t>continuous</a:t>
            </a:r>
            <a:r>
              <a:rPr lang="en"/>
              <a:t> set of values (house prices)</a:t>
            </a:r>
            <a:endParaRPr/>
          </a:p>
          <a:p>
            <a:pPr indent="-342900" lvl="0" marL="457200" rtl="0" algn="l">
              <a:spcBef>
                <a:spcPts val="0"/>
              </a:spcBef>
              <a:spcAft>
                <a:spcPts val="0"/>
              </a:spcAft>
              <a:buSzPts val="1800"/>
              <a:buChar char="●"/>
            </a:pPr>
            <a:r>
              <a:rPr lang="en"/>
              <a:t>Our definition of success is to achieve above average score on the kaggle leaderboard and when given a features for a house we can accurately estimate vast majority of houses to 1000s of dollars.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74" name="Google Shape;74;p16"/>
          <p:cNvSpPr txBox="1"/>
          <p:nvPr>
            <p:ph idx="1" type="body"/>
          </p:nvPr>
        </p:nvSpPr>
        <p:spPr>
          <a:xfrm>
            <a:off x="3680900" y="1152475"/>
            <a:ext cx="5151300" cy="3416400"/>
          </a:xfrm>
          <a:prstGeom prst="rect">
            <a:avLst/>
          </a:prstGeom>
        </p:spPr>
        <p:txBody>
          <a:bodyPr anchorCtr="0" anchor="t" bIns="91425" lIns="91425" spcFirstLastPara="1" rIns="91425" wrap="square" tIns="91425">
            <a:normAutofit fontScale="92500" lnSpcReduction="10000"/>
          </a:bodyPr>
          <a:lstStyle/>
          <a:p>
            <a:pPr indent="-364172" lvl="0" marL="457200" rtl="0" algn="l">
              <a:spcBef>
                <a:spcPts val="0"/>
              </a:spcBef>
              <a:spcAft>
                <a:spcPts val="0"/>
              </a:spcAft>
              <a:buSzPct val="100000"/>
              <a:buChar char="●"/>
            </a:pPr>
            <a:r>
              <a:rPr lang="en" sz="2308"/>
              <a:t>We utilize the Ames Housing Dataset which </a:t>
            </a:r>
            <a:r>
              <a:rPr lang="en" sz="2308">
                <a:highlight>
                  <a:srgbClr val="FFFFFF"/>
                </a:highlight>
              </a:rPr>
              <a:t>describes a wide range of characteristics of 1,460 homes in Ames, Iowa sold between 2006 and 2010</a:t>
            </a:r>
            <a:endParaRPr sz="2308"/>
          </a:p>
          <a:p>
            <a:pPr indent="-364172" lvl="0" marL="457200" rtl="0" algn="l">
              <a:spcBef>
                <a:spcPts val="0"/>
              </a:spcBef>
              <a:spcAft>
                <a:spcPts val="0"/>
              </a:spcAft>
              <a:buSzPct val="100000"/>
              <a:buChar char="●"/>
            </a:pPr>
            <a:r>
              <a:rPr lang="en" sz="2308"/>
              <a:t>In total 79 Features(35 numerical and 44 categorical)</a:t>
            </a:r>
            <a:endParaRPr sz="2308"/>
          </a:p>
          <a:p>
            <a:pPr indent="-364172" lvl="0" marL="457200" rtl="0" algn="l">
              <a:spcBef>
                <a:spcPts val="0"/>
              </a:spcBef>
              <a:spcAft>
                <a:spcPts val="0"/>
              </a:spcAft>
              <a:buSzPct val="100000"/>
              <a:buChar char="●"/>
            </a:pPr>
            <a:r>
              <a:rPr lang="en" sz="2308"/>
              <a:t>1 continuous label the final sale price</a:t>
            </a:r>
            <a:endParaRPr sz="2308"/>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52400" y="1170125"/>
            <a:ext cx="3376100" cy="2318847"/>
          </a:xfrm>
          <a:prstGeom prst="rect">
            <a:avLst/>
          </a:prstGeom>
          <a:noFill/>
          <a:ln>
            <a:noFill/>
          </a:ln>
        </p:spPr>
      </p:pic>
      <p:sp>
        <p:nvSpPr>
          <p:cNvPr id="76" name="Google Shape;76;p16"/>
          <p:cNvSpPr txBox="1"/>
          <p:nvPr/>
        </p:nvSpPr>
        <p:spPr>
          <a:xfrm>
            <a:off x="390025" y="3546825"/>
            <a:ext cx="31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Distribution of housing data by price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Visualization - Numerical Values</a:t>
            </a:r>
            <a:endParaRPr/>
          </a:p>
          <a:p>
            <a:pPr indent="0" lvl="0" marL="0" rtl="0" algn="l">
              <a:spcBef>
                <a:spcPts val="0"/>
              </a:spcBef>
              <a:spcAft>
                <a:spcPts val="0"/>
              </a:spcAft>
              <a:buNone/>
            </a:pPr>
            <a:r>
              <a:t/>
            </a:r>
            <a:endParaRPr/>
          </a:p>
        </p:txBody>
      </p:sp>
      <p:sp>
        <p:nvSpPr>
          <p:cNvPr id="82" name="Google Shape;82;p17"/>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Filtered </a:t>
            </a:r>
            <a:r>
              <a:rPr lang="en"/>
              <a:t>Numerical Values (Correlation &gt; 0.5, Cross Correlation &lt; 0.9)</a:t>
            </a:r>
            <a:endParaRPr/>
          </a:p>
          <a:p>
            <a:pPr indent="0" lvl="0" marL="0" rtl="0" algn="l">
              <a:spcBef>
                <a:spcPts val="1200"/>
              </a:spcBef>
              <a:spcAft>
                <a:spcPts val="0"/>
              </a:spcAft>
              <a:buNone/>
            </a:pPr>
            <a:r>
              <a:rPr lang="en"/>
              <a:t>OverallQual     0.789881</a:t>
            </a:r>
            <a:endParaRPr/>
          </a:p>
          <a:p>
            <a:pPr indent="0" lvl="0" marL="0" rtl="0" algn="l">
              <a:spcBef>
                <a:spcPts val="1200"/>
              </a:spcBef>
              <a:spcAft>
                <a:spcPts val="0"/>
              </a:spcAft>
              <a:buNone/>
            </a:pPr>
            <a:r>
              <a:rPr lang="en"/>
              <a:t>GrLivArea       0.710319</a:t>
            </a:r>
            <a:endParaRPr/>
          </a:p>
          <a:p>
            <a:pPr indent="0" lvl="0" marL="0" rtl="0" algn="l">
              <a:spcBef>
                <a:spcPts val="1200"/>
              </a:spcBef>
              <a:spcAft>
                <a:spcPts val="0"/>
              </a:spcAft>
              <a:buNone/>
            </a:pPr>
            <a:r>
              <a:rPr lang="en"/>
              <a:t>GarageCars      0.639235</a:t>
            </a:r>
            <a:endParaRPr/>
          </a:p>
          <a:p>
            <a:pPr indent="0" lvl="0" marL="0" rtl="0" algn="l">
              <a:spcBef>
                <a:spcPts val="1200"/>
              </a:spcBef>
              <a:spcAft>
                <a:spcPts val="0"/>
              </a:spcAft>
              <a:buNone/>
            </a:pPr>
            <a:r>
              <a:rPr lang="en"/>
              <a:t>GarageArea      0.621918</a:t>
            </a:r>
            <a:endParaRPr/>
          </a:p>
          <a:p>
            <a:pPr indent="0" lvl="0" marL="0" rtl="0" algn="l">
              <a:spcBef>
                <a:spcPts val="1200"/>
              </a:spcBef>
              <a:spcAft>
                <a:spcPts val="0"/>
              </a:spcAft>
              <a:buNone/>
            </a:pPr>
            <a:r>
              <a:rPr lang="en"/>
              <a:t>TotalBsmtSF     0.614420</a:t>
            </a:r>
            <a:endParaRPr/>
          </a:p>
          <a:p>
            <a:pPr indent="0" lvl="0" marL="0" rtl="0" algn="l">
              <a:spcBef>
                <a:spcPts val="1200"/>
              </a:spcBef>
              <a:spcAft>
                <a:spcPts val="0"/>
              </a:spcAft>
              <a:buNone/>
            </a:pPr>
            <a:r>
              <a:rPr lang="en"/>
              <a:t>1stFlrSF        0.606678</a:t>
            </a:r>
            <a:endParaRPr/>
          </a:p>
          <a:p>
            <a:pPr indent="0" lvl="0" marL="0" rtl="0" algn="l">
              <a:spcBef>
                <a:spcPts val="1200"/>
              </a:spcBef>
              <a:spcAft>
                <a:spcPts val="0"/>
              </a:spcAft>
              <a:buNone/>
            </a:pPr>
            <a:r>
              <a:rPr lang="en"/>
              <a:t>FullBath        0.562492</a:t>
            </a:r>
            <a:endParaRPr/>
          </a:p>
          <a:p>
            <a:pPr indent="0" lvl="0" marL="0" rtl="0" algn="l">
              <a:spcBef>
                <a:spcPts val="1200"/>
              </a:spcBef>
              <a:spcAft>
                <a:spcPts val="0"/>
              </a:spcAft>
              <a:buNone/>
            </a:pPr>
            <a:r>
              <a:rPr lang="en"/>
              <a:t>TotRmsAbvGrd    0.536419</a:t>
            </a:r>
            <a:endParaRPr/>
          </a:p>
          <a:p>
            <a:pPr indent="0" lvl="0" marL="0" rtl="0" algn="l">
              <a:spcBef>
                <a:spcPts val="1200"/>
              </a:spcBef>
              <a:spcAft>
                <a:spcPts val="0"/>
              </a:spcAft>
              <a:buNone/>
            </a:pPr>
            <a:r>
              <a:rPr lang="en"/>
              <a:t>YearBuilt       0.522918</a:t>
            </a:r>
            <a:endParaRPr/>
          </a:p>
          <a:p>
            <a:pPr indent="0" lvl="0" marL="0" rtl="0" algn="l">
              <a:spcBef>
                <a:spcPts val="1200"/>
              </a:spcBef>
              <a:spcAft>
                <a:spcPts val="1200"/>
              </a:spcAft>
              <a:buNone/>
            </a:pPr>
            <a:r>
              <a:rPr lang="en"/>
              <a:t>YearRemodAdd    0.507138</a:t>
            </a:r>
            <a:endParaRPr/>
          </a:p>
        </p:txBody>
      </p:sp>
      <p:pic>
        <p:nvPicPr>
          <p:cNvPr id="83" name="Google Shape;83;p17"/>
          <p:cNvPicPr preferRelativeResize="0"/>
          <p:nvPr/>
        </p:nvPicPr>
        <p:blipFill>
          <a:blip r:embed="rId3">
            <a:alphaModFix/>
          </a:blip>
          <a:stretch>
            <a:fillRect/>
          </a:stretch>
        </p:blipFill>
        <p:spPr>
          <a:xfrm>
            <a:off x="311700" y="1152475"/>
            <a:ext cx="3926316"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Standard Scaler for Numerical Features</a:t>
            </a:r>
            <a:endParaRPr/>
          </a:p>
          <a:p>
            <a:pPr indent="-304165" lvl="1" marL="914400" rtl="0" algn="l">
              <a:spcBef>
                <a:spcPts val="0"/>
              </a:spcBef>
              <a:spcAft>
                <a:spcPts val="0"/>
              </a:spcAft>
              <a:buSzPct val="100000"/>
              <a:buChar char="○"/>
            </a:pPr>
            <a:r>
              <a:rPr lang="en"/>
              <a:t>z = (x - u) / s where u is the mean and s is the standard deviation</a:t>
            </a:r>
            <a:endParaRPr/>
          </a:p>
          <a:p>
            <a:pPr indent="-325755" lvl="0" marL="457200" rtl="0" algn="l">
              <a:spcBef>
                <a:spcPts val="0"/>
              </a:spcBef>
              <a:spcAft>
                <a:spcPts val="0"/>
              </a:spcAft>
              <a:buSzPct val="100000"/>
              <a:buChar char="●"/>
            </a:pPr>
            <a:r>
              <a:rPr lang="en"/>
              <a:t>Linear Regression</a:t>
            </a:r>
            <a:endParaRPr/>
          </a:p>
          <a:p>
            <a:pPr indent="-325755" lvl="0" marL="457200" rtl="0" algn="l">
              <a:spcBef>
                <a:spcPts val="0"/>
              </a:spcBef>
              <a:spcAft>
                <a:spcPts val="0"/>
              </a:spcAft>
              <a:buSzPct val="100000"/>
              <a:buChar char="●"/>
            </a:pPr>
            <a:r>
              <a:rPr lang="en"/>
              <a:t>Regularization</a:t>
            </a:r>
            <a:endParaRPr/>
          </a:p>
          <a:p>
            <a:pPr indent="-304165" lvl="1" marL="914400" rtl="0" algn="l">
              <a:spcBef>
                <a:spcPts val="0"/>
              </a:spcBef>
              <a:spcAft>
                <a:spcPts val="0"/>
              </a:spcAft>
              <a:buSzPct val="100000"/>
              <a:buChar char="○"/>
            </a:pPr>
            <a:r>
              <a:rPr lang="en"/>
              <a:t>LassoCV - L1 </a:t>
            </a:r>
            <a:endParaRPr/>
          </a:p>
          <a:p>
            <a:pPr indent="-304164" lvl="2" marL="1371600" rtl="0" algn="l">
              <a:spcBef>
                <a:spcPts val="0"/>
              </a:spcBef>
              <a:spcAft>
                <a:spcPts val="0"/>
              </a:spcAft>
              <a:buSzPct val="100000"/>
              <a:buChar char="■"/>
            </a:pPr>
            <a:r>
              <a:rPr lang="en"/>
              <a:t>10000 iterations</a:t>
            </a:r>
            <a:endParaRPr/>
          </a:p>
          <a:p>
            <a:pPr indent="-304165" lvl="1" marL="914400" rtl="0" algn="l">
              <a:spcBef>
                <a:spcPts val="0"/>
              </a:spcBef>
              <a:spcAft>
                <a:spcPts val="0"/>
              </a:spcAft>
              <a:buSzPct val="100000"/>
              <a:buChar char="○"/>
            </a:pPr>
            <a:r>
              <a:rPr lang="en"/>
              <a:t>ElasticNetCV - Mixed between L1 and L2 </a:t>
            </a:r>
            <a:endParaRPr/>
          </a:p>
          <a:p>
            <a:pPr indent="-304164" lvl="2" marL="1371600" rtl="0" algn="l">
              <a:spcBef>
                <a:spcPts val="0"/>
              </a:spcBef>
              <a:spcAft>
                <a:spcPts val="0"/>
              </a:spcAft>
              <a:buSzPct val="100000"/>
              <a:buChar char="■"/>
            </a:pPr>
            <a:r>
              <a:rPr lang="en"/>
              <a:t>L1 ratios: [0.1, 0.5, 0.7, .91, .95, .97, .99, .995, .999] </a:t>
            </a:r>
            <a:endParaRPr/>
          </a:p>
          <a:p>
            <a:pPr indent="-304164" lvl="2" marL="1371600" rtl="0" algn="l">
              <a:spcBef>
                <a:spcPts val="0"/>
              </a:spcBef>
              <a:spcAft>
                <a:spcPts val="0"/>
              </a:spcAft>
              <a:buSzPct val="100000"/>
              <a:buChar char="■"/>
            </a:pPr>
            <a:r>
              <a:rPr lang="en"/>
              <a:t>10000 iterations</a:t>
            </a:r>
            <a:endParaRPr/>
          </a:p>
          <a:p>
            <a:pPr indent="-304165" lvl="1" marL="914400" rtl="0" algn="l">
              <a:spcBef>
                <a:spcPts val="0"/>
              </a:spcBef>
              <a:spcAft>
                <a:spcPts val="0"/>
              </a:spcAft>
              <a:buSzPct val="100000"/>
              <a:buChar char="○"/>
            </a:pPr>
            <a:r>
              <a:rPr lang="en"/>
              <a:t>RidgeCV - L2 </a:t>
            </a:r>
            <a:endParaRPr/>
          </a:p>
          <a:p>
            <a:pPr indent="-304164" lvl="2" marL="1371600" rtl="0" algn="l">
              <a:spcBef>
                <a:spcPts val="0"/>
              </a:spcBef>
              <a:spcAft>
                <a:spcPts val="0"/>
              </a:spcAft>
              <a:buSzPct val="100000"/>
              <a:buChar char="■"/>
            </a:pPr>
            <a:r>
              <a:rPr lang="en"/>
              <a:t>Alphas [0.1, 1 to 99]</a:t>
            </a:r>
            <a:endParaRPr/>
          </a:p>
          <a:p>
            <a:pPr indent="0" lvl="0" marL="914400" rtl="0" algn="l">
              <a:spcBef>
                <a:spcPts val="1200"/>
              </a:spcBef>
              <a:spcAft>
                <a:spcPts val="0"/>
              </a:spcAft>
              <a:buNone/>
            </a:pPr>
            <a:r>
              <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95" name="Google Shape;95;p19"/>
          <p:cNvSpPr txBox="1"/>
          <p:nvPr>
            <p:ph idx="1" type="body"/>
          </p:nvPr>
        </p:nvSpPr>
        <p:spPr>
          <a:xfrm>
            <a:off x="3132300" y="192875"/>
            <a:ext cx="5700000" cy="4789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cleaning was converting MSSubClass from a numerical to a categorical as it had vague numbers representing the overall design of the house</a:t>
            </a:r>
            <a:endParaRPr/>
          </a:p>
          <a:p>
            <a:pPr indent="-342900" lvl="0" marL="457200" rtl="0" algn="l">
              <a:spcBef>
                <a:spcPts val="0"/>
              </a:spcBef>
              <a:spcAft>
                <a:spcPts val="0"/>
              </a:spcAft>
              <a:buSzPts val="1800"/>
              <a:buChar char="●"/>
            </a:pPr>
            <a:r>
              <a:rPr lang="en"/>
              <a:t>For PoolQC, MiscFeature, Alley, Fence, FireplaceQu, GarageQual, BsmtQual all NA’s were replaced with the string ‘None’ because these were categorical features</a:t>
            </a:r>
            <a:endParaRPr/>
          </a:p>
          <a:p>
            <a:pPr indent="-342900" lvl="0" marL="457200" rtl="0" algn="l">
              <a:spcBef>
                <a:spcPts val="0"/>
              </a:spcBef>
              <a:spcAft>
                <a:spcPts val="0"/>
              </a:spcAft>
              <a:buSzPts val="1800"/>
              <a:buChar char="●"/>
            </a:pPr>
            <a:r>
              <a:rPr lang="en"/>
              <a:t>LotFrontage all nulls were replaced with 0 as it is a numerical feature</a:t>
            </a:r>
            <a:endParaRPr/>
          </a:p>
          <a:p>
            <a:pPr indent="-342900" lvl="0" marL="457200" rtl="0" algn="l">
              <a:spcBef>
                <a:spcPts val="0"/>
              </a:spcBef>
              <a:spcAft>
                <a:spcPts val="0"/>
              </a:spcAft>
              <a:buSzPts val="1800"/>
              <a:buChar char="●"/>
            </a:pPr>
            <a:r>
              <a:rPr lang="en"/>
              <a:t>We then created dummies on all categorical data</a:t>
            </a:r>
            <a:endParaRPr/>
          </a:p>
          <a:p>
            <a:pPr indent="-342900" lvl="0" marL="457200" rtl="0" algn="l">
              <a:spcBef>
                <a:spcPts val="0"/>
              </a:spcBef>
              <a:spcAft>
                <a:spcPts val="0"/>
              </a:spcAft>
              <a:buSzPts val="1800"/>
              <a:buChar char="●"/>
            </a:pPr>
            <a:r>
              <a:rPr lang="en"/>
              <a:t>We did not delete any entries during cleaning</a:t>
            </a:r>
            <a:endParaRPr/>
          </a:p>
          <a:p>
            <a:pPr indent="-342900" lvl="0" marL="457200" rtl="0" algn="l">
              <a:spcBef>
                <a:spcPts val="0"/>
              </a:spcBef>
              <a:spcAft>
                <a:spcPts val="0"/>
              </a:spcAft>
              <a:buSzPts val="1800"/>
              <a:buChar char="●"/>
            </a:pPr>
            <a:r>
              <a:rPr lang="en"/>
              <a:t>The test dataset had additional features with nulls vs the train dataset, but were very small</a:t>
            </a:r>
            <a:endParaRPr/>
          </a:p>
        </p:txBody>
      </p:sp>
      <p:pic>
        <p:nvPicPr>
          <p:cNvPr id="96" name="Google Shape;96;p19"/>
          <p:cNvPicPr preferRelativeResize="0"/>
          <p:nvPr/>
        </p:nvPicPr>
        <p:blipFill>
          <a:blip r:embed="rId3">
            <a:alphaModFix/>
          </a:blip>
          <a:stretch>
            <a:fillRect/>
          </a:stretch>
        </p:blipFill>
        <p:spPr>
          <a:xfrm>
            <a:off x="0" y="1360875"/>
            <a:ext cx="3096524" cy="1999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cleaning differences</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307022" lvl="0" marL="457200" rtl="0" algn="l">
              <a:spcBef>
                <a:spcPts val="0"/>
              </a:spcBef>
              <a:spcAft>
                <a:spcPts val="0"/>
              </a:spcAft>
              <a:buSzPct val="100000"/>
              <a:buChar char="●"/>
            </a:pPr>
            <a:r>
              <a:rPr lang="en" sz="3800"/>
              <a:t>GarageCars         1</a:t>
            </a:r>
            <a:endParaRPr sz="3800"/>
          </a:p>
          <a:p>
            <a:pPr indent="-307022" lvl="0" marL="457200" rtl="0" algn="l">
              <a:spcBef>
                <a:spcPts val="0"/>
              </a:spcBef>
              <a:spcAft>
                <a:spcPts val="0"/>
              </a:spcAft>
              <a:buSzPct val="100000"/>
              <a:buChar char="●"/>
            </a:pPr>
            <a:r>
              <a:rPr lang="en" sz="3800"/>
              <a:t>GarageArea         1</a:t>
            </a:r>
            <a:endParaRPr sz="3800"/>
          </a:p>
          <a:p>
            <a:pPr indent="-307022" lvl="0" marL="457200" rtl="0" algn="l">
              <a:spcBef>
                <a:spcPts val="0"/>
              </a:spcBef>
              <a:spcAft>
                <a:spcPts val="0"/>
              </a:spcAft>
              <a:buSzPct val="100000"/>
              <a:buChar char="●"/>
            </a:pPr>
            <a:r>
              <a:rPr lang="en" sz="3800"/>
              <a:t>KitchenQual        1</a:t>
            </a:r>
            <a:endParaRPr sz="3800"/>
          </a:p>
          <a:p>
            <a:pPr indent="-307022" lvl="0" marL="457200" rtl="0" algn="l">
              <a:spcBef>
                <a:spcPts val="0"/>
              </a:spcBef>
              <a:spcAft>
                <a:spcPts val="0"/>
              </a:spcAft>
              <a:buSzPct val="100000"/>
              <a:buChar char="●"/>
            </a:pPr>
            <a:r>
              <a:rPr lang="en" sz="3800"/>
              <a:t>Exterior1st        1</a:t>
            </a:r>
            <a:endParaRPr sz="3800"/>
          </a:p>
          <a:p>
            <a:pPr indent="-307022" lvl="0" marL="457200" rtl="0" algn="l">
              <a:spcBef>
                <a:spcPts val="0"/>
              </a:spcBef>
              <a:spcAft>
                <a:spcPts val="0"/>
              </a:spcAft>
              <a:buSzPct val="100000"/>
              <a:buChar char="●"/>
            </a:pPr>
            <a:r>
              <a:rPr lang="en" sz="3800"/>
              <a:t>SaleType           1</a:t>
            </a:r>
            <a:endParaRPr sz="3800"/>
          </a:p>
          <a:p>
            <a:pPr indent="-307022" lvl="0" marL="457200" rtl="0" algn="l">
              <a:spcBef>
                <a:spcPts val="0"/>
              </a:spcBef>
              <a:spcAft>
                <a:spcPts val="0"/>
              </a:spcAft>
              <a:buSzPct val="100000"/>
              <a:buChar char="●"/>
            </a:pPr>
            <a:r>
              <a:rPr lang="en" sz="3800"/>
              <a:t>TotalBsmtSF        1</a:t>
            </a:r>
            <a:endParaRPr sz="3800"/>
          </a:p>
          <a:p>
            <a:pPr indent="-307022" lvl="0" marL="457200" rtl="0" algn="l">
              <a:spcBef>
                <a:spcPts val="0"/>
              </a:spcBef>
              <a:spcAft>
                <a:spcPts val="0"/>
              </a:spcAft>
              <a:buSzPct val="100000"/>
              <a:buChar char="●"/>
            </a:pPr>
            <a:r>
              <a:rPr lang="en" sz="3800"/>
              <a:t>BsmtUnfSF          1</a:t>
            </a:r>
            <a:endParaRPr sz="3800"/>
          </a:p>
          <a:p>
            <a:pPr indent="-307022" lvl="0" marL="457200" rtl="0" algn="l">
              <a:spcBef>
                <a:spcPts val="0"/>
              </a:spcBef>
              <a:spcAft>
                <a:spcPts val="0"/>
              </a:spcAft>
              <a:buSzPct val="100000"/>
              <a:buChar char="●"/>
            </a:pPr>
            <a:r>
              <a:rPr lang="en" sz="3800"/>
              <a:t>Exterior2nd        1</a:t>
            </a:r>
            <a:endParaRPr sz="3800"/>
          </a:p>
          <a:p>
            <a:pPr indent="-307022" lvl="0" marL="457200" rtl="0" algn="l">
              <a:spcBef>
                <a:spcPts val="0"/>
              </a:spcBef>
              <a:spcAft>
                <a:spcPts val="0"/>
              </a:spcAft>
              <a:buSzPct val="100000"/>
              <a:buChar char="●"/>
            </a:pPr>
            <a:r>
              <a:rPr lang="en" sz="3800"/>
              <a:t>BsmtFinSF1         1</a:t>
            </a:r>
            <a:endParaRPr sz="3800"/>
          </a:p>
          <a:p>
            <a:pPr indent="-307022" lvl="0" marL="457200" rtl="0" algn="l">
              <a:spcBef>
                <a:spcPts val="0"/>
              </a:spcBef>
              <a:spcAft>
                <a:spcPts val="0"/>
              </a:spcAft>
              <a:buSzPct val="100000"/>
              <a:buChar char="●"/>
            </a:pPr>
            <a:r>
              <a:rPr lang="en" sz="3800"/>
              <a:t>BsmtFinSF2         1</a:t>
            </a:r>
            <a:endParaRPr sz="3800"/>
          </a:p>
          <a:p>
            <a:pPr indent="-307022" lvl="0" marL="457200" rtl="0" algn="l">
              <a:spcBef>
                <a:spcPts val="0"/>
              </a:spcBef>
              <a:spcAft>
                <a:spcPts val="0"/>
              </a:spcAft>
              <a:buSzPct val="100000"/>
              <a:buChar char="●"/>
            </a:pPr>
            <a:r>
              <a:rPr lang="en" sz="3800"/>
              <a:t>BsmtFullBath       2</a:t>
            </a:r>
            <a:endParaRPr sz="3800"/>
          </a:p>
          <a:p>
            <a:pPr indent="-307022" lvl="0" marL="457200" rtl="0" algn="l">
              <a:spcBef>
                <a:spcPts val="0"/>
              </a:spcBef>
              <a:spcAft>
                <a:spcPts val="0"/>
              </a:spcAft>
              <a:buSzPct val="100000"/>
              <a:buChar char="●"/>
            </a:pPr>
            <a:r>
              <a:rPr lang="en" sz="3800"/>
              <a:t>Functional         2</a:t>
            </a:r>
            <a:endParaRPr sz="3800"/>
          </a:p>
          <a:p>
            <a:pPr indent="-307022" lvl="0" marL="457200" rtl="0" algn="l">
              <a:spcBef>
                <a:spcPts val="0"/>
              </a:spcBef>
              <a:spcAft>
                <a:spcPts val="0"/>
              </a:spcAft>
              <a:buSzPct val="100000"/>
              <a:buChar char="●"/>
            </a:pPr>
            <a:r>
              <a:rPr lang="en" sz="3800"/>
              <a:t>Utilities          2</a:t>
            </a:r>
            <a:endParaRPr sz="3800"/>
          </a:p>
          <a:p>
            <a:pPr indent="-307022" lvl="0" marL="457200" rtl="0" algn="l">
              <a:spcBef>
                <a:spcPts val="0"/>
              </a:spcBef>
              <a:spcAft>
                <a:spcPts val="0"/>
              </a:spcAft>
              <a:buSzPct val="100000"/>
              <a:buChar char="●"/>
            </a:pPr>
            <a:r>
              <a:rPr lang="en" sz="3800"/>
              <a:t>BsmtHalfBath       2</a:t>
            </a:r>
            <a:endParaRPr sz="3800"/>
          </a:p>
          <a:p>
            <a:pPr indent="-307022" lvl="0" marL="457200" rtl="0" algn="l">
              <a:spcBef>
                <a:spcPts val="0"/>
              </a:spcBef>
              <a:spcAft>
                <a:spcPts val="0"/>
              </a:spcAft>
              <a:buSzPct val="100000"/>
              <a:buChar char="●"/>
            </a:pPr>
            <a:r>
              <a:rPr lang="en" sz="3800"/>
              <a:t>MSZoning           4</a:t>
            </a:r>
            <a:endParaRPr sz="3800"/>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108" name="Google Shape;108;p21"/>
          <p:cNvSpPr txBox="1"/>
          <p:nvPr>
            <p:ph idx="1" type="body"/>
          </p:nvPr>
        </p:nvSpPr>
        <p:spPr>
          <a:xfrm>
            <a:off x="311700" y="11281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Train-test split of 80% train, 20% test</a:t>
            </a:r>
            <a:endParaRPr/>
          </a:p>
          <a:p>
            <a:pPr indent="-342900" lvl="0" marL="457200" rtl="0" algn="l">
              <a:spcBef>
                <a:spcPts val="0"/>
              </a:spcBef>
              <a:spcAft>
                <a:spcPts val="0"/>
              </a:spcAft>
              <a:buSzPts val="1800"/>
              <a:buChar char="●"/>
            </a:pPr>
            <a:r>
              <a:rPr lang="en"/>
              <a:t>5-fold cross-validation to tune hyperparameters (alpha and L1 ratio)</a:t>
            </a:r>
            <a:endParaRPr/>
          </a:p>
          <a:p>
            <a:pPr indent="-342900" lvl="0" marL="457200" rtl="0" algn="l">
              <a:spcBef>
                <a:spcPts val="0"/>
              </a:spcBef>
              <a:spcAft>
                <a:spcPts val="0"/>
              </a:spcAft>
              <a:buSzPts val="1800"/>
              <a:buChar char="●"/>
            </a:pPr>
            <a:r>
              <a:rPr lang="en"/>
              <a:t>Regularization acts as a form of embedded feature learning, minimizing the effects of redundant features.</a:t>
            </a:r>
            <a:endParaRPr/>
          </a:p>
          <a:p>
            <a:pPr indent="-317500" lvl="1" marL="914400" rtl="0" algn="l">
              <a:spcBef>
                <a:spcPts val="0"/>
              </a:spcBef>
              <a:spcAft>
                <a:spcPts val="0"/>
              </a:spcAft>
              <a:buSzPts val="1400"/>
              <a:buChar char="○"/>
            </a:pPr>
            <a:r>
              <a:rPr lang="en"/>
              <a:t>Using other forms of feature selection with these models would be doing feature selection twice, which can lead to overfitting</a:t>
            </a:r>
            <a:endParaRPr/>
          </a:p>
        </p:txBody>
      </p:sp>
      <p:pic>
        <p:nvPicPr>
          <p:cNvPr id="109" name="Google Shape;109;p21"/>
          <p:cNvPicPr preferRelativeResize="0"/>
          <p:nvPr/>
        </p:nvPicPr>
        <p:blipFill rotWithShape="1">
          <a:blip r:embed="rId3">
            <a:alphaModFix/>
          </a:blip>
          <a:srcRect b="0" l="0" r="0" t="0"/>
          <a:stretch/>
        </p:blipFill>
        <p:spPr>
          <a:xfrm>
            <a:off x="311688" y="2985425"/>
            <a:ext cx="5696524" cy="2158075"/>
          </a:xfrm>
          <a:prstGeom prst="rect">
            <a:avLst/>
          </a:prstGeom>
          <a:noFill/>
          <a:ln>
            <a:noFill/>
          </a:ln>
        </p:spPr>
      </p:pic>
      <p:sp>
        <p:nvSpPr>
          <p:cNvPr id="110" name="Google Shape;110;p21"/>
          <p:cNvSpPr txBox="1"/>
          <p:nvPr/>
        </p:nvSpPr>
        <p:spPr>
          <a:xfrm>
            <a:off x="6242100" y="4144288"/>
            <a:ext cx="2590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MSE: Mean Squared Error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Scoring</a:t>
            </a:r>
            <a:endParaRPr/>
          </a:p>
        </p:txBody>
      </p:sp>
      <p:sp>
        <p:nvSpPr>
          <p:cNvPr id="116" name="Google Shape;116;p22"/>
          <p:cNvSpPr txBox="1"/>
          <p:nvPr>
            <p:ph idx="1" type="body"/>
          </p:nvPr>
        </p:nvSpPr>
        <p:spPr>
          <a:xfrm>
            <a:off x="311700" y="1152475"/>
            <a:ext cx="40059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Took the RMSE of the logs of the predicted and actual values</a:t>
            </a:r>
            <a:endParaRPr/>
          </a:p>
          <a:p>
            <a:pPr indent="-317500" lvl="1" marL="914400" rtl="0" algn="l">
              <a:spcBef>
                <a:spcPts val="0"/>
              </a:spcBef>
              <a:spcAft>
                <a:spcPts val="0"/>
              </a:spcAft>
              <a:buSzPts val="1400"/>
              <a:buChar char="-"/>
            </a:pPr>
            <a:r>
              <a:rPr lang="en"/>
              <a:t>This makes errors at high sale prices more comparable to errors at low sale prices</a:t>
            </a:r>
            <a:endParaRPr/>
          </a:p>
          <a:p>
            <a:pPr indent="-317500" lvl="1" marL="914400" rtl="0" algn="l">
              <a:spcBef>
                <a:spcPts val="0"/>
              </a:spcBef>
              <a:spcAft>
                <a:spcPts val="0"/>
              </a:spcAft>
              <a:buSzPts val="1400"/>
              <a:buChar char="-"/>
            </a:pPr>
            <a:r>
              <a:rPr lang="en"/>
              <a:t>Matches the scoring function used on Kaggle</a:t>
            </a:r>
            <a:endParaRPr/>
          </a:p>
          <a:p>
            <a:pPr indent="-342900" lvl="0" marL="457200" rtl="0" algn="l">
              <a:spcBef>
                <a:spcPts val="0"/>
              </a:spcBef>
              <a:spcAft>
                <a:spcPts val="0"/>
              </a:spcAft>
              <a:buSzPts val="1800"/>
              <a:buChar char="-"/>
            </a:pPr>
            <a:r>
              <a:rPr lang="en"/>
              <a:t>Also measured R^2 less important</a:t>
            </a:r>
            <a:endParaRPr/>
          </a:p>
        </p:txBody>
      </p:sp>
      <p:pic>
        <p:nvPicPr>
          <p:cNvPr id="117" name="Google Shape;117;p22"/>
          <p:cNvPicPr preferRelativeResize="0"/>
          <p:nvPr/>
        </p:nvPicPr>
        <p:blipFill>
          <a:blip r:embed="rId3">
            <a:alphaModFix/>
          </a:blip>
          <a:stretch>
            <a:fillRect/>
          </a:stretch>
        </p:blipFill>
        <p:spPr>
          <a:xfrm>
            <a:off x="4317450" y="1152475"/>
            <a:ext cx="4514850" cy="933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