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76" r:id="rId8"/>
    <p:sldId id="261" r:id="rId9"/>
    <p:sldId id="278" r:id="rId10"/>
    <p:sldId id="279" r:id="rId11"/>
    <p:sldId id="280" r:id="rId12"/>
    <p:sldId id="281" r:id="rId13"/>
    <p:sldId id="282" r:id="rId14"/>
    <p:sldId id="283" r:id="rId15"/>
    <p:sldId id="284" r:id="rId16"/>
    <p:sldId id="285" r:id="rId17"/>
    <p:sldId id="286" r:id="rId18"/>
    <p:sldId id="287" r:id="rId19"/>
    <p:sldId id="289" r:id="rId20"/>
    <p:sldId id="291" r:id="rId21"/>
    <p:sldId id="288" r:id="rId22"/>
    <p:sldId id="26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97" d="100"/>
          <a:sy n="97" d="100"/>
        </p:scale>
        <p:origin x="114" y="22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o Quach" userId="db49583add9a7ea9" providerId="LiveId" clId="{A56FB0E0-6016-4E2F-ACA1-AD013C55B444}"/>
    <pc:docChg chg="modSld">
      <pc:chgData name="Bao Quach" userId="db49583add9a7ea9" providerId="LiveId" clId="{A56FB0E0-6016-4E2F-ACA1-AD013C55B444}" dt="2023-09-11T18:43:56.417" v="0" actId="1076"/>
      <pc:docMkLst>
        <pc:docMk/>
      </pc:docMkLst>
      <pc:sldChg chg="modSp mod">
        <pc:chgData name="Bao Quach" userId="db49583add9a7ea9" providerId="LiveId" clId="{A56FB0E0-6016-4E2F-ACA1-AD013C55B444}" dt="2023-09-11T18:43:56.417" v="0" actId="1076"/>
        <pc:sldMkLst>
          <pc:docMk/>
          <pc:sldMk cId="2259308896" sldId="256"/>
        </pc:sldMkLst>
        <pc:spChg chg="mod">
          <ac:chgData name="Bao Quach" userId="db49583add9a7ea9" providerId="LiveId" clId="{A56FB0E0-6016-4E2F-ACA1-AD013C55B444}" dt="2023-09-11T18:43:56.417" v="0" actId="1076"/>
          <ac:spMkLst>
            <pc:docMk/>
            <pc:sldMk cId="2259308896" sldId="256"/>
            <ac:spMk id="5" creationId="{A3FD6498-4386-033A-EF39-EA0565E6EE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9/11/2023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9/11/2023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9/11/2023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9/11/2023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9/11/2023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716711"/>
          </a:xfrm>
        </p:spPr>
        <p:txBody>
          <a:bodyPr/>
          <a:lstStyle/>
          <a:p>
            <a:r>
              <a:rPr lang="en-US" sz="4800" dirty="0"/>
              <a:t>Loan Approval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319893" y="3600787"/>
            <a:ext cx="1330840" cy="344489"/>
          </a:xfrm>
        </p:spPr>
        <p:txBody>
          <a:bodyPr/>
          <a:lstStyle/>
          <a:p>
            <a:r>
              <a:rPr lang="en-US" sz="1600" dirty="0"/>
              <a:t>Sep 6, 2023</a:t>
            </a:r>
          </a:p>
        </p:txBody>
      </p:sp>
      <p:sp>
        <p:nvSpPr>
          <p:cNvPr id="5" name="TextBox 4">
            <a:extLst>
              <a:ext uri="{FF2B5EF4-FFF2-40B4-BE49-F238E27FC236}">
                <a16:creationId xmlns:a16="http://schemas.microsoft.com/office/drawing/2014/main" id="{A3FD6498-4386-033A-EF39-EA0565E6EEA5}"/>
              </a:ext>
            </a:extLst>
          </p:cNvPr>
          <p:cNvSpPr txBox="1"/>
          <p:nvPr/>
        </p:nvSpPr>
        <p:spPr>
          <a:xfrm>
            <a:off x="1167493" y="1851917"/>
            <a:ext cx="6097712" cy="369332"/>
          </a:xfrm>
          <a:prstGeom prst="rect">
            <a:avLst/>
          </a:prstGeom>
          <a:noFill/>
        </p:spPr>
        <p:txBody>
          <a:bodyPr wrap="square">
            <a:spAutoFit/>
          </a:bodyPr>
          <a:lstStyle/>
          <a:p>
            <a:r>
              <a:rPr lang="en-US" b="0" i="0" dirty="0">
                <a:effectLst/>
                <a:latin typeface="Söhne"/>
              </a:rPr>
              <a:t>Based on Machine Learning Approach</a:t>
            </a:r>
            <a:endParaRPr lang="en-US" dirty="0"/>
          </a:p>
        </p:txBody>
      </p:sp>
      <p:sp>
        <p:nvSpPr>
          <p:cNvPr id="6" name="Subtitle 2">
            <a:extLst>
              <a:ext uri="{FF2B5EF4-FFF2-40B4-BE49-F238E27FC236}">
                <a16:creationId xmlns:a16="http://schemas.microsoft.com/office/drawing/2014/main" id="{B4C38794-9D24-D108-668A-555CE5B05E82}"/>
              </a:ext>
            </a:extLst>
          </p:cNvPr>
          <p:cNvSpPr txBox="1">
            <a:spLocks/>
          </p:cNvSpPr>
          <p:nvPr/>
        </p:nvSpPr>
        <p:spPr>
          <a:xfrm>
            <a:off x="1249686" y="3107003"/>
            <a:ext cx="6260723" cy="4809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Quach Bao Thanh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54D92F-703E-0239-F8FF-C154FAD9A855}"/>
              </a:ext>
            </a:extLst>
          </p:cNvPr>
          <p:cNvSpPr txBox="1"/>
          <p:nvPr/>
        </p:nvSpPr>
        <p:spPr>
          <a:xfrm>
            <a:off x="772770" y="5537646"/>
            <a:ext cx="8400727"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Approved loans typically have a higher total annual income compared to rejected. However, this difference maybe affect by approved loans in our dataset. When examining of the average bar chart, its clearly that the annual income for approved is approximately equal to rejected. Therefore, we can conclude that there is no strong correlation between loan status and annual income.</a:t>
            </a:r>
          </a:p>
        </p:txBody>
      </p:sp>
      <p:pic>
        <p:nvPicPr>
          <p:cNvPr id="4" name="Picture 3" descr="A computer code with text&#10;&#10;Description automatically generated with medium confidence">
            <a:extLst>
              <a:ext uri="{FF2B5EF4-FFF2-40B4-BE49-F238E27FC236}">
                <a16:creationId xmlns:a16="http://schemas.microsoft.com/office/drawing/2014/main" id="{0D76C56D-627A-951C-78C0-535A64CDB3C1}"/>
              </a:ext>
            </a:extLst>
          </p:cNvPr>
          <p:cNvPicPr>
            <a:picLocks noChangeAspect="1"/>
          </p:cNvPicPr>
          <p:nvPr/>
        </p:nvPicPr>
        <p:blipFill>
          <a:blip r:embed="rId2"/>
          <a:stretch>
            <a:fillRect/>
          </a:stretch>
        </p:blipFill>
        <p:spPr>
          <a:xfrm>
            <a:off x="772769" y="157316"/>
            <a:ext cx="10643408" cy="1592237"/>
          </a:xfrm>
          <a:prstGeom prst="rect">
            <a:avLst/>
          </a:prstGeom>
        </p:spPr>
      </p:pic>
      <p:pic>
        <p:nvPicPr>
          <p:cNvPr id="9" name="Picture 8" descr="A blue and red squares&#10;&#10;Description automatically generated">
            <a:extLst>
              <a:ext uri="{FF2B5EF4-FFF2-40B4-BE49-F238E27FC236}">
                <a16:creationId xmlns:a16="http://schemas.microsoft.com/office/drawing/2014/main" id="{D6B694F1-B9C2-CE19-F027-3964AFC834A9}"/>
              </a:ext>
            </a:extLst>
          </p:cNvPr>
          <p:cNvPicPr>
            <a:picLocks noChangeAspect="1"/>
          </p:cNvPicPr>
          <p:nvPr/>
        </p:nvPicPr>
        <p:blipFill>
          <a:blip r:embed="rId3"/>
          <a:stretch>
            <a:fillRect/>
          </a:stretch>
        </p:blipFill>
        <p:spPr>
          <a:xfrm>
            <a:off x="6269792" y="2190652"/>
            <a:ext cx="5146385" cy="2748578"/>
          </a:xfrm>
          <a:prstGeom prst="rect">
            <a:avLst/>
          </a:prstGeom>
        </p:spPr>
      </p:pic>
      <p:pic>
        <p:nvPicPr>
          <p:cNvPr id="11" name="Picture 10" descr="A graph of a graph with a red and blue squares&#10;&#10;Description automatically generated with medium confidence">
            <a:extLst>
              <a:ext uri="{FF2B5EF4-FFF2-40B4-BE49-F238E27FC236}">
                <a16:creationId xmlns:a16="http://schemas.microsoft.com/office/drawing/2014/main" id="{B31AA2E8-5AE6-764B-C536-2B1EFF92FFDE}"/>
              </a:ext>
            </a:extLst>
          </p:cNvPr>
          <p:cNvPicPr>
            <a:picLocks noChangeAspect="1"/>
          </p:cNvPicPr>
          <p:nvPr/>
        </p:nvPicPr>
        <p:blipFill>
          <a:blip r:embed="rId4"/>
          <a:stretch>
            <a:fillRect/>
          </a:stretch>
        </p:blipFill>
        <p:spPr>
          <a:xfrm>
            <a:off x="775823" y="2190652"/>
            <a:ext cx="5146385" cy="2748578"/>
          </a:xfrm>
          <a:prstGeom prst="rect">
            <a:avLst/>
          </a:prstGeom>
        </p:spPr>
      </p:pic>
    </p:spTree>
    <p:extLst>
      <p:ext uri="{BB962C8B-B14F-4D97-AF65-F5344CB8AC3E}">
        <p14:creationId xmlns:p14="http://schemas.microsoft.com/office/powerpoint/2010/main" val="337951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54D92F-703E-0239-F8FF-C154FAD9A855}"/>
              </a:ext>
            </a:extLst>
          </p:cNvPr>
          <p:cNvSpPr txBox="1"/>
          <p:nvPr/>
        </p:nvSpPr>
        <p:spPr>
          <a:xfrm>
            <a:off x="597778" y="5789452"/>
            <a:ext cx="8400727"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The scatter plot reveals that there is no significant concentration of rejected loans within specific loan term intervals, instead, approved and rejected are spread out across the various term durations.</a:t>
            </a:r>
          </a:p>
        </p:txBody>
      </p:sp>
      <p:pic>
        <p:nvPicPr>
          <p:cNvPr id="13" name="Picture 12" descr="A screenshot of a graph&#10;&#10;Description automatically generated">
            <a:extLst>
              <a:ext uri="{FF2B5EF4-FFF2-40B4-BE49-F238E27FC236}">
                <a16:creationId xmlns:a16="http://schemas.microsoft.com/office/drawing/2014/main" id="{7CF12AEC-AF6A-9A7E-E161-497FFA50B9B7}"/>
              </a:ext>
            </a:extLst>
          </p:cNvPr>
          <p:cNvPicPr>
            <a:picLocks noChangeAspect="1"/>
          </p:cNvPicPr>
          <p:nvPr/>
        </p:nvPicPr>
        <p:blipFill>
          <a:blip r:embed="rId2"/>
          <a:stretch>
            <a:fillRect/>
          </a:stretch>
        </p:blipFill>
        <p:spPr>
          <a:xfrm>
            <a:off x="200901" y="176805"/>
            <a:ext cx="9336389" cy="5590540"/>
          </a:xfrm>
          <a:prstGeom prst="rect">
            <a:avLst/>
          </a:prstGeom>
        </p:spPr>
      </p:pic>
    </p:spTree>
    <p:extLst>
      <p:ext uri="{BB962C8B-B14F-4D97-AF65-F5344CB8AC3E}">
        <p14:creationId xmlns:p14="http://schemas.microsoft.com/office/powerpoint/2010/main" val="52054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3F992E1-71D1-A539-6FEB-2FBAB1BB9210}"/>
              </a:ext>
            </a:extLst>
          </p:cNvPr>
          <p:cNvSpPr txBox="1"/>
          <p:nvPr/>
        </p:nvSpPr>
        <p:spPr>
          <a:xfrm>
            <a:off x="530939" y="4901008"/>
            <a:ext cx="8839201"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This pattern strongly show that cibil score do a pivotal role in the loan approval process. Higher score favoring a loan approval and lower score being associated with loan rejection.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So finally, does cibil score a strong evidence for determining the loan status? </a:t>
            </a:r>
          </a:p>
        </p:txBody>
      </p:sp>
      <p:pic>
        <p:nvPicPr>
          <p:cNvPr id="4" name="Picture 3" descr="A graph of a graph with a blue and red rectangle&#10;&#10;Description automatically generated">
            <a:extLst>
              <a:ext uri="{FF2B5EF4-FFF2-40B4-BE49-F238E27FC236}">
                <a16:creationId xmlns:a16="http://schemas.microsoft.com/office/drawing/2014/main" id="{02AF3668-DFDF-62AC-9616-0B25FCACF83A}"/>
              </a:ext>
            </a:extLst>
          </p:cNvPr>
          <p:cNvPicPr>
            <a:picLocks noChangeAspect="1"/>
          </p:cNvPicPr>
          <p:nvPr/>
        </p:nvPicPr>
        <p:blipFill>
          <a:blip r:embed="rId2"/>
          <a:stretch>
            <a:fillRect/>
          </a:stretch>
        </p:blipFill>
        <p:spPr>
          <a:xfrm>
            <a:off x="530939" y="1662024"/>
            <a:ext cx="5319715" cy="2841150"/>
          </a:xfrm>
          <a:prstGeom prst="rect">
            <a:avLst/>
          </a:prstGeom>
        </p:spPr>
      </p:pic>
      <p:pic>
        <p:nvPicPr>
          <p:cNvPr id="6" name="Picture 5" descr="A blue and red squares&#10;&#10;Description automatically generated">
            <a:extLst>
              <a:ext uri="{FF2B5EF4-FFF2-40B4-BE49-F238E27FC236}">
                <a16:creationId xmlns:a16="http://schemas.microsoft.com/office/drawing/2014/main" id="{F46AFF7A-5E0E-7B70-879D-33146CCE062E}"/>
              </a:ext>
            </a:extLst>
          </p:cNvPr>
          <p:cNvPicPr>
            <a:picLocks noChangeAspect="1"/>
          </p:cNvPicPr>
          <p:nvPr/>
        </p:nvPicPr>
        <p:blipFill>
          <a:blip r:embed="rId3"/>
          <a:stretch>
            <a:fillRect/>
          </a:stretch>
        </p:blipFill>
        <p:spPr>
          <a:xfrm>
            <a:off x="6009227" y="1662024"/>
            <a:ext cx="5319714" cy="2841150"/>
          </a:xfrm>
          <a:prstGeom prst="rect">
            <a:avLst/>
          </a:prstGeom>
        </p:spPr>
      </p:pic>
      <p:pic>
        <p:nvPicPr>
          <p:cNvPr id="9" name="Picture 8" descr="A computer code on a white background&#10;&#10;Description automatically generated">
            <a:extLst>
              <a:ext uri="{FF2B5EF4-FFF2-40B4-BE49-F238E27FC236}">
                <a16:creationId xmlns:a16="http://schemas.microsoft.com/office/drawing/2014/main" id="{0A17C4F1-7E06-3AE2-F14A-93A2F2232638}"/>
              </a:ext>
            </a:extLst>
          </p:cNvPr>
          <p:cNvPicPr>
            <a:picLocks noChangeAspect="1"/>
          </p:cNvPicPr>
          <p:nvPr/>
        </p:nvPicPr>
        <p:blipFill>
          <a:blip r:embed="rId4"/>
          <a:stretch>
            <a:fillRect/>
          </a:stretch>
        </p:blipFill>
        <p:spPr>
          <a:xfrm>
            <a:off x="530940" y="157229"/>
            <a:ext cx="10956574" cy="1445429"/>
          </a:xfrm>
          <a:prstGeom prst="rect">
            <a:avLst/>
          </a:prstGeom>
        </p:spPr>
      </p:pic>
    </p:spTree>
    <p:extLst>
      <p:ext uri="{BB962C8B-B14F-4D97-AF65-F5344CB8AC3E}">
        <p14:creationId xmlns:p14="http://schemas.microsoft.com/office/powerpoint/2010/main" val="284284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 shot of a graph&#10;&#10;Description automatically generated">
            <a:extLst>
              <a:ext uri="{FF2B5EF4-FFF2-40B4-BE49-F238E27FC236}">
                <a16:creationId xmlns:a16="http://schemas.microsoft.com/office/drawing/2014/main" id="{3A4C4FF4-19EE-EB6F-FE38-6E3CC3A0BCCA}"/>
              </a:ext>
            </a:extLst>
          </p:cNvPr>
          <p:cNvPicPr>
            <a:picLocks noChangeAspect="1"/>
          </p:cNvPicPr>
          <p:nvPr/>
        </p:nvPicPr>
        <p:blipFill>
          <a:blip r:embed="rId2"/>
          <a:stretch>
            <a:fillRect/>
          </a:stretch>
        </p:blipFill>
        <p:spPr>
          <a:xfrm>
            <a:off x="1617327" y="98323"/>
            <a:ext cx="8957346" cy="4965290"/>
          </a:xfrm>
          <a:prstGeom prst="rect">
            <a:avLst/>
          </a:prstGeom>
        </p:spPr>
      </p:pic>
      <p:sp>
        <p:nvSpPr>
          <p:cNvPr id="8" name="TextBox 7">
            <a:extLst>
              <a:ext uri="{FF2B5EF4-FFF2-40B4-BE49-F238E27FC236}">
                <a16:creationId xmlns:a16="http://schemas.microsoft.com/office/drawing/2014/main" id="{253F0DAB-58D5-ACFE-1ACA-C26DF7D2B9EB}"/>
              </a:ext>
            </a:extLst>
          </p:cNvPr>
          <p:cNvSpPr txBox="1"/>
          <p:nvPr/>
        </p:nvSpPr>
        <p:spPr>
          <a:xfrm>
            <a:off x="1130711" y="5289755"/>
            <a:ext cx="9203150"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scatterplot clearly provides separation between approved and rejected loan base on cibil score.The line appears to be drawn at a score of ~550 indicating that the majority of approved have a cibil score higher than 550, while rejected tend to have a score below 550. This suggests that loan approval are influenced significant by cibil score.</a:t>
            </a:r>
          </a:p>
        </p:txBody>
      </p:sp>
    </p:spTree>
    <p:extLst>
      <p:ext uri="{BB962C8B-B14F-4D97-AF65-F5344CB8AC3E}">
        <p14:creationId xmlns:p14="http://schemas.microsoft.com/office/powerpoint/2010/main" val="150916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89068" y="348712"/>
            <a:ext cx="8340302" cy="905234"/>
          </a:xfrm>
        </p:spPr>
        <p:txBody>
          <a:bodyPr/>
          <a:lstStyle/>
          <a:p>
            <a:r>
              <a:rPr lang="en-US" dirty="0"/>
              <a:t>Construct</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14" name="Content Placeholder 13">
            <a:extLst>
              <a:ext uri="{FF2B5EF4-FFF2-40B4-BE49-F238E27FC236}">
                <a16:creationId xmlns:a16="http://schemas.microsoft.com/office/drawing/2014/main" id="{8ECD58E1-7128-F061-375E-E789814E57DA}"/>
              </a:ext>
            </a:extLst>
          </p:cNvPr>
          <p:cNvSpPr>
            <a:spLocks noGrp="1"/>
          </p:cNvSpPr>
          <p:nvPr>
            <p:ph idx="1"/>
          </p:nvPr>
        </p:nvSpPr>
        <p:spPr>
          <a:xfrm>
            <a:off x="597221" y="1514168"/>
            <a:ext cx="10995011" cy="4842182"/>
          </a:xfrm>
        </p:spPr>
        <p:txBody>
          <a:bodyPr/>
          <a:lstStyle/>
          <a:p>
            <a:r>
              <a:rPr lang="en-US" dirty="0"/>
              <a:t>We will construct various models and assess their performance to identify the most suitable one for our dataset. The initial models to be considered are:</a:t>
            </a:r>
          </a:p>
          <a:p>
            <a:r>
              <a:rPr lang="en-US" dirty="0"/>
              <a:t>	. Logistic Regression</a:t>
            </a:r>
          </a:p>
          <a:p>
            <a:r>
              <a:rPr lang="en-US" dirty="0"/>
              <a:t>	. Support Vector Machine</a:t>
            </a:r>
          </a:p>
          <a:p>
            <a:r>
              <a:rPr lang="en-US" dirty="0"/>
              <a:t>	. KNN - KNeighbors</a:t>
            </a:r>
          </a:p>
          <a:p>
            <a:r>
              <a:rPr lang="en-US" dirty="0"/>
              <a:t>	. Decision Tree</a:t>
            </a:r>
          </a:p>
          <a:p>
            <a:r>
              <a:rPr lang="en-US" dirty="0"/>
              <a:t>	. Random Forest</a:t>
            </a:r>
          </a:p>
          <a:p>
            <a:r>
              <a:rPr lang="en-US" dirty="0"/>
              <a:t>	. Ada Boost</a:t>
            </a:r>
          </a:p>
        </p:txBody>
      </p:sp>
    </p:spTree>
    <p:extLst>
      <p:ext uri="{BB962C8B-B14F-4D97-AF65-F5344CB8AC3E}">
        <p14:creationId xmlns:p14="http://schemas.microsoft.com/office/powerpoint/2010/main" val="982981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875C8AC-16D1-06FE-CD5F-B9B253A2A3BC}"/>
              </a:ext>
            </a:extLst>
          </p:cNvPr>
          <p:cNvSpPr txBox="1"/>
          <p:nvPr/>
        </p:nvSpPr>
        <p:spPr>
          <a:xfrm>
            <a:off x="108155"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Data Preprocessing</a:t>
            </a:r>
          </a:p>
        </p:txBody>
      </p:sp>
      <p:pic>
        <p:nvPicPr>
          <p:cNvPr id="4" name="Picture 3" descr="A screenshot of a computer code&#10;&#10;Description automatically generated">
            <a:extLst>
              <a:ext uri="{FF2B5EF4-FFF2-40B4-BE49-F238E27FC236}">
                <a16:creationId xmlns:a16="http://schemas.microsoft.com/office/drawing/2014/main" id="{30D2F6BE-006E-2618-5393-95EF09C8D4DC}"/>
              </a:ext>
            </a:extLst>
          </p:cNvPr>
          <p:cNvPicPr>
            <a:picLocks noChangeAspect="1"/>
          </p:cNvPicPr>
          <p:nvPr/>
        </p:nvPicPr>
        <p:blipFill>
          <a:blip r:embed="rId2"/>
          <a:stretch>
            <a:fillRect/>
          </a:stretch>
        </p:blipFill>
        <p:spPr>
          <a:xfrm>
            <a:off x="108156" y="477486"/>
            <a:ext cx="5668627" cy="3170282"/>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DC762E48-0265-1B51-0CFF-5432E2CB6227}"/>
              </a:ext>
            </a:extLst>
          </p:cNvPr>
          <p:cNvPicPr>
            <a:picLocks noChangeAspect="1"/>
          </p:cNvPicPr>
          <p:nvPr/>
        </p:nvPicPr>
        <p:blipFill>
          <a:blip r:embed="rId3"/>
          <a:stretch>
            <a:fillRect/>
          </a:stretch>
        </p:blipFill>
        <p:spPr>
          <a:xfrm>
            <a:off x="0" y="3647768"/>
            <a:ext cx="7039875" cy="3102078"/>
          </a:xfrm>
          <a:prstGeom prst="rect">
            <a:avLst/>
          </a:prstGeom>
        </p:spPr>
      </p:pic>
    </p:spTree>
    <p:extLst>
      <p:ext uri="{BB962C8B-B14F-4D97-AF65-F5344CB8AC3E}">
        <p14:creationId xmlns:p14="http://schemas.microsoft.com/office/powerpoint/2010/main" val="172913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875C8AC-16D1-06FE-CD5F-B9B253A2A3BC}"/>
              </a:ext>
            </a:extLst>
          </p:cNvPr>
          <p:cNvSpPr txBox="1"/>
          <p:nvPr/>
        </p:nvSpPr>
        <p:spPr>
          <a:xfrm>
            <a:off x="108155"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Logistic Regression</a:t>
            </a:r>
          </a:p>
        </p:txBody>
      </p:sp>
      <p:sp>
        <p:nvSpPr>
          <p:cNvPr id="7" name="TextBox 6">
            <a:extLst>
              <a:ext uri="{FF2B5EF4-FFF2-40B4-BE49-F238E27FC236}">
                <a16:creationId xmlns:a16="http://schemas.microsoft.com/office/drawing/2014/main" id="{FCF41DB7-388B-A291-2960-25995FF114FE}"/>
              </a:ext>
            </a:extLst>
          </p:cNvPr>
          <p:cNvSpPr txBox="1"/>
          <p:nvPr/>
        </p:nvSpPr>
        <p:spPr>
          <a:xfrm>
            <a:off x="5756460"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Support Vector Machine</a:t>
            </a:r>
          </a:p>
        </p:txBody>
      </p:sp>
      <p:sp>
        <p:nvSpPr>
          <p:cNvPr id="11" name="TextBox 10">
            <a:extLst>
              <a:ext uri="{FF2B5EF4-FFF2-40B4-BE49-F238E27FC236}">
                <a16:creationId xmlns:a16="http://schemas.microsoft.com/office/drawing/2014/main" id="{2E282036-D23F-EB9C-A125-00EDF3FBD056}"/>
              </a:ext>
            </a:extLst>
          </p:cNvPr>
          <p:cNvSpPr txBox="1"/>
          <p:nvPr/>
        </p:nvSpPr>
        <p:spPr>
          <a:xfrm>
            <a:off x="108155" y="4965288"/>
            <a:ext cx="3372464" cy="369332"/>
          </a:xfrm>
          <a:prstGeom prst="rect">
            <a:avLst/>
          </a:prstGeom>
          <a:noFill/>
        </p:spPr>
        <p:txBody>
          <a:bodyPr wrap="square" rtlCol="0">
            <a:spAutoFit/>
          </a:bodyPr>
          <a:lstStyle/>
          <a:p>
            <a:r>
              <a:rPr lang="en-US" dirty="0"/>
              <a:t>Accuracy Score: 90.75%</a:t>
            </a:r>
          </a:p>
        </p:txBody>
      </p:sp>
      <p:sp>
        <p:nvSpPr>
          <p:cNvPr id="12" name="TextBox 11">
            <a:extLst>
              <a:ext uri="{FF2B5EF4-FFF2-40B4-BE49-F238E27FC236}">
                <a16:creationId xmlns:a16="http://schemas.microsoft.com/office/drawing/2014/main" id="{C7141A53-9058-9557-6DFD-832167FCFA38}"/>
              </a:ext>
            </a:extLst>
          </p:cNvPr>
          <p:cNvSpPr txBox="1"/>
          <p:nvPr/>
        </p:nvSpPr>
        <p:spPr>
          <a:xfrm>
            <a:off x="5756460" y="4965287"/>
            <a:ext cx="3372464" cy="369332"/>
          </a:xfrm>
          <a:prstGeom prst="rect">
            <a:avLst/>
          </a:prstGeom>
          <a:noFill/>
        </p:spPr>
        <p:txBody>
          <a:bodyPr wrap="square" rtlCol="0">
            <a:spAutoFit/>
          </a:bodyPr>
          <a:lstStyle/>
          <a:p>
            <a:r>
              <a:rPr lang="en-US" dirty="0"/>
              <a:t>Accuracy Score: 93.21%</a:t>
            </a:r>
          </a:p>
        </p:txBody>
      </p:sp>
      <p:pic>
        <p:nvPicPr>
          <p:cNvPr id="15" name="Picture 14" descr="A screenshot of a computer&#10;&#10;Description automatically generated">
            <a:extLst>
              <a:ext uri="{FF2B5EF4-FFF2-40B4-BE49-F238E27FC236}">
                <a16:creationId xmlns:a16="http://schemas.microsoft.com/office/drawing/2014/main" id="{9EFC922B-B418-D6C1-AAAE-293082B45CD7}"/>
              </a:ext>
            </a:extLst>
          </p:cNvPr>
          <p:cNvPicPr>
            <a:picLocks noChangeAspect="1"/>
          </p:cNvPicPr>
          <p:nvPr/>
        </p:nvPicPr>
        <p:blipFill>
          <a:blip r:embed="rId2"/>
          <a:stretch>
            <a:fillRect/>
          </a:stretch>
        </p:blipFill>
        <p:spPr>
          <a:xfrm>
            <a:off x="108155" y="502525"/>
            <a:ext cx="6430297" cy="4243738"/>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5E47ED43-9154-FD15-D555-150FF4B6AFDC}"/>
              </a:ext>
            </a:extLst>
          </p:cNvPr>
          <p:cNvPicPr>
            <a:picLocks noChangeAspect="1"/>
          </p:cNvPicPr>
          <p:nvPr/>
        </p:nvPicPr>
        <p:blipFill>
          <a:blip r:embed="rId3"/>
          <a:stretch>
            <a:fillRect/>
          </a:stretch>
        </p:blipFill>
        <p:spPr>
          <a:xfrm>
            <a:off x="5613354" y="477486"/>
            <a:ext cx="6432491" cy="4163340"/>
          </a:xfrm>
          <a:prstGeom prst="rect">
            <a:avLst/>
          </a:prstGeom>
        </p:spPr>
      </p:pic>
    </p:spTree>
    <p:extLst>
      <p:ext uri="{BB962C8B-B14F-4D97-AF65-F5344CB8AC3E}">
        <p14:creationId xmlns:p14="http://schemas.microsoft.com/office/powerpoint/2010/main" val="371079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875C8AC-16D1-06FE-CD5F-B9B253A2A3BC}"/>
              </a:ext>
            </a:extLst>
          </p:cNvPr>
          <p:cNvSpPr txBox="1"/>
          <p:nvPr/>
        </p:nvSpPr>
        <p:spPr>
          <a:xfrm>
            <a:off x="108155"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Decision Tree</a:t>
            </a:r>
          </a:p>
        </p:txBody>
      </p:sp>
      <p:sp>
        <p:nvSpPr>
          <p:cNvPr id="7" name="TextBox 6">
            <a:extLst>
              <a:ext uri="{FF2B5EF4-FFF2-40B4-BE49-F238E27FC236}">
                <a16:creationId xmlns:a16="http://schemas.microsoft.com/office/drawing/2014/main" id="{FCF41DB7-388B-A291-2960-25995FF114FE}"/>
              </a:ext>
            </a:extLst>
          </p:cNvPr>
          <p:cNvSpPr txBox="1"/>
          <p:nvPr/>
        </p:nvSpPr>
        <p:spPr>
          <a:xfrm>
            <a:off x="5756460"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Random Forest</a:t>
            </a:r>
          </a:p>
        </p:txBody>
      </p:sp>
      <p:sp>
        <p:nvSpPr>
          <p:cNvPr id="11" name="TextBox 10">
            <a:extLst>
              <a:ext uri="{FF2B5EF4-FFF2-40B4-BE49-F238E27FC236}">
                <a16:creationId xmlns:a16="http://schemas.microsoft.com/office/drawing/2014/main" id="{2E282036-D23F-EB9C-A125-00EDF3FBD056}"/>
              </a:ext>
            </a:extLst>
          </p:cNvPr>
          <p:cNvSpPr txBox="1"/>
          <p:nvPr/>
        </p:nvSpPr>
        <p:spPr>
          <a:xfrm>
            <a:off x="108155" y="4965288"/>
            <a:ext cx="3372464" cy="369332"/>
          </a:xfrm>
          <a:prstGeom prst="rect">
            <a:avLst/>
          </a:prstGeom>
          <a:noFill/>
        </p:spPr>
        <p:txBody>
          <a:bodyPr wrap="square" rtlCol="0">
            <a:spAutoFit/>
          </a:bodyPr>
          <a:lstStyle/>
          <a:p>
            <a:r>
              <a:rPr lang="en-US" dirty="0"/>
              <a:t>Accuracy Score: 97.66%</a:t>
            </a:r>
          </a:p>
        </p:txBody>
      </p:sp>
      <p:sp>
        <p:nvSpPr>
          <p:cNvPr id="12" name="TextBox 11">
            <a:extLst>
              <a:ext uri="{FF2B5EF4-FFF2-40B4-BE49-F238E27FC236}">
                <a16:creationId xmlns:a16="http://schemas.microsoft.com/office/drawing/2014/main" id="{C7141A53-9058-9557-6DFD-832167FCFA38}"/>
              </a:ext>
            </a:extLst>
          </p:cNvPr>
          <p:cNvSpPr txBox="1"/>
          <p:nvPr/>
        </p:nvSpPr>
        <p:spPr>
          <a:xfrm>
            <a:off x="5756460" y="4965287"/>
            <a:ext cx="3372464" cy="369332"/>
          </a:xfrm>
          <a:prstGeom prst="rect">
            <a:avLst/>
          </a:prstGeom>
          <a:noFill/>
        </p:spPr>
        <p:txBody>
          <a:bodyPr wrap="square" rtlCol="0">
            <a:spAutoFit/>
          </a:bodyPr>
          <a:lstStyle/>
          <a:p>
            <a:r>
              <a:rPr lang="en-US" dirty="0"/>
              <a:t>Accuracy Score: 97.54%</a:t>
            </a:r>
          </a:p>
        </p:txBody>
      </p:sp>
      <p:pic>
        <p:nvPicPr>
          <p:cNvPr id="4" name="Picture 3" descr="A screenshot of a computer&#10;&#10;Description automatically generated">
            <a:extLst>
              <a:ext uri="{FF2B5EF4-FFF2-40B4-BE49-F238E27FC236}">
                <a16:creationId xmlns:a16="http://schemas.microsoft.com/office/drawing/2014/main" id="{8BB16DE4-81F9-2598-35EE-B8595B9435B7}"/>
              </a:ext>
            </a:extLst>
          </p:cNvPr>
          <p:cNvPicPr>
            <a:picLocks noChangeAspect="1"/>
          </p:cNvPicPr>
          <p:nvPr/>
        </p:nvPicPr>
        <p:blipFill>
          <a:blip r:embed="rId2"/>
          <a:stretch>
            <a:fillRect/>
          </a:stretch>
        </p:blipFill>
        <p:spPr>
          <a:xfrm>
            <a:off x="108155" y="602252"/>
            <a:ext cx="6292645" cy="404527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71340B3-46AD-3D4A-8E68-D7E53C614D17}"/>
              </a:ext>
            </a:extLst>
          </p:cNvPr>
          <p:cNvPicPr>
            <a:picLocks noChangeAspect="1"/>
          </p:cNvPicPr>
          <p:nvPr/>
        </p:nvPicPr>
        <p:blipFill>
          <a:blip r:embed="rId3"/>
          <a:stretch>
            <a:fillRect/>
          </a:stretch>
        </p:blipFill>
        <p:spPr>
          <a:xfrm>
            <a:off x="5756460" y="603342"/>
            <a:ext cx="6219891" cy="4044183"/>
          </a:xfrm>
          <a:prstGeom prst="rect">
            <a:avLst/>
          </a:prstGeom>
        </p:spPr>
      </p:pic>
    </p:spTree>
    <p:extLst>
      <p:ext uri="{BB962C8B-B14F-4D97-AF65-F5344CB8AC3E}">
        <p14:creationId xmlns:p14="http://schemas.microsoft.com/office/powerpoint/2010/main" val="412810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875C8AC-16D1-06FE-CD5F-B9B253A2A3BC}"/>
              </a:ext>
            </a:extLst>
          </p:cNvPr>
          <p:cNvSpPr txBox="1"/>
          <p:nvPr/>
        </p:nvSpPr>
        <p:spPr>
          <a:xfrm>
            <a:off x="108155"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KNN</a:t>
            </a:r>
          </a:p>
        </p:txBody>
      </p:sp>
      <p:sp>
        <p:nvSpPr>
          <p:cNvPr id="7" name="TextBox 6">
            <a:extLst>
              <a:ext uri="{FF2B5EF4-FFF2-40B4-BE49-F238E27FC236}">
                <a16:creationId xmlns:a16="http://schemas.microsoft.com/office/drawing/2014/main" id="{FCF41DB7-388B-A291-2960-25995FF114FE}"/>
              </a:ext>
            </a:extLst>
          </p:cNvPr>
          <p:cNvSpPr txBox="1"/>
          <p:nvPr/>
        </p:nvSpPr>
        <p:spPr>
          <a:xfrm>
            <a:off x="5756460" y="108154"/>
            <a:ext cx="27530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Ada Boost</a:t>
            </a:r>
          </a:p>
        </p:txBody>
      </p:sp>
      <p:sp>
        <p:nvSpPr>
          <p:cNvPr id="11" name="TextBox 10">
            <a:extLst>
              <a:ext uri="{FF2B5EF4-FFF2-40B4-BE49-F238E27FC236}">
                <a16:creationId xmlns:a16="http://schemas.microsoft.com/office/drawing/2014/main" id="{2E282036-D23F-EB9C-A125-00EDF3FBD056}"/>
              </a:ext>
            </a:extLst>
          </p:cNvPr>
          <p:cNvSpPr txBox="1"/>
          <p:nvPr/>
        </p:nvSpPr>
        <p:spPr>
          <a:xfrm>
            <a:off x="108155" y="4965288"/>
            <a:ext cx="3372464" cy="369332"/>
          </a:xfrm>
          <a:prstGeom prst="rect">
            <a:avLst/>
          </a:prstGeom>
          <a:noFill/>
        </p:spPr>
        <p:txBody>
          <a:bodyPr wrap="square" rtlCol="0">
            <a:spAutoFit/>
          </a:bodyPr>
          <a:lstStyle/>
          <a:p>
            <a:r>
              <a:rPr lang="en-US" dirty="0"/>
              <a:t>Accuracy Score: 90.28%</a:t>
            </a:r>
          </a:p>
        </p:txBody>
      </p:sp>
      <p:sp>
        <p:nvSpPr>
          <p:cNvPr id="12" name="TextBox 11">
            <a:extLst>
              <a:ext uri="{FF2B5EF4-FFF2-40B4-BE49-F238E27FC236}">
                <a16:creationId xmlns:a16="http://schemas.microsoft.com/office/drawing/2014/main" id="{C7141A53-9058-9557-6DFD-832167FCFA38}"/>
              </a:ext>
            </a:extLst>
          </p:cNvPr>
          <p:cNvSpPr txBox="1"/>
          <p:nvPr/>
        </p:nvSpPr>
        <p:spPr>
          <a:xfrm>
            <a:off x="5756460" y="4965287"/>
            <a:ext cx="3372464" cy="369332"/>
          </a:xfrm>
          <a:prstGeom prst="rect">
            <a:avLst/>
          </a:prstGeom>
          <a:noFill/>
        </p:spPr>
        <p:txBody>
          <a:bodyPr wrap="square" rtlCol="0">
            <a:spAutoFit/>
          </a:bodyPr>
          <a:lstStyle/>
          <a:p>
            <a:r>
              <a:rPr lang="en-US" dirty="0"/>
              <a:t>Accuracy Score: 95.67%</a:t>
            </a:r>
          </a:p>
        </p:txBody>
      </p:sp>
      <p:pic>
        <p:nvPicPr>
          <p:cNvPr id="14" name="Picture 13" descr="A screenshot of a computer&#10;&#10;Description automatically generated">
            <a:extLst>
              <a:ext uri="{FF2B5EF4-FFF2-40B4-BE49-F238E27FC236}">
                <a16:creationId xmlns:a16="http://schemas.microsoft.com/office/drawing/2014/main" id="{E3E0358F-6295-D28A-201F-6A98880729EA}"/>
              </a:ext>
            </a:extLst>
          </p:cNvPr>
          <p:cNvPicPr>
            <a:picLocks noChangeAspect="1"/>
          </p:cNvPicPr>
          <p:nvPr/>
        </p:nvPicPr>
        <p:blipFill>
          <a:blip r:embed="rId2"/>
          <a:stretch>
            <a:fillRect/>
          </a:stretch>
        </p:blipFill>
        <p:spPr>
          <a:xfrm>
            <a:off x="108155" y="587499"/>
            <a:ext cx="5850193" cy="4109288"/>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80AADD69-6372-B307-A1FE-4354CAA8205D}"/>
              </a:ext>
            </a:extLst>
          </p:cNvPr>
          <p:cNvPicPr>
            <a:picLocks noChangeAspect="1"/>
          </p:cNvPicPr>
          <p:nvPr/>
        </p:nvPicPr>
        <p:blipFill>
          <a:blip r:embed="rId3"/>
          <a:stretch>
            <a:fillRect/>
          </a:stretch>
        </p:blipFill>
        <p:spPr>
          <a:xfrm>
            <a:off x="5637581" y="592102"/>
            <a:ext cx="6446264" cy="4109250"/>
          </a:xfrm>
          <a:prstGeom prst="rect">
            <a:avLst/>
          </a:prstGeom>
        </p:spPr>
      </p:pic>
    </p:spTree>
    <p:extLst>
      <p:ext uri="{BB962C8B-B14F-4D97-AF65-F5344CB8AC3E}">
        <p14:creationId xmlns:p14="http://schemas.microsoft.com/office/powerpoint/2010/main" val="6817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04005"/>
            <a:ext cx="9942960" cy="2833233"/>
          </a:xfrm>
        </p:spPr>
        <p:txBody>
          <a:bodyPr vert="horz" lIns="91440" tIns="45720" rIns="91440" bIns="45720" rtlCol="0" anchor="t">
            <a:normAutofit fontScale="92500" lnSpcReduction="20000"/>
          </a:bodyPr>
          <a:lstStyle/>
          <a:p>
            <a:r>
              <a:rPr lang="en-US" sz="2800" dirty="0"/>
              <a:t>We got 2 models has high accuracy score are Decision Tree and Random Forest with </a:t>
            </a:r>
            <a:r>
              <a:rPr lang="en-US" sz="8600" dirty="0"/>
              <a:t>97%</a:t>
            </a:r>
            <a:r>
              <a:rPr lang="en-US" sz="2800" dirty="0"/>
              <a:t>.</a:t>
            </a:r>
          </a:p>
          <a:p>
            <a:r>
              <a:rPr lang="en-US" dirty="0"/>
              <a:t> </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9/11/2023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364138" y="1919145"/>
            <a:ext cx="2322959" cy="3026482"/>
          </a:xfrm>
        </p:spPr>
        <p:txBody>
          <a:bodyPr vert="horz" lIns="91440" tIns="45720" rIns="91440" bIns="45720" rtlCol="0" anchor="t">
            <a:normAutofit/>
          </a:bodyPr>
          <a:lstStyle/>
          <a:p>
            <a:r>
              <a:rPr lang="en-US" dirty="0"/>
              <a:t>. Plane</a:t>
            </a:r>
          </a:p>
          <a:p>
            <a:r>
              <a:rPr lang="en-US" dirty="0"/>
              <a:t>. Analysis</a:t>
            </a:r>
          </a:p>
          <a:p>
            <a:r>
              <a:rPr lang="en-US" dirty="0"/>
              <a:t>. Construct</a:t>
            </a:r>
          </a:p>
          <a:p>
            <a:r>
              <a:rPr lang="en-US" dirty="0"/>
              <a:t>. Modelling</a:t>
            </a:r>
          </a:p>
          <a:p>
            <a:r>
              <a:rPr lang="en-US" dirty="0"/>
              <a:t>. 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9/11/2023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609946" y="3509963"/>
            <a:ext cx="1851009" cy="301368"/>
          </a:xfrm>
        </p:spPr>
        <p:txBody>
          <a:bodyPr>
            <a:normAutofit/>
          </a:bodyPr>
          <a:lstStyle/>
          <a:p>
            <a:r>
              <a:rPr lang="en-US" sz="1000" dirty="0"/>
              <a:t>Quach Bao Thanh</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Plane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In this topic, our primary objective is to harness the potential of the provided dataset order to build a machine-learning model to predicting loan approval status.</a:t>
            </a:r>
          </a:p>
          <a:p>
            <a:r>
              <a:rPr lang="en-US" dirty="0"/>
              <a:t>The procedural steps in this section are data exploration, preprocessing, meticulous model selection, and rigorous performance evaluation.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9/11/2023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flipH="1">
            <a:off x="1203375" y="508422"/>
            <a:ext cx="8949901" cy="1325563"/>
          </a:xfrm>
        </p:spPr>
        <p:txBody>
          <a:bodyPr/>
          <a:lstStyle/>
          <a:p>
            <a:r>
              <a:rPr lang="en-US" sz="2800" dirty="0"/>
              <a:t>What are the principal factors influencing the approval or rejection of loan applications?</a:t>
            </a:r>
            <a:br>
              <a:rPr lang="en-US" sz="2800" dirty="0"/>
            </a:br>
            <a:endParaRPr lang="en-US" sz="2800"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364138" y="1919144"/>
            <a:ext cx="8789138" cy="3645913"/>
          </a:xfrm>
        </p:spPr>
        <p:txBody>
          <a:bodyPr vert="horz" lIns="91440" tIns="45720" rIns="91440" bIns="45720" rtlCol="0" anchor="t">
            <a:normAutofit/>
          </a:bodyPr>
          <a:lstStyle/>
          <a:p>
            <a:r>
              <a:rPr lang="en-US" sz="1600" dirty="0"/>
              <a:t>. Can we harness the power of machine-learning to foresee loan approval outcomes with precision and reliability?</a:t>
            </a:r>
          </a:p>
          <a:p>
            <a:r>
              <a:rPr lang="en-US" sz="1600" dirty="0"/>
              <a:t>. Does the dataset reveal noteworthy disparities in loan approval rate between:</a:t>
            </a:r>
          </a:p>
          <a:p>
            <a:r>
              <a:rPr lang="en-US" sz="1600" dirty="0"/>
              <a:t>	- Graduates and non-graduates</a:t>
            </a:r>
          </a:p>
          <a:p>
            <a:r>
              <a:rPr lang="en-US" sz="1600" dirty="0"/>
              <a:t>	- Self-employed and non-self-employed</a:t>
            </a:r>
          </a:p>
          <a:p>
            <a:r>
              <a:rPr lang="en-US" sz="1600" dirty="0"/>
              <a:t>	- Annual Income</a:t>
            </a:r>
          </a:p>
          <a:p>
            <a:r>
              <a:rPr lang="en-US" sz="1600" dirty="0"/>
              <a:t>	- Loan term</a:t>
            </a:r>
          </a:p>
          <a:p>
            <a:r>
              <a:rPr lang="en-US" sz="1600" dirty="0"/>
              <a:t>	- Credit score</a:t>
            </a:r>
          </a:p>
          <a:p>
            <a:r>
              <a:rPr lang="en-US" sz="1600" dirty="0"/>
              <a:t>. What is the most important factor that affect loan approval.</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53441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Exploratory Data Analysis (EDA)</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4" name="Content Placeholder 13">
            <a:extLst>
              <a:ext uri="{FF2B5EF4-FFF2-40B4-BE49-F238E27FC236}">
                <a16:creationId xmlns:a16="http://schemas.microsoft.com/office/drawing/2014/main" id="{8ECD58E1-7128-F061-375E-E789814E57DA}"/>
              </a:ext>
            </a:extLst>
          </p:cNvPr>
          <p:cNvSpPr>
            <a:spLocks noGrp="1"/>
          </p:cNvSpPr>
          <p:nvPr>
            <p:ph idx="1"/>
          </p:nvPr>
        </p:nvSpPr>
        <p:spPr>
          <a:xfrm>
            <a:off x="1167493" y="2035277"/>
            <a:ext cx="8163320" cy="2113936"/>
          </a:xfrm>
        </p:spPr>
        <p:txBody>
          <a:bodyPr/>
          <a:lstStyle/>
          <a:p>
            <a:r>
              <a:rPr lang="en-US" dirty="0"/>
              <a:t>We going to give a deep dive into the dataset to uncover meaning full patterns, correlations, and insights. Investigate the impact of factors on loan status by visualization via pie charts, scatter plots, …</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screenshot of a graph&#10;&#10;Description automatically generated">
            <a:extLst>
              <a:ext uri="{FF2B5EF4-FFF2-40B4-BE49-F238E27FC236}">
                <a16:creationId xmlns:a16="http://schemas.microsoft.com/office/drawing/2014/main" id="{4415DF0C-C351-83FD-250B-71DC9F0F1C1F}"/>
              </a:ext>
            </a:extLst>
          </p:cNvPr>
          <p:cNvPicPr>
            <a:picLocks noChangeAspect="1"/>
          </p:cNvPicPr>
          <p:nvPr/>
        </p:nvPicPr>
        <p:blipFill>
          <a:blip r:embed="rId2"/>
          <a:stretch>
            <a:fillRect/>
          </a:stretch>
        </p:blipFill>
        <p:spPr>
          <a:xfrm>
            <a:off x="206071" y="285136"/>
            <a:ext cx="5403989" cy="3539612"/>
          </a:xfrm>
          <a:prstGeom prst="rect">
            <a:avLst/>
          </a:prstGeom>
        </p:spPr>
      </p:pic>
      <p:pic>
        <p:nvPicPr>
          <p:cNvPr id="43" name="Picture 42" descr="A screenshot of a computer&#10;&#10;Description automatically generated">
            <a:extLst>
              <a:ext uri="{FF2B5EF4-FFF2-40B4-BE49-F238E27FC236}">
                <a16:creationId xmlns:a16="http://schemas.microsoft.com/office/drawing/2014/main" id="{B8C660BF-CBCB-0887-C0B5-F71E27AA1E07}"/>
              </a:ext>
            </a:extLst>
          </p:cNvPr>
          <p:cNvPicPr>
            <a:picLocks noChangeAspect="1"/>
          </p:cNvPicPr>
          <p:nvPr/>
        </p:nvPicPr>
        <p:blipFill>
          <a:blip r:embed="rId3"/>
          <a:stretch>
            <a:fillRect/>
          </a:stretch>
        </p:blipFill>
        <p:spPr>
          <a:xfrm>
            <a:off x="6173133" y="285136"/>
            <a:ext cx="5677221" cy="5240595"/>
          </a:xfrm>
          <a:prstGeom prst="rect">
            <a:avLst/>
          </a:prstGeom>
        </p:spPr>
      </p:pic>
      <p:sp>
        <p:nvSpPr>
          <p:cNvPr id="45" name="TextBox 44">
            <a:extLst>
              <a:ext uri="{FF2B5EF4-FFF2-40B4-BE49-F238E27FC236}">
                <a16:creationId xmlns:a16="http://schemas.microsoft.com/office/drawing/2014/main" id="{4B2E6CD7-FC2B-F48C-FBD1-205DA00D46A4}"/>
              </a:ext>
            </a:extLst>
          </p:cNvPr>
          <p:cNvSpPr txBox="1"/>
          <p:nvPr/>
        </p:nvSpPr>
        <p:spPr>
          <a:xfrm>
            <a:off x="206071" y="4594264"/>
            <a:ext cx="4847303" cy="646331"/>
          </a:xfrm>
          <a:prstGeom prst="rect">
            <a:avLst/>
          </a:prstGeom>
          <a:noFill/>
        </p:spPr>
        <p:txBody>
          <a:bodyPr wrap="square" rtlCol="0">
            <a:spAutoFit/>
          </a:bodyPr>
          <a:lstStyle/>
          <a:p>
            <a:r>
              <a:rPr lang="en-US" dirty="0"/>
              <a:t>Pie chart showing the % of Approved and Rejected loan status</a:t>
            </a:r>
          </a:p>
        </p:txBody>
      </p:sp>
      <p:sp>
        <p:nvSpPr>
          <p:cNvPr id="47" name="TextBox 46">
            <a:extLst>
              <a:ext uri="{FF2B5EF4-FFF2-40B4-BE49-F238E27FC236}">
                <a16:creationId xmlns:a16="http://schemas.microsoft.com/office/drawing/2014/main" id="{C81BC133-56A6-F886-FF94-D86694321AE7}"/>
              </a:ext>
            </a:extLst>
          </p:cNvPr>
          <p:cNvSpPr txBox="1"/>
          <p:nvPr/>
        </p:nvSpPr>
        <p:spPr>
          <a:xfrm>
            <a:off x="6094475" y="5712543"/>
            <a:ext cx="5289755" cy="830997"/>
          </a:xfrm>
          <a:prstGeom prst="rect">
            <a:avLst/>
          </a:prstGeom>
          <a:noFill/>
        </p:spPr>
        <p:txBody>
          <a:bodyPr wrap="square" rtlCol="0">
            <a:spAutoFit/>
          </a:bodyPr>
          <a:lstStyle/>
          <a:p>
            <a:r>
              <a:rPr lang="en-US" sz="1600" dirty="0"/>
              <a:t>There is clearly correlation between loan amount and income amount. Higher incomes are more likely to apply for larger loans</a:t>
            </a:r>
          </a:p>
        </p:txBody>
      </p:sp>
    </p:spTree>
    <p:extLst>
      <p:ext uri="{BB962C8B-B14F-4D97-AF65-F5344CB8AC3E}">
        <p14:creationId xmlns:p14="http://schemas.microsoft.com/office/powerpoint/2010/main" val="402186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graph of a graph showing a red and blue rectangle&#10;&#10;Description automatically generated with medium confidence">
            <a:extLst>
              <a:ext uri="{FF2B5EF4-FFF2-40B4-BE49-F238E27FC236}">
                <a16:creationId xmlns:a16="http://schemas.microsoft.com/office/drawing/2014/main" id="{B9AF5839-93D0-50BE-E42E-DA3C3F51FCBD}"/>
              </a:ext>
            </a:extLst>
          </p:cNvPr>
          <p:cNvPicPr>
            <a:picLocks noChangeAspect="1"/>
          </p:cNvPicPr>
          <p:nvPr/>
        </p:nvPicPr>
        <p:blipFill>
          <a:blip r:embed="rId2"/>
          <a:stretch>
            <a:fillRect/>
          </a:stretch>
        </p:blipFill>
        <p:spPr>
          <a:xfrm>
            <a:off x="894792" y="1854185"/>
            <a:ext cx="4994789" cy="2667614"/>
          </a:xfrm>
          <a:prstGeom prst="rect">
            <a:avLst/>
          </a:prstGeom>
        </p:spPr>
      </p:pic>
      <p:pic>
        <p:nvPicPr>
          <p:cNvPr id="5" name="Picture 4" descr="A blue and red squares&#10;&#10;Description automatically generated">
            <a:extLst>
              <a:ext uri="{FF2B5EF4-FFF2-40B4-BE49-F238E27FC236}">
                <a16:creationId xmlns:a16="http://schemas.microsoft.com/office/drawing/2014/main" id="{5757FB82-2A4A-E564-99C6-1E1FB66392AF}"/>
              </a:ext>
            </a:extLst>
          </p:cNvPr>
          <p:cNvPicPr>
            <a:picLocks noChangeAspect="1"/>
          </p:cNvPicPr>
          <p:nvPr/>
        </p:nvPicPr>
        <p:blipFill>
          <a:blip r:embed="rId3"/>
          <a:stretch>
            <a:fillRect/>
          </a:stretch>
        </p:blipFill>
        <p:spPr>
          <a:xfrm>
            <a:off x="6094474" y="1854184"/>
            <a:ext cx="4994790" cy="2667615"/>
          </a:xfrm>
          <a:prstGeom prst="rect">
            <a:avLst/>
          </a:prstGeom>
        </p:spPr>
      </p:pic>
      <p:pic>
        <p:nvPicPr>
          <p:cNvPr id="7" name="Picture 6" descr="A computer code with colorful text&#10;&#10;Description automatically generated">
            <a:extLst>
              <a:ext uri="{FF2B5EF4-FFF2-40B4-BE49-F238E27FC236}">
                <a16:creationId xmlns:a16="http://schemas.microsoft.com/office/drawing/2014/main" id="{66684A83-E41C-41D7-3871-E21ECF4FC675}"/>
              </a:ext>
            </a:extLst>
          </p:cNvPr>
          <p:cNvPicPr>
            <a:picLocks noChangeAspect="1"/>
          </p:cNvPicPr>
          <p:nvPr/>
        </p:nvPicPr>
        <p:blipFill>
          <a:blip r:embed="rId4"/>
          <a:stretch>
            <a:fillRect/>
          </a:stretch>
        </p:blipFill>
        <p:spPr>
          <a:xfrm>
            <a:off x="1304577" y="167575"/>
            <a:ext cx="9579793" cy="1465006"/>
          </a:xfrm>
          <a:prstGeom prst="rect">
            <a:avLst/>
          </a:prstGeom>
        </p:spPr>
      </p:pic>
      <p:sp>
        <p:nvSpPr>
          <p:cNvPr id="8" name="TextBox 7">
            <a:extLst>
              <a:ext uri="{FF2B5EF4-FFF2-40B4-BE49-F238E27FC236}">
                <a16:creationId xmlns:a16="http://schemas.microsoft.com/office/drawing/2014/main" id="{8A54D92F-703E-0239-F8FF-C154FAD9A855}"/>
              </a:ext>
            </a:extLst>
          </p:cNvPr>
          <p:cNvSpPr txBox="1"/>
          <p:nvPr/>
        </p:nvSpPr>
        <p:spPr>
          <a:xfrm>
            <a:off x="894792" y="5003815"/>
            <a:ext cx="7413466"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We can observe that approved status tend to have a higher number of dependents compared to rejected. However, the average bar chart show that dependents for approved is roughly equivalent to rejected. Consequently, we can conclude that there is no strong correlation between loan status and the number of dependents.</a:t>
            </a:r>
          </a:p>
        </p:txBody>
      </p:sp>
    </p:spTree>
    <p:extLst>
      <p:ext uri="{BB962C8B-B14F-4D97-AF65-F5344CB8AC3E}">
        <p14:creationId xmlns:p14="http://schemas.microsoft.com/office/powerpoint/2010/main" val="3619847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54D92F-703E-0239-F8FF-C154FAD9A855}"/>
              </a:ext>
            </a:extLst>
          </p:cNvPr>
          <p:cNvSpPr txBox="1"/>
          <p:nvPr/>
        </p:nvSpPr>
        <p:spPr>
          <a:xfrm>
            <a:off x="550663" y="4994598"/>
            <a:ext cx="741346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We can see clearly that education does not appear to have a significant impact on loan status</a:t>
            </a:r>
          </a:p>
        </p:txBody>
      </p:sp>
      <p:pic>
        <p:nvPicPr>
          <p:cNvPr id="4" name="Picture 3">
            <a:extLst>
              <a:ext uri="{FF2B5EF4-FFF2-40B4-BE49-F238E27FC236}">
                <a16:creationId xmlns:a16="http://schemas.microsoft.com/office/drawing/2014/main" id="{9E6C8D57-E4B0-CD32-2B28-743ACBE3747A}"/>
              </a:ext>
            </a:extLst>
          </p:cNvPr>
          <p:cNvPicPr>
            <a:picLocks noChangeAspect="1"/>
          </p:cNvPicPr>
          <p:nvPr/>
        </p:nvPicPr>
        <p:blipFill>
          <a:blip r:embed="rId2"/>
          <a:stretch>
            <a:fillRect/>
          </a:stretch>
        </p:blipFill>
        <p:spPr>
          <a:xfrm>
            <a:off x="156809" y="133787"/>
            <a:ext cx="10990372" cy="298832"/>
          </a:xfrm>
          <a:prstGeom prst="rect">
            <a:avLst/>
          </a:prstGeom>
        </p:spPr>
      </p:pic>
      <p:pic>
        <p:nvPicPr>
          <p:cNvPr id="9" name="Picture 8">
            <a:extLst>
              <a:ext uri="{FF2B5EF4-FFF2-40B4-BE49-F238E27FC236}">
                <a16:creationId xmlns:a16="http://schemas.microsoft.com/office/drawing/2014/main" id="{7FF80F82-D55A-E25F-1C78-DE6FE7D4C4F7}"/>
              </a:ext>
            </a:extLst>
          </p:cNvPr>
          <p:cNvPicPr>
            <a:picLocks noChangeAspect="1"/>
          </p:cNvPicPr>
          <p:nvPr/>
        </p:nvPicPr>
        <p:blipFill>
          <a:blip r:embed="rId3"/>
          <a:stretch>
            <a:fillRect/>
          </a:stretch>
        </p:blipFill>
        <p:spPr>
          <a:xfrm>
            <a:off x="156809" y="524784"/>
            <a:ext cx="10990372" cy="706709"/>
          </a:xfrm>
          <a:prstGeom prst="rect">
            <a:avLst/>
          </a:prstGeom>
        </p:spPr>
      </p:pic>
      <p:pic>
        <p:nvPicPr>
          <p:cNvPr id="11" name="Picture 10" descr="A blue and red circle&#10;&#10;Description automatically generated">
            <a:extLst>
              <a:ext uri="{FF2B5EF4-FFF2-40B4-BE49-F238E27FC236}">
                <a16:creationId xmlns:a16="http://schemas.microsoft.com/office/drawing/2014/main" id="{6FE5973F-6038-8829-138E-C54FDA1B6D3A}"/>
              </a:ext>
            </a:extLst>
          </p:cNvPr>
          <p:cNvPicPr>
            <a:picLocks noChangeAspect="1"/>
          </p:cNvPicPr>
          <p:nvPr/>
        </p:nvPicPr>
        <p:blipFill>
          <a:blip r:embed="rId4"/>
          <a:stretch>
            <a:fillRect/>
          </a:stretch>
        </p:blipFill>
        <p:spPr>
          <a:xfrm>
            <a:off x="234592" y="1661648"/>
            <a:ext cx="4994793" cy="2667616"/>
          </a:xfrm>
          <a:prstGeom prst="rect">
            <a:avLst/>
          </a:prstGeom>
        </p:spPr>
      </p:pic>
      <p:pic>
        <p:nvPicPr>
          <p:cNvPr id="13" name="Picture 12" descr="A graph of a graph showing a number of different colored squares&#10;&#10;Description automatically generated with medium confidence">
            <a:extLst>
              <a:ext uri="{FF2B5EF4-FFF2-40B4-BE49-F238E27FC236}">
                <a16:creationId xmlns:a16="http://schemas.microsoft.com/office/drawing/2014/main" id="{586AC0D9-E337-041E-2B78-E0A9701F5CF8}"/>
              </a:ext>
            </a:extLst>
          </p:cNvPr>
          <p:cNvPicPr>
            <a:picLocks noChangeAspect="1"/>
          </p:cNvPicPr>
          <p:nvPr/>
        </p:nvPicPr>
        <p:blipFill>
          <a:blip r:embed="rId5"/>
          <a:stretch>
            <a:fillRect/>
          </a:stretch>
        </p:blipFill>
        <p:spPr>
          <a:xfrm>
            <a:off x="5844681" y="1582992"/>
            <a:ext cx="5196822" cy="2746272"/>
          </a:xfrm>
          <a:prstGeom prst="rect">
            <a:avLst/>
          </a:prstGeom>
        </p:spPr>
      </p:pic>
    </p:spTree>
    <p:extLst>
      <p:ext uri="{BB962C8B-B14F-4D97-AF65-F5344CB8AC3E}">
        <p14:creationId xmlns:p14="http://schemas.microsoft.com/office/powerpoint/2010/main" val="86808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A54D92F-703E-0239-F8FF-C154FAD9A855}"/>
              </a:ext>
            </a:extLst>
          </p:cNvPr>
          <p:cNvSpPr txBox="1"/>
          <p:nvPr/>
        </p:nvSpPr>
        <p:spPr>
          <a:xfrm>
            <a:off x="550663" y="4994598"/>
            <a:ext cx="7413466"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Insight: Both loan status categories, approved and rejected, there is fairly even distribution between self-employed and non-self-employed. We can conclude that self-employment status does not appear to have a huge impact on their loan status.</a:t>
            </a:r>
          </a:p>
        </p:txBody>
      </p:sp>
      <p:pic>
        <p:nvPicPr>
          <p:cNvPr id="3" name="Picture 2">
            <a:extLst>
              <a:ext uri="{FF2B5EF4-FFF2-40B4-BE49-F238E27FC236}">
                <a16:creationId xmlns:a16="http://schemas.microsoft.com/office/drawing/2014/main" id="{482486BD-32BC-909E-D277-A4E4A2B2A829}"/>
              </a:ext>
            </a:extLst>
          </p:cNvPr>
          <p:cNvPicPr>
            <a:picLocks noChangeAspect="1"/>
          </p:cNvPicPr>
          <p:nvPr/>
        </p:nvPicPr>
        <p:blipFill>
          <a:blip r:embed="rId2"/>
          <a:stretch>
            <a:fillRect/>
          </a:stretch>
        </p:blipFill>
        <p:spPr>
          <a:xfrm>
            <a:off x="156809" y="77047"/>
            <a:ext cx="11519340" cy="545225"/>
          </a:xfrm>
          <a:prstGeom prst="rect">
            <a:avLst/>
          </a:prstGeom>
        </p:spPr>
      </p:pic>
      <p:pic>
        <p:nvPicPr>
          <p:cNvPr id="6" name="Picture 5">
            <a:extLst>
              <a:ext uri="{FF2B5EF4-FFF2-40B4-BE49-F238E27FC236}">
                <a16:creationId xmlns:a16="http://schemas.microsoft.com/office/drawing/2014/main" id="{9D1168DC-AFFE-C118-29F2-EF051A5EED7E}"/>
              </a:ext>
            </a:extLst>
          </p:cNvPr>
          <p:cNvPicPr>
            <a:picLocks noChangeAspect="1"/>
          </p:cNvPicPr>
          <p:nvPr/>
        </p:nvPicPr>
        <p:blipFill>
          <a:blip r:embed="rId3"/>
          <a:stretch>
            <a:fillRect/>
          </a:stretch>
        </p:blipFill>
        <p:spPr>
          <a:xfrm>
            <a:off x="156809" y="622272"/>
            <a:ext cx="11519340" cy="742435"/>
          </a:xfrm>
          <a:prstGeom prst="rect">
            <a:avLst/>
          </a:prstGeom>
        </p:spPr>
      </p:pic>
      <p:pic>
        <p:nvPicPr>
          <p:cNvPr id="10" name="Picture 9" descr="A red and blue circle&#10;&#10;Description automatically generated">
            <a:extLst>
              <a:ext uri="{FF2B5EF4-FFF2-40B4-BE49-F238E27FC236}">
                <a16:creationId xmlns:a16="http://schemas.microsoft.com/office/drawing/2014/main" id="{164C5637-0A22-7A96-BF2F-7B511B335307}"/>
              </a:ext>
            </a:extLst>
          </p:cNvPr>
          <p:cNvPicPr>
            <a:picLocks noChangeAspect="1"/>
          </p:cNvPicPr>
          <p:nvPr/>
        </p:nvPicPr>
        <p:blipFill>
          <a:blip r:embed="rId4"/>
          <a:stretch>
            <a:fillRect/>
          </a:stretch>
        </p:blipFill>
        <p:spPr>
          <a:xfrm>
            <a:off x="192665" y="1582992"/>
            <a:ext cx="5196822" cy="2775515"/>
          </a:xfrm>
          <a:prstGeom prst="rect">
            <a:avLst/>
          </a:prstGeom>
        </p:spPr>
      </p:pic>
      <p:pic>
        <p:nvPicPr>
          <p:cNvPr id="14" name="Picture 13" descr="A graph of a graph showing a graph&#10;&#10;Description automatically generated with medium confidence">
            <a:extLst>
              <a:ext uri="{FF2B5EF4-FFF2-40B4-BE49-F238E27FC236}">
                <a16:creationId xmlns:a16="http://schemas.microsoft.com/office/drawing/2014/main" id="{77DECC8B-E0E7-4A7D-1DBA-A25D59799882}"/>
              </a:ext>
            </a:extLst>
          </p:cNvPr>
          <p:cNvPicPr>
            <a:picLocks noChangeAspect="1"/>
          </p:cNvPicPr>
          <p:nvPr/>
        </p:nvPicPr>
        <p:blipFill>
          <a:blip r:embed="rId5"/>
          <a:stretch>
            <a:fillRect/>
          </a:stretch>
        </p:blipFill>
        <p:spPr>
          <a:xfrm>
            <a:off x="5582153" y="1553493"/>
            <a:ext cx="5196823" cy="2775516"/>
          </a:xfrm>
          <a:prstGeom prst="rect">
            <a:avLst/>
          </a:prstGeom>
        </p:spPr>
      </p:pic>
    </p:spTree>
    <p:extLst>
      <p:ext uri="{BB962C8B-B14F-4D97-AF65-F5344CB8AC3E}">
        <p14:creationId xmlns:p14="http://schemas.microsoft.com/office/powerpoint/2010/main" val="93810099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1145</TotalTime>
  <Words>707</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Söhne</vt:lpstr>
      <vt:lpstr>Tenorite</vt:lpstr>
      <vt:lpstr>Office Theme</vt:lpstr>
      <vt:lpstr>Loan Approval Prediction</vt:lpstr>
      <vt:lpstr>Agenda</vt:lpstr>
      <vt:lpstr>Plane</vt:lpstr>
      <vt:lpstr>What are the principal factors influencing the approval or rejection of loan applications? </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dc:title>
  <dc:creator>Bao Quach</dc:creator>
  <cp:lastModifiedBy>Bao Quach</cp:lastModifiedBy>
  <cp:revision>1</cp:revision>
  <dcterms:created xsi:type="dcterms:W3CDTF">2023-09-07T00:49:58Z</dcterms:created>
  <dcterms:modified xsi:type="dcterms:W3CDTF">2023-09-11T18:44:07Z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