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93" r:id="rId4"/>
    <p:sldId id="292" r:id="rId5"/>
    <p:sldId id="290" r:id="rId6"/>
    <p:sldId id="291" r:id="rId7"/>
    <p:sldId id="28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2"/>
    <p:restoredTop sz="82086" autoAdjust="0"/>
  </p:normalViewPr>
  <p:slideViewPr>
    <p:cSldViewPr snapToGrid="0">
      <p:cViewPr varScale="1">
        <p:scale>
          <a:sx n="87" d="100"/>
          <a:sy n="87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4269-CBFB-482A-9BFF-93FA24D1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6BDB-0B3D-4E60-B459-9A9D484E5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96BDB-0B3D-4E60-B459-9A9D484E5A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RK</a:t>
            </a:r>
            <a:r>
              <a:rPr lang="zh-CN" altLang="en-US" dirty="0"/>
              <a:t> </a:t>
            </a:r>
            <a:r>
              <a:rPr lang="en-US" altLang="zh-CN" dirty="0"/>
              <a:t>catalog(http://</a:t>
            </a:r>
            <a:r>
              <a:rPr lang="en-US" altLang="zh-CN" dirty="0" err="1"/>
              <a:t>physics.open.ac.uk</a:t>
            </a:r>
            <a:r>
              <a:rPr lang="en-US" altLang="zh-CN" dirty="0"/>
              <a:t>/</a:t>
            </a:r>
            <a:r>
              <a:rPr lang="en-US" altLang="zh-CN" dirty="0" err="1"/>
              <a:t>RKcat</a:t>
            </a:r>
            <a:r>
              <a:rPr lang="en-US" altLang="zh-CN" dirty="0"/>
              <a:t>/)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96BDB-0B3D-4E60-B459-9A9D484E5A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0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96BDB-0B3D-4E60-B459-9A9D484E5A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3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558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2340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88913"/>
            <a:ext cx="2743200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88913"/>
            <a:ext cx="8026400" cy="59372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2585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33148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5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65605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5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00205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394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7957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3469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94914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27263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6317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21" y="188918"/>
            <a:ext cx="4430183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营养与健康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83267" y="61658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79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BA92AE74-1424-4798-B8A5-995A05A71FCB}" type="datetimeFigureOut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2020/5/12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5817" y="61658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575">
                <a:solidFill>
                  <a:srgbClr val="008000"/>
                </a:solidFill>
                <a:latin typeface="+mj-ea"/>
                <a:ea typeface="+mj-ea"/>
              </a:defRPr>
            </a:lvl1pPr>
          </a:lstStyle>
          <a:p>
            <a:pPr fontAlgn="base">
              <a:spcAft>
                <a:spcPct val="0"/>
              </a:spcAft>
            </a:pPr>
            <a:fld id="{1C3372F4-0715-4F09-BB96-74FE7211CD04}" type="slidenum">
              <a:rPr lang="zh-CN" altLang="en-US" b="1" smtClean="0"/>
              <a:pPr fontAlgn="base">
                <a:spcAft>
                  <a:spcPct val="0"/>
                </a:spcAft>
              </a:pPr>
              <a:t>‹#›</a:t>
            </a:fld>
            <a:endParaRPr lang="zh-CN" altLang="en-US" b="1"/>
          </a:p>
        </p:txBody>
      </p:sp>
      <p:pic>
        <p:nvPicPr>
          <p:cNvPr id="2" name="Picture 7" descr="Untit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333375"/>
            <a:ext cx="25908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lin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122025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2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75" kern="12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75">
          <a:solidFill>
            <a:srgbClr val="008000"/>
          </a:solidFill>
          <a:latin typeface="Arial" panose="020B0604020202020204" pitchFamily="34" charset="0"/>
          <a:ea typeface="华文隶书" panose="020108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75">
          <a:solidFill>
            <a:srgbClr val="008000"/>
          </a:solidFill>
          <a:latin typeface="Arial" panose="020B0604020202020204" pitchFamily="34" charset="0"/>
          <a:ea typeface="华文隶书" panose="020108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75">
          <a:solidFill>
            <a:srgbClr val="008000"/>
          </a:solidFill>
          <a:latin typeface="Arial" panose="020B0604020202020204" pitchFamily="34" charset="0"/>
          <a:ea typeface="华文隶书" panose="020108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75">
          <a:solidFill>
            <a:srgbClr val="008000"/>
          </a:solidFill>
          <a:latin typeface="Arial" panose="020B0604020202020204" pitchFamily="34" charset="0"/>
          <a:ea typeface="华文隶书" panose="02010800040101010101" pitchFamily="2" charset="-122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475">
          <a:solidFill>
            <a:srgbClr val="008000"/>
          </a:solidFill>
          <a:latin typeface="Arial" panose="020B0604020202020204" pitchFamily="34" charset="0"/>
          <a:ea typeface="华文隶书" panose="02010800040101010101" pitchFamily="2" charset="-122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475">
          <a:solidFill>
            <a:srgbClr val="008000"/>
          </a:solidFill>
          <a:latin typeface="Arial" panose="020B0604020202020204" pitchFamily="34" charset="0"/>
          <a:ea typeface="华文隶书" panose="02010800040101010101" pitchFamily="2" charset="-122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475">
          <a:solidFill>
            <a:srgbClr val="008000"/>
          </a:solidFill>
          <a:latin typeface="Arial" panose="020B0604020202020204" pitchFamily="34" charset="0"/>
          <a:ea typeface="华文隶书" panose="02010800040101010101" pitchFamily="2" charset="-122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475">
          <a:solidFill>
            <a:srgbClr val="008000"/>
          </a:solidFill>
          <a:latin typeface="Arial" panose="020B0604020202020204" pitchFamily="34" charset="0"/>
          <a:ea typeface="华文隶书" panose="02010800040101010101" pitchFamily="2" charset="-122"/>
        </a:defRPr>
      </a:lvl9pPr>
    </p:titleStyle>
    <p:bodyStyle>
      <a:lvl1pPr marL="193040" indent="-19304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30" indent="-160655" algn="l" rtl="0" eaLnBrk="1" fontAlgn="base" hangingPunct="1">
        <a:spcBef>
          <a:spcPct val="20000"/>
        </a:spcBef>
        <a:spcAft>
          <a:spcPct val="0"/>
        </a:spcAft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rtl="0" eaLnBrk="1" fontAlgn="base" hangingPunct="1">
        <a:spcBef>
          <a:spcPct val="20000"/>
        </a:spcBef>
        <a:spcAft>
          <a:spcPct val="0"/>
        </a:spcAft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rtl="0" eaLnBrk="1" fontAlgn="base" hangingPunct="1">
        <a:spcBef>
          <a:spcPct val="20000"/>
        </a:spcBef>
        <a:spcAft>
          <a:spcPct val="0"/>
        </a:spcAft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rtl="0" eaLnBrk="1" fontAlgn="base" hangingPunct="1">
        <a:spcBef>
          <a:spcPct val="20000"/>
        </a:spcBef>
        <a:spcAft>
          <a:spcPct val="0"/>
        </a:spcAft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mnras/article/299/1/83/101523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58163-A2D6-9F49-B02F-E683D5796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introduction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X-ray </a:t>
            </a:r>
            <a:r>
              <a:rPr lang="en-US" b="1" dirty="0"/>
              <a:t>﻿</a:t>
            </a:r>
            <a:r>
              <a:rPr lang="en-US" altLang="zh-CN" b="1" dirty="0"/>
              <a:t>analysis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V1025_Cen</a:t>
            </a:r>
            <a:endParaRPr lang="en-C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DD902-DF0F-CE44-9E93-0801A03A7FB7}"/>
              </a:ext>
            </a:extLst>
          </p:cNvPr>
          <p:cNvSpPr txBox="1"/>
          <p:nvPr/>
        </p:nvSpPr>
        <p:spPr>
          <a:xfrm>
            <a:off x="9570133" y="5272088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      鲍通</a:t>
            </a:r>
            <a:endParaRPr lang="en-US" altLang="zh-CN" sz="2400" dirty="0"/>
          </a:p>
          <a:p>
            <a:pPr algn="just"/>
            <a:r>
              <a:rPr lang="en-US" altLang="zh-CN" sz="2400" dirty="0"/>
              <a:t>DZ1926002</a:t>
            </a:r>
            <a:endParaRPr lang="en-C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502B5-5E13-CF46-A89E-4A8928540AA2}"/>
              </a:ext>
            </a:extLst>
          </p:cNvPr>
          <p:cNvSpPr txBox="1"/>
          <p:nvPr/>
        </p:nvSpPr>
        <p:spPr>
          <a:xfrm>
            <a:off x="13421032" y="1165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548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5096767" y="15512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34126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159921" y="2197035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29" name="文本框 20">
            <a:extLst>
              <a:ext uri="{FF2B5EF4-FFF2-40B4-BE49-F238E27FC236}">
                <a16:creationId xmlns:a16="http://schemas.microsoft.com/office/drawing/2014/main" id="{C7FE6076-406C-484D-8BA1-7388B379B1B5}"/>
              </a:ext>
            </a:extLst>
          </p:cNvPr>
          <p:cNvSpPr txBox="1"/>
          <p:nvPr/>
        </p:nvSpPr>
        <p:spPr>
          <a:xfrm>
            <a:off x="7025624" y="2763424"/>
            <a:ext cx="312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Observation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2">
            <a:extLst>
              <a:ext uri="{FF2B5EF4-FFF2-40B4-BE49-F238E27FC236}">
                <a16:creationId xmlns:a16="http://schemas.microsoft.com/office/drawing/2014/main" id="{36870132-C299-074E-81D4-C12028296564}"/>
              </a:ext>
            </a:extLst>
          </p:cNvPr>
          <p:cNvSpPr txBox="1"/>
          <p:nvPr/>
        </p:nvSpPr>
        <p:spPr>
          <a:xfrm>
            <a:off x="7025624" y="3630293"/>
            <a:ext cx="400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22">
            <a:extLst>
              <a:ext uri="{FF2B5EF4-FFF2-40B4-BE49-F238E27FC236}">
                <a16:creationId xmlns:a16="http://schemas.microsoft.com/office/drawing/2014/main" id="{0EE942EB-BAF6-AA49-A964-649BDC26E4DD}"/>
              </a:ext>
            </a:extLst>
          </p:cNvPr>
          <p:cNvSpPr txBox="1"/>
          <p:nvPr/>
        </p:nvSpPr>
        <p:spPr>
          <a:xfrm>
            <a:off x="7025624" y="4497162"/>
            <a:ext cx="312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2">
            <a:extLst>
              <a:ext uri="{FF2B5EF4-FFF2-40B4-BE49-F238E27FC236}">
                <a16:creationId xmlns:a16="http://schemas.microsoft.com/office/drawing/2014/main" id="{44942871-DC98-754D-855D-0C2CD592A13E}"/>
              </a:ext>
            </a:extLst>
          </p:cNvPr>
          <p:cNvSpPr txBox="1"/>
          <p:nvPr/>
        </p:nvSpPr>
        <p:spPr>
          <a:xfrm>
            <a:off x="3086181" y="4144897"/>
            <a:ext cx="312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0">
            <a:extLst>
              <a:ext uri="{FF2B5EF4-FFF2-40B4-BE49-F238E27FC236}">
                <a16:creationId xmlns:a16="http://schemas.microsoft.com/office/drawing/2014/main" id="{2D62F29C-11C2-8045-940F-A3D3836391B8}"/>
              </a:ext>
            </a:extLst>
          </p:cNvPr>
          <p:cNvSpPr txBox="1"/>
          <p:nvPr/>
        </p:nvSpPr>
        <p:spPr>
          <a:xfrm>
            <a:off x="7025624" y="1896555"/>
            <a:ext cx="312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67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24CA5-536F-C54C-8311-E0552336B1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443063" cy="941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75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9pPr>
          </a:lstStyle>
          <a:p>
            <a:r>
              <a:rPr lang="en-US" altLang="zh-CN" sz="3600" b="1" dirty="0"/>
              <a:t>Introduction</a:t>
            </a:r>
            <a:endParaRPr lang="zh-CN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3D3C2-E44A-774D-8A17-061E26852DB1}"/>
              </a:ext>
            </a:extLst>
          </p:cNvPr>
          <p:cNvSpPr txBox="1"/>
          <p:nvPr/>
        </p:nvSpPr>
        <p:spPr>
          <a:xfrm>
            <a:off x="206476" y="2045249"/>
            <a:ext cx="898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V1025 Cen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dirty="0"/>
              <a:t>intermediate polar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consist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white</a:t>
            </a:r>
            <a:r>
              <a:rPr lang="zh-CN" altLang="en-US" dirty="0"/>
              <a:t> </a:t>
            </a:r>
            <a:r>
              <a:rPr lang="en-US" altLang="zh-CN" dirty="0"/>
              <a:t>dwarf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star.</a:t>
            </a:r>
          </a:p>
          <a:p>
            <a:endParaRPr lang="en-US" altLang="zh-CN" dirty="0"/>
          </a:p>
          <a:p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orbit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spin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determined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dirty="0"/>
              <a:t>5077 s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CN" dirty="0"/>
              <a:t>2147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respectively,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Buckley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et.al.,1998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10F28-FDE9-6E4E-A740-8042460E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12" y="3429000"/>
            <a:ext cx="5397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6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CDF6-C0B9-8944-B8C3-FFCEB6BA95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443063" cy="941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75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9pPr>
          </a:lstStyle>
          <a:p>
            <a:r>
              <a:rPr lang="en-US" altLang="zh-CN" sz="3600" b="1" dirty="0"/>
              <a:t>Observation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and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data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reduction</a:t>
            </a:r>
            <a:endParaRPr lang="zh-CN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FA581-1CA3-C044-8D65-9AED6AEDE509}"/>
              </a:ext>
            </a:extLst>
          </p:cNvPr>
          <p:cNvSpPr txBox="1"/>
          <p:nvPr/>
        </p:nvSpPr>
        <p:spPr>
          <a:xfrm>
            <a:off x="235975" y="3909788"/>
            <a:ext cx="74430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b="1" dirty="0" err="1"/>
              <a:t>emchain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 err="1"/>
              <a:t>epchain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﻿ produce calibrated</a:t>
            </a:r>
            <a:r>
              <a:rPr lang="zh-CN" altLang="en-US" dirty="0"/>
              <a:t> </a:t>
            </a:r>
            <a:r>
              <a:rPr lang="en-US" altLang="zh-CN" dirty="0"/>
              <a:t>photon event file.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b="1" dirty="0" err="1"/>
              <a:t>evselect</a:t>
            </a:r>
            <a:r>
              <a:rPr lang="zh-CN" altLang="en-US" b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﻿extract the source and background spectra</a:t>
            </a:r>
            <a:r>
              <a:rPr lang="en-US" altLang="zh-CN" b="1" dirty="0"/>
              <a:t>.</a:t>
            </a:r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dirty="0"/>
              <a:t>Run</a:t>
            </a:r>
            <a:r>
              <a:rPr lang="zh-CN" altLang="en-US" b="1" dirty="0"/>
              <a:t> </a:t>
            </a:r>
            <a:r>
              <a:rPr lang="en-US" altLang="zh-CN" b="1" dirty="0" err="1"/>
              <a:t>barycen</a:t>
            </a:r>
            <a:r>
              <a:rPr lang="zh-CN" altLang="en-US" b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TDB.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4A517-DC7B-5941-8CC3-5E7BE1D8F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072" y="3337496"/>
            <a:ext cx="3506928" cy="2882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4CF81-4336-8D4F-8EDF-A3BA72001BA2}"/>
              </a:ext>
            </a:extLst>
          </p:cNvPr>
          <p:cNvSpPr txBox="1"/>
          <p:nvPr/>
        </p:nvSpPr>
        <p:spPr>
          <a:xfrm>
            <a:off x="235975" y="1544371"/>
            <a:ext cx="3147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XMM-Newton</a:t>
            </a:r>
          </a:p>
          <a:p>
            <a:endParaRPr lang="en-US" altLang="zh-CN" dirty="0"/>
          </a:p>
          <a:p>
            <a:r>
              <a:rPr lang="en-US" altLang="zh-CN" dirty="0" err="1"/>
              <a:t>ObsID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0673140601</a:t>
            </a:r>
          </a:p>
          <a:p>
            <a:endParaRPr lang="en-US" altLang="zh-CN" dirty="0"/>
          </a:p>
          <a:p>
            <a:r>
              <a:rPr lang="en-US" altLang="zh-CN" dirty="0"/>
              <a:t>Exposure time:</a:t>
            </a:r>
            <a:r>
              <a:rPr lang="zh-CN" altLang="en-US" dirty="0"/>
              <a:t> </a:t>
            </a:r>
            <a:r>
              <a:rPr lang="en-US" altLang="zh-CN" dirty="0"/>
              <a:t>16513s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173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F9C37-A83E-9847-B514-F88E0FA6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40340" y="1037946"/>
            <a:ext cx="4908443" cy="63521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9252EBD-1B51-A04C-B8F9-BA82467A63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717278"/>
                  </p:ext>
                </p:extLst>
              </p:nvPr>
            </p:nvGraphicFramePr>
            <p:xfrm>
              <a:off x="206477" y="2387600"/>
              <a:ext cx="6096000" cy="10414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78746888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4126180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4559767"/>
                        </a:ext>
                      </a:extLst>
                    </a:gridCol>
                    <a:gridCol w="1106129">
                      <a:extLst>
                        <a:ext uri="{9D8B030D-6E8A-4147-A177-3AD203B41FA5}">
                          <a16:colId xmlns:a16="http://schemas.microsoft.com/office/drawing/2014/main" val="471194257"/>
                        </a:ext>
                      </a:extLst>
                    </a:gridCol>
                    <a:gridCol w="1332271">
                      <a:extLst>
                        <a:ext uri="{9D8B030D-6E8A-4147-A177-3AD203B41FA5}">
                          <a16:colId xmlns:a16="http://schemas.microsoft.com/office/drawing/2014/main" val="2022532408"/>
                        </a:ext>
                      </a:extLst>
                    </a:gridCol>
                  </a:tblGrid>
                  <a:tr h="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Model: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 err="1"/>
                            <a:t>phabs</a:t>
                          </a:r>
                          <a:r>
                            <a:rPr lang="zh-CN" altLang="en-US" sz="1600" dirty="0"/>
                            <a:t>*</a:t>
                          </a:r>
                          <a:r>
                            <a:rPr lang="en-US" altLang="zh-CN" sz="1600" dirty="0" err="1"/>
                            <a:t>pcfabs</a:t>
                          </a:r>
                          <a:r>
                            <a:rPr lang="zh-CN" altLang="en-US" sz="1600" dirty="0"/>
                            <a:t>*</a:t>
                          </a:r>
                          <a:r>
                            <a:rPr lang="en-US" altLang="zh-CN" sz="1600" dirty="0" err="1"/>
                            <a:t>mkcflow</a:t>
                          </a:r>
                          <a:endParaRPr lang="en-C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3445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nH</a:t>
                          </a:r>
                          <a:r>
                            <a:rPr lang="zh-CN" altLang="en-US" sz="1600" dirty="0"/>
                            <a:t>（</a:t>
                          </a:r>
                          <a:r>
                            <a:rPr lang="en-US" altLang="zh-CN" sz="1600" dirty="0"/>
                            <a:t>1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nH</a:t>
                          </a:r>
                          <a:r>
                            <a:rPr lang="zh-CN" altLang="en-US" sz="1600" dirty="0"/>
                            <a:t>（</a:t>
                          </a:r>
                          <a:r>
                            <a:rPr lang="en-US" altLang="zh-CN" sz="1600" dirty="0"/>
                            <a:t>2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CvrFract</a:t>
                          </a:r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highT</a:t>
                          </a:r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Abundanc</a:t>
                          </a:r>
                          <a:r>
                            <a:rPr lang="en-US" altLang="zh-CN" sz="1600" dirty="0"/>
                            <a:t>e</a:t>
                          </a:r>
                          <a:endParaRPr lang="en-C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534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0.062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−0.003</m:t>
                                    </m:r>
                                  </m:sub>
                                  <m:sup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+0.007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4.93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−1.83</m:t>
                                    </m:r>
                                  </m:sub>
                                  <m:sup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+33.5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0.155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−0.028</m:t>
                                    </m:r>
                                  </m:sub>
                                  <m:sup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+0.138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21.8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−3.36</m:t>
                                    </m:r>
                                  </m:sub>
                                  <m:sup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+1.08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0.624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−0.159</m:t>
                                    </m:r>
                                  </m:sub>
                                  <m:sup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+0.069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7318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9252EBD-1B51-A04C-B8F9-BA82467A63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717278"/>
                  </p:ext>
                </p:extLst>
              </p:nvPr>
            </p:nvGraphicFramePr>
            <p:xfrm>
              <a:off x="206477" y="2387600"/>
              <a:ext cx="6096000" cy="10414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78746888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4126180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4559767"/>
                        </a:ext>
                      </a:extLst>
                    </a:gridCol>
                    <a:gridCol w="1106129">
                      <a:extLst>
                        <a:ext uri="{9D8B030D-6E8A-4147-A177-3AD203B41FA5}">
                          <a16:colId xmlns:a16="http://schemas.microsoft.com/office/drawing/2014/main" val="471194257"/>
                        </a:ext>
                      </a:extLst>
                    </a:gridCol>
                    <a:gridCol w="1332271">
                      <a:extLst>
                        <a:ext uri="{9D8B030D-6E8A-4147-A177-3AD203B41FA5}">
                          <a16:colId xmlns:a16="http://schemas.microsoft.com/office/drawing/2014/main" val="2022532408"/>
                        </a:ext>
                      </a:extLst>
                    </a:gridCol>
                  </a:tblGrid>
                  <a:tr h="3352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Model: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 err="1"/>
                            <a:t>phabs</a:t>
                          </a:r>
                          <a:r>
                            <a:rPr lang="zh-CN" altLang="en-US" sz="1600" dirty="0"/>
                            <a:t>*</a:t>
                          </a:r>
                          <a:r>
                            <a:rPr lang="en-US" altLang="zh-CN" sz="1600" dirty="0" err="1"/>
                            <a:t>pcfabs</a:t>
                          </a:r>
                          <a:r>
                            <a:rPr lang="zh-CN" altLang="en-US" sz="1600" dirty="0"/>
                            <a:t>*</a:t>
                          </a:r>
                          <a:r>
                            <a:rPr lang="en-US" altLang="zh-CN" sz="1600" dirty="0" err="1"/>
                            <a:t>mkcflow</a:t>
                          </a:r>
                          <a:endParaRPr lang="en-C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3445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nH</a:t>
                          </a:r>
                          <a:r>
                            <a:rPr lang="zh-CN" altLang="en-US" sz="1600" dirty="0"/>
                            <a:t>（</a:t>
                          </a:r>
                          <a:r>
                            <a:rPr lang="en-US" altLang="zh-CN" sz="1600" dirty="0"/>
                            <a:t>1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nH</a:t>
                          </a:r>
                          <a:r>
                            <a:rPr lang="zh-CN" altLang="en-US" sz="1600" dirty="0"/>
                            <a:t>（</a:t>
                          </a:r>
                          <a:r>
                            <a:rPr lang="en-US" altLang="zh-CN" sz="1600" dirty="0"/>
                            <a:t>2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CvrFract</a:t>
                          </a:r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highT</a:t>
                          </a:r>
                          <a:endParaRPr lang="en-C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Abundanc</a:t>
                          </a:r>
                          <a:r>
                            <a:rPr lang="en-US" altLang="zh-CN" sz="1600" dirty="0"/>
                            <a:t>e</a:t>
                          </a:r>
                          <a:endParaRPr lang="en-C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534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3"/>
                          <a:stretch>
                            <a:fillRect l="-1042" t="-189655" r="-40104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3"/>
                          <a:stretch>
                            <a:fillRect l="-101042" t="-189655" r="-30104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3"/>
                          <a:stretch>
                            <a:fillRect l="-198969" t="-189655" r="-19793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3"/>
                          <a:stretch>
                            <a:fillRect l="-333333" t="-189655" r="-1206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3"/>
                          <a:stretch>
                            <a:fillRect l="-359048" t="-18965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47318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9FBA7E13-42DE-5E40-9008-38BBF213B3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0183" cy="941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75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9pPr>
          </a:lstStyle>
          <a:p>
            <a:r>
              <a:rPr lang="en-US" altLang="zh-CN" sz="3600" b="1" dirty="0"/>
              <a:t>Spectral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analysis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727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257C6-9DFE-FF4C-9A43-98611F5A8E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0183" cy="941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75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75">
                <a:solidFill>
                  <a:srgbClr val="008000"/>
                </a:solidFill>
                <a:latin typeface="Arial" panose="020B0604020202020204" pitchFamily="34" charset="0"/>
                <a:ea typeface="华文隶书" panose="02010800040101010101" pitchFamily="2" charset="-122"/>
              </a:defRPr>
            </a:lvl9pPr>
          </a:lstStyle>
          <a:p>
            <a:r>
              <a:rPr lang="en-US" altLang="zh-CN" sz="3600" b="1" dirty="0"/>
              <a:t>Timing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analysis</a:t>
            </a:r>
            <a:endParaRPr lang="zh-CN" alt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6D888-D648-B140-8C8E-329F1C46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2" y="2628414"/>
            <a:ext cx="4706580" cy="3522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3BDFC0-4C90-FC40-8E18-8B35DAA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5" y="2628414"/>
            <a:ext cx="4706580" cy="3522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5A790D-19F1-FF4D-BDC3-E9ADCAC9FA49}"/>
              </a:ext>
            </a:extLst>
          </p:cNvPr>
          <p:cNvSpPr txBox="1"/>
          <p:nvPr/>
        </p:nvSpPr>
        <p:spPr>
          <a:xfrm>
            <a:off x="2166050" y="22590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CN" dirty="0"/>
              <a:t>rbit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7AABC-D3FF-BA4D-9CD3-FEA23A1DB3EF}"/>
              </a:ext>
            </a:extLst>
          </p:cNvPr>
          <p:cNvSpPr txBox="1"/>
          <p:nvPr/>
        </p:nvSpPr>
        <p:spPr>
          <a:xfrm>
            <a:off x="7440529" y="23052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Spin</a:t>
            </a:r>
          </a:p>
          <a:p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93BF2-1C1A-5646-9F4F-1200313852A2}"/>
              </a:ext>
            </a:extLst>
          </p:cNvPr>
          <p:cNvSpPr txBox="1"/>
          <p:nvPr/>
        </p:nvSpPr>
        <p:spPr>
          <a:xfrm>
            <a:off x="796413" y="175505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Bin=50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2761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48100" y="3744659"/>
            <a:ext cx="5502377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172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8553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rgbClr val="808080"/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rgbClr val="808080"/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11695</TotalTime>
  <Words>165</Words>
  <Application>Microsoft Macintosh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华文隶书</vt:lpstr>
      <vt:lpstr>Arial</vt:lpstr>
      <vt:lpstr>Cambria Math</vt:lpstr>
      <vt:lpstr>主题1</vt:lpstr>
      <vt:lpstr>An introduction of X-ray ﻿analysis for V1025_Cen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造成月球上不对称撞击的原因</dc:title>
  <dc:creator>lenovo</dc:creator>
  <cp:lastModifiedBy>鲍 通</cp:lastModifiedBy>
  <cp:revision>144</cp:revision>
  <dcterms:created xsi:type="dcterms:W3CDTF">2019-04-05T05:54:04Z</dcterms:created>
  <dcterms:modified xsi:type="dcterms:W3CDTF">2020-05-12T11:01:05Z</dcterms:modified>
</cp:coreProperties>
</file>