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0"/>
  </p:notesMasterIdLst>
  <p:sldIdLst>
    <p:sldId id="256" r:id="rId2"/>
    <p:sldId id="284" r:id="rId3"/>
    <p:sldId id="257" r:id="rId4"/>
    <p:sldId id="258" r:id="rId5"/>
    <p:sldId id="285" r:id="rId6"/>
    <p:sldId id="286" r:id="rId7"/>
    <p:sldId id="287" r:id="rId8"/>
    <p:sldId id="260" r:id="rId9"/>
    <p:sldId id="261" r:id="rId10"/>
    <p:sldId id="262" r:id="rId11"/>
    <p:sldId id="263" r:id="rId12"/>
    <p:sldId id="264" r:id="rId13"/>
    <p:sldId id="265" r:id="rId14"/>
    <p:sldId id="288" r:id="rId15"/>
    <p:sldId id="267" r:id="rId16"/>
    <p:sldId id="289" r:id="rId17"/>
    <p:sldId id="290" r:id="rId18"/>
    <p:sldId id="291" r:id="rId19"/>
    <p:sldId id="292" r:id="rId20"/>
    <p:sldId id="293" r:id="rId21"/>
    <p:sldId id="294" r:id="rId22"/>
    <p:sldId id="268" r:id="rId23"/>
    <p:sldId id="295" r:id="rId24"/>
    <p:sldId id="296" r:id="rId25"/>
    <p:sldId id="297" r:id="rId26"/>
    <p:sldId id="298" r:id="rId27"/>
    <p:sldId id="299" r:id="rId28"/>
    <p:sldId id="300" r:id="rId29"/>
    <p:sldId id="301" r:id="rId30"/>
    <p:sldId id="303" r:id="rId31"/>
    <p:sldId id="304" r:id="rId32"/>
    <p:sldId id="305" r:id="rId33"/>
    <p:sldId id="306" r:id="rId34"/>
    <p:sldId id="307" r:id="rId35"/>
    <p:sldId id="308" r:id="rId36"/>
    <p:sldId id="310" r:id="rId37"/>
    <p:sldId id="309" r:id="rId38"/>
    <p:sldId id="302" r:id="rId39"/>
  </p:sldIdLst>
  <p:sldSz cx="9144000" cy="5143500" type="screen16x9"/>
  <p:notesSz cx="6858000" cy="9144000"/>
  <p:embeddedFontLst>
    <p:embeddedFont>
      <p:font typeface="Calibri" panose="020F0502020204030204" pitchFamily="34" charset="0"/>
      <p:regular r:id="rId41"/>
      <p:bold r:id="rId42"/>
      <p:italic r:id="rId43"/>
      <p:boldItalic r:id="rId44"/>
    </p:embeddedFont>
    <p:embeddedFont>
      <p:font typeface="Oswald" panose="020B0604020202020204" charset="0"/>
      <p:regular r:id="rId45"/>
      <p:bold r:id="rId46"/>
    </p:embeddedFont>
    <p:embeddedFont>
      <p:font typeface="Roboto" panose="02000000000000000000" pitchFamily="2" charset="0"/>
      <p:regular r:id="rId47"/>
      <p:bold r:id="rId48"/>
      <p:italic r:id="rId49"/>
      <p:boldItalic r:id="rId50"/>
    </p:embeddedFont>
    <p:embeddedFont>
      <p:font typeface="Roboto Condensed"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FF"/>
    <a:srgbClr val="3796BF"/>
    <a:srgbClr val="EAB200"/>
    <a:srgbClr val="4BB5D9"/>
    <a:srgbClr val="00B0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35C892-EDC9-47E4-AB41-F1AFDE017B42}">
  <a:tblStyle styleId="{FC35C892-EDC9-47E4-AB41-F1AFDE017B4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36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9"/>
        <p:cNvGrpSpPr/>
        <p:nvPr/>
      </p:nvGrpSpPr>
      <p:grpSpPr>
        <a:xfrm>
          <a:off x="0" y="0"/>
          <a:ext cx="0" cy="0"/>
          <a:chOff x="0" y="0"/>
          <a:chExt cx="0" cy="0"/>
        </a:xfrm>
      </p:grpSpPr>
      <p:sp>
        <p:nvSpPr>
          <p:cNvPr id="40" name="Google Shape;40;p4"/>
          <p:cNvSpPr txBox="1">
            <a:spLocks noGrp="1"/>
          </p:cNvSpPr>
          <p:nvPr>
            <p:ph type="body" idx="1"/>
          </p:nvPr>
        </p:nvSpPr>
        <p:spPr>
          <a:xfrm>
            <a:off x="2822775" y="2161800"/>
            <a:ext cx="3498300" cy="819900"/>
          </a:xfrm>
          <a:prstGeom prst="rect">
            <a:avLst/>
          </a:prstGeom>
        </p:spPr>
        <p:txBody>
          <a:bodyPr spcFirstLastPara="1" wrap="square" lIns="91425" tIns="91425" rIns="91425" bIns="91425" anchor="ctr" anchorCtr="0"/>
          <a:lstStyle>
            <a:lvl1pPr marL="457200" lvl="0" indent="-381000" algn="ctr" rtl="0">
              <a:spcBef>
                <a:spcPts val="600"/>
              </a:spcBef>
              <a:spcAft>
                <a:spcPts val="0"/>
              </a:spcAft>
              <a:buClr>
                <a:srgbClr val="3796BF"/>
              </a:buClr>
              <a:buSzPts val="2400"/>
              <a:buFont typeface="Oswald"/>
              <a:buChar char="»"/>
              <a:defRPr sz="2400">
                <a:solidFill>
                  <a:srgbClr val="3796BF"/>
                </a:solidFill>
                <a:latin typeface="Oswald"/>
                <a:ea typeface="Oswald"/>
                <a:cs typeface="Oswald"/>
                <a:sym typeface="Oswald"/>
              </a:defRPr>
            </a:lvl1pPr>
            <a:lvl2pPr marL="914400" lvl="1"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2pPr>
            <a:lvl3pPr marL="1371600" lvl="2"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3pPr>
            <a:lvl4pPr marL="1828800" lvl="3"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4pPr>
            <a:lvl5pPr marL="2286000" lvl="4"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5pPr>
            <a:lvl6pPr marL="2743200" lvl="5"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6pPr>
            <a:lvl7pPr marL="3200400" lvl="6"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7pPr>
            <a:lvl8pPr marL="3657600" lvl="7" indent="-381000" algn="ctr" rtl="0">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8pPr>
            <a:lvl9pPr marL="4114800" lvl="8" indent="-381000" algn="ctr">
              <a:spcBef>
                <a:spcPts val="0"/>
              </a:spcBef>
              <a:spcAft>
                <a:spcPts val="0"/>
              </a:spcAft>
              <a:buClr>
                <a:srgbClr val="3796BF"/>
              </a:buClr>
              <a:buSzPts val="2400"/>
              <a:buFont typeface="Oswald"/>
              <a:buChar char="■"/>
              <a:defRPr sz="2400">
                <a:solidFill>
                  <a:srgbClr val="3796BF"/>
                </a:solidFill>
                <a:latin typeface="Oswald"/>
                <a:ea typeface="Oswald"/>
                <a:cs typeface="Oswald"/>
                <a:sym typeface="Oswald"/>
              </a:defRPr>
            </a:lvl9pPr>
          </a:lstStyle>
          <a:p>
            <a:endParaRPr/>
          </a:p>
        </p:txBody>
      </p:sp>
      <p:grpSp>
        <p:nvGrpSpPr>
          <p:cNvPr id="41" name="Google Shape;41;p4"/>
          <p:cNvGrpSpPr/>
          <p:nvPr/>
        </p:nvGrpSpPr>
        <p:grpSpPr>
          <a:xfrm>
            <a:off x="5609666" y="2185857"/>
            <a:ext cx="3534604" cy="3432788"/>
            <a:chOff x="6172200" y="2656118"/>
            <a:chExt cx="2971754" cy="2886151"/>
          </a:xfrm>
        </p:grpSpPr>
        <p:sp>
          <p:nvSpPr>
            <p:cNvPr id="42" name="Google Shape;42;p4"/>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9208678" flipH="1">
              <a:off x="6287617" y="4657701"/>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grpSp>
        <p:nvGrpSpPr>
          <p:cNvPr id="47" name="Google Shape;47;p4"/>
          <p:cNvGrpSpPr/>
          <p:nvPr/>
        </p:nvGrpSpPr>
        <p:grpSpPr>
          <a:xfrm>
            <a:off x="-22" y="-324543"/>
            <a:ext cx="3068579" cy="1910876"/>
            <a:chOff x="-32" y="-215963"/>
            <a:chExt cx="2163561" cy="1347300"/>
          </a:xfrm>
        </p:grpSpPr>
        <p:sp>
          <p:nvSpPr>
            <p:cNvPr id="48" name="Google Shape;48;p4"/>
            <p:cNvSpPr/>
            <p:nvPr/>
          </p:nvSpPr>
          <p:spPr>
            <a:xfrm rot="-1591408" flipH="1">
              <a:off x="1362169" y="-63166"/>
              <a:ext cx="205103" cy="509980"/>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53" name="Google Shape;53;p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lgn="r" rtl="0">
              <a:buNone/>
              <a:defRPr sz="1300">
                <a:solidFill>
                  <a:srgbClr val="4BB5D9"/>
                </a:solidFill>
                <a:latin typeface="Roboto Condensed"/>
                <a:ea typeface="Roboto Condensed"/>
                <a:cs typeface="Roboto Condensed"/>
                <a:sym typeface="Roboto Condensed"/>
              </a:defRPr>
            </a:lvl1pPr>
            <a:lvl2pPr lvl="1" algn="r" rtl="0">
              <a:buNone/>
              <a:defRPr sz="1300">
                <a:solidFill>
                  <a:srgbClr val="4BB5D9"/>
                </a:solidFill>
                <a:latin typeface="Roboto Condensed"/>
                <a:ea typeface="Roboto Condensed"/>
                <a:cs typeface="Roboto Condensed"/>
                <a:sym typeface="Roboto Condensed"/>
              </a:defRPr>
            </a:lvl2pPr>
            <a:lvl3pPr lvl="2" algn="r" rtl="0">
              <a:buNone/>
              <a:defRPr sz="1300">
                <a:solidFill>
                  <a:srgbClr val="4BB5D9"/>
                </a:solidFill>
                <a:latin typeface="Roboto Condensed"/>
                <a:ea typeface="Roboto Condensed"/>
                <a:cs typeface="Roboto Condensed"/>
                <a:sym typeface="Roboto Condensed"/>
              </a:defRPr>
            </a:lvl3pPr>
            <a:lvl4pPr lvl="3" algn="r" rtl="0">
              <a:buNone/>
              <a:defRPr sz="1300">
                <a:solidFill>
                  <a:srgbClr val="4BB5D9"/>
                </a:solidFill>
                <a:latin typeface="Roboto Condensed"/>
                <a:ea typeface="Roboto Condensed"/>
                <a:cs typeface="Roboto Condensed"/>
                <a:sym typeface="Roboto Condensed"/>
              </a:defRPr>
            </a:lvl4pPr>
            <a:lvl5pPr lvl="4" algn="r" rtl="0">
              <a:buNone/>
              <a:defRPr sz="1300">
                <a:solidFill>
                  <a:srgbClr val="4BB5D9"/>
                </a:solidFill>
                <a:latin typeface="Roboto Condensed"/>
                <a:ea typeface="Roboto Condensed"/>
                <a:cs typeface="Roboto Condensed"/>
                <a:sym typeface="Roboto Condensed"/>
              </a:defRPr>
            </a:lvl5pPr>
            <a:lvl6pPr lvl="5" algn="r" rtl="0">
              <a:buNone/>
              <a:defRPr sz="1300">
                <a:solidFill>
                  <a:srgbClr val="4BB5D9"/>
                </a:solidFill>
                <a:latin typeface="Roboto Condensed"/>
                <a:ea typeface="Roboto Condensed"/>
                <a:cs typeface="Roboto Condensed"/>
                <a:sym typeface="Roboto Condensed"/>
              </a:defRPr>
            </a:lvl6pPr>
            <a:lvl7pPr lvl="6" algn="r" rtl="0">
              <a:buNone/>
              <a:defRPr sz="1300">
                <a:solidFill>
                  <a:srgbClr val="4BB5D9"/>
                </a:solidFill>
                <a:latin typeface="Roboto Condensed"/>
                <a:ea typeface="Roboto Condensed"/>
                <a:cs typeface="Roboto Condensed"/>
                <a:sym typeface="Roboto Condensed"/>
              </a:defRPr>
            </a:lvl7pPr>
            <a:lvl8pPr lvl="7" algn="r" rtl="0">
              <a:buNone/>
              <a:defRPr sz="1300">
                <a:solidFill>
                  <a:srgbClr val="4BB5D9"/>
                </a:solidFill>
                <a:latin typeface="Roboto Condensed"/>
                <a:ea typeface="Roboto Condensed"/>
                <a:cs typeface="Roboto Condensed"/>
                <a:sym typeface="Roboto Condensed"/>
              </a:defRPr>
            </a:lvl8pPr>
            <a:lvl9pPr lvl="8" algn="r" rtl="0">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54"/>
        <p:cNvGrpSpPr/>
        <p:nvPr/>
      </p:nvGrpSpPr>
      <p:grpSpPr>
        <a:xfrm>
          <a:off x="0" y="0"/>
          <a:ext cx="0" cy="0"/>
          <a:chOff x="0" y="0"/>
          <a:chExt cx="0" cy="0"/>
        </a:xfrm>
      </p:grpSpPr>
      <p:grpSp>
        <p:nvGrpSpPr>
          <p:cNvPr id="55" name="Google Shape;55;p5"/>
          <p:cNvGrpSpPr/>
          <p:nvPr/>
        </p:nvGrpSpPr>
        <p:grpSpPr>
          <a:xfrm>
            <a:off x="6172200" y="2656118"/>
            <a:ext cx="2971754" cy="2886151"/>
            <a:chOff x="6172200" y="2656118"/>
            <a:chExt cx="2971754" cy="2886151"/>
          </a:xfrm>
        </p:grpSpPr>
        <p:sp>
          <p:nvSpPr>
            <p:cNvPr id="56" name="Google Shape;56;p5"/>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61" name="Google Shape;61;p5"/>
          <p:cNvGrpSpPr/>
          <p:nvPr/>
        </p:nvGrpSpPr>
        <p:grpSpPr>
          <a:xfrm>
            <a:off x="-32" y="-228027"/>
            <a:ext cx="2163561" cy="1347300"/>
            <a:chOff x="-32" y="-215963"/>
            <a:chExt cx="2163561" cy="1347300"/>
          </a:xfrm>
        </p:grpSpPr>
        <p:sp>
          <p:nvSpPr>
            <p:cNvPr id="62" name="Google Shape;62;p5"/>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67" name="Google Shape;67;p5"/>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1777125"/>
            <a:ext cx="5760300" cy="25212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69" name="Google Shape;69;p5"/>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7"/>
        <p:cNvGrpSpPr/>
        <p:nvPr/>
      </p:nvGrpSpPr>
      <p:grpSpPr>
        <a:xfrm>
          <a:off x="0" y="0"/>
          <a:ext cx="0" cy="0"/>
          <a:chOff x="0" y="0"/>
          <a:chExt cx="0" cy="0"/>
        </a:xfrm>
      </p:grpSpPr>
      <p:grpSp>
        <p:nvGrpSpPr>
          <p:cNvPr id="88" name="Google Shape;88;p7"/>
          <p:cNvGrpSpPr/>
          <p:nvPr/>
        </p:nvGrpSpPr>
        <p:grpSpPr>
          <a:xfrm>
            <a:off x="6791633" y="3181575"/>
            <a:ext cx="2352143" cy="2284388"/>
            <a:chOff x="6172200" y="2656118"/>
            <a:chExt cx="2971754" cy="2886151"/>
          </a:xfrm>
        </p:grpSpPr>
        <p:sp>
          <p:nvSpPr>
            <p:cNvPr id="89" name="Google Shape;89;p7"/>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94" name="Google Shape;94;p7"/>
          <p:cNvGrpSpPr/>
          <p:nvPr/>
        </p:nvGrpSpPr>
        <p:grpSpPr>
          <a:xfrm>
            <a:off x="-32" y="-228027"/>
            <a:ext cx="2163561" cy="1347300"/>
            <a:chOff x="-32" y="-215963"/>
            <a:chExt cx="2163561" cy="1347300"/>
          </a:xfrm>
        </p:grpSpPr>
        <p:sp>
          <p:nvSpPr>
            <p:cNvPr id="95" name="Google Shape;95;p7"/>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00" name="Google Shape;100;p7"/>
          <p:cNvSpPr txBox="1">
            <a:spLocks noGrp="1"/>
          </p:cNvSpPr>
          <p:nvPr>
            <p:ph type="title"/>
          </p:nvPr>
        </p:nvSpPr>
        <p:spPr>
          <a:xfrm>
            <a:off x="1031425" y="1149725"/>
            <a:ext cx="6321000" cy="6807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7"/>
          <p:cNvSpPr txBox="1">
            <a:spLocks noGrp="1"/>
          </p:cNvSpPr>
          <p:nvPr>
            <p:ph type="body" idx="1"/>
          </p:nvPr>
        </p:nvSpPr>
        <p:spPr>
          <a:xfrm>
            <a:off x="1031425" y="1830425"/>
            <a:ext cx="2037600" cy="30954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2" name="Google Shape;102;p7"/>
          <p:cNvSpPr txBox="1">
            <a:spLocks noGrp="1"/>
          </p:cNvSpPr>
          <p:nvPr>
            <p:ph type="body" idx="2"/>
          </p:nvPr>
        </p:nvSpPr>
        <p:spPr>
          <a:xfrm>
            <a:off x="3173275" y="1830425"/>
            <a:ext cx="2037600" cy="30954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3" name="Google Shape;103;p7"/>
          <p:cNvSpPr txBox="1">
            <a:spLocks noGrp="1"/>
          </p:cNvSpPr>
          <p:nvPr>
            <p:ph type="body" idx="3"/>
          </p:nvPr>
        </p:nvSpPr>
        <p:spPr>
          <a:xfrm>
            <a:off x="5315125" y="1830425"/>
            <a:ext cx="2037600" cy="30954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04" name="Google Shape;104;p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grpSp>
        <p:nvGrpSpPr>
          <p:cNvPr id="106" name="Google Shape;106;p8"/>
          <p:cNvGrpSpPr/>
          <p:nvPr/>
        </p:nvGrpSpPr>
        <p:grpSpPr>
          <a:xfrm>
            <a:off x="6172200" y="2656118"/>
            <a:ext cx="2971754" cy="2886151"/>
            <a:chOff x="6172200" y="2656118"/>
            <a:chExt cx="2971754" cy="2886151"/>
          </a:xfrm>
        </p:grpSpPr>
        <p:sp>
          <p:nvSpPr>
            <p:cNvPr id="107" name="Google Shape;107;p8"/>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12" name="Google Shape;112;p8"/>
          <p:cNvGrpSpPr/>
          <p:nvPr/>
        </p:nvGrpSpPr>
        <p:grpSpPr>
          <a:xfrm>
            <a:off x="-32" y="-228027"/>
            <a:ext cx="2163561" cy="1347300"/>
            <a:chOff x="-32" y="-215963"/>
            <a:chExt cx="2163561" cy="1347300"/>
          </a:xfrm>
        </p:grpSpPr>
        <p:sp>
          <p:nvSpPr>
            <p:cNvPr id="113" name="Google Shape;113;p8"/>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18" name="Google Shape;118;p8"/>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9" name="Google Shape;119;p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48" name="Google Shape;148;p1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5" name="Google Shape;389;p15">
            <a:extLst>
              <a:ext uri="{FF2B5EF4-FFF2-40B4-BE49-F238E27FC236}">
                <a16:creationId xmlns:a16="http://schemas.microsoft.com/office/drawing/2014/main" id="{8E8A9C54-A516-4125-9622-33E3F15187A1}"/>
              </a:ext>
            </a:extLst>
          </p:cNvPr>
          <p:cNvSpPr txBox="1">
            <a:spLocks noGrp="1"/>
          </p:cNvSpPr>
          <p:nvPr>
            <p:ph type="ctrTitle"/>
          </p:nvPr>
        </p:nvSpPr>
        <p:spPr>
          <a:xfrm>
            <a:off x="1278731" y="628649"/>
            <a:ext cx="6500813" cy="3636169"/>
          </a:xfrm>
          <a:prstGeom prst="rect">
            <a:avLst/>
          </a:prstGeom>
        </p:spPr>
        <p:txBody>
          <a:bodyPr spcFirstLastPara="1" wrap="square" lIns="91425" tIns="91425" rIns="91425" bIns="91425" anchor="ctr" anchorCtr="0">
            <a:noAutofit/>
          </a:bodyPr>
          <a:lstStyle/>
          <a:p>
            <a:pPr algn="ctr"/>
            <a:r>
              <a:rPr lang="en-GB" sz="4000" b="1" dirty="0">
                <a:solidFill>
                  <a:srgbClr val="FF0000"/>
                </a:solidFill>
                <a:latin typeface="Roboto" panose="020B0604020202020204" pitchFamily="2" charset="0"/>
                <a:ea typeface="Roboto" panose="020B0604020202020204" pitchFamily="2" charset="0"/>
              </a:rPr>
              <a:t>BÁO CÁO BÀI TẬP NHÓM</a:t>
            </a:r>
            <a:br>
              <a:rPr lang="en-GB" dirty="0"/>
            </a:br>
            <a:r>
              <a:rPr lang="en-GB" sz="2800" dirty="0" err="1">
                <a:solidFill>
                  <a:schemeClr val="accent5">
                    <a:lumMod val="50000"/>
                  </a:schemeClr>
                </a:solidFill>
                <a:latin typeface="Roboto" panose="02000000000000000000" pitchFamily="2" charset="0"/>
                <a:ea typeface="Roboto" panose="02000000000000000000" pitchFamily="2" charset="0"/>
              </a:rPr>
              <a:t>Đề</a:t>
            </a:r>
            <a:r>
              <a:rPr lang="en-GB" sz="2800" dirty="0">
                <a:solidFill>
                  <a:schemeClr val="accent5">
                    <a:lumMod val="50000"/>
                  </a:schemeClr>
                </a:solidFill>
                <a:latin typeface="Roboto" panose="02000000000000000000" pitchFamily="2" charset="0"/>
                <a:ea typeface="Roboto" panose="02000000000000000000" pitchFamily="2" charset="0"/>
              </a:rPr>
              <a:t> </a:t>
            </a:r>
            <a:r>
              <a:rPr lang="en-GB" sz="2800" dirty="0" err="1">
                <a:solidFill>
                  <a:schemeClr val="accent5">
                    <a:lumMod val="50000"/>
                  </a:schemeClr>
                </a:solidFill>
                <a:latin typeface="Roboto" panose="02000000000000000000" pitchFamily="2" charset="0"/>
                <a:ea typeface="Roboto" panose="02000000000000000000" pitchFamily="2" charset="0"/>
              </a:rPr>
              <a:t>tài</a:t>
            </a:r>
            <a:r>
              <a:rPr lang="en-GB" sz="2800" dirty="0">
                <a:solidFill>
                  <a:schemeClr val="accent5">
                    <a:lumMod val="50000"/>
                  </a:schemeClr>
                </a:solidFill>
                <a:latin typeface="Roboto" panose="02000000000000000000" pitchFamily="2" charset="0"/>
                <a:ea typeface="Roboto" panose="02000000000000000000" pitchFamily="2" charset="0"/>
              </a:rPr>
              <a:t>: </a:t>
            </a:r>
            <a:r>
              <a:rPr lang="en-US" sz="2800" dirty="0" err="1">
                <a:solidFill>
                  <a:schemeClr val="accent5">
                    <a:lumMod val="50000"/>
                  </a:schemeClr>
                </a:solidFill>
                <a:effectLst/>
                <a:latin typeface="Roboto" panose="02000000000000000000" pitchFamily="2" charset="0"/>
                <a:ea typeface="Roboto" panose="02000000000000000000" pitchFamily="2" charset="0"/>
              </a:rPr>
              <a:t>Xây</a:t>
            </a:r>
            <a:r>
              <a:rPr lang="en-US" sz="2800" dirty="0">
                <a:solidFill>
                  <a:schemeClr val="accent5">
                    <a:lumMod val="50000"/>
                  </a:schemeClr>
                </a:solidFill>
                <a:effectLst/>
                <a:latin typeface="Roboto" panose="02000000000000000000" pitchFamily="2" charset="0"/>
                <a:ea typeface="Roboto" panose="02000000000000000000" pitchFamily="2" charset="0"/>
              </a:rPr>
              <a:t> </a:t>
            </a:r>
            <a:r>
              <a:rPr lang="en-US" sz="2800" dirty="0" err="1">
                <a:solidFill>
                  <a:schemeClr val="accent5">
                    <a:lumMod val="50000"/>
                  </a:schemeClr>
                </a:solidFill>
                <a:effectLst/>
                <a:latin typeface="Roboto" panose="02000000000000000000" pitchFamily="2" charset="0"/>
                <a:ea typeface="Roboto" panose="02000000000000000000" pitchFamily="2" charset="0"/>
              </a:rPr>
              <a:t>dựng</a:t>
            </a:r>
            <a:r>
              <a:rPr lang="en-US" sz="2800" dirty="0">
                <a:solidFill>
                  <a:schemeClr val="accent5">
                    <a:lumMod val="50000"/>
                  </a:schemeClr>
                </a:solidFill>
                <a:effectLst/>
                <a:latin typeface="Roboto" panose="02000000000000000000" pitchFamily="2" charset="0"/>
                <a:ea typeface="Roboto" panose="02000000000000000000" pitchFamily="2" charset="0"/>
              </a:rPr>
              <a:t> </a:t>
            </a:r>
            <a:r>
              <a:rPr lang="en-US" sz="2800" dirty="0" err="1">
                <a:solidFill>
                  <a:schemeClr val="accent5">
                    <a:lumMod val="50000"/>
                  </a:schemeClr>
                </a:solidFill>
                <a:effectLst/>
                <a:latin typeface="Roboto" panose="02000000000000000000" pitchFamily="2" charset="0"/>
                <a:ea typeface="Roboto" panose="02000000000000000000" pitchFamily="2" charset="0"/>
              </a:rPr>
              <a:t>hệ</a:t>
            </a:r>
            <a:r>
              <a:rPr lang="en-US" sz="2800" dirty="0">
                <a:solidFill>
                  <a:schemeClr val="accent5">
                    <a:lumMod val="50000"/>
                  </a:schemeClr>
                </a:solidFill>
                <a:effectLst/>
                <a:latin typeface="Roboto" panose="02000000000000000000" pitchFamily="2" charset="0"/>
                <a:ea typeface="Roboto" panose="02000000000000000000" pitchFamily="2" charset="0"/>
              </a:rPr>
              <a:t> </a:t>
            </a:r>
            <a:r>
              <a:rPr lang="en-US" sz="2800" dirty="0" err="1">
                <a:solidFill>
                  <a:schemeClr val="accent5">
                    <a:lumMod val="50000"/>
                  </a:schemeClr>
                </a:solidFill>
                <a:effectLst/>
                <a:latin typeface="Roboto" panose="02000000000000000000" pitchFamily="2" charset="0"/>
                <a:ea typeface="Roboto" panose="02000000000000000000" pitchFamily="2" charset="0"/>
              </a:rPr>
              <a:t>thống</a:t>
            </a:r>
            <a:r>
              <a:rPr lang="en-US" sz="2800" dirty="0">
                <a:solidFill>
                  <a:schemeClr val="accent5">
                    <a:lumMod val="50000"/>
                  </a:schemeClr>
                </a:solidFill>
                <a:effectLst/>
                <a:latin typeface="Roboto" panose="02000000000000000000" pitchFamily="2" charset="0"/>
                <a:ea typeface="Roboto" panose="02000000000000000000" pitchFamily="2" charset="0"/>
              </a:rPr>
              <a:t> </a:t>
            </a:r>
            <a:r>
              <a:rPr lang="en-US" sz="2800" dirty="0" err="1">
                <a:solidFill>
                  <a:schemeClr val="accent5">
                    <a:lumMod val="50000"/>
                  </a:schemeClr>
                </a:solidFill>
                <a:effectLst/>
                <a:latin typeface="Roboto" panose="02000000000000000000" pitchFamily="2" charset="0"/>
                <a:ea typeface="Roboto" panose="02000000000000000000" pitchFamily="2" charset="0"/>
              </a:rPr>
              <a:t>quản</a:t>
            </a:r>
            <a:r>
              <a:rPr lang="en-US" sz="2800" dirty="0">
                <a:solidFill>
                  <a:schemeClr val="accent5">
                    <a:lumMod val="50000"/>
                  </a:schemeClr>
                </a:solidFill>
                <a:effectLst/>
                <a:latin typeface="Roboto" panose="02000000000000000000" pitchFamily="2" charset="0"/>
                <a:ea typeface="Roboto" panose="02000000000000000000" pitchFamily="2" charset="0"/>
              </a:rPr>
              <a:t> </a:t>
            </a:r>
            <a:r>
              <a:rPr lang="en-US" sz="2800" dirty="0" err="1">
                <a:solidFill>
                  <a:schemeClr val="accent5">
                    <a:lumMod val="50000"/>
                  </a:schemeClr>
                </a:solidFill>
                <a:effectLst/>
                <a:latin typeface="Roboto" panose="02000000000000000000" pitchFamily="2" charset="0"/>
                <a:ea typeface="Roboto" panose="02000000000000000000" pitchFamily="2" charset="0"/>
              </a:rPr>
              <a:t>lí</a:t>
            </a:r>
            <a:r>
              <a:rPr lang="en-US" sz="2800" dirty="0">
                <a:solidFill>
                  <a:schemeClr val="accent5">
                    <a:lumMod val="50000"/>
                  </a:schemeClr>
                </a:solidFill>
                <a:effectLst/>
                <a:latin typeface="Roboto" panose="02000000000000000000" pitchFamily="2" charset="0"/>
                <a:ea typeface="Roboto" panose="02000000000000000000" pitchFamily="2" charset="0"/>
              </a:rPr>
              <a:t> </a:t>
            </a:r>
            <a:r>
              <a:rPr lang="en-US" sz="2800" dirty="0" err="1">
                <a:solidFill>
                  <a:schemeClr val="accent5">
                    <a:lumMod val="50000"/>
                  </a:schemeClr>
                </a:solidFill>
                <a:effectLst/>
                <a:latin typeface="Roboto" panose="02000000000000000000" pitchFamily="2" charset="0"/>
                <a:ea typeface="Roboto" panose="02000000000000000000" pitchFamily="2" charset="0"/>
              </a:rPr>
              <a:t>hoạt</a:t>
            </a:r>
            <a:r>
              <a:rPr lang="en-US" sz="2800" dirty="0">
                <a:solidFill>
                  <a:schemeClr val="accent5">
                    <a:lumMod val="50000"/>
                  </a:schemeClr>
                </a:solidFill>
                <a:effectLst/>
                <a:latin typeface="Roboto" panose="02000000000000000000" pitchFamily="2" charset="0"/>
                <a:ea typeface="Roboto" panose="02000000000000000000" pitchFamily="2" charset="0"/>
              </a:rPr>
              <a:t> </a:t>
            </a:r>
            <a:r>
              <a:rPr lang="en-US" sz="2800" dirty="0" err="1">
                <a:solidFill>
                  <a:schemeClr val="accent5">
                    <a:lumMod val="50000"/>
                  </a:schemeClr>
                </a:solidFill>
                <a:effectLst/>
                <a:latin typeface="Roboto" panose="02000000000000000000" pitchFamily="2" charset="0"/>
                <a:ea typeface="Roboto" panose="02000000000000000000" pitchFamily="2" charset="0"/>
              </a:rPr>
              <a:t>động</a:t>
            </a:r>
            <a:r>
              <a:rPr lang="en-US" sz="2800" dirty="0">
                <a:solidFill>
                  <a:schemeClr val="accent5">
                    <a:lumMod val="50000"/>
                  </a:schemeClr>
                </a:solidFill>
                <a:effectLst/>
                <a:latin typeface="Roboto" panose="02000000000000000000" pitchFamily="2" charset="0"/>
                <a:ea typeface="Roboto" panose="02000000000000000000" pitchFamily="2" charset="0"/>
              </a:rPr>
              <a:t> </a:t>
            </a:r>
            <a:r>
              <a:rPr lang="en-US" sz="2800" dirty="0" err="1">
                <a:solidFill>
                  <a:schemeClr val="accent5">
                    <a:lumMod val="50000"/>
                  </a:schemeClr>
                </a:solidFill>
                <a:effectLst/>
                <a:latin typeface="Roboto" panose="02000000000000000000" pitchFamily="2" charset="0"/>
                <a:ea typeface="Roboto" panose="02000000000000000000" pitchFamily="2" charset="0"/>
              </a:rPr>
              <a:t>kinh</a:t>
            </a:r>
            <a:r>
              <a:rPr lang="en-US" sz="2800" dirty="0">
                <a:solidFill>
                  <a:schemeClr val="accent5">
                    <a:lumMod val="50000"/>
                  </a:schemeClr>
                </a:solidFill>
                <a:effectLst/>
                <a:latin typeface="Roboto" panose="02000000000000000000" pitchFamily="2" charset="0"/>
                <a:ea typeface="Roboto" panose="02000000000000000000" pitchFamily="2" charset="0"/>
              </a:rPr>
              <a:t> </a:t>
            </a:r>
            <a:r>
              <a:rPr lang="en-US" sz="2800" dirty="0" err="1">
                <a:solidFill>
                  <a:schemeClr val="accent5">
                    <a:lumMod val="50000"/>
                  </a:schemeClr>
                </a:solidFill>
                <a:effectLst/>
                <a:latin typeface="Roboto" panose="02000000000000000000" pitchFamily="2" charset="0"/>
                <a:ea typeface="Roboto" panose="02000000000000000000" pitchFamily="2" charset="0"/>
              </a:rPr>
              <a:t>doanh</a:t>
            </a:r>
            <a:r>
              <a:rPr lang="en-US" sz="2800" dirty="0">
                <a:solidFill>
                  <a:schemeClr val="accent5">
                    <a:lumMod val="50000"/>
                  </a:schemeClr>
                </a:solidFill>
                <a:effectLst/>
                <a:latin typeface="Roboto" panose="02000000000000000000" pitchFamily="2" charset="0"/>
                <a:ea typeface="Roboto" panose="02000000000000000000" pitchFamily="2" charset="0"/>
              </a:rPr>
              <a:t> </a:t>
            </a:r>
            <a:r>
              <a:rPr lang="en-US" sz="2800" dirty="0" err="1">
                <a:solidFill>
                  <a:schemeClr val="accent5">
                    <a:lumMod val="50000"/>
                  </a:schemeClr>
                </a:solidFill>
                <a:effectLst/>
                <a:latin typeface="Roboto" panose="02000000000000000000" pitchFamily="2" charset="0"/>
                <a:ea typeface="Roboto" panose="02000000000000000000" pitchFamily="2" charset="0"/>
              </a:rPr>
              <a:t>nhà</a:t>
            </a:r>
            <a:r>
              <a:rPr lang="en-US" sz="2800" dirty="0">
                <a:solidFill>
                  <a:schemeClr val="accent5">
                    <a:lumMod val="50000"/>
                  </a:schemeClr>
                </a:solidFill>
                <a:effectLst/>
                <a:latin typeface="Roboto" panose="02000000000000000000" pitchFamily="2" charset="0"/>
                <a:ea typeface="Roboto" panose="02000000000000000000" pitchFamily="2" charset="0"/>
              </a:rPr>
              <a:t> </a:t>
            </a:r>
            <a:r>
              <a:rPr lang="en-US" sz="2800" dirty="0" err="1">
                <a:solidFill>
                  <a:schemeClr val="accent5">
                    <a:lumMod val="50000"/>
                  </a:schemeClr>
                </a:solidFill>
                <a:effectLst/>
                <a:latin typeface="Roboto" panose="02000000000000000000" pitchFamily="2" charset="0"/>
                <a:ea typeface="Roboto" panose="02000000000000000000" pitchFamily="2" charset="0"/>
              </a:rPr>
              <a:t>hàng</a:t>
            </a:r>
            <a:r>
              <a:rPr lang="en-US" sz="2800" dirty="0">
                <a:solidFill>
                  <a:schemeClr val="accent5">
                    <a:lumMod val="50000"/>
                  </a:schemeClr>
                </a:solidFill>
                <a:effectLst/>
                <a:latin typeface="Roboto" panose="02000000000000000000" pitchFamily="2" charset="0"/>
                <a:ea typeface="Roboto" panose="02000000000000000000" pitchFamily="2" charset="0"/>
              </a:rPr>
              <a:t> Sen </a:t>
            </a:r>
            <a:r>
              <a:rPr lang="en-US" sz="2800" dirty="0" err="1">
                <a:solidFill>
                  <a:schemeClr val="accent5">
                    <a:lumMod val="50000"/>
                  </a:schemeClr>
                </a:solidFill>
                <a:effectLst/>
                <a:latin typeface="Roboto" panose="02000000000000000000" pitchFamily="2" charset="0"/>
                <a:ea typeface="Roboto" panose="02000000000000000000" pitchFamily="2" charset="0"/>
              </a:rPr>
              <a:t>Vàng</a:t>
            </a:r>
            <a:br>
              <a:rPr lang="en-US" sz="2800" dirty="0">
                <a:solidFill>
                  <a:schemeClr val="accent5">
                    <a:lumMod val="50000"/>
                  </a:schemeClr>
                </a:solidFill>
                <a:effectLst/>
                <a:latin typeface="Roboto" panose="02000000000000000000" pitchFamily="2" charset="0"/>
                <a:ea typeface="Roboto" panose="02000000000000000000" pitchFamily="2" charset="0"/>
              </a:rPr>
            </a:br>
            <a:r>
              <a:rPr lang="en-US" sz="1000" dirty="0">
                <a:solidFill>
                  <a:srgbClr val="4BB5D9"/>
                </a:solidFill>
                <a:effectLst/>
                <a:latin typeface="Roboto" panose="02000000000000000000" pitchFamily="2" charset="0"/>
                <a:ea typeface="Roboto" panose="02000000000000000000" pitchFamily="2" charset="0"/>
              </a:rPr>
              <a:t>a</a:t>
            </a:r>
            <a:br>
              <a:rPr lang="en-US" sz="2800" dirty="0">
                <a:solidFill>
                  <a:schemeClr val="tx1"/>
                </a:solidFill>
                <a:latin typeface="Times New Roman" panose="02020603050405020304" pitchFamily="18" charset="0"/>
                <a:ea typeface="Times New Roman" panose="02020603050405020304" pitchFamily="18" charset="0"/>
              </a:rPr>
            </a:br>
            <a:r>
              <a:rPr lang="en-GB" sz="2000" b="0" dirty="0">
                <a:solidFill>
                  <a:schemeClr val="accent1">
                    <a:lumMod val="50000"/>
                  </a:schemeClr>
                </a:solidFill>
                <a:latin typeface="Roboto" panose="02000000000000000000" pitchFamily="2" charset="0"/>
                <a:ea typeface="Roboto" panose="02000000000000000000" pitchFamily="2" charset="0"/>
              </a:rPr>
              <a:t>GVHD: </a:t>
            </a:r>
            <a:r>
              <a:rPr lang="en-GB" sz="2000" b="0" dirty="0" err="1">
                <a:solidFill>
                  <a:schemeClr val="accent1">
                    <a:lumMod val="50000"/>
                  </a:schemeClr>
                </a:solidFill>
                <a:latin typeface="Roboto" panose="02000000000000000000" pitchFamily="2" charset="0"/>
                <a:ea typeface="Roboto" panose="02000000000000000000" pitchFamily="2" charset="0"/>
              </a:rPr>
              <a:t>Bùi</a:t>
            </a:r>
            <a:r>
              <a:rPr lang="en-GB" sz="2000" b="0" dirty="0">
                <a:solidFill>
                  <a:schemeClr val="accent1">
                    <a:lumMod val="50000"/>
                  </a:schemeClr>
                </a:solidFill>
                <a:latin typeface="Roboto" panose="02000000000000000000" pitchFamily="2" charset="0"/>
                <a:ea typeface="Roboto" panose="02000000000000000000" pitchFamily="2" charset="0"/>
              </a:rPr>
              <a:t> </a:t>
            </a:r>
            <a:r>
              <a:rPr lang="en-GB" sz="2000" b="0" dirty="0" err="1">
                <a:solidFill>
                  <a:schemeClr val="accent1">
                    <a:lumMod val="50000"/>
                  </a:schemeClr>
                </a:solidFill>
                <a:latin typeface="Roboto" panose="02000000000000000000" pitchFamily="2" charset="0"/>
                <a:ea typeface="Roboto" panose="02000000000000000000" pitchFamily="2" charset="0"/>
              </a:rPr>
              <a:t>Chí</a:t>
            </a:r>
            <a:r>
              <a:rPr lang="en-GB" sz="2000" b="0" dirty="0">
                <a:solidFill>
                  <a:schemeClr val="accent1">
                    <a:lumMod val="50000"/>
                  </a:schemeClr>
                </a:solidFill>
                <a:latin typeface="Roboto" panose="02000000000000000000" pitchFamily="2" charset="0"/>
                <a:ea typeface="Roboto" panose="02000000000000000000" pitchFamily="2" charset="0"/>
              </a:rPr>
              <a:t> </a:t>
            </a:r>
            <a:r>
              <a:rPr lang="en-GB" sz="2000" b="0" dirty="0" err="1">
                <a:solidFill>
                  <a:schemeClr val="accent1">
                    <a:lumMod val="50000"/>
                  </a:schemeClr>
                </a:solidFill>
                <a:latin typeface="Roboto" panose="02000000000000000000" pitchFamily="2" charset="0"/>
                <a:ea typeface="Roboto" panose="02000000000000000000" pitchFamily="2" charset="0"/>
              </a:rPr>
              <a:t>Thành</a:t>
            </a:r>
            <a:br>
              <a:rPr lang="en-GB" sz="2000" b="0" dirty="0">
                <a:solidFill>
                  <a:schemeClr val="accent1">
                    <a:lumMod val="50000"/>
                  </a:schemeClr>
                </a:solidFill>
                <a:latin typeface="Roboto" panose="02000000000000000000" pitchFamily="2" charset="0"/>
                <a:ea typeface="Roboto" panose="02000000000000000000" pitchFamily="2" charset="0"/>
              </a:rPr>
            </a:br>
            <a:r>
              <a:rPr lang="en-GB" sz="1000" b="0" dirty="0">
                <a:solidFill>
                  <a:srgbClr val="4BB5D9"/>
                </a:solidFill>
                <a:latin typeface="Roboto" panose="02000000000000000000" pitchFamily="2" charset="0"/>
                <a:ea typeface="Roboto" panose="02000000000000000000" pitchFamily="2" charset="0"/>
              </a:rPr>
              <a:t>a</a:t>
            </a:r>
            <a:br>
              <a:rPr lang="en-GB" sz="2000" b="0" dirty="0">
                <a:solidFill>
                  <a:schemeClr val="accent1">
                    <a:lumMod val="50000"/>
                  </a:schemeClr>
                </a:solidFill>
                <a:latin typeface="Roboto" panose="02000000000000000000" pitchFamily="2" charset="0"/>
                <a:ea typeface="Roboto" panose="02000000000000000000" pitchFamily="2" charset="0"/>
              </a:rPr>
            </a:br>
            <a:r>
              <a:rPr lang="en-GB" sz="2000" b="0" dirty="0" err="1">
                <a:solidFill>
                  <a:schemeClr val="accent1">
                    <a:lumMod val="50000"/>
                  </a:schemeClr>
                </a:solidFill>
                <a:latin typeface="Roboto" panose="02000000000000000000" pitchFamily="2" charset="0"/>
                <a:ea typeface="Roboto" panose="02000000000000000000" pitchFamily="2" charset="0"/>
              </a:rPr>
              <a:t>Sinh</a:t>
            </a:r>
            <a:r>
              <a:rPr lang="en-GB" sz="2000" b="0" dirty="0">
                <a:solidFill>
                  <a:schemeClr val="accent1">
                    <a:lumMod val="50000"/>
                  </a:schemeClr>
                </a:solidFill>
                <a:latin typeface="Roboto" panose="02000000000000000000" pitchFamily="2" charset="0"/>
                <a:ea typeface="Roboto" panose="02000000000000000000" pitchFamily="2" charset="0"/>
              </a:rPr>
              <a:t> </a:t>
            </a:r>
            <a:r>
              <a:rPr lang="en-GB" sz="2000" b="0" dirty="0" err="1">
                <a:solidFill>
                  <a:schemeClr val="accent1">
                    <a:lumMod val="50000"/>
                  </a:schemeClr>
                </a:solidFill>
                <a:latin typeface="Roboto" panose="02000000000000000000" pitchFamily="2" charset="0"/>
                <a:ea typeface="Roboto" panose="02000000000000000000" pitchFamily="2" charset="0"/>
              </a:rPr>
              <a:t>viên</a:t>
            </a:r>
            <a:r>
              <a:rPr lang="en-GB" sz="2000" b="0" dirty="0">
                <a:solidFill>
                  <a:schemeClr val="accent1">
                    <a:lumMod val="50000"/>
                  </a:schemeClr>
                </a:solidFill>
                <a:latin typeface="Roboto" panose="02000000000000000000" pitchFamily="2" charset="0"/>
                <a:ea typeface="Roboto" panose="02000000000000000000" pitchFamily="2" charset="0"/>
              </a:rPr>
              <a:t> </a:t>
            </a:r>
            <a:r>
              <a:rPr lang="en-GB" sz="2000" b="0" dirty="0" err="1">
                <a:solidFill>
                  <a:schemeClr val="accent1">
                    <a:lumMod val="50000"/>
                  </a:schemeClr>
                </a:solidFill>
                <a:latin typeface="Roboto" panose="02000000000000000000" pitchFamily="2" charset="0"/>
                <a:ea typeface="Roboto" panose="02000000000000000000" pitchFamily="2" charset="0"/>
              </a:rPr>
              <a:t>thực</a:t>
            </a:r>
            <a:r>
              <a:rPr lang="en-GB" sz="2000" b="0" dirty="0">
                <a:solidFill>
                  <a:schemeClr val="accent1">
                    <a:lumMod val="50000"/>
                  </a:schemeClr>
                </a:solidFill>
                <a:latin typeface="Roboto" panose="02000000000000000000" pitchFamily="2" charset="0"/>
                <a:ea typeface="Roboto" panose="02000000000000000000" pitchFamily="2" charset="0"/>
              </a:rPr>
              <a:t> </a:t>
            </a:r>
            <a:r>
              <a:rPr lang="en-GB" sz="2000" b="0" dirty="0" err="1">
                <a:solidFill>
                  <a:schemeClr val="accent1">
                    <a:lumMod val="50000"/>
                  </a:schemeClr>
                </a:solidFill>
                <a:latin typeface="Roboto" panose="02000000000000000000" pitchFamily="2" charset="0"/>
                <a:ea typeface="Roboto" panose="02000000000000000000" pitchFamily="2" charset="0"/>
              </a:rPr>
              <a:t>hiện</a:t>
            </a:r>
            <a:r>
              <a:rPr lang="en-GB" sz="2000" b="0" dirty="0">
                <a:solidFill>
                  <a:schemeClr val="accent1">
                    <a:lumMod val="50000"/>
                  </a:schemeClr>
                </a:solidFill>
                <a:latin typeface="Roboto" panose="02000000000000000000" pitchFamily="2" charset="0"/>
                <a:ea typeface="Roboto" panose="02000000000000000000" pitchFamily="2" charset="0"/>
              </a:rPr>
              <a:t>:</a:t>
            </a:r>
            <a:br>
              <a:rPr lang="en-GB" sz="2000" b="0" dirty="0">
                <a:solidFill>
                  <a:schemeClr val="accent1">
                    <a:lumMod val="50000"/>
                  </a:schemeClr>
                </a:solidFill>
                <a:latin typeface="Roboto" panose="02000000000000000000" pitchFamily="2" charset="0"/>
                <a:ea typeface="Roboto" panose="02000000000000000000" pitchFamily="2" charset="0"/>
              </a:rPr>
            </a:br>
            <a:r>
              <a:rPr lang="en-GB" sz="2000" b="0" dirty="0" err="1">
                <a:solidFill>
                  <a:schemeClr val="accent1">
                    <a:lumMod val="50000"/>
                  </a:schemeClr>
                </a:solidFill>
                <a:latin typeface="Roboto" panose="02000000000000000000" pitchFamily="2" charset="0"/>
                <a:ea typeface="Roboto" panose="02000000000000000000" pitchFamily="2" charset="0"/>
              </a:rPr>
              <a:t>Trần</a:t>
            </a:r>
            <a:r>
              <a:rPr lang="en-GB" sz="2000" b="0" dirty="0">
                <a:solidFill>
                  <a:schemeClr val="accent1">
                    <a:lumMod val="50000"/>
                  </a:schemeClr>
                </a:solidFill>
                <a:latin typeface="Roboto" panose="02000000000000000000" pitchFamily="2" charset="0"/>
                <a:ea typeface="Roboto" panose="02000000000000000000" pitchFamily="2" charset="0"/>
              </a:rPr>
              <a:t> </a:t>
            </a:r>
            <a:r>
              <a:rPr lang="en-GB" sz="2000" b="0" dirty="0" err="1">
                <a:solidFill>
                  <a:schemeClr val="accent1">
                    <a:lumMod val="50000"/>
                  </a:schemeClr>
                </a:solidFill>
                <a:latin typeface="Roboto" panose="02000000000000000000" pitchFamily="2" charset="0"/>
                <a:ea typeface="Roboto" panose="02000000000000000000" pitchFamily="2" charset="0"/>
              </a:rPr>
              <a:t>Nguyễn</a:t>
            </a:r>
            <a:r>
              <a:rPr lang="en-GB" sz="2000" b="0" dirty="0">
                <a:solidFill>
                  <a:schemeClr val="accent1">
                    <a:lumMod val="50000"/>
                  </a:schemeClr>
                </a:solidFill>
                <a:latin typeface="Roboto" panose="02000000000000000000" pitchFamily="2" charset="0"/>
                <a:ea typeface="Roboto" panose="02000000000000000000" pitchFamily="2" charset="0"/>
              </a:rPr>
              <a:t> </a:t>
            </a:r>
            <a:r>
              <a:rPr lang="en-GB" sz="2000" b="0" dirty="0" err="1">
                <a:solidFill>
                  <a:schemeClr val="accent1">
                    <a:lumMod val="50000"/>
                  </a:schemeClr>
                </a:solidFill>
                <a:latin typeface="Roboto" panose="02000000000000000000" pitchFamily="2" charset="0"/>
                <a:ea typeface="Roboto" panose="02000000000000000000" pitchFamily="2" charset="0"/>
              </a:rPr>
              <a:t>Bảo</a:t>
            </a:r>
            <a:r>
              <a:rPr lang="en-GB" sz="2000" b="0" dirty="0">
                <a:solidFill>
                  <a:schemeClr val="accent1">
                    <a:lumMod val="50000"/>
                  </a:schemeClr>
                </a:solidFill>
                <a:latin typeface="Roboto" panose="02000000000000000000" pitchFamily="2" charset="0"/>
                <a:ea typeface="Roboto" panose="02000000000000000000" pitchFamily="2" charset="0"/>
              </a:rPr>
              <a:t> </a:t>
            </a:r>
            <a:r>
              <a:rPr lang="en-GB" sz="2000" b="0" dirty="0" err="1">
                <a:solidFill>
                  <a:schemeClr val="accent1">
                    <a:lumMod val="50000"/>
                  </a:schemeClr>
                </a:solidFill>
                <a:latin typeface="Roboto" panose="02000000000000000000" pitchFamily="2" charset="0"/>
                <a:ea typeface="Roboto" panose="02000000000000000000" pitchFamily="2" charset="0"/>
              </a:rPr>
              <a:t>Trung</a:t>
            </a:r>
            <a:br>
              <a:rPr lang="en-GB" sz="2000" b="0" dirty="0">
                <a:solidFill>
                  <a:schemeClr val="accent1">
                    <a:lumMod val="50000"/>
                  </a:schemeClr>
                </a:solidFill>
                <a:latin typeface="Roboto" panose="02000000000000000000" pitchFamily="2" charset="0"/>
                <a:ea typeface="Roboto" panose="02000000000000000000" pitchFamily="2" charset="0"/>
              </a:rPr>
            </a:br>
            <a:r>
              <a:rPr lang="en-GB" sz="2000" b="0" dirty="0" err="1">
                <a:solidFill>
                  <a:schemeClr val="accent1">
                    <a:lumMod val="50000"/>
                  </a:schemeClr>
                </a:solidFill>
                <a:latin typeface="Roboto" panose="02000000000000000000" pitchFamily="2" charset="0"/>
                <a:ea typeface="Roboto" panose="02000000000000000000" pitchFamily="2" charset="0"/>
              </a:rPr>
              <a:t>Bùi</a:t>
            </a:r>
            <a:r>
              <a:rPr lang="en-GB" sz="2000" b="0" dirty="0">
                <a:solidFill>
                  <a:schemeClr val="accent1">
                    <a:lumMod val="50000"/>
                  </a:schemeClr>
                </a:solidFill>
                <a:latin typeface="Roboto" panose="02000000000000000000" pitchFamily="2" charset="0"/>
                <a:ea typeface="Roboto" panose="02000000000000000000" pitchFamily="2" charset="0"/>
              </a:rPr>
              <a:t> </a:t>
            </a:r>
            <a:r>
              <a:rPr lang="en-GB" sz="2000" b="0" dirty="0" err="1">
                <a:solidFill>
                  <a:schemeClr val="accent1">
                    <a:lumMod val="50000"/>
                  </a:schemeClr>
                </a:solidFill>
                <a:latin typeface="Roboto" panose="02000000000000000000" pitchFamily="2" charset="0"/>
                <a:ea typeface="Roboto" panose="02000000000000000000" pitchFamily="2" charset="0"/>
              </a:rPr>
              <a:t>Văn</a:t>
            </a:r>
            <a:r>
              <a:rPr lang="en-GB" sz="2000" b="0" dirty="0">
                <a:solidFill>
                  <a:schemeClr val="accent1">
                    <a:lumMod val="50000"/>
                  </a:schemeClr>
                </a:solidFill>
                <a:latin typeface="Roboto" panose="02000000000000000000" pitchFamily="2" charset="0"/>
                <a:ea typeface="Roboto" panose="02000000000000000000" pitchFamily="2" charset="0"/>
              </a:rPr>
              <a:t> </a:t>
            </a:r>
            <a:r>
              <a:rPr lang="en-GB" sz="2000" b="0" dirty="0" err="1">
                <a:solidFill>
                  <a:schemeClr val="accent1">
                    <a:lumMod val="50000"/>
                  </a:schemeClr>
                </a:solidFill>
                <a:latin typeface="Roboto" panose="02000000000000000000" pitchFamily="2" charset="0"/>
                <a:ea typeface="Roboto" panose="02000000000000000000" pitchFamily="2" charset="0"/>
              </a:rPr>
              <a:t>Việt</a:t>
            </a:r>
            <a:br>
              <a:rPr lang="en-GB" b="0" dirty="0">
                <a:solidFill>
                  <a:schemeClr val="accent1">
                    <a:lumMod val="50000"/>
                  </a:schemeClr>
                </a:solidFill>
                <a:latin typeface="Roboto" panose="02000000000000000000" pitchFamily="2" charset="0"/>
                <a:ea typeface="Roboto" panose="02000000000000000000" pitchFamily="2" charset="0"/>
              </a:rPr>
            </a:br>
            <a:r>
              <a:rPr lang="en-US" sz="2000" b="0" dirty="0" err="1">
                <a:solidFill>
                  <a:schemeClr val="accent1">
                    <a:lumMod val="50000"/>
                  </a:schemeClr>
                </a:solidFill>
                <a:effectLst/>
                <a:latin typeface="Roboto" panose="02000000000000000000" pitchFamily="2" charset="0"/>
                <a:ea typeface="Roboto" panose="02000000000000000000" pitchFamily="2" charset="0"/>
              </a:rPr>
              <a:t>Phạm</a:t>
            </a:r>
            <a:r>
              <a:rPr lang="en-US" sz="2000" b="0" dirty="0">
                <a:solidFill>
                  <a:schemeClr val="accent1">
                    <a:lumMod val="50000"/>
                  </a:schemeClr>
                </a:solidFill>
                <a:effectLst/>
                <a:latin typeface="Roboto" panose="02000000000000000000" pitchFamily="2" charset="0"/>
                <a:ea typeface="Roboto" panose="02000000000000000000" pitchFamily="2" charset="0"/>
              </a:rPr>
              <a:t> </a:t>
            </a:r>
            <a:r>
              <a:rPr lang="en-US" sz="2000" b="0" dirty="0" err="1">
                <a:solidFill>
                  <a:schemeClr val="accent1">
                    <a:lumMod val="50000"/>
                  </a:schemeClr>
                </a:solidFill>
                <a:effectLst/>
                <a:latin typeface="Roboto" panose="02000000000000000000" pitchFamily="2" charset="0"/>
                <a:ea typeface="Roboto" panose="02000000000000000000" pitchFamily="2" charset="0"/>
              </a:rPr>
              <a:t>Xuân</a:t>
            </a:r>
            <a:r>
              <a:rPr lang="en-US" sz="2000" b="0" dirty="0">
                <a:solidFill>
                  <a:schemeClr val="accent1">
                    <a:lumMod val="50000"/>
                  </a:schemeClr>
                </a:solidFill>
                <a:effectLst/>
                <a:latin typeface="Roboto" panose="02000000000000000000" pitchFamily="2" charset="0"/>
                <a:ea typeface="Roboto" panose="02000000000000000000" pitchFamily="2" charset="0"/>
              </a:rPr>
              <a:t> </a:t>
            </a:r>
            <a:r>
              <a:rPr lang="en-US" sz="2000" b="0" dirty="0" err="1">
                <a:solidFill>
                  <a:schemeClr val="accent1">
                    <a:lumMod val="50000"/>
                  </a:schemeClr>
                </a:solidFill>
                <a:effectLst/>
                <a:latin typeface="Roboto" panose="02000000000000000000" pitchFamily="2" charset="0"/>
                <a:ea typeface="Roboto" panose="02000000000000000000" pitchFamily="2" charset="0"/>
              </a:rPr>
              <a:t>Vũ</a:t>
            </a:r>
            <a:r>
              <a:rPr lang="en-US" sz="2000" b="0" dirty="0">
                <a:solidFill>
                  <a:schemeClr val="accent1">
                    <a:lumMod val="50000"/>
                  </a:schemeClr>
                </a:solidFill>
                <a:effectLst/>
                <a:latin typeface="Roboto" panose="02000000000000000000" pitchFamily="2" charset="0"/>
                <a:ea typeface="Roboto" panose="02000000000000000000" pitchFamily="2" charset="0"/>
              </a:rPr>
              <a:t> </a:t>
            </a:r>
            <a:r>
              <a:rPr lang="en-US" sz="2000" b="0" dirty="0" err="1">
                <a:solidFill>
                  <a:schemeClr val="accent1">
                    <a:lumMod val="50000"/>
                  </a:schemeClr>
                </a:solidFill>
                <a:effectLst/>
                <a:latin typeface="Roboto" panose="02000000000000000000" pitchFamily="2" charset="0"/>
                <a:ea typeface="Roboto" panose="02000000000000000000" pitchFamily="2" charset="0"/>
              </a:rPr>
              <a:t>Đạt</a:t>
            </a:r>
            <a:endParaRPr lang="en-GB" sz="2000" b="0" dirty="0">
              <a:solidFill>
                <a:schemeClr val="accent1">
                  <a:lumMod val="50000"/>
                </a:schemeClr>
              </a:solidFill>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1" name="Google Shape;211;p18"/>
          <p:cNvSpPr/>
          <p:nvPr/>
        </p:nvSpPr>
        <p:spPr>
          <a:xfrm>
            <a:off x="7855821" y="2302360"/>
            <a:ext cx="282133" cy="26939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18"/>
          <p:cNvGrpSpPr/>
          <p:nvPr/>
        </p:nvGrpSpPr>
        <p:grpSpPr>
          <a:xfrm>
            <a:off x="7286692" y="314460"/>
            <a:ext cx="1208686" cy="1209005"/>
            <a:chOff x="6654650" y="3665275"/>
            <a:chExt cx="409100" cy="409125"/>
          </a:xfrm>
        </p:grpSpPr>
        <p:sp>
          <p:nvSpPr>
            <p:cNvPr id="213" name="Google Shape;213;p1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8"/>
          <p:cNvGrpSpPr/>
          <p:nvPr/>
        </p:nvGrpSpPr>
        <p:grpSpPr>
          <a:xfrm rot="1057032">
            <a:off x="6679729" y="2134877"/>
            <a:ext cx="798554" cy="798615"/>
            <a:chOff x="570875" y="4322250"/>
            <a:chExt cx="443300" cy="443325"/>
          </a:xfrm>
        </p:grpSpPr>
        <p:sp>
          <p:nvSpPr>
            <p:cNvPr id="216" name="Google Shape;216;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8"/>
          <p:cNvSpPr/>
          <p:nvPr/>
        </p:nvSpPr>
        <p:spPr>
          <a:xfrm rot="2466689">
            <a:off x="6606079" y="1560077"/>
            <a:ext cx="392001" cy="37429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rot="-1609379">
            <a:off x="6878860" y="763776"/>
            <a:ext cx="282082" cy="269341"/>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rot="2925831">
            <a:off x="8325715" y="1212647"/>
            <a:ext cx="211251" cy="20171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rot="-1609195">
            <a:off x="7256043" y="342750"/>
            <a:ext cx="190312" cy="18171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18" name="Google Shape;202;p17">
            <a:extLst>
              <a:ext uri="{FF2B5EF4-FFF2-40B4-BE49-F238E27FC236}">
                <a16:creationId xmlns:a16="http://schemas.microsoft.com/office/drawing/2014/main" id="{347DD35A-5DF1-477D-8563-A9208580E214}"/>
              </a:ext>
            </a:extLst>
          </p:cNvPr>
          <p:cNvSpPr txBox="1">
            <a:spLocks/>
          </p:cNvSpPr>
          <p:nvPr/>
        </p:nvSpPr>
        <p:spPr>
          <a:xfrm>
            <a:off x="981419" y="785394"/>
            <a:ext cx="5760300" cy="680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rgbClr val="FF9900"/>
                </a:solidFill>
                <a:latin typeface="Oswald" panose="020B0604020202020204" charset="0"/>
              </a:rPr>
              <a:t>I</a:t>
            </a:r>
            <a:r>
              <a:rPr lang="en-GB" sz="3600" b="1" dirty="0">
                <a:solidFill>
                  <a:srgbClr val="FF9900"/>
                </a:solidFill>
                <a:latin typeface="Oswald" panose="020B0604020202020204" charset="0"/>
              </a:rPr>
              <a:t>II. </a:t>
            </a:r>
            <a:r>
              <a:rPr lang="en-GB" sz="3600" b="1" dirty="0" err="1">
                <a:solidFill>
                  <a:srgbClr val="FF9900"/>
                </a:solidFill>
                <a:latin typeface="Oswald" panose="020B0604020202020204" charset="0"/>
              </a:rPr>
              <a:t>Cấu</a:t>
            </a:r>
            <a:r>
              <a:rPr lang="en-GB" sz="3600" b="1" dirty="0">
                <a:solidFill>
                  <a:srgbClr val="FF9900"/>
                </a:solidFill>
                <a:latin typeface="Oswald" panose="020B0604020202020204" charset="0"/>
              </a:rPr>
              <a:t> </a:t>
            </a:r>
            <a:r>
              <a:rPr lang="en-GB" sz="3600" b="1" dirty="0" err="1">
                <a:solidFill>
                  <a:srgbClr val="FF9900"/>
                </a:solidFill>
                <a:latin typeface="Oswald" panose="020B0604020202020204" charset="0"/>
              </a:rPr>
              <a:t>trúc</a:t>
            </a:r>
            <a:r>
              <a:rPr lang="en-GB" sz="3600" b="1" dirty="0">
                <a:solidFill>
                  <a:srgbClr val="FF9900"/>
                </a:solidFill>
                <a:latin typeface="Oswald" panose="020B0604020202020204" charset="0"/>
              </a:rPr>
              <a:t> </a:t>
            </a:r>
            <a:r>
              <a:rPr lang="en-GB" sz="3600" b="1" dirty="0" err="1">
                <a:solidFill>
                  <a:srgbClr val="FF9900"/>
                </a:solidFill>
                <a:latin typeface="Oswald" panose="020B0604020202020204" charset="0"/>
              </a:rPr>
              <a:t>của</a:t>
            </a:r>
            <a:r>
              <a:rPr lang="en-GB" sz="3600" b="1" dirty="0">
                <a:solidFill>
                  <a:srgbClr val="FF9900"/>
                </a:solidFill>
                <a:latin typeface="Oswald" panose="020B0604020202020204" charset="0"/>
              </a:rPr>
              <a:t> </a:t>
            </a:r>
            <a:r>
              <a:rPr lang="en-GB" sz="3600" b="1" dirty="0" err="1">
                <a:solidFill>
                  <a:srgbClr val="FF9900"/>
                </a:solidFill>
                <a:latin typeface="Oswald" panose="020B0604020202020204" charset="0"/>
              </a:rPr>
              <a:t>nhóm</a:t>
            </a:r>
            <a:r>
              <a:rPr lang="en-GB" sz="3600" b="1" dirty="0">
                <a:solidFill>
                  <a:srgbClr val="FF9900"/>
                </a:solidFill>
                <a:latin typeface="Oswald" panose="020B0604020202020204" charset="0"/>
              </a:rPr>
              <a:t> </a:t>
            </a:r>
            <a:r>
              <a:rPr lang="en-GB" sz="3600" b="1" dirty="0" err="1">
                <a:solidFill>
                  <a:srgbClr val="FF9900"/>
                </a:solidFill>
                <a:latin typeface="Oswald" panose="020B0604020202020204" charset="0"/>
              </a:rPr>
              <a:t>dự</a:t>
            </a:r>
            <a:r>
              <a:rPr lang="en-GB" sz="3600" b="1" dirty="0">
                <a:solidFill>
                  <a:srgbClr val="FF9900"/>
                </a:solidFill>
                <a:latin typeface="Oswald" panose="020B0604020202020204" charset="0"/>
              </a:rPr>
              <a:t> </a:t>
            </a:r>
            <a:r>
              <a:rPr lang="en-GB" sz="3600" b="1" dirty="0" err="1">
                <a:solidFill>
                  <a:srgbClr val="FF9900"/>
                </a:solidFill>
                <a:latin typeface="Oswald" panose="020B0604020202020204" charset="0"/>
              </a:rPr>
              <a:t>án</a:t>
            </a:r>
            <a:endParaRPr lang="en-GB" sz="3600" b="1" dirty="0">
              <a:solidFill>
                <a:srgbClr val="FF9900"/>
              </a:solidFill>
              <a:latin typeface="Oswald" panose="020B0604020202020204" charset="0"/>
            </a:endParaRPr>
          </a:p>
        </p:txBody>
      </p:sp>
      <p:sp>
        <p:nvSpPr>
          <p:cNvPr id="19" name="Google Shape;202;p17">
            <a:extLst>
              <a:ext uri="{FF2B5EF4-FFF2-40B4-BE49-F238E27FC236}">
                <a16:creationId xmlns:a16="http://schemas.microsoft.com/office/drawing/2014/main" id="{6E5E8F52-34B9-4A2F-B07E-2B9EF8E468C4}"/>
              </a:ext>
            </a:extLst>
          </p:cNvPr>
          <p:cNvSpPr txBox="1">
            <a:spLocks/>
          </p:cNvSpPr>
          <p:nvPr/>
        </p:nvSpPr>
        <p:spPr>
          <a:xfrm>
            <a:off x="1072967" y="1446394"/>
            <a:ext cx="5760300" cy="41270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rgbClr val="FF9900"/>
                </a:solidFill>
                <a:latin typeface="Times New Roman" panose="02020603050405020304" pitchFamily="18" charset="0"/>
                <a:cs typeface="Times New Roman" panose="02020603050405020304" pitchFamily="18" charset="0"/>
              </a:rPr>
              <a:t>1. </a:t>
            </a:r>
            <a:r>
              <a:rPr lang="en-US" sz="1800" b="1" dirty="0" err="1">
                <a:solidFill>
                  <a:srgbClr val="FF9900"/>
                </a:solidFill>
                <a:latin typeface="Times New Roman" panose="02020603050405020304" pitchFamily="18" charset="0"/>
                <a:cs typeface="Times New Roman" panose="02020603050405020304" pitchFamily="18" charset="0"/>
              </a:rPr>
              <a:t>Các</a:t>
            </a:r>
            <a:r>
              <a:rPr lang="en-US" sz="1800" b="1" dirty="0">
                <a:solidFill>
                  <a:srgbClr val="FF9900"/>
                </a:solidFill>
                <a:latin typeface="Times New Roman" panose="02020603050405020304" pitchFamily="18" charset="0"/>
                <a:cs typeface="Times New Roman" panose="02020603050405020304" pitchFamily="18" charset="0"/>
              </a:rPr>
              <a:t> </a:t>
            </a:r>
            <a:r>
              <a:rPr lang="en-US" sz="1800" b="1" dirty="0" err="1">
                <a:solidFill>
                  <a:srgbClr val="FF9900"/>
                </a:solidFill>
                <a:latin typeface="Times New Roman" panose="02020603050405020304" pitchFamily="18" charset="0"/>
                <a:cs typeface="Times New Roman" panose="02020603050405020304" pitchFamily="18" charset="0"/>
              </a:rPr>
              <a:t>thành</a:t>
            </a:r>
            <a:r>
              <a:rPr lang="en-US" sz="1800" b="1" dirty="0">
                <a:solidFill>
                  <a:srgbClr val="FF9900"/>
                </a:solidFill>
                <a:latin typeface="Times New Roman" panose="02020603050405020304" pitchFamily="18" charset="0"/>
                <a:cs typeface="Times New Roman" panose="02020603050405020304" pitchFamily="18" charset="0"/>
              </a:rPr>
              <a:t> </a:t>
            </a:r>
            <a:r>
              <a:rPr lang="en-US" sz="1800" b="1" dirty="0" err="1">
                <a:solidFill>
                  <a:srgbClr val="FF9900"/>
                </a:solidFill>
                <a:latin typeface="Times New Roman" panose="02020603050405020304" pitchFamily="18" charset="0"/>
                <a:cs typeface="Times New Roman" panose="02020603050405020304" pitchFamily="18" charset="0"/>
              </a:rPr>
              <a:t>phần</a:t>
            </a:r>
            <a:r>
              <a:rPr lang="en-US" sz="1800" b="1" dirty="0">
                <a:solidFill>
                  <a:srgbClr val="FF9900"/>
                </a:solidFill>
                <a:latin typeface="Times New Roman" panose="02020603050405020304" pitchFamily="18" charset="0"/>
                <a:cs typeface="Times New Roman" panose="02020603050405020304" pitchFamily="18" charset="0"/>
              </a:rPr>
              <a:t> </a:t>
            </a:r>
            <a:r>
              <a:rPr lang="en-US" sz="1800" b="1" dirty="0" err="1">
                <a:solidFill>
                  <a:srgbClr val="FF9900"/>
                </a:solidFill>
                <a:latin typeface="Times New Roman" panose="02020603050405020304" pitchFamily="18" charset="0"/>
                <a:cs typeface="Times New Roman" panose="02020603050405020304" pitchFamily="18" charset="0"/>
              </a:rPr>
              <a:t>trong</a:t>
            </a:r>
            <a:r>
              <a:rPr lang="en-US" sz="1800" b="1" dirty="0">
                <a:solidFill>
                  <a:srgbClr val="FF9900"/>
                </a:solidFill>
                <a:latin typeface="Times New Roman" panose="02020603050405020304" pitchFamily="18" charset="0"/>
                <a:cs typeface="Times New Roman" panose="02020603050405020304" pitchFamily="18" charset="0"/>
              </a:rPr>
              <a:t> </a:t>
            </a:r>
            <a:r>
              <a:rPr lang="en-US" sz="1800" b="1" dirty="0" err="1">
                <a:solidFill>
                  <a:srgbClr val="FF9900"/>
                </a:solidFill>
                <a:latin typeface="Times New Roman" panose="02020603050405020304" pitchFamily="18" charset="0"/>
                <a:cs typeface="Times New Roman" panose="02020603050405020304" pitchFamily="18" charset="0"/>
              </a:rPr>
              <a:t>dự</a:t>
            </a:r>
            <a:r>
              <a:rPr lang="en-US" sz="1800" b="1" dirty="0">
                <a:solidFill>
                  <a:srgbClr val="FF9900"/>
                </a:solidFill>
                <a:latin typeface="Times New Roman" panose="02020603050405020304" pitchFamily="18" charset="0"/>
                <a:cs typeface="Times New Roman" panose="02020603050405020304" pitchFamily="18" charset="0"/>
              </a:rPr>
              <a:t> </a:t>
            </a:r>
            <a:r>
              <a:rPr lang="en-US" sz="1800" b="1" dirty="0" err="1">
                <a:solidFill>
                  <a:srgbClr val="FF9900"/>
                </a:solidFill>
                <a:latin typeface="Times New Roman" panose="02020603050405020304" pitchFamily="18" charset="0"/>
                <a:cs typeface="Times New Roman" panose="02020603050405020304" pitchFamily="18" charset="0"/>
              </a:rPr>
              <a:t>án</a:t>
            </a:r>
            <a:endParaRPr lang="en-GB" sz="1800" b="1" dirty="0">
              <a:solidFill>
                <a:srgbClr val="FF9900"/>
              </a:solidFill>
              <a:latin typeface="Times New Roman" panose="02020603050405020304" pitchFamily="18" charset="0"/>
              <a:cs typeface="Times New Roman" panose="02020603050405020304" pitchFamily="18" charset="0"/>
            </a:endParaRPr>
          </a:p>
        </p:txBody>
      </p:sp>
      <p:sp>
        <p:nvSpPr>
          <p:cNvPr id="21" name="Google Shape;229;p19">
            <a:extLst>
              <a:ext uri="{FF2B5EF4-FFF2-40B4-BE49-F238E27FC236}">
                <a16:creationId xmlns:a16="http://schemas.microsoft.com/office/drawing/2014/main" id="{9499346F-83E7-406E-A723-E0C27956FAC4}"/>
              </a:ext>
            </a:extLst>
          </p:cNvPr>
          <p:cNvSpPr txBox="1">
            <a:spLocks/>
          </p:cNvSpPr>
          <p:nvPr/>
        </p:nvSpPr>
        <p:spPr>
          <a:xfrm>
            <a:off x="1031425" y="1860875"/>
            <a:ext cx="6824396" cy="276113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nSpc>
                <a:spcPct val="115000"/>
              </a:lnSpc>
              <a:spcBef>
                <a:spcPts val="0"/>
              </a:spcBef>
              <a:spcAft>
                <a:spcPts val="1000"/>
              </a:spcAft>
              <a:buClr>
                <a:srgbClr val="3796BF"/>
              </a:buClr>
              <a:buFont typeface="Times New Roman" panose="02020603050405020304" pitchFamily="18" charset="0"/>
              <a:buChar char="-"/>
            </a:pPr>
            <a:r>
              <a:rPr lang="en-US" sz="1800" dirty="0" err="1">
                <a:solidFill>
                  <a:srgbClr val="3796BF"/>
                </a:solidFill>
                <a:effectLst/>
                <a:latin typeface="Times New Roman" panose="02020603050405020304" pitchFamily="18" charset="0"/>
                <a:ea typeface="Times New Roman" panose="02020603050405020304" pitchFamily="18" charset="0"/>
              </a:rPr>
              <a:t>Nhà</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tài</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trợ</a:t>
            </a:r>
            <a:r>
              <a:rPr lang="en-US" sz="1800" dirty="0">
                <a:solidFill>
                  <a:srgbClr val="3796BF"/>
                </a:solidFill>
                <a:effectLst/>
                <a:latin typeface="Times New Roman" panose="02020603050405020304" pitchFamily="18" charset="0"/>
                <a:ea typeface="Times New Roman" panose="02020603050405020304" pitchFamily="18" charset="0"/>
              </a:rPr>
              <a:t> : </a:t>
            </a:r>
            <a:r>
              <a:rPr lang="en-US" sz="1800" dirty="0" err="1">
                <a:solidFill>
                  <a:srgbClr val="3796BF"/>
                </a:solidFill>
                <a:effectLst/>
                <a:latin typeface="Times New Roman" panose="02020603050405020304" pitchFamily="18" charset="0"/>
                <a:ea typeface="Times New Roman" panose="02020603050405020304" pitchFamily="18" charset="0"/>
              </a:rPr>
              <a:t>chủ</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nhà</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hàng</a:t>
            </a:r>
            <a:r>
              <a:rPr lang="en-US" sz="1800" dirty="0">
                <a:solidFill>
                  <a:srgbClr val="3796BF"/>
                </a:solidFill>
                <a:effectLst/>
                <a:latin typeface="Times New Roman" panose="02020603050405020304" pitchFamily="18" charset="0"/>
                <a:ea typeface="Times New Roman" panose="02020603050405020304" pitchFamily="18" charset="0"/>
              </a:rPr>
              <a:t> </a:t>
            </a:r>
            <a:endParaRPr lang="en-GB" sz="1800" dirty="0">
              <a:solidFill>
                <a:srgbClr val="3796BF"/>
              </a:solidFill>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1000"/>
              </a:spcAft>
              <a:buClr>
                <a:srgbClr val="3796BF"/>
              </a:buClr>
              <a:buFont typeface="Times New Roman" panose="02020603050405020304" pitchFamily="18" charset="0"/>
              <a:buChar char="-"/>
            </a:pPr>
            <a:r>
              <a:rPr lang="en-US" sz="1800" dirty="0" err="1">
                <a:solidFill>
                  <a:srgbClr val="3796BF"/>
                </a:solidFill>
                <a:effectLst/>
                <a:latin typeface="Times New Roman" panose="02020603050405020304" pitchFamily="18" charset="0"/>
                <a:ea typeface="Times New Roman" panose="02020603050405020304" pitchFamily="18" charset="0"/>
              </a:rPr>
              <a:t>Giám</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đốc</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dự</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án</a:t>
            </a:r>
            <a:r>
              <a:rPr lang="en-US" sz="1800" dirty="0">
                <a:solidFill>
                  <a:srgbClr val="3796BF"/>
                </a:solidFill>
                <a:effectLst/>
                <a:latin typeface="Times New Roman" panose="02020603050405020304" pitchFamily="18" charset="0"/>
                <a:ea typeface="Times New Roman" panose="02020603050405020304" pitchFamily="18" charset="0"/>
              </a:rPr>
              <a:t> </a:t>
            </a:r>
            <a:endParaRPr lang="en-GB" sz="1800" dirty="0">
              <a:solidFill>
                <a:srgbClr val="3796BF"/>
              </a:solidFill>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1000"/>
              </a:spcAft>
              <a:buClr>
                <a:srgbClr val="3796BF"/>
              </a:buClr>
              <a:buFont typeface="Times New Roman" panose="02020603050405020304" pitchFamily="18" charset="0"/>
              <a:buChar char="-"/>
            </a:pPr>
            <a:r>
              <a:rPr lang="en-US" sz="1800" dirty="0" err="1">
                <a:solidFill>
                  <a:srgbClr val="3796BF"/>
                </a:solidFill>
                <a:effectLst/>
                <a:latin typeface="Times New Roman" panose="02020603050405020304" pitchFamily="18" charset="0"/>
                <a:ea typeface="Times New Roman" panose="02020603050405020304" pitchFamily="18" charset="0"/>
              </a:rPr>
              <a:t>Nhóm</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thu</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thập</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yêu</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cầu</a:t>
            </a:r>
            <a:r>
              <a:rPr lang="en-US" sz="1800" dirty="0">
                <a:solidFill>
                  <a:srgbClr val="3796BF"/>
                </a:solidFill>
                <a:effectLst/>
                <a:latin typeface="Times New Roman" panose="02020603050405020304" pitchFamily="18" charset="0"/>
                <a:ea typeface="Times New Roman" panose="02020603050405020304" pitchFamily="18" charset="0"/>
              </a:rPr>
              <a:t> </a:t>
            </a:r>
            <a:endParaRPr lang="en-GB" sz="1800" dirty="0">
              <a:solidFill>
                <a:srgbClr val="3796BF"/>
              </a:solidFill>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1000"/>
              </a:spcAft>
              <a:buClr>
                <a:srgbClr val="3796BF"/>
              </a:buClr>
              <a:buFont typeface="Times New Roman" panose="02020603050405020304" pitchFamily="18" charset="0"/>
              <a:buChar char="-"/>
            </a:pPr>
            <a:r>
              <a:rPr lang="en-US" sz="1800" dirty="0" err="1">
                <a:solidFill>
                  <a:srgbClr val="3796BF"/>
                </a:solidFill>
                <a:effectLst/>
                <a:latin typeface="Times New Roman" panose="02020603050405020304" pitchFamily="18" charset="0"/>
                <a:ea typeface="Times New Roman" panose="02020603050405020304" pitchFamily="18" charset="0"/>
              </a:rPr>
              <a:t>Nhóm</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phân</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tích</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và</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thiết</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kế</a:t>
            </a:r>
            <a:endParaRPr lang="en-GB" sz="1800" dirty="0">
              <a:solidFill>
                <a:srgbClr val="3796BF"/>
              </a:solidFill>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1000"/>
              </a:spcAft>
              <a:buClr>
                <a:srgbClr val="3796BF"/>
              </a:buClr>
              <a:buFont typeface="Times New Roman" panose="02020603050405020304" pitchFamily="18" charset="0"/>
              <a:buChar char="-"/>
            </a:pPr>
            <a:r>
              <a:rPr lang="en-US" sz="1800" dirty="0" err="1">
                <a:solidFill>
                  <a:srgbClr val="3796BF"/>
                </a:solidFill>
                <a:effectLst/>
                <a:latin typeface="Times New Roman" panose="02020603050405020304" pitchFamily="18" charset="0"/>
                <a:ea typeface="Times New Roman" panose="02020603050405020304" pitchFamily="18" charset="0"/>
              </a:rPr>
              <a:t>Nhóm</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lập</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trình</a:t>
            </a:r>
            <a:endParaRPr lang="en-GB" sz="1800" dirty="0">
              <a:solidFill>
                <a:srgbClr val="3796BF"/>
              </a:solidFill>
              <a:effectLst/>
              <a:latin typeface="Times New Roman" panose="02020603050405020304" pitchFamily="18" charset="0"/>
              <a:ea typeface="Times New Roman" panose="02020603050405020304" pitchFamily="18" charset="0"/>
            </a:endParaRPr>
          </a:p>
          <a:p>
            <a:pPr marL="342900" marR="0" lvl="0" indent="-342900">
              <a:lnSpc>
                <a:spcPct val="115000"/>
              </a:lnSpc>
              <a:spcBef>
                <a:spcPts val="0"/>
              </a:spcBef>
              <a:spcAft>
                <a:spcPts val="1000"/>
              </a:spcAft>
              <a:buClr>
                <a:srgbClr val="3796BF"/>
              </a:buClr>
              <a:buFont typeface="Times New Roman" panose="02020603050405020304" pitchFamily="18" charset="0"/>
              <a:buChar char="-"/>
            </a:pPr>
            <a:r>
              <a:rPr lang="en-US" sz="1800" dirty="0" err="1">
                <a:solidFill>
                  <a:srgbClr val="3796BF"/>
                </a:solidFill>
                <a:effectLst/>
                <a:latin typeface="Times New Roman" panose="02020603050405020304" pitchFamily="18" charset="0"/>
                <a:ea typeface="Times New Roman" panose="02020603050405020304" pitchFamily="18" charset="0"/>
              </a:rPr>
              <a:t>Nhóm</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kiểm</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thử</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bảo</a:t>
            </a:r>
            <a:r>
              <a:rPr lang="en-US" sz="1800" dirty="0">
                <a:solidFill>
                  <a:srgbClr val="3796BF"/>
                </a:solidFill>
                <a:effectLst/>
                <a:latin typeface="Times New Roman" panose="02020603050405020304" pitchFamily="18" charset="0"/>
                <a:ea typeface="Times New Roman" panose="02020603050405020304" pitchFamily="18" charset="0"/>
              </a:rPr>
              <a:t> </a:t>
            </a:r>
            <a:r>
              <a:rPr lang="en-US" sz="1800" dirty="0" err="1">
                <a:solidFill>
                  <a:srgbClr val="3796BF"/>
                </a:solidFill>
                <a:effectLst/>
                <a:latin typeface="Times New Roman" panose="02020603050405020304" pitchFamily="18" charset="0"/>
                <a:ea typeface="Times New Roman" panose="02020603050405020304" pitchFamily="18" charset="0"/>
              </a:rPr>
              <a:t>trì</a:t>
            </a:r>
            <a:endParaRPr lang="en-GB" sz="1800" dirty="0">
              <a:solidFill>
                <a:srgbClr val="3796BF"/>
              </a:solidFill>
              <a:effectLst/>
              <a:latin typeface="Times New Roman" panose="02020603050405020304" pitchFamily="18" charset="0"/>
              <a:ea typeface="Times New Roman" panose="02020603050405020304" pitchFamily="18" charset="0"/>
            </a:endParaRPr>
          </a:p>
        </p:txBody>
      </p:sp>
      <p:sp>
        <p:nvSpPr>
          <p:cNvPr id="22" name="Google Shape;202;p17">
            <a:extLst>
              <a:ext uri="{FF2B5EF4-FFF2-40B4-BE49-F238E27FC236}">
                <a16:creationId xmlns:a16="http://schemas.microsoft.com/office/drawing/2014/main" id="{72DAE417-215A-41C4-9A27-0307B3894990}"/>
              </a:ext>
            </a:extLst>
          </p:cNvPr>
          <p:cNvSpPr txBox="1">
            <a:spLocks/>
          </p:cNvSpPr>
          <p:nvPr/>
        </p:nvSpPr>
        <p:spPr>
          <a:xfrm>
            <a:off x="1072967" y="1442277"/>
            <a:ext cx="5760300" cy="412709"/>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rgbClr val="FF9900"/>
                </a:solidFill>
                <a:latin typeface="Times New Roman" panose="02020603050405020304" pitchFamily="18" charset="0"/>
                <a:cs typeface="Times New Roman" panose="02020603050405020304" pitchFamily="18" charset="0"/>
              </a:rPr>
              <a:t>2. </a:t>
            </a:r>
            <a:r>
              <a:rPr lang="en-US" sz="1800" b="1" dirty="0" err="1">
                <a:solidFill>
                  <a:srgbClr val="FF9900"/>
                </a:solidFill>
                <a:latin typeface="Times New Roman" panose="02020603050405020304" pitchFamily="18" charset="0"/>
                <a:cs typeface="Times New Roman" panose="02020603050405020304" pitchFamily="18" charset="0"/>
              </a:rPr>
              <a:t>Sơ</a:t>
            </a:r>
            <a:r>
              <a:rPr lang="en-US" sz="1800" b="1" dirty="0">
                <a:solidFill>
                  <a:srgbClr val="FF9900"/>
                </a:solidFill>
                <a:latin typeface="Times New Roman" panose="02020603050405020304" pitchFamily="18" charset="0"/>
                <a:cs typeface="Times New Roman" panose="02020603050405020304" pitchFamily="18" charset="0"/>
              </a:rPr>
              <a:t> </a:t>
            </a:r>
            <a:r>
              <a:rPr lang="en-US" sz="1800" b="1" dirty="0" err="1">
                <a:solidFill>
                  <a:srgbClr val="FF9900"/>
                </a:solidFill>
                <a:latin typeface="Times New Roman" panose="02020603050405020304" pitchFamily="18" charset="0"/>
                <a:cs typeface="Times New Roman" panose="02020603050405020304" pitchFamily="18" charset="0"/>
              </a:rPr>
              <a:t>đồ</a:t>
            </a:r>
            <a:r>
              <a:rPr lang="en-US" sz="1800" b="1" dirty="0">
                <a:solidFill>
                  <a:srgbClr val="FF9900"/>
                </a:solidFill>
                <a:latin typeface="Times New Roman" panose="02020603050405020304" pitchFamily="18" charset="0"/>
                <a:cs typeface="Times New Roman" panose="02020603050405020304" pitchFamily="18" charset="0"/>
              </a:rPr>
              <a:t> </a:t>
            </a:r>
            <a:r>
              <a:rPr lang="en-US" sz="1800" b="1" dirty="0" err="1">
                <a:solidFill>
                  <a:srgbClr val="FF9900"/>
                </a:solidFill>
                <a:latin typeface="Times New Roman" panose="02020603050405020304" pitchFamily="18" charset="0"/>
                <a:cs typeface="Times New Roman" panose="02020603050405020304" pitchFamily="18" charset="0"/>
              </a:rPr>
              <a:t>tổ</a:t>
            </a:r>
            <a:r>
              <a:rPr lang="en-US" sz="1800" b="1" dirty="0">
                <a:solidFill>
                  <a:srgbClr val="FF9900"/>
                </a:solidFill>
                <a:latin typeface="Times New Roman" panose="02020603050405020304" pitchFamily="18" charset="0"/>
                <a:cs typeface="Times New Roman" panose="02020603050405020304" pitchFamily="18" charset="0"/>
              </a:rPr>
              <a:t> </a:t>
            </a:r>
            <a:r>
              <a:rPr lang="en-US" sz="1800" b="1" dirty="0" err="1">
                <a:solidFill>
                  <a:srgbClr val="FF9900"/>
                </a:solidFill>
                <a:latin typeface="Times New Roman" panose="02020603050405020304" pitchFamily="18" charset="0"/>
                <a:cs typeface="Times New Roman" panose="02020603050405020304" pitchFamily="18" charset="0"/>
              </a:rPr>
              <a:t>chức</a:t>
            </a:r>
            <a:r>
              <a:rPr lang="en-US" sz="1800" b="1" dirty="0">
                <a:solidFill>
                  <a:srgbClr val="FF9900"/>
                </a:solidFill>
                <a:latin typeface="Times New Roman" panose="02020603050405020304" pitchFamily="18" charset="0"/>
                <a:cs typeface="Times New Roman" panose="02020603050405020304" pitchFamily="18" charset="0"/>
              </a:rPr>
              <a:t> </a:t>
            </a:r>
            <a:r>
              <a:rPr lang="en-US" sz="1800" b="1" dirty="0" err="1">
                <a:solidFill>
                  <a:srgbClr val="FF9900"/>
                </a:solidFill>
                <a:latin typeface="Times New Roman" panose="02020603050405020304" pitchFamily="18" charset="0"/>
                <a:cs typeface="Times New Roman" panose="02020603050405020304" pitchFamily="18" charset="0"/>
              </a:rPr>
              <a:t>dự</a:t>
            </a:r>
            <a:r>
              <a:rPr lang="en-US" sz="1800" b="1" dirty="0">
                <a:solidFill>
                  <a:srgbClr val="FF9900"/>
                </a:solidFill>
                <a:latin typeface="Times New Roman" panose="02020603050405020304" pitchFamily="18" charset="0"/>
                <a:cs typeface="Times New Roman" panose="02020603050405020304" pitchFamily="18" charset="0"/>
              </a:rPr>
              <a:t> </a:t>
            </a:r>
            <a:r>
              <a:rPr lang="en-US" sz="1800" b="1" dirty="0" err="1">
                <a:solidFill>
                  <a:srgbClr val="FF9900"/>
                </a:solidFill>
                <a:latin typeface="Times New Roman" panose="02020603050405020304" pitchFamily="18" charset="0"/>
                <a:cs typeface="Times New Roman" panose="02020603050405020304" pitchFamily="18" charset="0"/>
              </a:rPr>
              <a:t>án</a:t>
            </a:r>
            <a:endParaRPr lang="en-GB" sz="1800" b="1" dirty="0">
              <a:solidFill>
                <a:srgbClr val="FF9900"/>
              </a:solidFill>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C8D8D4A9-9A68-436C-A9C6-8E5363166C83}"/>
              </a:ext>
            </a:extLst>
          </p:cNvPr>
          <p:cNvPicPr/>
          <p:nvPr/>
        </p:nvPicPr>
        <p:blipFill>
          <a:blip r:embed="rId3">
            <a:extLst>
              <a:ext uri="{28A0092B-C50C-407E-A947-70E740481C1C}">
                <a14:useLocalDpi xmlns:a14="http://schemas.microsoft.com/office/drawing/2010/main" val="0"/>
              </a:ext>
            </a:extLst>
          </a:blip>
          <a:stretch>
            <a:fillRect/>
          </a:stretch>
        </p:blipFill>
        <p:spPr>
          <a:xfrm>
            <a:off x="1119106" y="1995950"/>
            <a:ext cx="6736715" cy="2880995"/>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grpId="1" nodeType="clickEffect">
                                  <p:stCondLst>
                                    <p:cond delay="0"/>
                                  </p:stCondLst>
                                  <p:childTnLst>
                                    <p:anim calcmode="lin" valueType="num">
                                      <p:cBhvr additive="base">
                                        <p:cTn id="21" dur="500"/>
                                        <p:tgtEl>
                                          <p:spTgt spid="21"/>
                                        </p:tgtEl>
                                        <p:attrNameLst>
                                          <p:attrName>ppt_x</p:attrName>
                                        </p:attrNameLst>
                                      </p:cBhvr>
                                      <p:tavLst>
                                        <p:tav tm="0">
                                          <p:val>
                                            <p:strVal val="ppt_x"/>
                                          </p:val>
                                        </p:tav>
                                        <p:tav tm="100000">
                                          <p:val>
                                            <p:strVal val="ppt_x"/>
                                          </p:val>
                                        </p:tav>
                                      </p:tavLst>
                                    </p:anim>
                                    <p:anim calcmode="lin" valueType="num">
                                      <p:cBhvr additive="base">
                                        <p:cTn id="22" dur="500"/>
                                        <p:tgtEl>
                                          <p:spTgt spid="21"/>
                                        </p:tgtEl>
                                        <p:attrNameLst>
                                          <p:attrName>ppt_y</p:attrName>
                                        </p:attrNameLst>
                                      </p:cBhvr>
                                      <p:tavLst>
                                        <p:tav tm="0">
                                          <p:val>
                                            <p:strVal val="ppt_y"/>
                                          </p:val>
                                        </p:tav>
                                        <p:tav tm="100000">
                                          <p:val>
                                            <p:strVal val="1+ppt_h/2"/>
                                          </p:val>
                                        </p:tav>
                                      </p:tavLst>
                                    </p:anim>
                                    <p:set>
                                      <p:cBhvr>
                                        <p:cTn id="23" dur="1" fill="hold">
                                          <p:stCondLst>
                                            <p:cond delay="499"/>
                                          </p:stCondLst>
                                        </p:cTn>
                                        <p:tgtEl>
                                          <p:spTgt spid="2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xit" presetSubtype="4" fill="hold" grpId="1" nodeType="clickEffect">
                                  <p:stCondLst>
                                    <p:cond delay="0"/>
                                  </p:stCondLst>
                                  <p:childTnLst>
                                    <p:anim calcmode="lin" valueType="num">
                                      <p:cBhvr additive="base">
                                        <p:cTn id="27" dur="500"/>
                                        <p:tgtEl>
                                          <p:spTgt spid="19"/>
                                        </p:tgtEl>
                                        <p:attrNameLst>
                                          <p:attrName>ppt_x</p:attrName>
                                        </p:attrNameLst>
                                      </p:cBhvr>
                                      <p:tavLst>
                                        <p:tav tm="0">
                                          <p:val>
                                            <p:strVal val="ppt_x"/>
                                          </p:val>
                                        </p:tav>
                                        <p:tav tm="100000">
                                          <p:val>
                                            <p:strVal val="ppt_x"/>
                                          </p:val>
                                        </p:tav>
                                      </p:tavLst>
                                    </p:anim>
                                    <p:anim calcmode="lin" valueType="num">
                                      <p:cBhvr additive="base">
                                        <p:cTn id="28" dur="500"/>
                                        <p:tgtEl>
                                          <p:spTgt spid="19"/>
                                        </p:tgtEl>
                                        <p:attrNameLst>
                                          <p:attrName>ppt_y</p:attrName>
                                        </p:attrNameLst>
                                      </p:cBhvr>
                                      <p:tavLst>
                                        <p:tav tm="0">
                                          <p:val>
                                            <p:strVal val="ppt_y"/>
                                          </p:val>
                                        </p:tav>
                                        <p:tav tm="100000">
                                          <p:val>
                                            <p:strVal val="1+ppt_h/2"/>
                                          </p:val>
                                        </p:tav>
                                      </p:tavLst>
                                    </p:anim>
                                    <p:set>
                                      <p:cBhvr>
                                        <p:cTn id="29" dur="1" fill="hold">
                                          <p:stCondLst>
                                            <p:cond delay="499"/>
                                          </p:stCondLst>
                                        </p:cTn>
                                        <p:tgtEl>
                                          <p:spTgt spid="19"/>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ppt_x"/>
                                          </p:val>
                                        </p:tav>
                                        <p:tav tm="100000">
                                          <p:val>
                                            <p:strVal val="#ppt_x"/>
                                          </p:val>
                                        </p:tav>
                                      </p:tavLst>
                                    </p:anim>
                                    <p:anim calcmode="lin" valueType="num">
                                      <p:cBhvr additive="base">
                                        <p:cTn id="3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additive="base">
                                        <p:cTn id="40" dur="500" fill="hold"/>
                                        <p:tgtEl>
                                          <p:spTgt spid="24"/>
                                        </p:tgtEl>
                                        <p:attrNameLst>
                                          <p:attrName>ppt_x</p:attrName>
                                        </p:attrNameLst>
                                      </p:cBhvr>
                                      <p:tavLst>
                                        <p:tav tm="0">
                                          <p:val>
                                            <p:strVal val="#ppt_x"/>
                                          </p:val>
                                        </p:tav>
                                        <p:tav tm="100000">
                                          <p:val>
                                            <p:strVal val="#ppt_x"/>
                                          </p:val>
                                        </p:tav>
                                      </p:tavLst>
                                    </p:anim>
                                    <p:anim calcmode="lin" valueType="num">
                                      <p:cBhvr additive="base">
                                        <p:cTn id="4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19" grpId="1"/>
      <p:bldP spid="21" grpId="0"/>
      <p:bldP spid="21" grpId="1"/>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19"/>
          <p:cNvSpPr txBox="1">
            <a:spLocks noGrp="1"/>
          </p:cNvSpPr>
          <p:nvPr>
            <p:ph type="title"/>
          </p:nvPr>
        </p:nvSpPr>
        <p:spPr>
          <a:xfrm>
            <a:off x="646247" y="834152"/>
            <a:ext cx="6390931" cy="857250"/>
          </a:xfrm>
          <a:prstGeom prst="rect">
            <a:avLst/>
          </a:prstGeom>
        </p:spPr>
        <p:txBody>
          <a:bodyPr spcFirstLastPara="1" wrap="square" lIns="91425" tIns="91425" rIns="91425" bIns="91425" anchor="b" anchorCtr="0">
            <a:noAutofit/>
          </a:bodyPr>
          <a:lstStyle/>
          <a:p>
            <a:pPr marL="457200" marR="0" lvl="1" algn="just">
              <a:lnSpc>
                <a:spcPct val="130000"/>
              </a:lnSpc>
              <a:spcBef>
                <a:spcPts val="0"/>
              </a:spcBef>
              <a:spcAft>
                <a:spcPts val="600"/>
              </a:spcAft>
            </a:pPr>
            <a:r>
              <a:rPr lang="en-US" sz="3600" dirty="0">
                <a:solidFill>
                  <a:srgbClr val="FF9900"/>
                </a:solidFill>
                <a:latin typeface="Oswald" panose="020B0604020202020204" charset="0"/>
                <a:ea typeface="Times New Roman" panose="02020603050405020304" pitchFamily="18" charset="0"/>
              </a:rPr>
              <a:t>I. </a:t>
            </a:r>
            <a:r>
              <a:rPr lang="en-US" sz="3600" b="1" dirty="0" err="1">
                <a:solidFill>
                  <a:srgbClr val="FF9900"/>
                </a:solidFill>
                <a:effectLst/>
                <a:latin typeface="Oswald" panose="020B0604020202020204" charset="0"/>
                <a:ea typeface="Times New Roman" panose="02020603050405020304" pitchFamily="18" charset="0"/>
              </a:rPr>
              <a:t>Lập</a:t>
            </a:r>
            <a:r>
              <a:rPr lang="en-US" sz="3600" b="1" dirty="0">
                <a:solidFill>
                  <a:srgbClr val="FF9900"/>
                </a:solidFill>
                <a:effectLst/>
                <a:latin typeface="Oswald" panose="020B0604020202020204" charset="0"/>
                <a:ea typeface="Times New Roman" panose="02020603050405020304" pitchFamily="18" charset="0"/>
              </a:rPr>
              <a:t> </a:t>
            </a:r>
            <a:r>
              <a:rPr lang="en-US" sz="3600" b="1" dirty="0" err="1">
                <a:solidFill>
                  <a:srgbClr val="FF9900"/>
                </a:solidFill>
                <a:effectLst/>
                <a:latin typeface="Oswald" panose="020B0604020202020204" charset="0"/>
                <a:ea typeface="Times New Roman" panose="02020603050405020304" pitchFamily="18" charset="0"/>
              </a:rPr>
              <a:t>bảng</a:t>
            </a:r>
            <a:r>
              <a:rPr lang="en-US" sz="3600" b="1" dirty="0">
                <a:solidFill>
                  <a:srgbClr val="FF9900"/>
                </a:solidFill>
                <a:effectLst/>
                <a:latin typeface="Oswald" panose="020B0604020202020204" charset="0"/>
                <a:ea typeface="Times New Roman" panose="02020603050405020304" pitchFamily="18" charset="0"/>
              </a:rPr>
              <a:t> </a:t>
            </a:r>
            <a:r>
              <a:rPr lang="en-US" sz="3600" b="1" dirty="0" err="1">
                <a:solidFill>
                  <a:srgbClr val="FF9900"/>
                </a:solidFill>
                <a:effectLst/>
                <a:latin typeface="Oswald" panose="020B0604020202020204" charset="0"/>
                <a:ea typeface="Times New Roman" panose="02020603050405020304" pitchFamily="18" charset="0"/>
              </a:rPr>
              <a:t>kế</a:t>
            </a:r>
            <a:r>
              <a:rPr lang="en-US" sz="3600" b="1" dirty="0">
                <a:solidFill>
                  <a:srgbClr val="FF9900"/>
                </a:solidFill>
                <a:effectLst/>
                <a:latin typeface="Oswald" panose="020B0604020202020204" charset="0"/>
                <a:ea typeface="Times New Roman" panose="02020603050405020304" pitchFamily="18" charset="0"/>
              </a:rPr>
              <a:t> </a:t>
            </a:r>
            <a:r>
              <a:rPr lang="en-US" sz="3600" b="1" dirty="0" err="1">
                <a:solidFill>
                  <a:srgbClr val="FF9900"/>
                </a:solidFill>
                <a:effectLst/>
                <a:latin typeface="Oswald" panose="020B0604020202020204" charset="0"/>
                <a:ea typeface="Times New Roman" panose="02020603050405020304" pitchFamily="18" charset="0"/>
              </a:rPr>
              <a:t>hoạch</a:t>
            </a:r>
            <a:r>
              <a:rPr lang="en-US" sz="3600" b="1" dirty="0">
                <a:solidFill>
                  <a:srgbClr val="FF9900"/>
                </a:solidFill>
                <a:effectLst/>
                <a:latin typeface="Oswald" panose="020B0604020202020204" charset="0"/>
                <a:ea typeface="Times New Roman" panose="02020603050405020304" pitchFamily="18" charset="0"/>
              </a:rPr>
              <a:t> </a:t>
            </a:r>
            <a:r>
              <a:rPr lang="en-US" sz="3600" b="1" dirty="0" err="1">
                <a:solidFill>
                  <a:srgbClr val="FF9900"/>
                </a:solidFill>
                <a:effectLst/>
                <a:latin typeface="Oswald" panose="020B0604020202020204" charset="0"/>
                <a:ea typeface="Times New Roman" panose="02020603050405020304" pitchFamily="18" charset="0"/>
              </a:rPr>
              <a:t>dự</a:t>
            </a:r>
            <a:r>
              <a:rPr lang="en-US" sz="3600" b="1" dirty="0">
                <a:solidFill>
                  <a:srgbClr val="FF9900"/>
                </a:solidFill>
                <a:effectLst/>
                <a:latin typeface="Oswald" panose="020B0604020202020204" charset="0"/>
                <a:ea typeface="Times New Roman" panose="02020603050405020304" pitchFamily="18" charset="0"/>
              </a:rPr>
              <a:t> </a:t>
            </a:r>
            <a:r>
              <a:rPr lang="en-US" sz="3600" b="1" dirty="0" err="1">
                <a:solidFill>
                  <a:srgbClr val="FF9900"/>
                </a:solidFill>
                <a:effectLst/>
                <a:latin typeface="Oswald" panose="020B0604020202020204" charset="0"/>
                <a:ea typeface="Times New Roman" panose="02020603050405020304" pitchFamily="18" charset="0"/>
              </a:rPr>
              <a:t>án</a:t>
            </a:r>
            <a:r>
              <a:rPr lang="en-US" sz="3600" b="1" dirty="0">
                <a:solidFill>
                  <a:srgbClr val="FF9900"/>
                </a:solidFill>
                <a:effectLst/>
                <a:latin typeface="Oswald" panose="020B0604020202020204" charset="0"/>
                <a:ea typeface="Times New Roman" panose="02020603050405020304" pitchFamily="18" charset="0"/>
              </a:rPr>
              <a:t>  </a:t>
            </a:r>
            <a:endParaRPr lang="en-GB" sz="3600" b="1" dirty="0">
              <a:solidFill>
                <a:srgbClr val="FF9900"/>
              </a:solidFill>
              <a:effectLst/>
              <a:latin typeface="Oswald" panose="020B0604020202020204" charset="0"/>
              <a:ea typeface="Times New Roman" panose="02020603050405020304" pitchFamily="18" charset="0"/>
            </a:endParaRPr>
          </a:p>
        </p:txBody>
      </p:sp>
      <p:sp>
        <p:nvSpPr>
          <p:cNvPr id="232" name="Google Shape;232;p19"/>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6" name="Google Shape;172;p13">
            <a:extLst>
              <a:ext uri="{FF2B5EF4-FFF2-40B4-BE49-F238E27FC236}">
                <a16:creationId xmlns:a16="http://schemas.microsoft.com/office/drawing/2014/main" id="{CFA7ECBF-CD02-45A8-BA7D-3B76067ADDE0}"/>
              </a:ext>
            </a:extLst>
          </p:cNvPr>
          <p:cNvSpPr txBox="1">
            <a:spLocks/>
          </p:cNvSpPr>
          <p:nvPr/>
        </p:nvSpPr>
        <p:spPr>
          <a:xfrm>
            <a:off x="2273846" y="330002"/>
            <a:ext cx="5084217" cy="680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rgbClr val="3796BF"/>
                </a:solidFill>
                <a:latin typeface="Oswald" panose="020B0604020202020204" charset="0"/>
              </a:rPr>
              <a:t>C</a:t>
            </a:r>
            <a:r>
              <a:rPr lang="vi-VN" sz="3200" b="1" dirty="0">
                <a:solidFill>
                  <a:srgbClr val="3796BF"/>
                </a:solidFill>
                <a:latin typeface="Oswald" panose="020B0604020202020204" charset="0"/>
              </a:rPr>
              <a:t>. </a:t>
            </a:r>
            <a:r>
              <a:rPr lang="en-US" sz="3200" b="1" dirty="0">
                <a:solidFill>
                  <a:srgbClr val="3796BF"/>
                </a:solidFill>
                <a:latin typeface="Oswald" panose="020B0604020202020204" charset="0"/>
              </a:rPr>
              <a:t>KẾ HOẠCH DỰ ÁN</a:t>
            </a:r>
            <a:endParaRPr lang="vi-VN" sz="3200" b="1" dirty="0">
              <a:solidFill>
                <a:srgbClr val="3796BF"/>
              </a:solidFill>
              <a:latin typeface="Oswald" panose="020B0604020202020204" charset="0"/>
            </a:endParaRPr>
          </a:p>
        </p:txBody>
      </p:sp>
      <p:graphicFrame>
        <p:nvGraphicFramePr>
          <p:cNvPr id="7" name="Table 6">
            <a:extLst>
              <a:ext uri="{FF2B5EF4-FFF2-40B4-BE49-F238E27FC236}">
                <a16:creationId xmlns:a16="http://schemas.microsoft.com/office/drawing/2014/main" id="{2933AEF4-7942-4019-8C49-987F5740C794}"/>
              </a:ext>
            </a:extLst>
          </p:cNvPr>
          <p:cNvGraphicFramePr>
            <a:graphicFrameLocks noGrp="1"/>
          </p:cNvGraphicFramePr>
          <p:nvPr>
            <p:extLst>
              <p:ext uri="{D42A27DB-BD31-4B8C-83A1-F6EECF244321}">
                <p14:modId xmlns:p14="http://schemas.microsoft.com/office/powerpoint/2010/main" val="4017270001"/>
              </p:ext>
            </p:extLst>
          </p:nvPr>
        </p:nvGraphicFramePr>
        <p:xfrm>
          <a:off x="935830" y="1514852"/>
          <a:ext cx="7270910" cy="3041909"/>
        </p:xfrm>
        <a:graphic>
          <a:graphicData uri="http://schemas.openxmlformats.org/drawingml/2006/table">
            <a:tbl>
              <a:tblPr firstRow="1" firstCol="1" bandRow="1">
                <a:tableStyleId>{FC35C892-EDC9-47E4-AB41-F1AFDE017B42}</a:tableStyleId>
              </a:tblPr>
              <a:tblGrid>
                <a:gridCol w="3228826">
                  <a:extLst>
                    <a:ext uri="{9D8B030D-6E8A-4147-A177-3AD203B41FA5}">
                      <a16:colId xmlns:a16="http://schemas.microsoft.com/office/drawing/2014/main" val="4202544771"/>
                    </a:ext>
                  </a:extLst>
                </a:gridCol>
                <a:gridCol w="4042084">
                  <a:extLst>
                    <a:ext uri="{9D8B030D-6E8A-4147-A177-3AD203B41FA5}">
                      <a16:colId xmlns:a16="http://schemas.microsoft.com/office/drawing/2014/main" val="2271938122"/>
                    </a:ext>
                  </a:extLst>
                </a:gridCol>
              </a:tblGrid>
              <a:tr h="233993">
                <a:tc>
                  <a:txBody>
                    <a:bodyPr/>
                    <a:lstStyle/>
                    <a:p>
                      <a:pPr marL="0" marR="0" algn="ctr">
                        <a:spcBef>
                          <a:spcPts val="0"/>
                        </a:spcBef>
                        <a:spcAft>
                          <a:spcPts val="0"/>
                        </a:spcAft>
                      </a:pPr>
                      <a:r>
                        <a:rPr lang="en-US" sz="1400" dirty="0" err="1">
                          <a:effectLst/>
                          <a:latin typeface="Times New Roman" panose="02020603050405020304" pitchFamily="18" charset="0"/>
                          <a:cs typeface="Times New Roman" panose="02020603050405020304" pitchFamily="18" charset="0"/>
                        </a:rPr>
                        <a:t>Giai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đoạn</a:t>
                      </a:r>
                      <a:r>
                        <a:rPr lang="en-US" sz="1400" dirty="0">
                          <a:effectLst/>
                          <a:latin typeface="Times New Roman" panose="02020603050405020304" pitchFamily="18" charset="0"/>
                          <a:cs typeface="Times New Roman" panose="02020603050405020304" pitchFamily="18" charset="0"/>
                        </a:rPr>
                        <a:t> </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tc>
                  <a:txBody>
                    <a:bodyPr/>
                    <a:lstStyle/>
                    <a:p>
                      <a:pPr marL="0" marR="0" algn="l">
                        <a:spcBef>
                          <a:spcPts val="0"/>
                        </a:spcBef>
                        <a:spcAft>
                          <a:spcPts val="0"/>
                        </a:spcAft>
                      </a:pPr>
                      <a:r>
                        <a:rPr lang="en-US" sz="1400" dirty="0" err="1">
                          <a:effectLst/>
                          <a:latin typeface="Times New Roman" panose="02020603050405020304" pitchFamily="18" charset="0"/>
                          <a:cs typeface="Times New Roman" panose="02020603050405020304" pitchFamily="18" charset="0"/>
                        </a:rPr>
                        <a:t>Các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công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việc</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extLst>
                  <a:ext uri="{0D108BD9-81ED-4DB2-BD59-A6C34878D82A}">
                    <a16:rowId xmlns:a16="http://schemas.microsoft.com/office/drawing/2014/main" val="2732126281"/>
                  </a:ext>
                </a:extLst>
              </a:tr>
              <a:tr h="233993">
                <a:tc rowSpan="2">
                  <a:txBody>
                    <a:bodyPr/>
                    <a:lstStyle/>
                    <a:p>
                      <a:pPr marL="0" marR="0" algn="ctr">
                        <a:spcBef>
                          <a:spcPts val="0"/>
                        </a:spcBef>
                        <a:spcAft>
                          <a:spcPts val="0"/>
                        </a:spcAft>
                      </a:pPr>
                      <a:r>
                        <a:rPr lang="en-US" sz="1400" dirty="0" err="1">
                          <a:effectLst/>
                          <a:latin typeface="Times New Roman" panose="02020603050405020304" pitchFamily="18" charset="0"/>
                          <a:cs typeface="Times New Roman" panose="02020603050405020304" pitchFamily="18" charset="0"/>
                        </a:rPr>
                        <a:t>Xác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định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yêu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cầu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hệ</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thống</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tc>
                  <a:txBody>
                    <a:bodyPr/>
                    <a:lstStyle/>
                    <a:p>
                      <a:pPr marL="0" marR="0" algn="l">
                        <a:spcBef>
                          <a:spcPts val="0"/>
                        </a:spcBef>
                        <a:spcAft>
                          <a:spcPts val="0"/>
                        </a:spcAft>
                      </a:pPr>
                      <a:r>
                        <a:rPr lang="en-US" sz="1400" dirty="0" err="1">
                          <a:effectLst/>
                          <a:latin typeface="Times New Roman" panose="02020603050405020304" pitchFamily="18" charset="0"/>
                          <a:cs typeface="Times New Roman" panose="02020603050405020304" pitchFamily="18" charset="0"/>
                        </a:rPr>
                        <a:t>Khảo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sát</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extLst>
                  <a:ext uri="{0D108BD9-81ED-4DB2-BD59-A6C34878D82A}">
                    <a16:rowId xmlns:a16="http://schemas.microsoft.com/office/drawing/2014/main" val="1436920180"/>
                  </a:ext>
                </a:extLst>
              </a:tr>
              <a:tr h="233993">
                <a:tc vMerge="1">
                  <a:txBody>
                    <a:bodyPr/>
                    <a:lstStyle/>
                    <a:p>
                      <a:endParaRPr lang="en-GB"/>
                    </a:p>
                  </a:txBody>
                  <a:tcPr/>
                </a:tc>
                <a:tc>
                  <a:txBody>
                    <a:bodyPr/>
                    <a:lstStyle/>
                    <a:p>
                      <a:pPr marL="0" marR="0" algn="l">
                        <a:spcBef>
                          <a:spcPts val="0"/>
                        </a:spcBef>
                        <a:spcAft>
                          <a:spcPts val="0"/>
                        </a:spcAft>
                      </a:pPr>
                      <a:r>
                        <a:rPr lang="en-US" sz="1400" dirty="0" err="1">
                          <a:effectLst/>
                          <a:latin typeface="Times New Roman" panose="02020603050405020304" pitchFamily="18" charset="0"/>
                          <a:cs typeface="Times New Roman" panose="02020603050405020304" pitchFamily="18" charset="0"/>
                        </a:rPr>
                        <a:t>Viết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tài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liệu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đặc</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tả</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theo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yêu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cầu</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extLst>
                  <a:ext uri="{0D108BD9-81ED-4DB2-BD59-A6C34878D82A}">
                    <a16:rowId xmlns:a16="http://schemas.microsoft.com/office/drawing/2014/main" val="2182399631"/>
                  </a:ext>
                </a:extLst>
              </a:tr>
              <a:tr h="233993">
                <a:tc rowSpan="2">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Phân tích hệ thống</a:t>
                      </a:r>
                      <a:endParaRPr lang="en-GB"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tc>
                  <a:txBody>
                    <a:bodyPr/>
                    <a:lstStyle/>
                    <a:p>
                      <a:pPr marL="0" marR="0" algn="l">
                        <a:spcBef>
                          <a:spcPts val="0"/>
                        </a:spcBef>
                        <a:spcAft>
                          <a:spcPts val="0"/>
                        </a:spcAft>
                      </a:pPr>
                      <a:r>
                        <a:rPr lang="en-US" sz="1400" dirty="0" err="1">
                          <a:effectLst/>
                          <a:latin typeface="Times New Roman" panose="02020603050405020304" pitchFamily="18" charset="0"/>
                          <a:cs typeface="Times New Roman" panose="02020603050405020304" pitchFamily="18" charset="0"/>
                        </a:rPr>
                        <a:t>Phân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tích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yêu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cầu</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extLst>
                  <a:ext uri="{0D108BD9-81ED-4DB2-BD59-A6C34878D82A}">
                    <a16:rowId xmlns:a16="http://schemas.microsoft.com/office/drawing/2014/main" val="3302550215"/>
                  </a:ext>
                </a:extLst>
              </a:tr>
              <a:tr h="233993">
                <a:tc vMerge="1">
                  <a:txBody>
                    <a:bodyPr/>
                    <a:lstStyle/>
                    <a:p>
                      <a:endParaRPr lang="en-GB"/>
                    </a:p>
                  </a:txBody>
                  <a:tcPr/>
                </a:tc>
                <a:tc>
                  <a:txBody>
                    <a:bodyPr/>
                    <a:lstStyle/>
                    <a:p>
                      <a:pPr marL="0" marR="0" algn="l">
                        <a:spcBef>
                          <a:spcPts val="0"/>
                        </a:spcBef>
                        <a:spcAft>
                          <a:spcPts val="0"/>
                        </a:spcAft>
                      </a:pPr>
                      <a:r>
                        <a:rPr lang="en-US" sz="1400" dirty="0" err="1">
                          <a:effectLst/>
                          <a:latin typeface="Times New Roman" panose="02020603050405020304" pitchFamily="18" charset="0"/>
                          <a:cs typeface="Times New Roman" panose="02020603050405020304" pitchFamily="18" charset="0"/>
                        </a:rPr>
                        <a:t>Báo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cáo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trạng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thái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công</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việc</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extLst>
                  <a:ext uri="{0D108BD9-81ED-4DB2-BD59-A6C34878D82A}">
                    <a16:rowId xmlns:a16="http://schemas.microsoft.com/office/drawing/2014/main" val="2683429009"/>
                  </a:ext>
                </a:extLst>
              </a:tr>
              <a:tr h="233993">
                <a:tc rowSpan="8">
                  <a:txBody>
                    <a:bodyPr/>
                    <a:lstStyle/>
                    <a:p>
                      <a:pPr marL="0" marR="0" algn="ctr">
                        <a:spcBef>
                          <a:spcPts val="0"/>
                        </a:spcBef>
                        <a:spcAft>
                          <a:spcPts val="0"/>
                        </a:spcAft>
                      </a:pPr>
                      <a:r>
                        <a:rPr lang="en-US" sz="1400" dirty="0" err="1">
                          <a:effectLst/>
                          <a:latin typeface="Times New Roman" panose="02020603050405020304" pitchFamily="18" charset="0"/>
                          <a:cs typeface="Times New Roman" panose="02020603050405020304" pitchFamily="18" charset="0"/>
                        </a:rPr>
                        <a:t>Thiết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kế</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hệ</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thống</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tc>
                  <a:txBody>
                    <a:bodyPr/>
                    <a:lstStyle/>
                    <a:p>
                      <a:pPr marL="0" marR="0" algn="l">
                        <a:spcBef>
                          <a:spcPts val="0"/>
                        </a:spcBef>
                        <a:spcAft>
                          <a:spcPts val="0"/>
                        </a:spcAft>
                      </a:pPr>
                      <a:r>
                        <a:rPr lang="en-US" sz="1400" dirty="0" err="1">
                          <a:effectLst/>
                          <a:latin typeface="Times New Roman" panose="02020603050405020304" pitchFamily="18" charset="0"/>
                          <a:cs typeface="Times New Roman" panose="02020603050405020304" pitchFamily="18" charset="0"/>
                        </a:rPr>
                        <a:t>Viết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tài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liệu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thiết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kế</a:t>
                      </a:r>
                      <a:r>
                        <a:rPr lang="en-US" sz="1400" dirty="0">
                          <a:effectLst/>
                          <a:latin typeface="Times New Roman" panose="02020603050405020304" pitchFamily="18" charset="0"/>
                          <a:cs typeface="Times New Roman" panose="02020603050405020304" pitchFamily="18" charset="0"/>
                        </a:rPr>
                        <a:t> use case</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extLst>
                  <a:ext uri="{0D108BD9-81ED-4DB2-BD59-A6C34878D82A}">
                    <a16:rowId xmlns:a16="http://schemas.microsoft.com/office/drawing/2014/main" val="933844335"/>
                  </a:ext>
                </a:extLst>
              </a:tr>
              <a:tr h="233993">
                <a:tc vMerge="1">
                  <a:txBody>
                    <a:bodyPr/>
                    <a:lstStyle/>
                    <a:p>
                      <a:endParaRPr lang="en-GB"/>
                    </a:p>
                  </a:txBody>
                  <a:tcPr/>
                </a:tc>
                <a:tc>
                  <a:txBody>
                    <a:bodyPr/>
                    <a:lstStyle/>
                    <a:p>
                      <a:pPr marL="0" marR="0" algn="l">
                        <a:spcBef>
                          <a:spcPts val="0"/>
                        </a:spcBef>
                        <a:spcAft>
                          <a:spcPts val="0"/>
                        </a:spcAft>
                      </a:pPr>
                      <a:r>
                        <a:rPr lang="en-US" sz="1400">
                          <a:effectLst/>
                          <a:latin typeface="Times New Roman" panose="02020603050405020304" pitchFamily="18" charset="0"/>
                          <a:cs typeface="Times New Roman" panose="02020603050405020304" pitchFamily="18" charset="0"/>
                        </a:rPr>
                        <a:t>Viết tài liệu thiết kê chức năng</a:t>
                      </a:r>
                      <a:endParaRPr lang="en-GB"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extLst>
                  <a:ext uri="{0D108BD9-81ED-4DB2-BD59-A6C34878D82A}">
                    <a16:rowId xmlns:a16="http://schemas.microsoft.com/office/drawing/2014/main" val="288135512"/>
                  </a:ext>
                </a:extLst>
              </a:tr>
              <a:tr h="233993">
                <a:tc vMerge="1">
                  <a:txBody>
                    <a:bodyPr/>
                    <a:lstStyle/>
                    <a:p>
                      <a:endParaRPr lang="en-GB"/>
                    </a:p>
                  </a:txBody>
                  <a:tcPr/>
                </a:tc>
                <a:tc>
                  <a:txBody>
                    <a:bodyPr/>
                    <a:lstStyle/>
                    <a:p>
                      <a:pPr marL="0" marR="0" algn="l">
                        <a:spcBef>
                          <a:spcPts val="0"/>
                        </a:spcBef>
                        <a:spcAft>
                          <a:spcPts val="0"/>
                        </a:spcAft>
                      </a:pPr>
                      <a:r>
                        <a:rPr lang="en-US" sz="1400" dirty="0" err="1">
                          <a:effectLst/>
                          <a:latin typeface="Times New Roman" panose="02020603050405020304" pitchFamily="18" charset="0"/>
                          <a:cs typeface="Times New Roman" panose="02020603050405020304" pitchFamily="18" charset="0"/>
                        </a:rPr>
                        <a:t>Thiết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kế</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xử</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lí</a:t>
                      </a:r>
                      <a:r>
                        <a:rPr lang="en-US" sz="1400" dirty="0">
                          <a:effectLst/>
                          <a:latin typeface="Times New Roman" panose="02020603050405020304" pitchFamily="18" charset="0"/>
                          <a:cs typeface="Times New Roman" panose="02020603050405020304" pitchFamily="18" charset="0"/>
                        </a:rPr>
                        <a:t> </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extLst>
                  <a:ext uri="{0D108BD9-81ED-4DB2-BD59-A6C34878D82A}">
                    <a16:rowId xmlns:a16="http://schemas.microsoft.com/office/drawing/2014/main" val="3751033680"/>
                  </a:ext>
                </a:extLst>
              </a:tr>
              <a:tr h="233993">
                <a:tc vMerge="1">
                  <a:txBody>
                    <a:bodyPr/>
                    <a:lstStyle/>
                    <a:p>
                      <a:endParaRPr lang="en-GB"/>
                    </a:p>
                  </a:txBody>
                  <a:tcPr/>
                </a:tc>
                <a:tc>
                  <a:txBody>
                    <a:bodyPr/>
                    <a:lstStyle/>
                    <a:p>
                      <a:pPr marL="0" marR="0" algn="l">
                        <a:spcBef>
                          <a:spcPts val="0"/>
                        </a:spcBef>
                        <a:spcAft>
                          <a:spcPts val="0"/>
                        </a:spcAft>
                      </a:pPr>
                      <a:r>
                        <a:rPr lang="en-US" sz="1400" dirty="0" err="1">
                          <a:effectLst/>
                          <a:latin typeface="Times New Roman" panose="02020603050405020304" pitchFamily="18" charset="0"/>
                          <a:cs typeface="Times New Roman" panose="02020603050405020304" pitchFamily="18" charset="0"/>
                        </a:rPr>
                        <a:t>Thiết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kê</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cơ</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sở</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dữ</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liệu</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extLst>
                  <a:ext uri="{0D108BD9-81ED-4DB2-BD59-A6C34878D82A}">
                    <a16:rowId xmlns:a16="http://schemas.microsoft.com/office/drawing/2014/main" val="4127613898"/>
                  </a:ext>
                </a:extLst>
              </a:tr>
              <a:tr h="233993">
                <a:tc vMerge="1">
                  <a:txBody>
                    <a:bodyPr/>
                    <a:lstStyle/>
                    <a:p>
                      <a:endParaRPr lang="en-GB"/>
                    </a:p>
                  </a:txBody>
                  <a:tcPr/>
                </a:tc>
                <a:tc>
                  <a:txBody>
                    <a:bodyPr/>
                    <a:lstStyle/>
                    <a:p>
                      <a:pPr marL="0" marR="0" algn="l">
                        <a:spcBef>
                          <a:spcPts val="0"/>
                        </a:spcBef>
                        <a:spcAft>
                          <a:spcPts val="0"/>
                        </a:spcAft>
                      </a:pPr>
                      <a:r>
                        <a:rPr lang="en-US" sz="1400" dirty="0" err="1">
                          <a:effectLst/>
                          <a:latin typeface="Times New Roman" panose="02020603050405020304" pitchFamily="18" charset="0"/>
                          <a:cs typeface="Times New Roman" panose="02020603050405020304" pitchFamily="18" charset="0"/>
                        </a:rPr>
                        <a:t>Hoàn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thành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tài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liệu</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phân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tích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và</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thiết</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kê</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hệ</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thống</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extLst>
                  <a:ext uri="{0D108BD9-81ED-4DB2-BD59-A6C34878D82A}">
                    <a16:rowId xmlns:a16="http://schemas.microsoft.com/office/drawing/2014/main" val="2895093856"/>
                  </a:ext>
                </a:extLst>
              </a:tr>
              <a:tr h="233993">
                <a:tc vMerge="1">
                  <a:txBody>
                    <a:bodyPr/>
                    <a:lstStyle/>
                    <a:p>
                      <a:endParaRPr lang="en-GB"/>
                    </a:p>
                  </a:txBody>
                  <a:tcPr/>
                </a:tc>
                <a:tc>
                  <a:txBody>
                    <a:bodyPr/>
                    <a:lstStyle/>
                    <a:p>
                      <a:pPr marL="0" marR="0" algn="l">
                        <a:spcBef>
                          <a:spcPts val="0"/>
                        </a:spcBef>
                        <a:spcAft>
                          <a:spcPts val="0"/>
                        </a:spcAft>
                      </a:pPr>
                      <a:r>
                        <a:rPr lang="en-US" sz="1400">
                          <a:effectLst/>
                          <a:latin typeface="Times New Roman" panose="02020603050405020304" pitchFamily="18" charset="0"/>
                          <a:cs typeface="Times New Roman" panose="02020603050405020304" pitchFamily="18" charset="0"/>
                        </a:rPr>
                        <a:t>Thiết kế giao diện các module quản lí nhà hàng</a:t>
                      </a:r>
                      <a:endParaRPr lang="en-GB"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extLst>
                  <a:ext uri="{0D108BD9-81ED-4DB2-BD59-A6C34878D82A}">
                    <a16:rowId xmlns:a16="http://schemas.microsoft.com/office/drawing/2014/main" val="1438558318"/>
                  </a:ext>
                </a:extLst>
              </a:tr>
              <a:tr h="233993">
                <a:tc vMerge="1">
                  <a:txBody>
                    <a:bodyPr/>
                    <a:lstStyle/>
                    <a:p>
                      <a:endParaRPr lang="en-GB"/>
                    </a:p>
                  </a:txBody>
                  <a:tcPr/>
                </a:tc>
                <a:tc>
                  <a:txBody>
                    <a:bodyPr/>
                    <a:lstStyle/>
                    <a:p>
                      <a:pPr marL="0" marR="0" algn="l">
                        <a:spcBef>
                          <a:spcPts val="0"/>
                        </a:spcBef>
                        <a:spcAft>
                          <a:spcPts val="0"/>
                        </a:spcAft>
                      </a:pPr>
                      <a:r>
                        <a:rPr lang="en-US" sz="1400" dirty="0" err="1">
                          <a:effectLst/>
                          <a:latin typeface="Times New Roman" panose="02020603050405020304" pitchFamily="18" charset="0"/>
                          <a:cs typeface="Times New Roman" panose="02020603050405020304" pitchFamily="18" charset="0"/>
                        </a:rPr>
                        <a:t>Nhận</a:t>
                      </a:r>
                      <a:r>
                        <a:rPr lang="en-US" sz="1400" dirty="0">
                          <a:effectLst/>
                          <a:latin typeface="Times New Roman" panose="02020603050405020304" pitchFamily="18" charset="0"/>
                          <a:cs typeface="Times New Roman" panose="02020603050405020304" pitchFamily="18" charset="0"/>
                        </a:rPr>
                        <a:t> ý </a:t>
                      </a:r>
                      <a:r>
                        <a:rPr lang="en-US" sz="1400" dirty="0" err="1">
                          <a:effectLst/>
                          <a:latin typeface="Times New Roman" panose="02020603050405020304" pitchFamily="18" charset="0"/>
                          <a:cs typeface="Times New Roman" panose="02020603050405020304" pitchFamily="18" charset="0"/>
                        </a:rPr>
                        <a:t>kiên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khách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hàng</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extLst>
                  <a:ext uri="{0D108BD9-81ED-4DB2-BD59-A6C34878D82A}">
                    <a16:rowId xmlns:a16="http://schemas.microsoft.com/office/drawing/2014/main" val="2728964962"/>
                  </a:ext>
                </a:extLst>
              </a:tr>
              <a:tr h="233993">
                <a:tc vMerge="1">
                  <a:txBody>
                    <a:bodyPr/>
                    <a:lstStyle/>
                    <a:p>
                      <a:endParaRPr lang="en-GB"/>
                    </a:p>
                  </a:txBody>
                  <a:tcPr/>
                </a:tc>
                <a:tc>
                  <a:txBody>
                    <a:bodyPr/>
                    <a:lstStyle/>
                    <a:p>
                      <a:pPr marL="0" marR="0" algn="l">
                        <a:spcBef>
                          <a:spcPts val="0"/>
                        </a:spcBef>
                        <a:spcAft>
                          <a:spcPts val="0"/>
                        </a:spcAft>
                      </a:pPr>
                      <a:r>
                        <a:rPr lang="en-US" sz="1400" dirty="0" err="1">
                          <a:effectLst/>
                          <a:latin typeface="Times New Roman" panose="02020603050405020304" pitchFamily="18" charset="0"/>
                          <a:cs typeface="Times New Roman" panose="02020603050405020304" pitchFamily="18" charset="0"/>
                        </a:rPr>
                        <a:t>Chỉnh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sửa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và</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hoàn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thiện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giao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diện</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extLst>
                  <a:ext uri="{0D108BD9-81ED-4DB2-BD59-A6C34878D82A}">
                    <a16:rowId xmlns:a16="http://schemas.microsoft.com/office/drawing/2014/main" val="1109621918"/>
                  </a:ext>
                </a:extLst>
              </a:tr>
            </a:tbl>
          </a:graphicData>
        </a:graphic>
      </p:graphicFrame>
      <p:graphicFrame>
        <p:nvGraphicFramePr>
          <p:cNvPr id="8" name="Table 7">
            <a:extLst>
              <a:ext uri="{FF2B5EF4-FFF2-40B4-BE49-F238E27FC236}">
                <a16:creationId xmlns:a16="http://schemas.microsoft.com/office/drawing/2014/main" id="{85DEAE44-56DB-453F-AB23-28B97FB5486B}"/>
              </a:ext>
            </a:extLst>
          </p:cNvPr>
          <p:cNvGraphicFramePr>
            <a:graphicFrameLocks noGrp="1"/>
          </p:cNvGraphicFramePr>
          <p:nvPr>
            <p:extLst>
              <p:ext uri="{D42A27DB-BD31-4B8C-83A1-F6EECF244321}">
                <p14:modId xmlns:p14="http://schemas.microsoft.com/office/powerpoint/2010/main" val="1728316590"/>
              </p:ext>
            </p:extLst>
          </p:nvPr>
        </p:nvGraphicFramePr>
        <p:xfrm>
          <a:off x="935830" y="1514852"/>
          <a:ext cx="7270910" cy="3068741"/>
        </p:xfrm>
        <a:graphic>
          <a:graphicData uri="http://schemas.openxmlformats.org/drawingml/2006/table">
            <a:tbl>
              <a:tblPr firstRow="1" firstCol="1" bandRow="1">
                <a:tableStyleId>{FC35C892-EDC9-47E4-AB41-F1AFDE017B42}</a:tableStyleId>
              </a:tblPr>
              <a:tblGrid>
                <a:gridCol w="3638381">
                  <a:extLst>
                    <a:ext uri="{9D8B030D-6E8A-4147-A177-3AD203B41FA5}">
                      <a16:colId xmlns:a16="http://schemas.microsoft.com/office/drawing/2014/main" val="3258149099"/>
                    </a:ext>
                  </a:extLst>
                </a:gridCol>
                <a:gridCol w="3632529">
                  <a:extLst>
                    <a:ext uri="{9D8B030D-6E8A-4147-A177-3AD203B41FA5}">
                      <a16:colId xmlns:a16="http://schemas.microsoft.com/office/drawing/2014/main" val="1281810650"/>
                    </a:ext>
                  </a:extLst>
                </a:gridCol>
              </a:tblGrid>
              <a:tr h="204416">
                <a:tc rowSpan="4">
                  <a:txBody>
                    <a:bodyPr/>
                    <a:lstStyle/>
                    <a:p>
                      <a:pPr marL="0" marR="0" algn="ctr">
                        <a:spcBef>
                          <a:spcPts val="0"/>
                        </a:spcBef>
                        <a:spcAft>
                          <a:spcPts val="0"/>
                        </a:spcAft>
                      </a:pPr>
                      <a:r>
                        <a:rPr lang="en-US" sz="1400" dirty="0" err="1">
                          <a:effectLst/>
                          <a:latin typeface="Times New Roman" panose="02020603050405020304" pitchFamily="18" charset="0"/>
                          <a:cs typeface="Times New Roman" panose="02020603050405020304" pitchFamily="18" charset="0"/>
                        </a:rPr>
                        <a:t>Lập</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trình</a:t>
                      </a:r>
                      <a:r>
                        <a:rPr lang="en-US" sz="1400" dirty="0">
                          <a:effectLst/>
                          <a:latin typeface="Times New Roman" panose="02020603050405020304" pitchFamily="18" charset="0"/>
                          <a:cs typeface="Times New Roman" panose="02020603050405020304" pitchFamily="18" charset="0"/>
                        </a:rPr>
                        <a:t> </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tc>
                  <a:txBody>
                    <a:bodyPr/>
                    <a:lstStyle/>
                    <a:p>
                      <a:pPr marL="0" marR="0">
                        <a:spcBef>
                          <a:spcPts val="0"/>
                        </a:spcBef>
                        <a:spcAft>
                          <a:spcPts val="0"/>
                        </a:spcAft>
                      </a:pPr>
                      <a:r>
                        <a:rPr lang="en-US" sz="1400" dirty="0" err="1">
                          <a:effectLst/>
                          <a:latin typeface="Times New Roman" panose="02020603050405020304" pitchFamily="18" charset="0"/>
                          <a:cs typeface="Times New Roman" panose="02020603050405020304" pitchFamily="18" charset="0"/>
                        </a:rPr>
                        <a:t>Lập</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trình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các</a:t>
                      </a:r>
                      <a:r>
                        <a:rPr lang="en-US" sz="1400" dirty="0">
                          <a:effectLst/>
                          <a:latin typeface="Times New Roman" panose="02020603050405020304" pitchFamily="18" charset="0"/>
                          <a:cs typeface="Times New Roman" panose="02020603050405020304" pitchFamily="18" charset="0"/>
                        </a:rPr>
                        <a:t> module </a:t>
                      </a:r>
                      <a:r>
                        <a:rPr lang="en-US" sz="1400" dirty="0" err="1">
                          <a:effectLst/>
                          <a:latin typeface="Times New Roman" panose="02020603050405020304" pitchFamily="18" charset="0"/>
                          <a:cs typeface="Times New Roman" panose="02020603050405020304" pitchFamily="18" charset="0"/>
                        </a:rPr>
                        <a:t>quản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trị</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hệ</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thống</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tc>
                <a:extLst>
                  <a:ext uri="{0D108BD9-81ED-4DB2-BD59-A6C34878D82A}">
                    <a16:rowId xmlns:a16="http://schemas.microsoft.com/office/drawing/2014/main" val="446851428"/>
                  </a:ext>
                </a:extLst>
              </a:tr>
              <a:tr h="242866">
                <a:tc vMerge="1">
                  <a:txBody>
                    <a:bodyPr/>
                    <a:lstStyle/>
                    <a:p>
                      <a:endParaRPr lang="en-GB"/>
                    </a:p>
                  </a:txBody>
                  <a:tcPr/>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Lập trình các module tra cứu , tìm kiếm</a:t>
                      </a:r>
                      <a:endParaRPr lang="en-GB"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tc>
                <a:extLst>
                  <a:ext uri="{0D108BD9-81ED-4DB2-BD59-A6C34878D82A}">
                    <a16:rowId xmlns:a16="http://schemas.microsoft.com/office/drawing/2014/main" val="3707541522"/>
                  </a:ext>
                </a:extLst>
              </a:tr>
              <a:tr h="485733">
                <a:tc vMerge="1">
                  <a:txBody>
                    <a:bodyPr/>
                    <a:lstStyle/>
                    <a:p>
                      <a:endParaRPr lang="en-GB"/>
                    </a:p>
                  </a:txBody>
                  <a:tcPr/>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Lập trình các module quản lí hóa đơn , giao dịch , thanh toán</a:t>
                      </a:r>
                      <a:endParaRPr lang="en-GB"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tc>
                <a:extLst>
                  <a:ext uri="{0D108BD9-81ED-4DB2-BD59-A6C34878D82A}">
                    <a16:rowId xmlns:a16="http://schemas.microsoft.com/office/drawing/2014/main" val="3840005119"/>
                  </a:ext>
                </a:extLst>
              </a:tr>
              <a:tr h="242866">
                <a:tc vMerge="1">
                  <a:txBody>
                    <a:bodyPr/>
                    <a:lstStyle/>
                    <a:p>
                      <a:endParaRPr lang="en-GB"/>
                    </a:p>
                  </a:txBody>
                  <a:tcPr/>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Lập trình các module tạo lập báo cáo </a:t>
                      </a:r>
                      <a:endParaRPr lang="en-GB"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tc>
                <a:extLst>
                  <a:ext uri="{0D108BD9-81ED-4DB2-BD59-A6C34878D82A}">
                    <a16:rowId xmlns:a16="http://schemas.microsoft.com/office/drawing/2014/main" val="1501045499"/>
                  </a:ext>
                </a:extLst>
              </a:tr>
              <a:tr h="242866">
                <a:tc rowSpan="5">
                  <a:txBody>
                    <a:bodyPr/>
                    <a:lstStyle/>
                    <a:p>
                      <a:pPr marL="0" marR="0" algn="ctr">
                        <a:spcBef>
                          <a:spcPts val="0"/>
                        </a:spcBef>
                        <a:spcAft>
                          <a:spcPts val="0"/>
                        </a:spcAft>
                      </a:pPr>
                      <a:r>
                        <a:rPr lang="en-US" sz="1400">
                          <a:effectLst/>
                          <a:latin typeface="Times New Roman" panose="02020603050405020304" pitchFamily="18" charset="0"/>
                          <a:cs typeface="Times New Roman" panose="02020603050405020304" pitchFamily="18" charset="0"/>
                        </a:rPr>
                        <a:t>Kiểm thử và sửa lỗi</a:t>
                      </a:r>
                      <a:endParaRPr lang="en-GB"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Thực hiện test chức năng</a:t>
                      </a:r>
                      <a:endParaRPr lang="en-GB"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tc>
                <a:extLst>
                  <a:ext uri="{0D108BD9-81ED-4DB2-BD59-A6C34878D82A}">
                    <a16:rowId xmlns:a16="http://schemas.microsoft.com/office/drawing/2014/main" val="2703966166"/>
                  </a:ext>
                </a:extLst>
              </a:tr>
              <a:tr h="242866">
                <a:tc vMerge="1">
                  <a:txBody>
                    <a:bodyPr/>
                    <a:lstStyle/>
                    <a:p>
                      <a:endParaRPr lang="en-GB"/>
                    </a:p>
                  </a:txBody>
                  <a:tcPr/>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Test giao diện</a:t>
                      </a:r>
                      <a:endParaRPr lang="en-GB"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tc>
                <a:extLst>
                  <a:ext uri="{0D108BD9-81ED-4DB2-BD59-A6C34878D82A}">
                    <a16:rowId xmlns:a16="http://schemas.microsoft.com/office/drawing/2014/main" val="4189458821"/>
                  </a:ext>
                </a:extLst>
              </a:tr>
              <a:tr h="408832">
                <a:tc vMerge="1">
                  <a:txBody>
                    <a:bodyPr/>
                    <a:lstStyle/>
                    <a:p>
                      <a:endParaRPr lang="en-GB"/>
                    </a:p>
                  </a:txBody>
                  <a:tcPr/>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Thảo luận với  khách hàng cùng kiểm tra sản phẩm</a:t>
                      </a:r>
                      <a:endParaRPr lang="en-GB"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tc>
                <a:extLst>
                  <a:ext uri="{0D108BD9-81ED-4DB2-BD59-A6C34878D82A}">
                    <a16:rowId xmlns:a16="http://schemas.microsoft.com/office/drawing/2014/main" val="3093403149"/>
                  </a:ext>
                </a:extLst>
              </a:tr>
              <a:tr h="242866">
                <a:tc vMerge="1">
                  <a:txBody>
                    <a:bodyPr/>
                    <a:lstStyle/>
                    <a:p>
                      <a:endParaRPr lang="en-GB"/>
                    </a:p>
                  </a:txBody>
                  <a:tcPr/>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Chỉnh sửa và khắc phục lỗi</a:t>
                      </a:r>
                      <a:endParaRPr lang="en-GB"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tc>
                <a:extLst>
                  <a:ext uri="{0D108BD9-81ED-4DB2-BD59-A6C34878D82A}">
                    <a16:rowId xmlns:a16="http://schemas.microsoft.com/office/drawing/2014/main" val="1488330561"/>
                  </a:ext>
                </a:extLst>
              </a:tr>
              <a:tr h="242866">
                <a:tc vMerge="1">
                  <a:txBody>
                    <a:bodyPr/>
                    <a:lstStyle/>
                    <a:p>
                      <a:endParaRPr lang="en-GB"/>
                    </a:p>
                  </a:txBody>
                  <a:tcPr/>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Xây dựng báo cáo hoàn thiện sản phẩm</a:t>
                      </a:r>
                      <a:endParaRPr lang="en-GB"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tc>
                <a:extLst>
                  <a:ext uri="{0D108BD9-81ED-4DB2-BD59-A6C34878D82A}">
                    <a16:rowId xmlns:a16="http://schemas.microsoft.com/office/drawing/2014/main" val="1062543185"/>
                  </a:ext>
                </a:extLst>
              </a:tr>
              <a:tr h="242866">
                <a:tc rowSpan="2">
                  <a:txBody>
                    <a:bodyPr/>
                    <a:lstStyle/>
                    <a:p>
                      <a:pPr marL="0" marR="0" algn="ctr">
                        <a:spcBef>
                          <a:spcPts val="0"/>
                        </a:spcBef>
                        <a:spcAft>
                          <a:spcPts val="0"/>
                        </a:spcAft>
                      </a:pPr>
                      <a:r>
                        <a:rPr lang="en-US" sz="1400" dirty="0" err="1">
                          <a:effectLst/>
                          <a:latin typeface="Times New Roman" panose="02020603050405020304" pitchFamily="18" charset="0"/>
                          <a:cs typeface="Times New Roman" panose="02020603050405020304" pitchFamily="18" charset="0"/>
                        </a:rPr>
                        <a:t>Đào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tạo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và</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chuyển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giao</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nchor="ctr"/>
                </a:tc>
                <a:tc>
                  <a:txBody>
                    <a:bodyPr/>
                    <a:lstStyle/>
                    <a:p>
                      <a:pPr marL="0" marR="0">
                        <a:spcBef>
                          <a:spcPts val="0"/>
                        </a:spcBef>
                        <a:spcAft>
                          <a:spcPts val="0"/>
                        </a:spcAft>
                      </a:pPr>
                      <a:r>
                        <a:rPr lang="en-US" sz="1400">
                          <a:effectLst/>
                          <a:latin typeface="Times New Roman" panose="02020603050405020304" pitchFamily="18" charset="0"/>
                          <a:cs typeface="Times New Roman" panose="02020603050405020304" pitchFamily="18" charset="0"/>
                        </a:rPr>
                        <a:t>Đào tạo</a:t>
                      </a:r>
                      <a:endParaRPr lang="en-GB"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tc>
                <a:extLst>
                  <a:ext uri="{0D108BD9-81ED-4DB2-BD59-A6C34878D82A}">
                    <a16:rowId xmlns:a16="http://schemas.microsoft.com/office/drawing/2014/main" val="3819541600"/>
                  </a:ext>
                </a:extLst>
              </a:tr>
              <a:tr h="242866">
                <a:tc vMerge="1">
                  <a:txBody>
                    <a:bodyPr/>
                    <a:lstStyle/>
                    <a:p>
                      <a:endParaRPr lang="en-GB"/>
                    </a:p>
                  </a:txBody>
                  <a:tcPr/>
                </a:tc>
                <a:tc>
                  <a:txBody>
                    <a:bodyPr/>
                    <a:lstStyle/>
                    <a:p>
                      <a:pPr marL="0" marR="0">
                        <a:spcBef>
                          <a:spcPts val="0"/>
                        </a:spcBef>
                        <a:spcAft>
                          <a:spcPts val="0"/>
                        </a:spcAft>
                      </a:pPr>
                      <a:r>
                        <a:rPr lang="en-US" sz="1400" dirty="0" err="1">
                          <a:effectLst/>
                          <a:latin typeface="Times New Roman" panose="02020603050405020304" pitchFamily="18" charset="0"/>
                          <a:cs typeface="Times New Roman" panose="02020603050405020304" pitchFamily="18" charset="0"/>
                        </a:rPr>
                        <a:t>Bàn</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giao</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và</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thanh</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lí</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hợp</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đồng</a:t>
                      </a:r>
                      <a:endParaRPr lang="en-GB"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415" marR="39415" marT="0" marB="0"/>
                </a:tc>
                <a:extLst>
                  <a:ext uri="{0D108BD9-81ED-4DB2-BD59-A6C34878D82A}">
                    <a16:rowId xmlns:a16="http://schemas.microsoft.com/office/drawing/2014/main" val="2422613913"/>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30"/>
                                        </p:tgtEl>
                                        <p:attrNameLst>
                                          <p:attrName>style.visibility</p:attrName>
                                        </p:attrNameLst>
                                      </p:cBhvr>
                                      <p:to>
                                        <p:strVal val="visible"/>
                                      </p:to>
                                    </p:set>
                                    <p:animEffect transition="in" filter="randombar(horizontal)">
                                      <p:cBhvr>
                                        <p:cTn id="12" dur="500"/>
                                        <p:tgtEl>
                                          <p:spTgt spid="23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41" name="Google Shape;241;p2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9" name="Google Shape;230;p19">
            <a:extLst>
              <a:ext uri="{FF2B5EF4-FFF2-40B4-BE49-F238E27FC236}">
                <a16:creationId xmlns:a16="http://schemas.microsoft.com/office/drawing/2014/main" id="{AB6DD819-E6E3-4CE1-B046-FCACE7B1F626}"/>
              </a:ext>
            </a:extLst>
          </p:cNvPr>
          <p:cNvSpPr txBox="1">
            <a:spLocks noGrp="1"/>
          </p:cNvSpPr>
          <p:nvPr>
            <p:ph type="title"/>
          </p:nvPr>
        </p:nvSpPr>
        <p:spPr>
          <a:xfrm>
            <a:off x="316206" y="393601"/>
            <a:ext cx="8240578" cy="857250"/>
          </a:xfrm>
          <a:prstGeom prst="rect">
            <a:avLst/>
          </a:prstGeom>
        </p:spPr>
        <p:txBody>
          <a:bodyPr spcFirstLastPara="1" wrap="square" lIns="91425" tIns="91425" rIns="91425" bIns="91425" anchor="b" anchorCtr="0">
            <a:noAutofit/>
          </a:bodyPr>
          <a:lstStyle/>
          <a:p>
            <a:pPr marL="457200" marR="0" lvl="1" algn="just">
              <a:lnSpc>
                <a:spcPct val="130000"/>
              </a:lnSpc>
              <a:spcBef>
                <a:spcPts val="0"/>
              </a:spcBef>
              <a:spcAft>
                <a:spcPts val="600"/>
              </a:spcAft>
            </a:pPr>
            <a:r>
              <a:rPr lang="en-US" sz="3600" dirty="0">
                <a:solidFill>
                  <a:srgbClr val="FF9900"/>
                </a:solidFill>
                <a:latin typeface="Oswald" panose="020B0604020202020204" charset="0"/>
                <a:ea typeface="Times New Roman" panose="02020603050405020304" pitchFamily="18" charset="0"/>
              </a:rPr>
              <a:t>II. </a:t>
            </a:r>
            <a:r>
              <a:rPr lang="en-US" sz="3600" b="1" dirty="0" err="1">
                <a:solidFill>
                  <a:srgbClr val="FF9900"/>
                </a:solidFill>
                <a:effectLst/>
                <a:latin typeface="Oswald" panose="020B0604020202020204" charset="0"/>
                <a:ea typeface="Times New Roman" panose="02020603050405020304" pitchFamily="18" charset="0"/>
              </a:rPr>
              <a:t>Sơ</a:t>
            </a:r>
            <a:r>
              <a:rPr lang="en-US" sz="3600" b="1" dirty="0">
                <a:solidFill>
                  <a:srgbClr val="FF9900"/>
                </a:solidFill>
                <a:effectLst/>
                <a:latin typeface="Oswald" panose="020B0604020202020204" charset="0"/>
                <a:ea typeface="Times New Roman" panose="02020603050405020304" pitchFamily="18" charset="0"/>
              </a:rPr>
              <a:t> </a:t>
            </a:r>
            <a:r>
              <a:rPr lang="en-US" sz="3600" b="1" dirty="0" err="1">
                <a:solidFill>
                  <a:srgbClr val="FF9900"/>
                </a:solidFill>
                <a:effectLst/>
                <a:latin typeface="Oswald" panose="020B0604020202020204" charset="0"/>
                <a:ea typeface="Times New Roman" panose="02020603050405020304" pitchFamily="18" charset="0"/>
              </a:rPr>
              <a:t>đồ</a:t>
            </a:r>
            <a:r>
              <a:rPr lang="en-US" sz="3600" b="1" dirty="0">
                <a:solidFill>
                  <a:srgbClr val="FF9900"/>
                </a:solidFill>
                <a:effectLst/>
                <a:latin typeface="Oswald" panose="020B0604020202020204" charset="0"/>
                <a:ea typeface="Times New Roman" panose="02020603050405020304" pitchFamily="18" charset="0"/>
              </a:rPr>
              <a:t> </a:t>
            </a:r>
            <a:r>
              <a:rPr lang="en-US" sz="3600" b="1" dirty="0" err="1">
                <a:solidFill>
                  <a:srgbClr val="FF9900"/>
                </a:solidFill>
                <a:effectLst/>
                <a:latin typeface="Oswald" panose="020B0604020202020204" charset="0"/>
                <a:ea typeface="Times New Roman" panose="02020603050405020304" pitchFamily="18" charset="0"/>
              </a:rPr>
              <a:t>cấu</a:t>
            </a:r>
            <a:r>
              <a:rPr lang="en-US" sz="3600" b="1" dirty="0">
                <a:solidFill>
                  <a:srgbClr val="FF9900"/>
                </a:solidFill>
                <a:effectLst/>
                <a:latin typeface="Oswald" panose="020B0604020202020204" charset="0"/>
                <a:ea typeface="Times New Roman" panose="02020603050405020304" pitchFamily="18" charset="0"/>
              </a:rPr>
              <a:t> </a:t>
            </a:r>
            <a:r>
              <a:rPr lang="en-US" sz="3600" b="1" dirty="0" err="1">
                <a:solidFill>
                  <a:srgbClr val="FF9900"/>
                </a:solidFill>
                <a:effectLst/>
                <a:latin typeface="Oswald" panose="020B0604020202020204" charset="0"/>
                <a:ea typeface="Times New Roman" panose="02020603050405020304" pitchFamily="18" charset="0"/>
              </a:rPr>
              <a:t>trúc</a:t>
            </a:r>
            <a:r>
              <a:rPr lang="en-US" sz="3600" b="1" dirty="0">
                <a:solidFill>
                  <a:srgbClr val="FF9900"/>
                </a:solidFill>
                <a:effectLst/>
                <a:latin typeface="Oswald" panose="020B0604020202020204" charset="0"/>
                <a:ea typeface="Times New Roman" panose="02020603050405020304" pitchFamily="18" charset="0"/>
              </a:rPr>
              <a:t> </a:t>
            </a:r>
            <a:r>
              <a:rPr lang="en-US" sz="3600" b="1" dirty="0" err="1">
                <a:solidFill>
                  <a:srgbClr val="FF9900"/>
                </a:solidFill>
                <a:effectLst/>
                <a:latin typeface="Oswald" panose="020B0604020202020204" charset="0"/>
                <a:ea typeface="Times New Roman" panose="02020603050405020304" pitchFamily="18" charset="0"/>
              </a:rPr>
              <a:t>phân</a:t>
            </a:r>
            <a:r>
              <a:rPr lang="en-US" sz="3600" b="1" dirty="0">
                <a:solidFill>
                  <a:srgbClr val="FF9900"/>
                </a:solidFill>
                <a:effectLst/>
                <a:latin typeface="Oswald" panose="020B0604020202020204" charset="0"/>
                <a:ea typeface="Times New Roman" panose="02020603050405020304" pitchFamily="18" charset="0"/>
              </a:rPr>
              <a:t> </a:t>
            </a:r>
            <a:r>
              <a:rPr lang="en-US" sz="3600" b="1" dirty="0" err="1">
                <a:solidFill>
                  <a:srgbClr val="FF9900"/>
                </a:solidFill>
                <a:effectLst/>
                <a:latin typeface="Oswald" panose="020B0604020202020204" charset="0"/>
                <a:ea typeface="Times New Roman" panose="02020603050405020304" pitchFamily="18" charset="0"/>
              </a:rPr>
              <a:t>rã</a:t>
            </a:r>
            <a:r>
              <a:rPr lang="en-US" sz="3600" b="1" dirty="0">
                <a:solidFill>
                  <a:srgbClr val="FF9900"/>
                </a:solidFill>
                <a:effectLst/>
                <a:latin typeface="Oswald" panose="020B0604020202020204" charset="0"/>
                <a:ea typeface="Times New Roman" panose="02020603050405020304" pitchFamily="18" charset="0"/>
              </a:rPr>
              <a:t> </a:t>
            </a:r>
            <a:r>
              <a:rPr lang="en-US" sz="3600" b="1" dirty="0" err="1">
                <a:solidFill>
                  <a:srgbClr val="FF9900"/>
                </a:solidFill>
                <a:effectLst/>
                <a:latin typeface="Oswald" panose="020B0604020202020204" charset="0"/>
                <a:ea typeface="Times New Roman" panose="02020603050405020304" pitchFamily="18" charset="0"/>
              </a:rPr>
              <a:t>công</a:t>
            </a:r>
            <a:r>
              <a:rPr lang="en-US" sz="3600" b="1" dirty="0">
                <a:solidFill>
                  <a:srgbClr val="FF9900"/>
                </a:solidFill>
                <a:effectLst/>
                <a:latin typeface="Oswald" panose="020B0604020202020204" charset="0"/>
                <a:ea typeface="Times New Roman" panose="02020603050405020304" pitchFamily="18" charset="0"/>
              </a:rPr>
              <a:t> </a:t>
            </a:r>
            <a:r>
              <a:rPr lang="en-US" sz="3600" b="1" dirty="0" err="1">
                <a:solidFill>
                  <a:srgbClr val="FF9900"/>
                </a:solidFill>
                <a:effectLst/>
                <a:latin typeface="Oswald" panose="020B0604020202020204" charset="0"/>
                <a:ea typeface="Times New Roman" panose="02020603050405020304" pitchFamily="18" charset="0"/>
              </a:rPr>
              <a:t>việc</a:t>
            </a:r>
            <a:r>
              <a:rPr lang="en-US" sz="3600" b="1" dirty="0">
                <a:solidFill>
                  <a:srgbClr val="FF9900"/>
                </a:solidFill>
                <a:effectLst/>
                <a:latin typeface="Oswald" panose="020B0604020202020204" charset="0"/>
                <a:ea typeface="Times New Roman" panose="02020603050405020304" pitchFamily="18" charset="0"/>
              </a:rPr>
              <a:t> WBS</a:t>
            </a:r>
            <a:endParaRPr lang="en-GB" sz="3600" b="1" dirty="0">
              <a:solidFill>
                <a:srgbClr val="FF9900"/>
              </a:solidFill>
              <a:effectLst/>
              <a:latin typeface="Oswald" panose="020B0604020202020204" charset="0"/>
              <a:ea typeface="Times New Roman" panose="02020603050405020304" pitchFamily="18" charset="0"/>
            </a:endParaRPr>
          </a:p>
        </p:txBody>
      </p:sp>
      <p:pic>
        <p:nvPicPr>
          <p:cNvPr id="12" name="Picture 11" descr="Table&#10;&#10;Description automatically generated">
            <a:extLst>
              <a:ext uri="{FF2B5EF4-FFF2-40B4-BE49-F238E27FC236}">
                <a16:creationId xmlns:a16="http://schemas.microsoft.com/office/drawing/2014/main" id="{4B17E220-3E77-4527-975F-92B31EEB42E8}"/>
              </a:ext>
            </a:extLst>
          </p:cNvPr>
          <p:cNvPicPr>
            <a:picLocks noChangeAspect="1"/>
          </p:cNvPicPr>
          <p:nvPr/>
        </p:nvPicPr>
        <p:blipFill>
          <a:blip r:embed="rId3"/>
          <a:stretch>
            <a:fillRect/>
          </a:stretch>
        </p:blipFill>
        <p:spPr>
          <a:xfrm>
            <a:off x="1661074" y="921544"/>
            <a:ext cx="5189781" cy="4341586"/>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9" name="Google Shape;249;p21"/>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6" name="Google Shape;172;p13">
            <a:extLst>
              <a:ext uri="{FF2B5EF4-FFF2-40B4-BE49-F238E27FC236}">
                <a16:creationId xmlns:a16="http://schemas.microsoft.com/office/drawing/2014/main" id="{485E8B3B-0542-498C-8EF3-B99F5ED77DB0}"/>
              </a:ext>
            </a:extLst>
          </p:cNvPr>
          <p:cNvSpPr txBox="1">
            <a:spLocks/>
          </p:cNvSpPr>
          <p:nvPr/>
        </p:nvSpPr>
        <p:spPr>
          <a:xfrm>
            <a:off x="1643064" y="651471"/>
            <a:ext cx="6079332" cy="680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rgbClr val="3796BF"/>
                </a:solidFill>
                <a:latin typeface="Oswald" panose="020B0604020202020204" charset="0"/>
              </a:rPr>
              <a:t>D</a:t>
            </a:r>
            <a:r>
              <a:rPr lang="vi-VN" sz="3200" b="1" dirty="0">
                <a:solidFill>
                  <a:srgbClr val="3796BF"/>
                </a:solidFill>
                <a:latin typeface="Oswald" panose="020B0604020202020204" charset="0"/>
              </a:rPr>
              <a:t>. </a:t>
            </a:r>
            <a:r>
              <a:rPr lang="en-US" sz="3200" b="1" dirty="0">
                <a:solidFill>
                  <a:srgbClr val="3796BF"/>
                </a:solidFill>
                <a:latin typeface="Oswald" panose="020B0604020202020204" charset="0"/>
              </a:rPr>
              <a:t>KẾ HOẠCH QUẢN LÍ THỜI GIAN</a:t>
            </a:r>
            <a:endParaRPr lang="vi-VN" sz="3200" b="1" dirty="0">
              <a:solidFill>
                <a:srgbClr val="3796BF"/>
              </a:solidFill>
              <a:latin typeface="Oswald" panose="020B0604020202020204" charset="0"/>
            </a:endParaRPr>
          </a:p>
        </p:txBody>
      </p:sp>
      <p:sp>
        <p:nvSpPr>
          <p:cNvPr id="3" name="Title 2">
            <a:extLst>
              <a:ext uri="{FF2B5EF4-FFF2-40B4-BE49-F238E27FC236}">
                <a16:creationId xmlns:a16="http://schemas.microsoft.com/office/drawing/2014/main" id="{1788335B-AC8E-4A94-861E-75D0880EC7F5}"/>
              </a:ext>
            </a:extLst>
          </p:cNvPr>
          <p:cNvSpPr>
            <a:spLocks noGrp="1"/>
          </p:cNvSpPr>
          <p:nvPr>
            <p:ph type="title"/>
          </p:nvPr>
        </p:nvSpPr>
        <p:spPr>
          <a:xfrm>
            <a:off x="893399" y="1621631"/>
            <a:ext cx="7069589" cy="1032133"/>
          </a:xfrm>
        </p:spPr>
        <p:txBody>
          <a:bodyPr/>
          <a:lstStyle/>
          <a:p>
            <a:pPr algn="just"/>
            <a:r>
              <a:rPr lang="en-US" sz="1800" dirty="0" err="1">
                <a:solidFill>
                  <a:srgbClr val="FF9900"/>
                </a:solidFill>
                <a:effectLst/>
                <a:latin typeface="Times New Roman" panose="02020603050405020304" pitchFamily="18" charset="0"/>
                <a:ea typeface="Times New Roman" panose="02020603050405020304" pitchFamily="18" charset="0"/>
              </a:rPr>
              <a:t>Dự</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án</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quản</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lý</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xây</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dựng</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phần</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mềm</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quản</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nhà</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hàng</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đầu</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tư</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với</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vốn</a:t>
            </a:r>
            <a:r>
              <a:rPr lang="en-US" sz="1800" dirty="0">
                <a:solidFill>
                  <a:srgbClr val="FF9900"/>
                </a:solidFill>
                <a:effectLst/>
                <a:latin typeface="Times New Roman" panose="02020603050405020304" pitchFamily="18" charset="0"/>
                <a:ea typeface="Times New Roman" panose="02020603050405020304" pitchFamily="18" charset="0"/>
              </a:rPr>
              <a:t> 65.000.000 </a:t>
            </a:r>
            <a:r>
              <a:rPr lang="en-US" sz="1800" dirty="0" err="1">
                <a:solidFill>
                  <a:srgbClr val="FF9900"/>
                </a:solidFill>
                <a:effectLst/>
                <a:latin typeface="Times New Roman" panose="02020603050405020304" pitchFamily="18" charset="0"/>
                <a:ea typeface="Times New Roman" panose="02020603050405020304" pitchFamily="18" charset="0"/>
              </a:rPr>
              <a:t>đồng</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yêu</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cầu</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hoàn</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thành</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dự</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án</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trong</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vòng</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khoảng</a:t>
            </a:r>
            <a:r>
              <a:rPr lang="en-US" sz="1800" dirty="0">
                <a:solidFill>
                  <a:srgbClr val="FF9900"/>
                </a:solidFill>
                <a:effectLst/>
                <a:latin typeface="Times New Roman" panose="02020603050405020304" pitchFamily="18" charset="0"/>
                <a:ea typeface="Times New Roman" panose="02020603050405020304" pitchFamily="18" charset="0"/>
              </a:rPr>
              <a:t> 2 </a:t>
            </a:r>
            <a:r>
              <a:rPr lang="en-US" sz="1800" dirty="0" err="1">
                <a:solidFill>
                  <a:srgbClr val="FF9900"/>
                </a:solidFill>
                <a:effectLst/>
                <a:latin typeface="Times New Roman" panose="02020603050405020304" pitchFamily="18" charset="0"/>
                <a:ea typeface="Times New Roman" panose="02020603050405020304" pitchFamily="18" charset="0"/>
              </a:rPr>
              <a:t>tháng</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từ</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ngày</a:t>
            </a:r>
            <a:r>
              <a:rPr lang="en-US" sz="1800" dirty="0">
                <a:solidFill>
                  <a:srgbClr val="FF9900"/>
                </a:solidFill>
                <a:effectLst/>
                <a:latin typeface="Times New Roman" panose="02020603050405020304" pitchFamily="18" charset="0"/>
                <a:ea typeface="Times New Roman" panose="02020603050405020304" pitchFamily="18" charset="0"/>
              </a:rPr>
              <a:t> 02/08/2021 </a:t>
            </a:r>
            <a:r>
              <a:rPr lang="en-US" sz="1800" dirty="0" err="1">
                <a:solidFill>
                  <a:srgbClr val="FF9900"/>
                </a:solidFill>
                <a:effectLst/>
                <a:latin typeface="Times New Roman" panose="02020603050405020304" pitchFamily="18" charset="0"/>
                <a:ea typeface="Times New Roman" panose="02020603050405020304" pitchFamily="18" charset="0"/>
              </a:rPr>
              <a:t>đến</a:t>
            </a:r>
            <a:r>
              <a:rPr lang="en-US" sz="1800" dirty="0">
                <a:solidFill>
                  <a:srgbClr val="FF9900"/>
                </a:solidFill>
                <a:effectLst/>
                <a:latin typeface="Times New Roman" panose="02020603050405020304" pitchFamily="18" charset="0"/>
                <a:ea typeface="Times New Roman" panose="02020603050405020304" pitchFamily="18" charset="0"/>
              </a:rPr>
              <a:t> </a:t>
            </a:r>
            <a:r>
              <a:rPr lang="en-US" sz="1800" dirty="0" err="1">
                <a:solidFill>
                  <a:srgbClr val="FF9900"/>
                </a:solidFill>
                <a:effectLst/>
                <a:latin typeface="Times New Roman" panose="02020603050405020304" pitchFamily="18" charset="0"/>
                <a:ea typeface="Times New Roman" panose="02020603050405020304" pitchFamily="18" charset="0"/>
              </a:rPr>
              <a:t>ngày</a:t>
            </a:r>
            <a:r>
              <a:rPr lang="en-US" sz="1800" dirty="0">
                <a:solidFill>
                  <a:srgbClr val="FF9900"/>
                </a:solidFill>
                <a:effectLst/>
                <a:latin typeface="Times New Roman" panose="02020603050405020304" pitchFamily="18" charset="0"/>
                <a:ea typeface="Times New Roman" panose="02020603050405020304" pitchFamily="18" charset="0"/>
              </a:rPr>
              <a:t> 20/10/2021</a:t>
            </a:r>
            <a:endParaRPr lang="en-GB" dirty="0">
              <a:solidFill>
                <a:srgbClr val="FF9900"/>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639252-376F-4441-B12A-2FBA0AB3DE86}"/>
              </a:ext>
            </a:extLst>
          </p:cNvPr>
          <p:cNvSpPr>
            <a:spLocks noGrp="1"/>
          </p:cNvSpPr>
          <p:nvPr>
            <p:ph type="body" idx="1"/>
          </p:nvPr>
        </p:nvSpPr>
        <p:spPr>
          <a:xfrm>
            <a:off x="1088575" y="1339315"/>
            <a:ext cx="7119594" cy="2521200"/>
          </a:xfrm>
        </p:spPr>
        <p:txBody>
          <a:bodyPr/>
          <a:lstStyle/>
          <a:p>
            <a:pPr marL="0" marR="0">
              <a:spcBef>
                <a:spcPts val="0"/>
              </a:spcBef>
              <a:spcAft>
                <a:spcPts val="0"/>
              </a:spcAft>
            </a:pP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trên</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EST = (MO + 4ML + MP)/6.  </a:t>
            </a:r>
            <a:endParaRPr lang="en-GB"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err="1">
                <a:effectLst/>
                <a:latin typeface="Times New Roman" panose="02020603050405020304" pitchFamily="18" charset="0"/>
                <a:ea typeface="Times New Roman" panose="02020603050405020304" pitchFamily="18" charset="0"/>
              </a:rPr>
              <a:t>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dĩ</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(ML – Most likely):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bình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hay </a:t>
            </a:r>
            <a:r>
              <a:rPr lang="en-US" sz="1800" dirty="0" err="1">
                <a:effectLst/>
                <a:latin typeface="Times New Roman" panose="02020603050405020304" pitchFamily="18" charset="0"/>
                <a:ea typeface="Times New Roman" panose="02020603050405020304" pitchFamily="18" charset="0"/>
              </a:rPr>
              <a:t>hợp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(MO – Most Optimistic):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tốt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hay “</a:t>
            </a:r>
            <a:r>
              <a:rPr lang="en-US" sz="1800" dirty="0" err="1">
                <a:effectLst/>
                <a:latin typeface="Times New Roman" panose="02020603050405020304" pitchFamily="18" charset="0"/>
                <a:ea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tưởng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nào</a:t>
            </a:r>
            <a:r>
              <a:rPr lang="en-US" sz="1800" dirty="0">
                <a:effectLst/>
                <a:latin typeface="Times New Roman" panose="02020603050405020304" pitchFamily="18"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err="1">
                <a:effectLst/>
                <a:latin typeface="Times New Roman" panose="02020603050405020304" pitchFamily="18" charset="0"/>
                <a:ea typeface="Times New Roman" panose="02020603050405020304" pitchFamily="18" charset="0"/>
              </a:rPr>
              <a:t>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bi </a:t>
            </a:r>
            <a:r>
              <a:rPr lang="en-US" sz="1800" dirty="0" err="1">
                <a:effectLst/>
                <a:latin typeface="Times New Roman" panose="02020603050405020304" pitchFamily="18" charset="0"/>
                <a:ea typeface="Times New Roman" panose="02020603050405020304" pitchFamily="18" charset="0"/>
              </a:rPr>
              <a:t>quan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(MP – Most </a:t>
            </a:r>
            <a:r>
              <a:rPr lang="en-US" sz="1800" dirty="0" err="1">
                <a:effectLst/>
                <a:latin typeface="Times New Roman" panose="02020603050405020304" pitchFamily="18" charset="0"/>
                <a:ea typeface="Times New Roman" panose="02020603050405020304" pitchFamily="18" charset="0"/>
              </a:rPr>
              <a:t>Pessimitic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tồi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ngại</a:t>
            </a:r>
            <a:r>
              <a:rPr lang="en-US" sz="1800" dirty="0">
                <a:effectLst/>
                <a:latin typeface="Times New Roman" panose="02020603050405020304" pitchFamily="18" charset="0"/>
                <a:ea typeface="Times New Roman" panose="02020603050405020304" pitchFamily="18" charset="0"/>
              </a:rPr>
              <a:t>) . </a:t>
            </a:r>
            <a:endParaRPr lang="en-GB"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(7%-10%) </a:t>
            </a:r>
            <a:endParaRPr lang="en-GB"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EST </a:t>
            </a:r>
            <a:r>
              <a:rPr lang="en-US" sz="1800" dirty="0" err="1">
                <a:effectLst/>
                <a:latin typeface="Times New Roman" panose="02020603050405020304" pitchFamily="18" charset="0"/>
                <a:ea typeface="Times New Roman" panose="02020603050405020304" pitchFamily="18" charset="0"/>
              </a:rPr>
              <a:t>cuối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cùng</a:t>
            </a:r>
            <a:r>
              <a:rPr lang="en-US" sz="1800" dirty="0">
                <a:effectLst/>
                <a:latin typeface="Times New Roman" panose="02020603050405020304" pitchFamily="18" charset="0"/>
                <a:ea typeface="Times New Roman" panose="02020603050405020304" pitchFamily="18" charset="0"/>
              </a:rPr>
              <a:t> = EST + EST*8% </a:t>
            </a:r>
          </a:p>
          <a:p>
            <a:pPr marL="0">
              <a:spcBef>
                <a:spcPts val="0"/>
              </a:spcBef>
            </a:pPr>
            <a:r>
              <a:rPr lang="en-US" sz="1800" dirty="0" err="1">
                <a:effectLst/>
                <a:latin typeface="Times New Roman" panose="02020603050405020304" pitchFamily="18" charset="0"/>
                <a:ea typeface="Times New Roman" panose="02020603050405020304" pitchFamily="18" charset="0"/>
              </a:rPr>
              <a:t>Đơn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Ngày</a:t>
            </a:r>
            <a:endParaRPr lang="en-GB"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GB" sz="1800" dirty="0">
              <a:effectLst/>
              <a:latin typeface="Times New Roman" panose="02020603050405020304" pitchFamily="18" charset="0"/>
              <a:ea typeface="Times New Roman" panose="02020603050405020304" pitchFamily="18" charset="0"/>
            </a:endParaRPr>
          </a:p>
          <a:p>
            <a:endParaRPr lang="en-GB" dirty="0"/>
          </a:p>
        </p:txBody>
      </p:sp>
      <p:sp>
        <p:nvSpPr>
          <p:cNvPr id="4" name="Slide Number Placeholder 3">
            <a:extLst>
              <a:ext uri="{FF2B5EF4-FFF2-40B4-BE49-F238E27FC236}">
                <a16:creationId xmlns:a16="http://schemas.microsoft.com/office/drawing/2014/main" id="{A1AFD9D3-5723-4C1F-95F3-1F906F3C5B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5" name="Google Shape;172;p13">
            <a:extLst>
              <a:ext uri="{FF2B5EF4-FFF2-40B4-BE49-F238E27FC236}">
                <a16:creationId xmlns:a16="http://schemas.microsoft.com/office/drawing/2014/main" id="{31E93DB1-618D-43ED-89EE-A4E086D65CBE}"/>
              </a:ext>
            </a:extLst>
          </p:cNvPr>
          <p:cNvSpPr txBox="1">
            <a:spLocks/>
          </p:cNvSpPr>
          <p:nvPr/>
        </p:nvSpPr>
        <p:spPr>
          <a:xfrm>
            <a:off x="719309" y="658615"/>
            <a:ext cx="7705381" cy="680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err="1">
                <a:solidFill>
                  <a:srgbClr val="FF9900"/>
                </a:solidFill>
                <a:latin typeface="Oswald" panose="020B0604020202020204" charset="0"/>
              </a:rPr>
              <a:t>Ước</a:t>
            </a:r>
            <a:r>
              <a:rPr lang="en-US" sz="3200" b="1" dirty="0">
                <a:solidFill>
                  <a:srgbClr val="FF9900"/>
                </a:solidFill>
                <a:latin typeface="Oswald" panose="020B0604020202020204" charset="0"/>
              </a:rPr>
              <a:t> </a:t>
            </a:r>
            <a:r>
              <a:rPr lang="en-US" sz="3200" b="1" dirty="0" err="1">
                <a:solidFill>
                  <a:srgbClr val="FF9900"/>
                </a:solidFill>
                <a:latin typeface="Oswald" panose="020B0604020202020204" charset="0"/>
              </a:rPr>
              <a:t>lượng</a:t>
            </a:r>
            <a:r>
              <a:rPr lang="en-US" sz="3200" b="1" dirty="0">
                <a:solidFill>
                  <a:srgbClr val="FF9900"/>
                </a:solidFill>
                <a:latin typeface="Oswald" panose="020B0604020202020204" charset="0"/>
              </a:rPr>
              <a:t> </a:t>
            </a:r>
            <a:r>
              <a:rPr lang="en-US" sz="3200" b="1" dirty="0" err="1">
                <a:solidFill>
                  <a:srgbClr val="FF9900"/>
                </a:solidFill>
                <a:latin typeface="Oswald" panose="020B0604020202020204" charset="0"/>
              </a:rPr>
              <a:t>thời</a:t>
            </a:r>
            <a:r>
              <a:rPr lang="en-US" sz="3200" b="1" dirty="0">
                <a:solidFill>
                  <a:srgbClr val="FF9900"/>
                </a:solidFill>
                <a:latin typeface="Oswald" panose="020B0604020202020204" charset="0"/>
              </a:rPr>
              <a:t> </a:t>
            </a:r>
            <a:r>
              <a:rPr lang="en-US" sz="3200" b="1" dirty="0" err="1">
                <a:solidFill>
                  <a:srgbClr val="FF9900"/>
                </a:solidFill>
                <a:latin typeface="Oswald" panose="020B0604020202020204" charset="0"/>
              </a:rPr>
              <a:t>gian</a:t>
            </a:r>
            <a:r>
              <a:rPr lang="en-US" sz="3200" b="1" dirty="0">
                <a:solidFill>
                  <a:srgbClr val="FF9900"/>
                </a:solidFill>
                <a:latin typeface="Oswald" panose="020B0604020202020204" charset="0"/>
              </a:rPr>
              <a:t>(</a:t>
            </a:r>
            <a:r>
              <a:rPr lang="en-US" sz="3200" b="1" dirty="0" err="1">
                <a:solidFill>
                  <a:srgbClr val="FF9900"/>
                </a:solidFill>
                <a:latin typeface="Oswald" panose="020B0604020202020204" charset="0"/>
              </a:rPr>
              <a:t>theo</a:t>
            </a:r>
            <a:r>
              <a:rPr lang="en-US" sz="3200" b="1" dirty="0">
                <a:solidFill>
                  <a:srgbClr val="FF9900"/>
                </a:solidFill>
                <a:latin typeface="Oswald" panose="020B0604020202020204" charset="0"/>
              </a:rPr>
              <a:t> </a:t>
            </a:r>
            <a:r>
              <a:rPr lang="en-US" sz="3200" b="1" dirty="0" err="1">
                <a:solidFill>
                  <a:srgbClr val="FF9900"/>
                </a:solidFill>
                <a:latin typeface="Oswald" panose="020B0604020202020204" charset="0"/>
              </a:rPr>
              <a:t>phương</a:t>
            </a:r>
            <a:r>
              <a:rPr lang="en-US" sz="3200" b="1" dirty="0">
                <a:solidFill>
                  <a:srgbClr val="FF9900"/>
                </a:solidFill>
                <a:latin typeface="Oswald" panose="020B0604020202020204" charset="0"/>
              </a:rPr>
              <a:t> </a:t>
            </a:r>
            <a:r>
              <a:rPr lang="en-US" sz="3200" b="1" dirty="0" err="1">
                <a:solidFill>
                  <a:srgbClr val="FF9900"/>
                </a:solidFill>
                <a:latin typeface="Oswald" panose="020B0604020202020204" charset="0"/>
              </a:rPr>
              <a:t>pháp</a:t>
            </a:r>
            <a:r>
              <a:rPr lang="en-US" sz="3200" b="1" dirty="0">
                <a:solidFill>
                  <a:srgbClr val="FF9900"/>
                </a:solidFill>
                <a:latin typeface="Oswald" panose="020B0604020202020204" charset="0"/>
              </a:rPr>
              <a:t> PERT)</a:t>
            </a:r>
            <a:endParaRPr lang="vi-VN" sz="3200" b="1" dirty="0">
              <a:solidFill>
                <a:srgbClr val="FF9900"/>
              </a:solidFill>
              <a:latin typeface="Oswald" panose="020B0604020202020204" charset="0"/>
            </a:endParaRPr>
          </a:p>
        </p:txBody>
      </p:sp>
    </p:spTree>
    <p:extLst>
      <p:ext uri="{BB962C8B-B14F-4D97-AF65-F5344CB8AC3E}">
        <p14:creationId xmlns:p14="http://schemas.microsoft.com/office/powerpoint/2010/main" val="2262167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3"/>
          <p:cNvSpPr txBox="1">
            <a:spLocks noGrp="1"/>
          </p:cNvSpPr>
          <p:nvPr>
            <p:ph type="title"/>
          </p:nvPr>
        </p:nvSpPr>
        <p:spPr>
          <a:xfrm>
            <a:off x="1399565" y="713956"/>
            <a:ext cx="6344869"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Giai đoạn 1. Xác định yêu cầu hệ thống</a:t>
            </a:r>
            <a:endParaRPr dirty="0"/>
          </a:p>
        </p:txBody>
      </p:sp>
      <p:sp>
        <p:nvSpPr>
          <p:cNvPr id="264" name="Google Shape;264;p2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graphicFrame>
        <p:nvGraphicFramePr>
          <p:cNvPr id="2" name="Table 1">
            <a:extLst>
              <a:ext uri="{FF2B5EF4-FFF2-40B4-BE49-F238E27FC236}">
                <a16:creationId xmlns:a16="http://schemas.microsoft.com/office/drawing/2014/main" id="{038A039B-A590-4E75-A169-05B692B23FC0}"/>
              </a:ext>
            </a:extLst>
          </p:cNvPr>
          <p:cNvGraphicFramePr>
            <a:graphicFrameLocks noGrp="1"/>
          </p:cNvGraphicFramePr>
          <p:nvPr>
            <p:extLst>
              <p:ext uri="{D42A27DB-BD31-4B8C-83A1-F6EECF244321}">
                <p14:modId xmlns:p14="http://schemas.microsoft.com/office/powerpoint/2010/main" val="3482024382"/>
              </p:ext>
            </p:extLst>
          </p:nvPr>
        </p:nvGraphicFramePr>
        <p:xfrm>
          <a:off x="1399565" y="1898183"/>
          <a:ext cx="6344870" cy="2018646"/>
        </p:xfrm>
        <a:graphic>
          <a:graphicData uri="http://schemas.openxmlformats.org/drawingml/2006/table">
            <a:tbl>
              <a:tblPr firstRow="1" firstCol="1" bandRow="1">
                <a:tableStyleId>{FC35C892-EDC9-47E4-AB41-F1AFDE017B42}</a:tableStyleId>
              </a:tblPr>
              <a:tblGrid>
                <a:gridCol w="884815">
                  <a:extLst>
                    <a:ext uri="{9D8B030D-6E8A-4147-A177-3AD203B41FA5}">
                      <a16:colId xmlns:a16="http://schemas.microsoft.com/office/drawing/2014/main" val="3853034591"/>
                    </a:ext>
                  </a:extLst>
                </a:gridCol>
                <a:gridCol w="1907904">
                  <a:extLst>
                    <a:ext uri="{9D8B030D-6E8A-4147-A177-3AD203B41FA5}">
                      <a16:colId xmlns:a16="http://schemas.microsoft.com/office/drawing/2014/main" val="1118803996"/>
                    </a:ext>
                  </a:extLst>
                </a:gridCol>
                <a:gridCol w="629758">
                  <a:extLst>
                    <a:ext uri="{9D8B030D-6E8A-4147-A177-3AD203B41FA5}">
                      <a16:colId xmlns:a16="http://schemas.microsoft.com/office/drawing/2014/main" val="2494521003"/>
                    </a:ext>
                  </a:extLst>
                </a:gridCol>
                <a:gridCol w="624027">
                  <a:extLst>
                    <a:ext uri="{9D8B030D-6E8A-4147-A177-3AD203B41FA5}">
                      <a16:colId xmlns:a16="http://schemas.microsoft.com/office/drawing/2014/main" val="2474677278"/>
                    </a:ext>
                  </a:extLst>
                </a:gridCol>
                <a:gridCol w="621877">
                  <a:extLst>
                    <a:ext uri="{9D8B030D-6E8A-4147-A177-3AD203B41FA5}">
                      <a16:colId xmlns:a16="http://schemas.microsoft.com/office/drawing/2014/main" val="3949855982"/>
                    </a:ext>
                  </a:extLst>
                </a:gridCol>
                <a:gridCol w="617579">
                  <a:extLst>
                    <a:ext uri="{9D8B030D-6E8A-4147-A177-3AD203B41FA5}">
                      <a16:colId xmlns:a16="http://schemas.microsoft.com/office/drawing/2014/main" val="1852763360"/>
                    </a:ext>
                  </a:extLst>
                </a:gridCol>
                <a:gridCol w="529455">
                  <a:extLst>
                    <a:ext uri="{9D8B030D-6E8A-4147-A177-3AD203B41FA5}">
                      <a16:colId xmlns:a16="http://schemas.microsoft.com/office/drawing/2014/main" val="3896082711"/>
                    </a:ext>
                  </a:extLst>
                </a:gridCol>
                <a:gridCol w="529455">
                  <a:extLst>
                    <a:ext uri="{9D8B030D-6E8A-4147-A177-3AD203B41FA5}">
                      <a16:colId xmlns:a16="http://schemas.microsoft.com/office/drawing/2014/main" val="3408277121"/>
                    </a:ext>
                  </a:extLst>
                </a:gridCol>
              </a:tblGrid>
              <a:tr h="865134">
                <a:tc>
                  <a:txBody>
                    <a:bodyPr/>
                    <a:lstStyle/>
                    <a:p>
                      <a:pPr marL="0" marR="0">
                        <a:spcBef>
                          <a:spcPts val="0"/>
                        </a:spcBef>
                        <a:spcAft>
                          <a:spcPts val="0"/>
                        </a:spcAft>
                      </a:pPr>
                      <a:r>
                        <a:rPr lang="en-US" sz="1200">
                          <a:effectLst/>
                        </a:rPr>
                        <a:t>STT</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Các công việc</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MO</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ML</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MP</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EST</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EST cuối cùng</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17607959"/>
                  </a:ext>
                </a:extLst>
              </a:tr>
              <a:tr h="288378">
                <a:tc>
                  <a:txBody>
                    <a:bodyPr/>
                    <a:lstStyle/>
                    <a:p>
                      <a:pPr marL="0" marR="0">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Khảo</a:t>
                      </a:r>
                      <a:r>
                        <a:rPr lang="en-US" sz="1200" dirty="0">
                          <a:effectLst/>
                        </a:rPr>
                        <a:t> </a:t>
                      </a:r>
                      <a:r>
                        <a:rPr lang="en-US" sz="1200" dirty="0" err="1">
                          <a:effectLst/>
                        </a:rPr>
                        <a:t>sát</a:t>
                      </a:r>
                      <a:endParaRPr lang="en-GB"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2.5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1.91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2.04</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61123238"/>
                  </a:ext>
                </a:extLst>
              </a:tr>
              <a:tr h="576756">
                <a:tc>
                  <a:txBody>
                    <a:bodyPr/>
                    <a:lstStyle/>
                    <a:p>
                      <a:pPr marL="0" marR="0">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Viết tài liệu đặc tả theo yêu cầu</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1.07</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453564"/>
                  </a:ext>
                </a:extLst>
              </a:tr>
              <a:tr h="288378">
                <a:tc gridSpan="2">
                  <a:txBody>
                    <a:bodyPr/>
                    <a:lstStyle/>
                    <a:p>
                      <a:pPr marL="0" marR="0" algn="ctr">
                        <a:spcBef>
                          <a:spcPts val="0"/>
                        </a:spcBef>
                        <a:spcAft>
                          <a:spcPts val="0"/>
                        </a:spcAft>
                      </a:pPr>
                      <a:r>
                        <a:rPr lang="en-US" sz="1200">
                          <a:effectLst/>
                        </a:rPr>
                        <a:t>Tổng cộng</a:t>
                      </a:r>
                      <a:endParaRPr lang="en-GB"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GB"/>
                    </a:p>
                  </a:txBody>
                  <a:tcPr/>
                </a:tc>
                <a:tc>
                  <a:txBody>
                    <a:bodyPr/>
                    <a:lstStyle/>
                    <a:p>
                      <a:pPr marL="0" marR="0">
                        <a:spcBef>
                          <a:spcPts val="0"/>
                        </a:spcBef>
                        <a:spcAft>
                          <a:spcPts val="0"/>
                        </a:spcAft>
                      </a:pPr>
                      <a:r>
                        <a:rPr lang="en-US" sz="1200">
                          <a:effectLst/>
                        </a:rPr>
                        <a:t>1.5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4</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2.91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3.11</a:t>
                      </a:r>
                      <a:endParaRPr lang="en-GB"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1035220"/>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659A3D-4FEB-4B08-803A-5C43DBB4A6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4" name="Google Shape;260;p23">
            <a:extLst>
              <a:ext uri="{FF2B5EF4-FFF2-40B4-BE49-F238E27FC236}">
                <a16:creationId xmlns:a16="http://schemas.microsoft.com/office/drawing/2014/main" id="{71223EA4-A2D9-44F8-AD2F-41F82120DE5B}"/>
              </a:ext>
            </a:extLst>
          </p:cNvPr>
          <p:cNvSpPr txBox="1">
            <a:spLocks noGrp="1"/>
          </p:cNvSpPr>
          <p:nvPr>
            <p:ph type="title"/>
          </p:nvPr>
        </p:nvSpPr>
        <p:spPr>
          <a:xfrm>
            <a:off x="1399565" y="713956"/>
            <a:ext cx="6344869"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Giai đoạn 2. Phân tích hệ thống</a:t>
            </a:r>
            <a:endParaRPr dirty="0"/>
          </a:p>
        </p:txBody>
      </p:sp>
      <p:graphicFrame>
        <p:nvGraphicFramePr>
          <p:cNvPr id="5" name="Table 4">
            <a:extLst>
              <a:ext uri="{FF2B5EF4-FFF2-40B4-BE49-F238E27FC236}">
                <a16:creationId xmlns:a16="http://schemas.microsoft.com/office/drawing/2014/main" id="{408D8854-6666-492C-9B4E-84FF33B803FB}"/>
              </a:ext>
            </a:extLst>
          </p:cNvPr>
          <p:cNvGraphicFramePr>
            <a:graphicFrameLocks noGrp="1"/>
          </p:cNvGraphicFramePr>
          <p:nvPr>
            <p:extLst>
              <p:ext uri="{D42A27DB-BD31-4B8C-83A1-F6EECF244321}">
                <p14:modId xmlns:p14="http://schemas.microsoft.com/office/powerpoint/2010/main" val="3050014656"/>
              </p:ext>
            </p:extLst>
          </p:nvPr>
        </p:nvGraphicFramePr>
        <p:xfrm>
          <a:off x="1399565" y="1818960"/>
          <a:ext cx="6344870" cy="1972749"/>
        </p:xfrm>
        <a:graphic>
          <a:graphicData uri="http://schemas.openxmlformats.org/drawingml/2006/table">
            <a:tbl>
              <a:tblPr firstRow="1" firstCol="1" bandRow="1">
                <a:tableStyleId>{FC35C892-EDC9-47E4-AB41-F1AFDE017B42}</a:tableStyleId>
              </a:tblPr>
              <a:tblGrid>
                <a:gridCol w="884814">
                  <a:extLst>
                    <a:ext uri="{9D8B030D-6E8A-4147-A177-3AD203B41FA5}">
                      <a16:colId xmlns:a16="http://schemas.microsoft.com/office/drawing/2014/main" val="690987718"/>
                    </a:ext>
                  </a:extLst>
                </a:gridCol>
                <a:gridCol w="1905037">
                  <a:extLst>
                    <a:ext uri="{9D8B030D-6E8A-4147-A177-3AD203B41FA5}">
                      <a16:colId xmlns:a16="http://schemas.microsoft.com/office/drawing/2014/main" val="1282639572"/>
                    </a:ext>
                  </a:extLst>
                </a:gridCol>
                <a:gridCol w="630475">
                  <a:extLst>
                    <a:ext uri="{9D8B030D-6E8A-4147-A177-3AD203B41FA5}">
                      <a16:colId xmlns:a16="http://schemas.microsoft.com/office/drawing/2014/main" val="907424323"/>
                    </a:ext>
                  </a:extLst>
                </a:gridCol>
                <a:gridCol w="624027">
                  <a:extLst>
                    <a:ext uri="{9D8B030D-6E8A-4147-A177-3AD203B41FA5}">
                      <a16:colId xmlns:a16="http://schemas.microsoft.com/office/drawing/2014/main" val="58167678"/>
                    </a:ext>
                  </a:extLst>
                </a:gridCol>
                <a:gridCol w="622594">
                  <a:extLst>
                    <a:ext uri="{9D8B030D-6E8A-4147-A177-3AD203B41FA5}">
                      <a16:colId xmlns:a16="http://schemas.microsoft.com/office/drawing/2014/main" val="3140895849"/>
                    </a:ext>
                  </a:extLst>
                </a:gridCol>
                <a:gridCol w="617579">
                  <a:extLst>
                    <a:ext uri="{9D8B030D-6E8A-4147-A177-3AD203B41FA5}">
                      <a16:colId xmlns:a16="http://schemas.microsoft.com/office/drawing/2014/main" val="2222158641"/>
                    </a:ext>
                  </a:extLst>
                </a:gridCol>
                <a:gridCol w="530172">
                  <a:extLst>
                    <a:ext uri="{9D8B030D-6E8A-4147-A177-3AD203B41FA5}">
                      <a16:colId xmlns:a16="http://schemas.microsoft.com/office/drawing/2014/main" val="3044102720"/>
                    </a:ext>
                  </a:extLst>
                </a:gridCol>
                <a:gridCol w="530172">
                  <a:extLst>
                    <a:ext uri="{9D8B030D-6E8A-4147-A177-3AD203B41FA5}">
                      <a16:colId xmlns:a16="http://schemas.microsoft.com/office/drawing/2014/main" val="2871163764"/>
                    </a:ext>
                  </a:extLst>
                </a:gridCol>
              </a:tblGrid>
              <a:tr h="845464">
                <a:tc>
                  <a:txBody>
                    <a:bodyPr/>
                    <a:lstStyle/>
                    <a:p>
                      <a:pPr marL="0" marR="0">
                        <a:spcBef>
                          <a:spcPts val="0"/>
                        </a:spcBef>
                        <a:spcAft>
                          <a:spcPts val="0"/>
                        </a:spcAft>
                      </a:pPr>
                      <a:r>
                        <a:rPr lang="en-US" sz="1200">
                          <a:effectLst/>
                        </a:rPr>
                        <a:t>STT</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Các công việc</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MO</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ML</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MP</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EST</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EST cuối cùng</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13865470"/>
                  </a:ext>
                </a:extLst>
              </a:tr>
              <a:tr h="281821">
                <a:tc>
                  <a:txBody>
                    <a:bodyPr/>
                    <a:lstStyle/>
                    <a:p>
                      <a:pPr marL="0" marR="0">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Phân tích yêu cầu</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4</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3.33</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3.56</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6990834"/>
                  </a:ext>
                </a:extLst>
              </a:tr>
              <a:tr h="563643">
                <a:tc>
                  <a:txBody>
                    <a:bodyPr/>
                    <a:lstStyle/>
                    <a:p>
                      <a:pPr marL="0" marR="0">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Báo cáo trạng thái công việc</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0.5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1.08</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1.16</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09342330"/>
                  </a:ext>
                </a:extLst>
              </a:tr>
              <a:tr h="281821">
                <a:tc gridSpan="2">
                  <a:txBody>
                    <a:bodyPr/>
                    <a:lstStyle/>
                    <a:p>
                      <a:pPr marL="0" marR="0" algn="ctr">
                        <a:spcBef>
                          <a:spcPts val="0"/>
                        </a:spcBef>
                        <a:spcAft>
                          <a:spcPts val="0"/>
                        </a:spcAft>
                      </a:pPr>
                      <a:r>
                        <a:rPr lang="en-US" sz="1200">
                          <a:effectLst/>
                        </a:rPr>
                        <a:t>Tổng cộng</a:t>
                      </a:r>
                      <a:endParaRPr lang="en-GB"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GB"/>
                    </a:p>
                  </a:txBody>
                  <a:tcPr/>
                </a:tc>
                <a:tc>
                  <a:txBody>
                    <a:bodyPr/>
                    <a:lstStyle/>
                    <a:p>
                      <a:pPr marL="0" marR="0">
                        <a:spcBef>
                          <a:spcPts val="0"/>
                        </a:spcBef>
                        <a:spcAft>
                          <a:spcPts val="0"/>
                        </a:spcAft>
                      </a:pPr>
                      <a:r>
                        <a:rPr lang="en-US" sz="1200">
                          <a:effectLst/>
                        </a:rPr>
                        <a:t>3.5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4.41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4.72</a:t>
                      </a:r>
                      <a:endParaRPr lang="en-GB"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07260764"/>
                  </a:ext>
                </a:extLst>
              </a:tr>
            </a:tbl>
          </a:graphicData>
        </a:graphic>
      </p:graphicFrame>
    </p:spTree>
    <p:extLst>
      <p:ext uri="{BB962C8B-B14F-4D97-AF65-F5344CB8AC3E}">
        <p14:creationId xmlns:p14="http://schemas.microsoft.com/office/powerpoint/2010/main" val="12917771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58BC1D-105B-49A2-A2E7-7A21B196CF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5" name="Google Shape;260;p23">
            <a:extLst>
              <a:ext uri="{FF2B5EF4-FFF2-40B4-BE49-F238E27FC236}">
                <a16:creationId xmlns:a16="http://schemas.microsoft.com/office/drawing/2014/main" id="{DBC1FBE1-10FB-4893-88BD-E9F993B2E89E}"/>
              </a:ext>
            </a:extLst>
          </p:cNvPr>
          <p:cNvSpPr txBox="1">
            <a:spLocks noGrp="1"/>
          </p:cNvSpPr>
          <p:nvPr>
            <p:ph type="title"/>
          </p:nvPr>
        </p:nvSpPr>
        <p:spPr>
          <a:xfrm>
            <a:off x="1399565" y="713956"/>
            <a:ext cx="6344869"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Giai đoạn 3. Thiết kế hệ thống</a:t>
            </a:r>
            <a:endParaRPr dirty="0"/>
          </a:p>
        </p:txBody>
      </p:sp>
      <p:graphicFrame>
        <p:nvGraphicFramePr>
          <p:cNvPr id="6" name="Table 5">
            <a:extLst>
              <a:ext uri="{FF2B5EF4-FFF2-40B4-BE49-F238E27FC236}">
                <a16:creationId xmlns:a16="http://schemas.microsoft.com/office/drawing/2014/main" id="{82EF18E6-F423-4A99-BDDB-BBCCC81525FB}"/>
              </a:ext>
            </a:extLst>
          </p:cNvPr>
          <p:cNvGraphicFramePr>
            <a:graphicFrameLocks noGrp="1"/>
          </p:cNvGraphicFramePr>
          <p:nvPr>
            <p:extLst>
              <p:ext uri="{D42A27DB-BD31-4B8C-83A1-F6EECF244321}">
                <p14:modId xmlns:p14="http://schemas.microsoft.com/office/powerpoint/2010/main" val="3144546467"/>
              </p:ext>
            </p:extLst>
          </p:nvPr>
        </p:nvGraphicFramePr>
        <p:xfrm>
          <a:off x="1399565" y="1510430"/>
          <a:ext cx="6344870" cy="3191456"/>
        </p:xfrm>
        <a:graphic>
          <a:graphicData uri="http://schemas.openxmlformats.org/drawingml/2006/table">
            <a:tbl>
              <a:tblPr firstRow="1" firstCol="1" bandRow="1">
                <a:tableStyleId>{FC35C892-EDC9-47E4-AB41-F1AFDE017B42}</a:tableStyleId>
              </a:tblPr>
              <a:tblGrid>
                <a:gridCol w="878366">
                  <a:extLst>
                    <a:ext uri="{9D8B030D-6E8A-4147-A177-3AD203B41FA5}">
                      <a16:colId xmlns:a16="http://schemas.microsoft.com/office/drawing/2014/main" val="1021889803"/>
                    </a:ext>
                  </a:extLst>
                </a:gridCol>
                <a:gridCol w="1932979">
                  <a:extLst>
                    <a:ext uri="{9D8B030D-6E8A-4147-A177-3AD203B41FA5}">
                      <a16:colId xmlns:a16="http://schemas.microsoft.com/office/drawing/2014/main" val="1628665413"/>
                    </a:ext>
                  </a:extLst>
                </a:gridCol>
                <a:gridCol w="626892">
                  <a:extLst>
                    <a:ext uri="{9D8B030D-6E8A-4147-A177-3AD203B41FA5}">
                      <a16:colId xmlns:a16="http://schemas.microsoft.com/office/drawing/2014/main" val="2701011183"/>
                    </a:ext>
                  </a:extLst>
                </a:gridCol>
                <a:gridCol w="621877">
                  <a:extLst>
                    <a:ext uri="{9D8B030D-6E8A-4147-A177-3AD203B41FA5}">
                      <a16:colId xmlns:a16="http://schemas.microsoft.com/office/drawing/2014/main" val="1595826384"/>
                    </a:ext>
                  </a:extLst>
                </a:gridCol>
                <a:gridCol w="619012">
                  <a:extLst>
                    <a:ext uri="{9D8B030D-6E8A-4147-A177-3AD203B41FA5}">
                      <a16:colId xmlns:a16="http://schemas.microsoft.com/office/drawing/2014/main" val="2282989861"/>
                    </a:ext>
                  </a:extLst>
                </a:gridCol>
                <a:gridCol w="615430">
                  <a:extLst>
                    <a:ext uri="{9D8B030D-6E8A-4147-A177-3AD203B41FA5}">
                      <a16:colId xmlns:a16="http://schemas.microsoft.com/office/drawing/2014/main" val="258559227"/>
                    </a:ext>
                  </a:extLst>
                </a:gridCol>
                <a:gridCol w="525157">
                  <a:extLst>
                    <a:ext uri="{9D8B030D-6E8A-4147-A177-3AD203B41FA5}">
                      <a16:colId xmlns:a16="http://schemas.microsoft.com/office/drawing/2014/main" val="962222091"/>
                    </a:ext>
                  </a:extLst>
                </a:gridCol>
                <a:gridCol w="525157">
                  <a:extLst>
                    <a:ext uri="{9D8B030D-6E8A-4147-A177-3AD203B41FA5}">
                      <a16:colId xmlns:a16="http://schemas.microsoft.com/office/drawing/2014/main" val="1783887152"/>
                    </a:ext>
                  </a:extLst>
                </a:gridCol>
              </a:tblGrid>
              <a:tr h="473352">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STT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Các công việc</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MO</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ML</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MP</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EST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EST cuối cùng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extLst>
                  <a:ext uri="{0D108BD9-81ED-4DB2-BD59-A6C34878D82A}">
                    <a16:rowId xmlns:a16="http://schemas.microsoft.com/office/drawing/2014/main" val="2575174912"/>
                  </a:ext>
                </a:extLst>
              </a:tr>
              <a:tr h="315568">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Viết tài liệu thiết kế use case</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5</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5.5</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4.58</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7%</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4.9</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extLst>
                  <a:ext uri="{0D108BD9-81ED-4DB2-BD59-A6C34878D82A}">
                    <a16:rowId xmlns:a16="http://schemas.microsoft.com/office/drawing/2014/main" val="1050556600"/>
                  </a:ext>
                </a:extLst>
              </a:tr>
              <a:tr h="315568">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Viết tài liệu thiết kê chức năng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4.5</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2.92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7%</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3.12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extLst>
                  <a:ext uri="{0D108BD9-81ED-4DB2-BD59-A6C34878D82A}">
                    <a16:rowId xmlns:a16="http://schemas.microsoft.com/office/drawing/2014/main" val="687477201"/>
                  </a:ext>
                </a:extLst>
              </a:tr>
              <a:tr h="157784">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Thiết kế xử lí </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4</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5</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3.67</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7%</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3.93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extLst>
                  <a:ext uri="{0D108BD9-81ED-4DB2-BD59-A6C34878D82A}">
                    <a16:rowId xmlns:a16="http://schemas.microsoft.com/office/drawing/2014/main" val="2479639069"/>
                  </a:ext>
                </a:extLst>
              </a:tr>
              <a:tr h="157784">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4</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Thiết kê cơ sở dữ liệu</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5</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5.5</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4.58</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7%</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4.9</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extLst>
                  <a:ext uri="{0D108BD9-81ED-4DB2-BD59-A6C34878D82A}">
                    <a16:rowId xmlns:a16="http://schemas.microsoft.com/office/drawing/2014/main" val="1377704840"/>
                  </a:ext>
                </a:extLst>
              </a:tr>
              <a:tr h="315568">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5</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Hoàn thành tài liệu phân tích và thiết kê hệ thống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2.5</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1.91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7%</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2.04</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extLst>
                  <a:ext uri="{0D108BD9-81ED-4DB2-BD59-A6C34878D82A}">
                    <a16:rowId xmlns:a16="http://schemas.microsoft.com/office/drawing/2014/main" val="2638692014"/>
                  </a:ext>
                </a:extLst>
              </a:tr>
              <a:tr h="315568">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6</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Thiết kế giao diện các module quản lí nhà hàng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5</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6</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4.83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7%</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5.17</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extLst>
                  <a:ext uri="{0D108BD9-81ED-4DB2-BD59-A6C34878D82A}">
                    <a16:rowId xmlns:a16="http://schemas.microsoft.com/office/drawing/2014/main" val="3182296239"/>
                  </a:ext>
                </a:extLst>
              </a:tr>
              <a:tr h="157784">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7</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Nhận ý kiên khách hàng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0.5</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1.5</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7%</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1.07</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extLst>
                  <a:ext uri="{0D108BD9-81ED-4DB2-BD59-A6C34878D82A}">
                    <a16:rowId xmlns:a16="http://schemas.microsoft.com/office/drawing/2014/main" val="3249658232"/>
                  </a:ext>
                </a:extLst>
              </a:tr>
              <a:tr h="315568">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8</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Chỉnh sửa và hoàn thiện giao diện</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1</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2.5</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1.92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7%</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2.05</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extLst>
                  <a:ext uri="{0D108BD9-81ED-4DB2-BD59-A6C34878D82A}">
                    <a16:rowId xmlns:a16="http://schemas.microsoft.com/office/drawing/2014/main" val="2941602706"/>
                  </a:ext>
                </a:extLst>
              </a:tr>
              <a:tr h="315568">
                <a:tc gridSpan="2">
                  <a:txBody>
                    <a:bodyPr/>
                    <a:lstStyle/>
                    <a:p>
                      <a:pPr marL="0" marR="0" algn="ctr">
                        <a:spcBef>
                          <a:spcPts val="0"/>
                        </a:spcBef>
                        <a:spcAft>
                          <a:spcPts val="0"/>
                        </a:spcAft>
                      </a:pPr>
                      <a:r>
                        <a:rPr lang="en-US" sz="1200">
                          <a:effectLst/>
                          <a:latin typeface="Times New Roman" panose="02020603050405020304" pitchFamily="18" charset="0"/>
                          <a:cs typeface="Times New Roman" panose="02020603050405020304" pitchFamily="18" charset="0"/>
                        </a:rPr>
                        <a:t>Tổng cộng</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hMerge="1">
                  <a:txBody>
                    <a:bodyPr/>
                    <a:lstStyle/>
                    <a:p>
                      <a:endParaRPr lang="en-GB"/>
                    </a:p>
                  </a:txBody>
                  <a:tcPr/>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11.5</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27</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33</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latin typeface="Times New Roman" panose="02020603050405020304" pitchFamily="18" charset="0"/>
                          <a:cs typeface="Times New Roman" panose="02020603050405020304" pitchFamily="18" charset="0"/>
                        </a:rPr>
                        <a:t>25.42</a:t>
                      </a:r>
                      <a:endParaRPr lang="en-GB"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7%</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27.18</a:t>
                      </a:r>
                      <a:endParaRPr lang="en-GB"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553" marR="52553" marT="0" marB="0"/>
                </a:tc>
                <a:extLst>
                  <a:ext uri="{0D108BD9-81ED-4DB2-BD59-A6C34878D82A}">
                    <a16:rowId xmlns:a16="http://schemas.microsoft.com/office/drawing/2014/main" val="2469621524"/>
                  </a:ext>
                </a:extLst>
              </a:tr>
            </a:tbl>
          </a:graphicData>
        </a:graphic>
      </p:graphicFrame>
    </p:spTree>
    <p:extLst>
      <p:ext uri="{BB962C8B-B14F-4D97-AF65-F5344CB8AC3E}">
        <p14:creationId xmlns:p14="http://schemas.microsoft.com/office/powerpoint/2010/main" val="20017263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B752C8-3A8C-4E6D-9340-D5CB87B4DA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4" name="Google Shape;260;p23">
            <a:extLst>
              <a:ext uri="{FF2B5EF4-FFF2-40B4-BE49-F238E27FC236}">
                <a16:creationId xmlns:a16="http://schemas.microsoft.com/office/drawing/2014/main" id="{C5E30142-2BED-47F5-B509-3FA5D1248B2C}"/>
              </a:ext>
            </a:extLst>
          </p:cNvPr>
          <p:cNvSpPr txBox="1">
            <a:spLocks noGrp="1"/>
          </p:cNvSpPr>
          <p:nvPr>
            <p:ph type="title"/>
          </p:nvPr>
        </p:nvSpPr>
        <p:spPr>
          <a:xfrm>
            <a:off x="1399565" y="713956"/>
            <a:ext cx="6344869"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Giai đoạn 3. Lập trình hệ thống</a:t>
            </a:r>
            <a:endParaRPr dirty="0"/>
          </a:p>
        </p:txBody>
      </p:sp>
      <p:graphicFrame>
        <p:nvGraphicFramePr>
          <p:cNvPr id="5" name="Table 4">
            <a:extLst>
              <a:ext uri="{FF2B5EF4-FFF2-40B4-BE49-F238E27FC236}">
                <a16:creationId xmlns:a16="http://schemas.microsoft.com/office/drawing/2014/main" id="{A2CEDC90-E364-460A-B695-36C4522C6BBB}"/>
              </a:ext>
            </a:extLst>
          </p:cNvPr>
          <p:cNvGraphicFramePr>
            <a:graphicFrameLocks noGrp="1"/>
          </p:cNvGraphicFramePr>
          <p:nvPr>
            <p:extLst>
              <p:ext uri="{D42A27DB-BD31-4B8C-83A1-F6EECF244321}">
                <p14:modId xmlns:p14="http://schemas.microsoft.com/office/powerpoint/2010/main" val="3776515452"/>
              </p:ext>
            </p:extLst>
          </p:nvPr>
        </p:nvGraphicFramePr>
        <p:xfrm>
          <a:off x="1141314" y="1757522"/>
          <a:ext cx="6603120" cy="2554922"/>
        </p:xfrm>
        <a:graphic>
          <a:graphicData uri="http://schemas.openxmlformats.org/drawingml/2006/table">
            <a:tbl>
              <a:tblPr firstRow="1" firstCol="1" bandRow="1">
                <a:tableStyleId>{FC35C892-EDC9-47E4-AB41-F1AFDE017B42}</a:tableStyleId>
              </a:tblPr>
              <a:tblGrid>
                <a:gridCol w="914117">
                  <a:extLst>
                    <a:ext uri="{9D8B030D-6E8A-4147-A177-3AD203B41FA5}">
                      <a16:colId xmlns:a16="http://schemas.microsoft.com/office/drawing/2014/main" val="248932553"/>
                    </a:ext>
                  </a:extLst>
                </a:gridCol>
                <a:gridCol w="2011656">
                  <a:extLst>
                    <a:ext uri="{9D8B030D-6E8A-4147-A177-3AD203B41FA5}">
                      <a16:colId xmlns:a16="http://schemas.microsoft.com/office/drawing/2014/main" val="62541626"/>
                    </a:ext>
                  </a:extLst>
                </a:gridCol>
                <a:gridCol w="652409">
                  <a:extLst>
                    <a:ext uri="{9D8B030D-6E8A-4147-A177-3AD203B41FA5}">
                      <a16:colId xmlns:a16="http://schemas.microsoft.com/office/drawing/2014/main" val="2793786908"/>
                    </a:ext>
                  </a:extLst>
                </a:gridCol>
                <a:gridCol w="647189">
                  <a:extLst>
                    <a:ext uri="{9D8B030D-6E8A-4147-A177-3AD203B41FA5}">
                      <a16:colId xmlns:a16="http://schemas.microsoft.com/office/drawing/2014/main" val="3721282989"/>
                    </a:ext>
                  </a:extLst>
                </a:gridCol>
                <a:gridCol w="644207">
                  <a:extLst>
                    <a:ext uri="{9D8B030D-6E8A-4147-A177-3AD203B41FA5}">
                      <a16:colId xmlns:a16="http://schemas.microsoft.com/office/drawing/2014/main" val="1294718575"/>
                    </a:ext>
                  </a:extLst>
                </a:gridCol>
                <a:gridCol w="640478">
                  <a:extLst>
                    <a:ext uri="{9D8B030D-6E8A-4147-A177-3AD203B41FA5}">
                      <a16:colId xmlns:a16="http://schemas.microsoft.com/office/drawing/2014/main" val="497630635"/>
                    </a:ext>
                  </a:extLst>
                </a:gridCol>
                <a:gridCol w="546532">
                  <a:extLst>
                    <a:ext uri="{9D8B030D-6E8A-4147-A177-3AD203B41FA5}">
                      <a16:colId xmlns:a16="http://schemas.microsoft.com/office/drawing/2014/main" val="3178720754"/>
                    </a:ext>
                  </a:extLst>
                </a:gridCol>
                <a:gridCol w="546532">
                  <a:extLst>
                    <a:ext uri="{9D8B030D-6E8A-4147-A177-3AD203B41FA5}">
                      <a16:colId xmlns:a16="http://schemas.microsoft.com/office/drawing/2014/main" val="394062688"/>
                    </a:ext>
                  </a:extLst>
                </a:gridCol>
              </a:tblGrid>
              <a:tr h="540544">
                <a:tc>
                  <a:txBody>
                    <a:bodyPr/>
                    <a:lstStyle/>
                    <a:p>
                      <a:pPr marL="0" marR="0">
                        <a:spcBef>
                          <a:spcPts val="0"/>
                        </a:spcBef>
                        <a:spcAft>
                          <a:spcPts val="0"/>
                        </a:spcAft>
                      </a:pPr>
                      <a:r>
                        <a:rPr lang="en-US" sz="1200">
                          <a:effectLst/>
                        </a:rPr>
                        <a:t>STT</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Các công việc</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MO</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ML</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MP</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EST</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EST cuối cùng</a:t>
                      </a:r>
                      <a:endParaRPr lang="en-GB" sz="1200">
                        <a:effectLst/>
                        <a:latin typeface="Times New Roman" panose="02020603050405020304" pitchFamily="18" charset="0"/>
                        <a:ea typeface="Times New Roman" panose="02020603050405020304" pitchFamily="18" charset="0"/>
                      </a:endParaRPr>
                    </a:p>
                  </a:txBody>
                  <a:tcPr marL="67568" marR="67568" marT="0" marB="0"/>
                </a:tc>
                <a:extLst>
                  <a:ext uri="{0D108BD9-81ED-4DB2-BD59-A6C34878D82A}">
                    <a16:rowId xmlns:a16="http://schemas.microsoft.com/office/drawing/2014/main" val="2032322758"/>
                  </a:ext>
                </a:extLst>
              </a:tr>
              <a:tr h="360362">
                <a:tc>
                  <a:txBody>
                    <a:bodyPr/>
                    <a:lstStyle/>
                    <a:p>
                      <a:pPr marL="0" marR="0">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Lập trình các module quản trị hệ thống</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5.5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4.58</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4.9</a:t>
                      </a:r>
                      <a:endParaRPr lang="en-GB" sz="1200">
                        <a:effectLst/>
                        <a:latin typeface="Times New Roman" panose="02020603050405020304" pitchFamily="18" charset="0"/>
                        <a:ea typeface="Times New Roman" panose="02020603050405020304" pitchFamily="18" charset="0"/>
                      </a:endParaRPr>
                    </a:p>
                  </a:txBody>
                  <a:tcPr marL="67568" marR="67568" marT="0" marB="0"/>
                </a:tc>
                <a:extLst>
                  <a:ext uri="{0D108BD9-81ED-4DB2-BD59-A6C34878D82A}">
                    <a16:rowId xmlns:a16="http://schemas.microsoft.com/office/drawing/2014/main" val="2468159190"/>
                  </a:ext>
                </a:extLst>
              </a:tr>
              <a:tr h="360362">
                <a:tc>
                  <a:txBody>
                    <a:bodyPr/>
                    <a:lstStyle/>
                    <a:p>
                      <a:pPr marL="0" marR="0">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Lập trình các module tra cứu , tìm kiếm</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4</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4.5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3.75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4.01</a:t>
                      </a:r>
                      <a:endParaRPr lang="en-GB" sz="1200">
                        <a:effectLst/>
                        <a:latin typeface="Times New Roman" panose="02020603050405020304" pitchFamily="18" charset="0"/>
                        <a:ea typeface="Times New Roman" panose="02020603050405020304" pitchFamily="18" charset="0"/>
                      </a:endParaRPr>
                    </a:p>
                  </a:txBody>
                  <a:tcPr marL="67568" marR="67568" marT="0" marB="0"/>
                </a:tc>
                <a:extLst>
                  <a:ext uri="{0D108BD9-81ED-4DB2-BD59-A6C34878D82A}">
                    <a16:rowId xmlns:a16="http://schemas.microsoft.com/office/drawing/2014/main" val="2001492667"/>
                  </a:ext>
                </a:extLst>
              </a:tr>
              <a:tr h="540544">
                <a:tc>
                  <a:txBody>
                    <a:bodyPr/>
                    <a:lstStyle/>
                    <a:p>
                      <a:pPr marL="0" marR="0">
                        <a:spcBef>
                          <a:spcPts val="0"/>
                        </a:spcBef>
                        <a:spcAft>
                          <a:spcPts val="0"/>
                        </a:spcAft>
                      </a:pPr>
                      <a:r>
                        <a:rPr lang="en-US" sz="1200">
                          <a:effectLst/>
                        </a:rPr>
                        <a:t>3</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Lập trình các module quản lí hóa đơn , giao dịch , thanh toán</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9</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10</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8.5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9.09</a:t>
                      </a:r>
                      <a:endParaRPr lang="en-GB" sz="1200">
                        <a:effectLst/>
                        <a:latin typeface="Times New Roman" panose="02020603050405020304" pitchFamily="18" charset="0"/>
                        <a:ea typeface="Times New Roman" panose="02020603050405020304" pitchFamily="18" charset="0"/>
                      </a:endParaRPr>
                    </a:p>
                  </a:txBody>
                  <a:tcPr marL="67568" marR="67568" marT="0" marB="0"/>
                </a:tc>
                <a:extLst>
                  <a:ext uri="{0D108BD9-81ED-4DB2-BD59-A6C34878D82A}">
                    <a16:rowId xmlns:a16="http://schemas.microsoft.com/office/drawing/2014/main" val="254506855"/>
                  </a:ext>
                </a:extLst>
              </a:tr>
              <a:tr h="360362">
                <a:tc>
                  <a:txBody>
                    <a:bodyPr/>
                    <a:lstStyle/>
                    <a:p>
                      <a:pPr marL="0" marR="0">
                        <a:spcBef>
                          <a:spcPts val="0"/>
                        </a:spcBef>
                        <a:spcAft>
                          <a:spcPts val="0"/>
                        </a:spcAft>
                      </a:pPr>
                      <a:r>
                        <a:rPr lang="en-US" sz="1200">
                          <a:effectLst/>
                        </a:rPr>
                        <a:t>4</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Lập trình các module tạo lập báo cáo </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3</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3.5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2.75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2.94</a:t>
                      </a:r>
                      <a:endParaRPr lang="en-GB" sz="1200">
                        <a:effectLst/>
                        <a:latin typeface="Times New Roman" panose="02020603050405020304" pitchFamily="18" charset="0"/>
                        <a:ea typeface="Times New Roman" panose="02020603050405020304" pitchFamily="18" charset="0"/>
                      </a:endParaRPr>
                    </a:p>
                  </a:txBody>
                  <a:tcPr marL="67568" marR="67568" marT="0" marB="0"/>
                </a:tc>
                <a:extLst>
                  <a:ext uri="{0D108BD9-81ED-4DB2-BD59-A6C34878D82A}">
                    <a16:rowId xmlns:a16="http://schemas.microsoft.com/office/drawing/2014/main" val="2854428188"/>
                  </a:ext>
                </a:extLst>
              </a:tr>
              <a:tr h="360362">
                <a:tc gridSpan="2">
                  <a:txBody>
                    <a:bodyPr/>
                    <a:lstStyle/>
                    <a:p>
                      <a:pPr marL="0" marR="0" algn="ctr">
                        <a:spcBef>
                          <a:spcPts val="0"/>
                        </a:spcBef>
                        <a:spcAft>
                          <a:spcPts val="0"/>
                        </a:spcAft>
                      </a:pPr>
                      <a:r>
                        <a:rPr lang="en-US" sz="1200">
                          <a:effectLst/>
                        </a:rPr>
                        <a:t>Tổng cộng</a:t>
                      </a:r>
                      <a:endParaRPr lang="en-GB" sz="1200">
                        <a:effectLst/>
                        <a:latin typeface="Times New Roman" panose="02020603050405020304" pitchFamily="18" charset="0"/>
                        <a:ea typeface="Times New Roman" panose="02020603050405020304" pitchFamily="18" charset="0"/>
                      </a:endParaRPr>
                    </a:p>
                  </a:txBody>
                  <a:tcPr marL="67568" marR="67568" marT="0" marB="0"/>
                </a:tc>
                <a:tc hMerge="1">
                  <a:txBody>
                    <a:bodyPr/>
                    <a:lstStyle/>
                    <a:p>
                      <a:endParaRPr lang="en-GB"/>
                    </a:p>
                  </a:txBody>
                  <a:tcPr/>
                </a:tc>
                <a:tc>
                  <a:txBody>
                    <a:bodyPr/>
                    <a:lstStyle/>
                    <a:p>
                      <a:pPr marL="0" marR="0">
                        <a:spcBef>
                          <a:spcPts val="0"/>
                        </a:spcBef>
                        <a:spcAft>
                          <a:spcPts val="0"/>
                        </a:spcAft>
                      </a:pPr>
                      <a:r>
                        <a:rPr lang="en-US" sz="1200">
                          <a:effectLst/>
                        </a:rPr>
                        <a:t>10</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21</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23.5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19.58</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dirty="0">
                          <a:effectLst/>
                        </a:rPr>
                        <a:t>20.94</a:t>
                      </a:r>
                      <a:endParaRPr lang="en-GB" sz="1200" dirty="0">
                        <a:effectLst/>
                        <a:latin typeface="Times New Roman" panose="02020603050405020304" pitchFamily="18" charset="0"/>
                        <a:ea typeface="Times New Roman" panose="02020603050405020304" pitchFamily="18" charset="0"/>
                      </a:endParaRPr>
                    </a:p>
                  </a:txBody>
                  <a:tcPr marL="67568" marR="67568" marT="0" marB="0"/>
                </a:tc>
                <a:extLst>
                  <a:ext uri="{0D108BD9-81ED-4DB2-BD59-A6C34878D82A}">
                    <a16:rowId xmlns:a16="http://schemas.microsoft.com/office/drawing/2014/main" val="216575427"/>
                  </a:ext>
                </a:extLst>
              </a:tr>
            </a:tbl>
          </a:graphicData>
        </a:graphic>
      </p:graphicFrame>
    </p:spTree>
    <p:extLst>
      <p:ext uri="{BB962C8B-B14F-4D97-AF65-F5344CB8AC3E}">
        <p14:creationId xmlns:p14="http://schemas.microsoft.com/office/powerpoint/2010/main" val="1405293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F3FDB5-A4BB-45F4-B53D-C1A4AE1919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4" name="Google Shape;260;p23">
            <a:extLst>
              <a:ext uri="{FF2B5EF4-FFF2-40B4-BE49-F238E27FC236}">
                <a16:creationId xmlns:a16="http://schemas.microsoft.com/office/drawing/2014/main" id="{825BCE58-D2D9-4247-8F2D-A5252E96A73F}"/>
              </a:ext>
            </a:extLst>
          </p:cNvPr>
          <p:cNvSpPr txBox="1">
            <a:spLocks noGrp="1"/>
          </p:cNvSpPr>
          <p:nvPr>
            <p:ph type="title"/>
          </p:nvPr>
        </p:nvSpPr>
        <p:spPr>
          <a:xfrm>
            <a:off x="1399565" y="713956"/>
            <a:ext cx="6344869"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Giai đoạn 5. Kiểm thử phần mềm</a:t>
            </a:r>
            <a:endParaRPr dirty="0"/>
          </a:p>
        </p:txBody>
      </p:sp>
      <p:graphicFrame>
        <p:nvGraphicFramePr>
          <p:cNvPr id="5" name="Table 4">
            <a:extLst>
              <a:ext uri="{FF2B5EF4-FFF2-40B4-BE49-F238E27FC236}">
                <a16:creationId xmlns:a16="http://schemas.microsoft.com/office/drawing/2014/main" id="{DB2FDBC8-08A6-4A4D-A59D-114AE7C9A7A1}"/>
              </a:ext>
            </a:extLst>
          </p:cNvPr>
          <p:cNvGraphicFramePr>
            <a:graphicFrameLocks noGrp="1"/>
          </p:cNvGraphicFramePr>
          <p:nvPr>
            <p:extLst>
              <p:ext uri="{D42A27DB-BD31-4B8C-83A1-F6EECF244321}">
                <p14:modId xmlns:p14="http://schemas.microsoft.com/office/powerpoint/2010/main" val="3645917423"/>
              </p:ext>
            </p:extLst>
          </p:nvPr>
        </p:nvGraphicFramePr>
        <p:xfrm>
          <a:off x="1141313" y="1666081"/>
          <a:ext cx="6603121" cy="2941638"/>
        </p:xfrm>
        <a:graphic>
          <a:graphicData uri="http://schemas.openxmlformats.org/drawingml/2006/table">
            <a:tbl>
              <a:tblPr firstRow="1" firstCol="1" bandRow="1">
                <a:tableStyleId>{FC35C892-EDC9-47E4-AB41-F1AFDE017B42}</a:tableStyleId>
              </a:tblPr>
              <a:tblGrid>
                <a:gridCol w="917846">
                  <a:extLst>
                    <a:ext uri="{9D8B030D-6E8A-4147-A177-3AD203B41FA5}">
                      <a16:colId xmlns:a16="http://schemas.microsoft.com/office/drawing/2014/main" val="3390674484"/>
                    </a:ext>
                  </a:extLst>
                </a:gridCol>
                <a:gridCol w="1994506">
                  <a:extLst>
                    <a:ext uri="{9D8B030D-6E8A-4147-A177-3AD203B41FA5}">
                      <a16:colId xmlns:a16="http://schemas.microsoft.com/office/drawing/2014/main" val="838772714"/>
                    </a:ext>
                  </a:extLst>
                </a:gridCol>
                <a:gridCol w="654645">
                  <a:extLst>
                    <a:ext uri="{9D8B030D-6E8A-4147-A177-3AD203B41FA5}">
                      <a16:colId xmlns:a16="http://schemas.microsoft.com/office/drawing/2014/main" val="2793646698"/>
                    </a:ext>
                  </a:extLst>
                </a:gridCol>
                <a:gridCol w="648680">
                  <a:extLst>
                    <a:ext uri="{9D8B030D-6E8A-4147-A177-3AD203B41FA5}">
                      <a16:colId xmlns:a16="http://schemas.microsoft.com/office/drawing/2014/main" val="1483143339"/>
                    </a:ext>
                  </a:extLst>
                </a:gridCol>
                <a:gridCol w="646444">
                  <a:extLst>
                    <a:ext uri="{9D8B030D-6E8A-4147-A177-3AD203B41FA5}">
                      <a16:colId xmlns:a16="http://schemas.microsoft.com/office/drawing/2014/main" val="231229654"/>
                    </a:ext>
                  </a:extLst>
                </a:gridCol>
                <a:gridCol w="641970">
                  <a:extLst>
                    <a:ext uri="{9D8B030D-6E8A-4147-A177-3AD203B41FA5}">
                      <a16:colId xmlns:a16="http://schemas.microsoft.com/office/drawing/2014/main" val="1618647045"/>
                    </a:ext>
                  </a:extLst>
                </a:gridCol>
                <a:gridCol w="549515">
                  <a:extLst>
                    <a:ext uri="{9D8B030D-6E8A-4147-A177-3AD203B41FA5}">
                      <a16:colId xmlns:a16="http://schemas.microsoft.com/office/drawing/2014/main" val="1585652844"/>
                    </a:ext>
                  </a:extLst>
                </a:gridCol>
                <a:gridCol w="549515">
                  <a:extLst>
                    <a:ext uri="{9D8B030D-6E8A-4147-A177-3AD203B41FA5}">
                      <a16:colId xmlns:a16="http://schemas.microsoft.com/office/drawing/2014/main" val="2473023299"/>
                    </a:ext>
                  </a:extLst>
                </a:gridCol>
              </a:tblGrid>
              <a:tr h="735409">
                <a:tc>
                  <a:txBody>
                    <a:bodyPr/>
                    <a:lstStyle/>
                    <a:p>
                      <a:pPr marL="0" marR="0" algn="ctr">
                        <a:spcBef>
                          <a:spcPts val="0"/>
                        </a:spcBef>
                        <a:spcAft>
                          <a:spcPts val="0"/>
                        </a:spcAft>
                      </a:pPr>
                      <a:r>
                        <a:rPr lang="en-US" sz="1200">
                          <a:effectLst/>
                        </a:rPr>
                        <a:t>STT</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Các công việc</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MO</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ML</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MP</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EST</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EST cuối cùng</a:t>
                      </a:r>
                      <a:endParaRPr lang="en-GB" sz="1200">
                        <a:effectLst/>
                        <a:latin typeface="Times New Roman" panose="02020603050405020304" pitchFamily="18" charset="0"/>
                        <a:ea typeface="Times New Roman" panose="02020603050405020304" pitchFamily="18" charset="0"/>
                      </a:endParaRPr>
                    </a:p>
                  </a:txBody>
                  <a:tcPr marL="67568" marR="67568" marT="0" marB="0"/>
                </a:tc>
                <a:extLst>
                  <a:ext uri="{0D108BD9-81ED-4DB2-BD59-A6C34878D82A}">
                    <a16:rowId xmlns:a16="http://schemas.microsoft.com/office/drawing/2014/main" val="2350970233"/>
                  </a:ext>
                </a:extLst>
              </a:tr>
              <a:tr h="367705">
                <a:tc>
                  <a:txBody>
                    <a:bodyPr/>
                    <a:lstStyle/>
                    <a:p>
                      <a:pPr marL="0" marR="0" algn="ctr">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Thực hiện test chức năng</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3</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3.5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2.75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2.94</a:t>
                      </a:r>
                      <a:endParaRPr lang="en-GB" sz="1200">
                        <a:effectLst/>
                        <a:latin typeface="Times New Roman" panose="02020603050405020304" pitchFamily="18" charset="0"/>
                        <a:ea typeface="Times New Roman" panose="02020603050405020304" pitchFamily="18" charset="0"/>
                      </a:endParaRPr>
                    </a:p>
                  </a:txBody>
                  <a:tcPr marL="67568" marR="67568" marT="0" marB="0"/>
                </a:tc>
                <a:extLst>
                  <a:ext uri="{0D108BD9-81ED-4DB2-BD59-A6C34878D82A}">
                    <a16:rowId xmlns:a16="http://schemas.microsoft.com/office/drawing/2014/main" val="3519763400"/>
                  </a:ext>
                </a:extLst>
              </a:tr>
              <a:tr h="183852">
                <a:tc>
                  <a:txBody>
                    <a:bodyPr/>
                    <a:lstStyle/>
                    <a:p>
                      <a:pPr marL="0" marR="0" algn="ctr">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Test giao diện</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2.5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1.91</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2.04</a:t>
                      </a:r>
                      <a:endParaRPr lang="en-GB" sz="1200">
                        <a:effectLst/>
                        <a:latin typeface="Times New Roman" panose="02020603050405020304" pitchFamily="18" charset="0"/>
                        <a:ea typeface="Times New Roman" panose="02020603050405020304" pitchFamily="18" charset="0"/>
                      </a:endParaRPr>
                    </a:p>
                  </a:txBody>
                  <a:tcPr marL="67568" marR="67568" marT="0" marB="0"/>
                </a:tc>
                <a:extLst>
                  <a:ext uri="{0D108BD9-81ED-4DB2-BD59-A6C34878D82A}">
                    <a16:rowId xmlns:a16="http://schemas.microsoft.com/office/drawing/2014/main" val="2312516415"/>
                  </a:ext>
                </a:extLst>
              </a:tr>
              <a:tr h="551557">
                <a:tc>
                  <a:txBody>
                    <a:bodyPr/>
                    <a:lstStyle/>
                    <a:p>
                      <a:pPr marL="0" marR="0" algn="ctr">
                        <a:spcBef>
                          <a:spcPts val="0"/>
                        </a:spcBef>
                        <a:spcAft>
                          <a:spcPts val="0"/>
                        </a:spcAft>
                      </a:pPr>
                      <a:r>
                        <a:rPr lang="en-US" sz="1200">
                          <a:effectLst/>
                        </a:rPr>
                        <a:t>3</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Thảo luận với  khách hàng cùng kiểm tra sản phẩm</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0.5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1.5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1.07</a:t>
                      </a:r>
                      <a:endParaRPr lang="en-GB" sz="1200">
                        <a:effectLst/>
                        <a:latin typeface="Times New Roman" panose="02020603050405020304" pitchFamily="18" charset="0"/>
                        <a:ea typeface="Times New Roman" panose="02020603050405020304" pitchFamily="18" charset="0"/>
                      </a:endParaRPr>
                    </a:p>
                  </a:txBody>
                  <a:tcPr marL="67568" marR="67568" marT="0" marB="0"/>
                </a:tc>
                <a:extLst>
                  <a:ext uri="{0D108BD9-81ED-4DB2-BD59-A6C34878D82A}">
                    <a16:rowId xmlns:a16="http://schemas.microsoft.com/office/drawing/2014/main" val="2263461407"/>
                  </a:ext>
                </a:extLst>
              </a:tr>
              <a:tr h="367705">
                <a:tc>
                  <a:txBody>
                    <a:bodyPr/>
                    <a:lstStyle/>
                    <a:p>
                      <a:pPr marL="0" marR="0" algn="ctr">
                        <a:spcBef>
                          <a:spcPts val="0"/>
                        </a:spcBef>
                        <a:spcAft>
                          <a:spcPts val="0"/>
                        </a:spcAft>
                      </a:pPr>
                      <a:r>
                        <a:rPr lang="en-US" sz="1200">
                          <a:effectLst/>
                        </a:rPr>
                        <a:t>4</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Chỉnh sửa và khắc phục lỗi</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3</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3.5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2.92</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3.12</a:t>
                      </a:r>
                      <a:endParaRPr lang="en-GB" sz="1200">
                        <a:effectLst/>
                        <a:latin typeface="Times New Roman" panose="02020603050405020304" pitchFamily="18" charset="0"/>
                        <a:ea typeface="Times New Roman" panose="02020603050405020304" pitchFamily="18" charset="0"/>
                      </a:endParaRPr>
                    </a:p>
                  </a:txBody>
                  <a:tcPr marL="67568" marR="67568" marT="0" marB="0"/>
                </a:tc>
                <a:extLst>
                  <a:ext uri="{0D108BD9-81ED-4DB2-BD59-A6C34878D82A}">
                    <a16:rowId xmlns:a16="http://schemas.microsoft.com/office/drawing/2014/main" val="842126781"/>
                  </a:ext>
                </a:extLst>
              </a:tr>
              <a:tr h="367705">
                <a:tc>
                  <a:txBody>
                    <a:bodyPr/>
                    <a:lstStyle/>
                    <a:p>
                      <a:pPr marL="0" marR="0" algn="ctr">
                        <a:spcBef>
                          <a:spcPts val="0"/>
                        </a:spcBef>
                        <a:spcAft>
                          <a:spcPts val="0"/>
                        </a:spcAft>
                      </a:pPr>
                      <a:r>
                        <a:rPr lang="en-US" sz="1200">
                          <a:effectLst/>
                        </a:rPr>
                        <a:t>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spcBef>
                          <a:spcPts val="0"/>
                        </a:spcBef>
                        <a:spcAft>
                          <a:spcPts val="0"/>
                        </a:spcAft>
                      </a:pPr>
                      <a:r>
                        <a:rPr lang="en-US" sz="1200">
                          <a:effectLst/>
                        </a:rPr>
                        <a:t>Xây dựng báo cáo hoàn thiện sản phẩm</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0.5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1.08</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1.16</a:t>
                      </a:r>
                      <a:endParaRPr lang="en-GB" sz="1200">
                        <a:effectLst/>
                        <a:latin typeface="Times New Roman" panose="02020603050405020304" pitchFamily="18" charset="0"/>
                        <a:ea typeface="Times New Roman" panose="02020603050405020304" pitchFamily="18" charset="0"/>
                      </a:endParaRPr>
                    </a:p>
                  </a:txBody>
                  <a:tcPr marL="67568" marR="67568" marT="0" marB="0"/>
                </a:tc>
                <a:extLst>
                  <a:ext uri="{0D108BD9-81ED-4DB2-BD59-A6C34878D82A}">
                    <a16:rowId xmlns:a16="http://schemas.microsoft.com/office/drawing/2014/main" val="1334964949"/>
                  </a:ext>
                </a:extLst>
              </a:tr>
              <a:tr h="367705">
                <a:tc gridSpan="2">
                  <a:txBody>
                    <a:bodyPr/>
                    <a:lstStyle/>
                    <a:p>
                      <a:pPr marL="0" marR="0" algn="ctr">
                        <a:spcBef>
                          <a:spcPts val="0"/>
                        </a:spcBef>
                        <a:spcAft>
                          <a:spcPts val="0"/>
                        </a:spcAft>
                      </a:pPr>
                      <a:r>
                        <a:rPr lang="en-US" sz="1200">
                          <a:effectLst/>
                        </a:rPr>
                        <a:t>Tổng cộng</a:t>
                      </a:r>
                      <a:endParaRPr lang="en-GB" sz="1200">
                        <a:effectLst/>
                        <a:latin typeface="Times New Roman" panose="02020603050405020304" pitchFamily="18" charset="0"/>
                        <a:ea typeface="Times New Roman" panose="02020603050405020304" pitchFamily="18" charset="0"/>
                      </a:endParaRPr>
                    </a:p>
                  </a:txBody>
                  <a:tcPr marL="67568" marR="67568" marT="0" marB="0"/>
                </a:tc>
                <a:tc hMerge="1">
                  <a:txBody>
                    <a:bodyPr/>
                    <a:lstStyle/>
                    <a:p>
                      <a:endParaRPr lang="en-GB"/>
                    </a:p>
                  </a:txBody>
                  <a:tcPr/>
                </a:tc>
                <a:tc>
                  <a:txBody>
                    <a:bodyPr/>
                    <a:lstStyle/>
                    <a:p>
                      <a:pPr marL="0" marR="0" algn="ctr">
                        <a:spcBef>
                          <a:spcPts val="0"/>
                        </a:spcBef>
                        <a:spcAft>
                          <a:spcPts val="0"/>
                        </a:spcAft>
                      </a:pPr>
                      <a:r>
                        <a:rPr lang="en-US" sz="1200">
                          <a:effectLst/>
                        </a:rPr>
                        <a:t>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10</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13</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9.65</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7568" marR="67568" marT="0" marB="0"/>
                </a:tc>
                <a:tc>
                  <a:txBody>
                    <a:bodyPr/>
                    <a:lstStyle/>
                    <a:p>
                      <a:pPr marL="0" marR="0" algn="ctr">
                        <a:spcBef>
                          <a:spcPts val="0"/>
                        </a:spcBef>
                        <a:spcAft>
                          <a:spcPts val="0"/>
                        </a:spcAft>
                      </a:pPr>
                      <a:r>
                        <a:rPr lang="en-US" sz="1200" dirty="0">
                          <a:effectLst/>
                        </a:rPr>
                        <a:t>10.33</a:t>
                      </a:r>
                      <a:endParaRPr lang="en-GB" sz="1200" dirty="0">
                        <a:effectLst/>
                        <a:latin typeface="Times New Roman" panose="02020603050405020304" pitchFamily="18" charset="0"/>
                        <a:ea typeface="Times New Roman" panose="02020603050405020304" pitchFamily="18" charset="0"/>
                      </a:endParaRPr>
                    </a:p>
                  </a:txBody>
                  <a:tcPr marL="67568" marR="67568" marT="0" marB="0"/>
                </a:tc>
                <a:extLst>
                  <a:ext uri="{0D108BD9-81ED-4DB2-BD59-A6C34878D82A}">
                    <a16:rowId xmlns:a16="http://schemas.microsoft.com/office/drawing/2014/main" val="1707537949"/>
                  </a:ext>
                </a:extLst>
              </a:tr>
            </a:tbl>
          </a:graphicData>
        </a:graphic>
      </p:graphicFrame>
    </p:spTree>
    <p:extLst>
      <p:ext uri="{BB962C8B-B14F-4D97-AF65-F5344CB8AC3E}">
        <p14:creationId xmlns:p14="http://schemas.microsoft.com/office/powerpoint/2010/main" val="29499677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F5E1-6299-4962-89D2-BDD90EC19ECF}"/>
              </a:ext>
            </a:extLst>
          </p:cNvPr>
          <p:cNvSpPr>
            <a:spLocks noGrp="1"/>
          </p:cNvSpPr>
          <p:nvPr>
            <p:ph type="title"/>
          </p:nvPr>
        </p:nvSpPr>
        <p:spPr>
          <a:xfrm>
            <a:off x="1749610" y="807245"/>
            <a:ext cx="5760300" cy="3473486"/>
          </a:xfrm>
        </p:spPr>
        <p:txBody>
          <a:bodyPr/>
          <a:lstStyle/>
          <a:p>
            <a:r>
              <a:rPr lang="en-US" dirty="0"/>
              <a:t>A. ĐỀ CƯƠNG DỰ ÁN</a:t>
            </a:r>
            <a:br>
              <a:rPr lang="en-US" dirty="0"/>
            </a:br>
            <a:r>
              <a:rPr lang="en-US" dirty="0"/>
              <a:t>B. KẾ HOẠCH BAN ĐẦU</a:t>
            </a:r>
            <a:br>
              <a:rPr lang="en-US" dirty="0"/>
            </a:br>
            <a:r>
              <a:rPr lang="en-US" dirty="0"/>
              <a:t>C. KẾ HOẠCH DỰ ÁN</a:t>
            </a:r>
            <a:br>
              <a:rPr lang="en-US" dirty="0"/>
            </a:br>
            <a:r>
              <a:rPr lang="en-US" dirty="0"/>
              <a:t>D. KẾ HOẠCH QUẢN LÍ THỜI GIAN</a:t>
            </a:r>
            <a:br>
              <a:rPr lang="en-US" dirty="0"/>
            </a:br>
            <a:r>
              <a:rPr lang="en-US" dirty="0"/>
              <a:t>E. KẾ HOẠCH QUẢN LÍ CHI PHÍ</a:t>
            </a:r>
            <a:br>
              <a:rPr lang="en-US" dirty="0"/>
            </a:br>
            <a:r>
              <a:rPr lang="en-US" dirty="0"/>
              <a:t>F. KẾ HOẠCH QUẢN LÍ RỦI RO</a:t>
            </a:r>
            <a:br>
              <a:rPr lang="en-US" dirty="0"/>
            </a:br>
            <a:r>
              <a:rPr lang="en-US" dirty="0"/>
              <a:t>G. THỰC HIỆN PHẦN MỀM</a:t>
            </a:r>
            <a:endParaRPr lang="en-GB" dirty="0"/>
          </a:p>
        </p:txBody>
      </p:sp>
      <p:sp>
        <p:nvSpPr>
          <p:cNvPr id="5" name="Slide Number Placeholder 4">
            <a:extLst>
              <a:ext uri="{FF2B5EF4-FFF2-40B4-BE49-F238E27FC236}">
                <a16:creationId xmlns:a16="http://schemas.microsoft.com/office/drawing/2014/main" id="{FF9AFA30-6A92-4E4C-A938-0117A875B9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9630769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5D3FBB6-5C96-494D-968B-FBCAC177CB5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4" name="Google Shape;260;p23">
            <a:extLst>
              <a:ext uri="{FF2B5EF4-FFF2-40B4-BE49-F238E27FC236}">
                <a16:creationId xmlns:a16="http://schemas.microsoft.com/office/drawing/2014/main" id="{3DD1861A-3AF7-4583-8C28-B56B1C4ABAF9}"/>
              </a:ext>
            </a:extLst>
          </p:cNvPr>
          <p:cNvSpPr txBox="1">
            <a:spLocks noGrp="1"/>
          </p:cNvSpPr>
          <p:nvPr>
            <p:ph type="title"/>
          </p:nvPr>
        </p:nvSpPr>
        <p:spPr>
          <a:xfrm>
            <a:off x="1399565" y="713956"/>
            <a:ext cx="6344869"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Giai đoạn 6. Đào tạo và chuyển giao</a:t>
            </a:r>
            <a:endParaRPr dirty="0"/>
          </a:p>
        </p:txBody>
      </p:sp>
      <p:graphicFrame>
        <p:nvGraphicFramePr>
          <p:cNvPr id="5" name="Table 4">
            <a:extLst>
              <a:ext uri="{FF2B5EF4-FFF2-40B4-BE49-F238E27FC236}">
                <a16:creationId xmlns:a16="http://schemas.microsoft.com/office/drawing/2014/main" id="{BE2F95D0-D24C-4E73-B940-1879933A8425}"/>
              </a:ext>
            </a:extLst>
          </p:cNvPr>
          <p:cNvGraphicFramePr>
            <a:graphicFrameLocks noGrp="1"/>
          </p:cNvGraphicFramePr>
          <p:nvPr>
            <p:extLst>
              <p:ext uri="{D42A27DB-BD31-4B8C-83A1-F6EECF244321}">
                <p14:modId xmlns:p14="http://schemas.microsoft.com/office/powerpoint/2010/main" val="4014324320"/>
              </p:ext>
            </p:extLst>
          </p:nvPr>
        </p:nvGraphicFramePr>
        <p:xfrm>
          <a:off x="1099821" y="1876107"/>
          <a:ext cx="6644613" cy="2145824"/>
        </p:xfrm>
        <a:graphic>
          <a:graphicData uri="http://schemas.openxmlformats.org/drawingml/2006/table">
            <a:tbl>
              <a:tblPr firstRow="1" firstCol="1" bandRow="1">
                <a:tableStyleId>{FC35C892-EDC9-47E4-AB41-F1AFDE017B42}</a:tableStyleId>
              </a:tblPr>
              <a:tblGrid>
                <a:gridCol w="925114">
                  <a:extLst>
                    <a:ext uri="{9D8B030D-6E8A-4147-A177-3AD203B41FA5}">
                      <a16:colId xmlns:a16="http://schemas.microsoft.com/office/drawing/2014/main" val="2032988670"/>
                    </a:ext>
                  </a:extLst>
                </a:gridCol>
                <a:gridCol w="1999537">
                  <a:extLst>
                    <a:ext uri="{9D8B030D-6E8A-4147-A177-3AD203B41FA5}">
                      <a16:colId xmlns:a16="http://schemas.microsoft.com/office/drawing/2014/main" val="2637758299"/>
                    </a:ext>
                  </a:extLst>
                </a:gridCol>
                <a:gridCol w="659509">
                  <a:extLst>
                    <a:ext uri="{9D8B030D-6E8A-4147-A177-3AD203B41FA5}">
                      <a16:colId xmlns:a16="http://schemas.microsoft.com/office/drawing/2014/main" val="1872289643"/>
                    </a:ext>
                  </a:extLst>
                </a:gridCol>
                <a:gridCol w="653507">
                  <a:extLst>
                    <a:ext uri="{9D8B030D-6E8A-4147-A177-3AD203B41FA5}">
                      <a16:colId xmlns:a16="http://schemas.microsoft.com/office/drawing/2014/main" val="2054141208"/>
                    </a:ext>
                  </a:extLst>
                </a:gridCol>
                <a:gridCol w="651256">
                  <a:extLst>
                    <a:ext uri="{9D8B030D-6E8A-4147-A177-3AD203B41FA5}">
                      <a16:colId xmlns:a16="http://schemas.microsoft.com/office/drawing/2014/main" val="2505168260"/>
                    </a:ext>
                  </a:extLst>
                </a:gridCol>
                <a:gridCol w="646754">
                  <a:extLst>
                    <a:ext uri="{9D8B030D-6E8A-4147-A177-3AD203B41FA5}">
                      <a16:colId xmlns:a16="http://schemas.microsoft.com/office/drawing/2014/main" val="976290001"/>
                    </a:ext>
                  </a:extLst>
                </a:gridCol>
                <a:gridCol w="554468">
                  <a:extLst>
                    <a:ext uri="{9D8B030D-6E8A-4147-A177-3AD203B41FA5}">
                      <a16:colId xmlns:a16="http://schemas.microsoft.com/office/drawing/2014/main" val="1226694930"/>
                    </a:ext>
                  </a:extLst>
                </a:gridCol>
                <a:gridCol w="554468">
                  <a:extLst>
                    <a:ext uri="{9D8B030D-6E8A-4147-A177-3AD203B41FA5}">
                      <a16:colId xmlns:a16="http://schemas.microsoft.com/office/drawing/2014/main" val="483949881"/>
                    </a:ext>
                  </a:extLst>
                </a:gridCol>
              </a:tblGrid>
              <a:tr h="919639">
                <a:tc>
                  <a:txBody>
                    <a:bodyPr/>
                    <a:lstStyle/>
                    <a:p>
                      <a:pPr marL="0" marR="0" algn="ctr">
                        <a:spcBef>
                          <a:spcPts val="0"/>
                        </a:spcBef>
                        <a:spcAft>
                          <a:spcPts val="0"/>
                        </a:spcAft>
                      </a:pPr>
                      <a:r>
                        <a:rPr lang="en-US" sz="1200">
                          <a:effectLst/>
                        </a:rPr>
                        <a:t>STT</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Các công việc</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MO</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ML</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MP</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EST</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EST cuối cùng</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80433289"/>
                  </a:ext>
                </a:extLst>
              </a:tr>
              <a:tr h="306546">
                <a:tc>
                  <a:txBody>
                    <a:bodyPr/>
                    <a:lstStyle/>
                    <a:p>
                      <a:pPr marL="0" marR="0" algn="ctr">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Đào tạo</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1.07</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46734017"/>
                  </a:ext>
                </a:extLst>
              </a:tr>
              <a:tr h="613093">
                <a:tc>
                  <a:txBody>
                    <a:bodyPr/>
                    <a:lstStyle/>
                    <a:p>
                      <a:pPr marL="0" marR="0" algn="ctr">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Bàn giao và thanh lí hợp đồng</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1.07</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6628292"/>
                  </a:ext>
                </a:extLst>
              </a:tr>
              <a:tr h="306546">
                <a:tc gridSpan="2">
                  <a:txBody>
                    <a:bodyPr/>
                    <a:lstStyle/>
                    <a:p>
                      <a:pPr marL="0" marR="0" algn="ctr">
                        <a:spcBef>
                          <a:spcPts val="0"/>
                        </a:spcBef>
                        <a:spcAft>
                          <a:spcPts val="0"/>
                        </a:spcAft>
                      </a:pPr>
                      <a:r>
                        <a:rPr lang="en-US" sz="1200">
                          <a:effectLst/>
                        </a:rPr>
                        <a:t>Tổng cộng</a:t>
                      </a:r>
                      <a:endParaRPr lang="en-GB"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GB"/>
                    </a:p>
                  </a:txBody>
                  <a:tcPr/>
                </a:tc>
                <a:tc>
                  <a:txBody>
                    <a:bodyPr/>
                    <a:lstStyle/>
                    <a:p>
                      <a:pPr marL="0" marR="0" algn="ctr">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2.14</a:t>
                      </a:r>
                      <a:endParaRPr lang="en-GB"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55295877"/>
                  </a:ext>
                </a:extLst>
              </a:tr>
            </a:tbl>
          </a:graphicData>
        </a:graphic>
      </p:graphicFrame>
    </p:spTree>
    <p:extLst>
      <p:ext uri="{BB962C8B-B14F-4D97-AF65-F5344CB8AC3E}">
        <p14:creationId xmlns:p14="http://schemas.microsoft.com/office/powerpoint/2010/main" val="27149376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193A56-F885-4C9D-B8C3-A351BEE92D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4" name="Google Shape;260;p23">
            <a:extLst>
              <a:ext uri="{FF2B5EF4-FFF2-40B4-BE49-F238E27FC236}">
                <a16:creationId xmlns:a16="http://schemas.microsoft.com/office/drawing/2014/main" id="{86DC38B1-E497-475A-8684-2D8BA79A8C58}"/>
              </a:ext>
            </a:extLst>
          </p:cNvPr>
          <p:cNvSpPr txBox="1">
            <a:spLocks noGrp="1"/>
          </p:cNvSpPr>
          <p:nvPr>
            <p:ph type="title"/>
          </p:nvPr>
        </p:nvSpPr>
        <p:spPr>
          <a:xfrm>
            <a:off x="1399565" y="713956"/>
            <a:ext cx="6344869"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Bảng ước lượng P	ERT tổng hợp</a:t>
            </a:r>
            <a:endParaRPr dirty="0"/>
          </a:p>
        </p:txBody>
      </p:sp>
      <p:graphicFrame>
        <p:nvGraphicFramePr>
          <p:cNvPr id="5" name="Table 4">
            <a:extLst>
              <a:ext uri="{FF2B5EF4-FFF2-40B4-BE49-F238E27FC236}">
                <a16:creationId xmlns:a16="http://schemas.microsoft.com/office/drawing/2014/main" id="{95843E3F-4ECF-40B2-9ED3-931808414379}"/>
              </a:ext>
            </a:extLst>
          </p:cNvPr>
          <p:cNvGraphicFramePr>
            <a:graphicFrameLocks noGrp="1"/>
          </p:cNvGraphicFramePr>
          <p:nvPr>
            <p:extLst>
              <p:ext uri="{D42A27DB-BD31-4B8C-83A1-F6EECF244321}">
                <p14:modId xmlns:p14="http://schemas.microsoft.com/office/powerpoint/2010/main" val="3928021163"/>
              </p:ext>
            </p:extLst>
          </p:nvPr>
        </p:nvGraphicFramePr>
        <p:xfrm>
          <a:off x="1099819" y="1818956"/>
          <a:ext cx="6644615" cy="2489145"/>
        </p:xfrm>
        <a:graphic>
          <a:graphicData uri="http://schemas.openxmlformats.org/drawingml/2006/table">
            <a:tbl>
              <a:tblPr firstRow="1" firstCol="1" bandRow="1">
                <a:tableStyleId>{FC35C892-EDC9-47E4-AB41-F1AFDE017B42}</a:tableStyleId>
              </a:tblPr>
              <a:tblGrid>
                <a:gridCol w="830577">
                  <a:extLst>
                    <a:ext uri="{9D8B030D-6E8A-4147-A177-3AD203B41FA5}">
                      <a16:colId xmlns:a16="http://schemas.microsoft.com/office/drawing/2014/main" val="3584312432"/>
                    </a:ext>
                  </a:extLst>
                </a:gridCol>
                <a:gridCol w="1484084">
                  <a:extLst>
                    <a:ext uri="{9D8B030D-6E8A-4147-A177-3AD203B41FA5}">
                      <a16:colId xmlns:a16="http://schemas.microsoft.com/office/drawing/2014/main" val="2148802670"/>
                    </a:ext>
                  </a:extLst>
                </a:gridCol>
                <a:gridCol w="850835">
                  <a:extLst>
                    <a:ext uri="{9D8B030D-6E8A-4147-A177-3AD203B41FA5}">
                      <a16:colId xmlns:a16="http://schemas.microsoft.com/office/drawing/2014/main" val="3888243306"/>
                    </a:ext>
                  </a:extLst>
                </a:gridCol>
                <a:gridCol w="744293">
                  <a:extLst>
                    <a:ext uri="{9D8B030D-6E8A-4147-A177-3AD203B41FA5}">
                      <a16:colId xmlns:a16="http://schemas.microsoft.com/office/drawing/2014/main" val="2834637321"/>
                    </a:ext>
                  </a:extLst>
                </a:gridCol>
                <a:gridCol w="638501">
                  <a:extLst>
                    <a:ext uri="{9D8B030D-6E8A-4147-A177-3AD203B41FA5}">
                      <a16:colId xmlns:a16="http://schemas.microsoft.com/office/drawing/2014/main" val="498331827"/>
                    </a:ext>
                  </a:extLst>
                </a:gridCol>
                <a:gridCol w="744293">
                  <a:extLst>
                    <a:ext uri="{9D8B030D-6E8A-4147-A177-3AD203B41FA5}">
                      <a16:colId xmlns:a16="http://schemas.microsoft.com/office/drawing/2014/main" val="3988715209"/>
                    </a:ext>
                  </a:extLst>
                </a:gridCol>
                <a:gridCol w="521455">
                  <a:extLst>
                    <a:ext uri="{9D8B030D-6E8A-4147-A177-3AD203B41FA5}">
                      <a16:colId xmlns:a16="http://schemas.microsoft.com/office/drawing/2014/main" val="2812267047"/>
                    </a:ext>
                  </a:extLst>
                </a:gridCol>
                <a:gridCol w="830577">
                  <a:extLst>
                    <a:ext uri="{9D8B030D-6E8A-4147-A177-3AD203B41FA5}">
                      <a16:colId xmlns:a16="http://schemas.microsoft.com/office/drawing/2014/main" val="4277494016"/>
                    </a:ext>
                  </a:extLst>
                </a:gridCol>
              </a:tblGrid>
              <a:tr h="622286">
                <a:tc>
                  <a:txBody>
                    <a:bodyPr/>
                    <a:lstStyle/>
                    <a:p>
                      <a:pPr marL="0" marR="0" algn="ctr">
                        <a:spcBef>
                          <a:spcPts val="0"/>
                        </a:spcBef>
                        <a:spcAft>
                          <a:spcPts val="0"/>
                        </a:spcAft>
                      </a:pPr>
                      <a:r>
                        <a:rPr lang="en-US" sz="1200">
                          <a:effectLst/>
                        </a:rPr>
                        <a:t>Mã WBS</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Tên giai đoạn</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MO</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ML</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MP</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EST</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EST cuối cùng</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58297330"/>
                  </a:ext>
                </a:extLst>
              </a:tr>
              <a:tr h="414857">
                <a:tc>
                  <a:txBody>
                    <a:bodyPr/>
                    <a:lstStyle/>
                    <a:p>
                      <a:pPr marL="0" marR="0" algn="ctr">
                        <a:spcBef>
                          <a:spcPts val="0"/>
                        </a:spcBef>
                        <a:spcAft>
                          <a:spcPts val="0"/>
                        </a:spcAft>
                      </a:pPr>
                      <a:r>
                        <a:rPr lang="en-US" sz="1200">
                          <a:effectLst/>
                        </a:rPr>
                        <a:t>1.0</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Xác định yêu cầu hệ thống</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4</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2.91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3.11</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14854933"/>
                  </a:ext>
                </a:extLst>
              </a:tr>
              <a:tr h="207429">
                <a:tc>
                  <a:txBody>
                    <a:bodyPr/>
                    <a:lstStyle/>
                    <a:p>
                      <a:pPr marL="0" marR="0" algn="ctr">
                        <a:spcBef>
                          <a:spcPts val="0"/>
                        </a:spcBef>
                        <a:spcAft>
                          <a:spcPts val="0"/>
                        </a:spcAft>
                      </a:pPr>
                      <a:r>
                        <a:rPr lang="en-US" sz="1200">
                          <a:effectLst/>
                        </a:rPr>
                        <a:t>2.0</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Phân tích </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4.41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4.72</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3355844"/>
                  </a:ext>
                </a:extLst>
              </a:tr>
              <a:tr h="207429">
                <a:tc>
                  <a:txBody>
                    <a:bodyPr/>
                    <a:lstStyle/>
                    <a:p>
                      <a:pPr marL="0" marR="0" algn="ctr">
                        <a:spcBef>
                          <a:spcPts val="0"/>
                        </a:spcBef>
                        <a:spcAft>
                          <a:spcPts val="0"/>
                        </a:spcAft>
                      </a:pPr>
                      <a:r>
                        <a:rPr lang="en-US" sz="1200">
                          <a:effectLst/>
                        </a:rPr>
                        <a:t>3.0</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Thiết kế</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11.5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33</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25.42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27.18</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35364546"/>
                  </a:ext>
                </a:extLst>
              </a:tr>
              <a:tr h="207429">
                <a:tc>
                  <a:txBody>
                    <a:bodyPr/>
                    <a:lstStyle/>
                    <a:p>
                      <a:pPr marL="0" marR="0" algn="ctr">
                        <a:spcBef>
                          <a:spcPts val="0"/>
                        </a:spcBef>
                        <a:spcAft>
                          <a:spcPts val="0"/>
                        </a:spcAft>
                      </a:pPr>
                      <a:r>
                        <a:rPr lang="en-US" sz="1200">
                          <a:effectLst/>
                        </a:rPr>
                        <a:t>4.0</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Lập trình</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23.5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19.58</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20.94</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57184647"/>
                  </a:ext>
                </a:extLst>
              </a:tr>
              <a:tr h="207429">
                <a:tc>
                  <a:txBody>
                    <a:bodyPr/>
                    <a:lstStyle/>
                    <a:p>
                      <a:pPr marL="0" marR="0" algn="ctr">
                        <a:spcBef>
                          <a:spcPts val="0"/>
                        </a:spcBef>
                        <a:spcAft>
                          <a:spcPts val="0"/>
                        </a:spcAft>
                      </a:pPr>
                      <a:r>
                        <a:rPr lang="en-US" sz="1200">
                          <a:effectLst/>
                        </a:rPr>
                        <a:t>5.0</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Kiểm thử</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13</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9.65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10.33</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30493125"/>
                  </a:ext>
                </a:extLst>
              </a:tr>
              <a:tr h="414857">
                <a:tc>
                  <a:txBody>
                    <a:bodyPr/>
                    <a:lstStyle/>
                    <a:p>
                      <a:pPr marL="0" marR="0" algn="ctr">
                        <a:spcBef>
                          <a:spcPts val="0"/>
                        </a:spcBef>
                        <a:spcAft>
                          <a:spcPts val="0"/>
                        </a:spcAft>
                      </a:pPr>
                      <a:r>
                        <a:rPr lang="en-US" sz="1200">
                          <a:effectLst/>
                        </a:rPr>
                        <a:t>6.0</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Đào tạo và bàn giao dự án</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3</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2.14</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1364989"/>
                  </a:ext>
                </a:extLst>
              </a:tr>
              <a:tr h="207429">
                <a:tc gridSpan="2">
                  <a:txBody>
                    <a:bodyPr/>
                    <a:lstStyle/>
                    <a:p>
                      <a:pPr marL="0" marR="0" algn="ctr">
                        <a:spcBef>
                          <a:spcPts val="0"/>
                        </a:spcBef>
                        <a:spcAft>
                          <a:spcPts val="0"/>
                        </a:spcAft>
                      </a:pPr>
                      <a:r>
                        <a:rPr lang="en-US" sz="1200">
                          <a:effectLst/>
                        </a:rPr>
                        <a:t>Tổng thời gian</a:t>
                      </a:r>
                      <a:endParaRPr lang="en-GB"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GB"/>
                    </a:p>
                  </a:txBody>
                  <a:tcPr/>
                </a:tc>
                <a:tc>
                  <a:txBody>
                    <a:bodyPr/>
                    <a:lstStyle/>
                    <a:p>
                      <a:pPr marL="0" marR="0" algn="ctr">
                        <a:spcBef>
                          <a:spcPts val="0"/>
                        </a:spcBef>
                        <a:spcAft>
                          <a:spcPts val="0"/>
                        </a:spcAft>
                      </a:pPr>
                      <a:r>
                        <a:rPr lang="en-US" sz="1200">
                          <a:effectLst/>
                        </a:rPr>
                        <a:t>32.5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68</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83.5</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63.97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7%</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rPr>
                        <a:t>68.44</a:t>
                      </a:r>
                      <a:endParaRPr lang="en-GB"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24476456"/>
                  </a:ext>
                </a:extLst>
              </a:tr>
            </a:tbl>
          </a:graphicData>
        </a:graphic>
      </p:graphicFrame>
    </p:spTree>
    <p:extLst>
      <p:ext uri="{BB962C8B-B14F-4D97-AF65-F5344CB8AC3E}">
        <p14:creationId xmlns:p14="http://schemas.microsoft.com/office/powerpoint/2010/main" val="29995790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1" name="Google Shape;271;p2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7" name="Google Shape;172;p13">
            <a:extLst>
              <a:ext uri="{FF2B5EF4-FFF2-40B4-BE49-F238E27FC236}">
                <a16:creationId xmlns:a16="http://schemas.microsoft.com/office/drawing/2014/main" id="{07AABEBE-42FC-4BC8-918C-9E9BC7890B2E}"/>
              </a:ext>
            </a:extLst>
          </p:cNvPr>
          <p:cNvSpPr txBox="1">
            <a:spLocks/>
          </p:cNvSpPr>
          <p:nvPr/>
        </p:nvSpPr>
        <p:spPr>
          <a:xfrm>
            <a:off x="2190923" y="393601"/>
            <a:ext cx="5552904" cy="680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rgbClr val="FF9900"/>
                </a:solidFill>
                <a:latin typeface="Oswald" panose="020B0604020202020204" charset="0"/>
              </a:rPr>
              <a:t>BIỂU ĐỒ THEO DÕI GANTT</a:t>
            </a:r>
            <a:endParaRPr lang="vi-VN" sz="3200" b="1" dirty="0">
              <a:solidFill>
                <a:srgbClr val="FF9900"/>
              </a:solidFill>
              <a:latin typeface="Oswald" panose="020B0604020202020204" charset="0"/>
            </a:endParaRPr>
          </a:p>
        </p:txBody>
      </p:sp>
      <p:sp>
        <p:nvSpPr>
          <p:cNvPr id="8" name="Google Shape;260;p23">
            <a:extLst>
              <a:ext uri="{FF2B5EF4-FFF2-40B4-BE49-F238E27FC236}">
                <a16:creationId xmlns:a16="http://schemas.microsoft.com/office/drawing/2014/main" id="{350146F0-20B7-4256-A330-AFC23972FD2E}"/>
              </a:ext>
            </a:extLst>
          </p:cNvPr>
          <p:cNvSpPr txBox="1">
            <a:spLocks noGrp="1"/>
          </p:cNvSpPr>
          <p:nvPr>
            <p:ph type="title"/>
          </p:nvPr>
        </p:nvSpPr>
        <p:spPr>
          <a:xfrm>
            <a:off x="1243011" y="1074301"/>
            <a:ext cx="6344869"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Giai đoạn 1+2. Khảo sát và phân tích</a:t>
            </a:r>
            <a:endParaRPr dirty="0"/>
          </a:p>
        </p:txBody>
      </p:sp>
      <p:pic>
        <p:nvPicPr>
          <p:cNvPr id="9" name="Picture 8">
            <a:extLst>
              <a:ext uri="{FF2B5EF4-FFF2-40B4-BE49-F238E27FC236}">
                <a16:creationId xmlns:a16="http://schemas.microsoft.com/office/drawing/2014/main" id="{0ADDB7CD-C036-4A28-B471-09461DB33FCE}"/>
              </a:ext>
            </a:extLst>
          </p:cNvPr>
          <p:cNvPicPr/>
          <p:nvPr/>
        </p:nvPicPr>
        <p:blipFill>
          <a:blip r:embed="rId3">
            <a:extLst>
              <a:ext uri="{28A0092B-C50C-407E-A947-70E740481C1C}">
                <a14:useLocalDpi xmlns:a14="http://schemas.microsoft.com/office/drawing/2010/main" val="0"/>
              </a:ext>
            </a:extLst>
          </a:blip>
          <a:stretch>
            <a:fillRect/>
          </a:stretch>
        </p:blipFill>
        <p:spPr>
          <a:xfrm>
            <a:off x="1066167" y="1819294"/>
            <a:ext cx="7313452" cy="282414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6BF34B-68D1-4BE7-A922-9D225D468A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4" name="Google Shape;260;p23">
            <a:extLst>
              <a:ext uri="{FF2B5EF4-FFF2-40B4-BE49-F238E27FC236}">
                <a16:creationId xmlns:a16="http://schemas.microsoft.com/office/drawing/2014/main" id="{75B5E3F6-7C09-4C41-A665-69E0E6BE15F1}"/>
              </a:ext>
            </a:extLst>
          </p:cNvPr>
          <p:cNvSpPr txBox="1">
            <a:spLocks noGrp="1"/>
          </p:cNvSpPr>
          <p:nvPr>
            <p:ph type="title"/>
          </p:nvPr>
        </p:nvSpPr>
        <p:spPr>
          <a:xfrm>
            <a:off x="1543049" y="731401"/>
            <a:ext cx="6344869"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Giai đoạn 3. Thiết kế hệ thống</a:t>
            </a:r>
            <a:endParaRPr dirty="0"/>
          </a:p>
        </p:txBody>
      </p:sp>
      <p:pic>
        <p:nvPicPr>
          <p:cNvPr id="5" name="Picture 4">
            <a:extLst>
              <a:ext uri="{FF2B5EF4-FFF2-40B4-BE49-F238E27FC236}">
                <a16:creationId xmlns:a16="http://schemas.microsoft.com/office/drawing/2014/main" id="{F49A72BB-544E-4698-BAF1-D61780ACDC9E}"/>
              </a:ext>
            </a:extLst>
          </p:cNvPr>
          <p:cNvPicPr/>
          <p:nvPr/>
        </p:nvPicPr>
        <p:blipFill>
          <a:blip r:embed="rId2">
            <a:extLst>
              <a:ext uri="{28A0092B-C50C-407E-A947-70E740481C1C}">
                <a14:useLocalDpi xmlns:a14="http://schemas.microsoft.com/office/drawing/2010/main" val="0"/>
              </a:ext>
            </a:extLst>
          </a:blip>
          <a:stretch>
            <a:fillRect/>
          </a:stretch>
        </p:blipFill>
        <p:spPr>
          <a:xfrm>
            <a:off x="926119" y="1659394"/>
            <a:ext cx="7439211" cy="2752705"/>
          </a:xfrm>
          <a:prstGeom prst="rect">
            <a:avLst/>
          </a:prstGeom>
        </p:spPr>
      </p:pic>
    </p:spTree>
    <p:extLst>
      <p:ext uri="{BB962C8B-B14F-4D97-AF65-F5344CB8AC3E}">
        <p14:creationId xmlns:p14="http://schemas.microsoft.com/office/powerpoint/2010/main" val="28072873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59CC61-C3CC-400D-9066-B2AEC2DBBF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4" name="Google Shape;260;p23">
            <a:extLst>
              <a:ext uri="{FF2B5EF4-FFF2-40B4-BE49-F238E27FC236}">
                <a16:creationId xmlns:a16="http://schemas.microsoft.com/office/drawing/2014/main" id="{23860367-548E-4A2F-8C05-193C7C9AE172}"/>
              </a:ext>
            </a:extLst>
          </p:cNvPr>
          <p:cNvSpPr txBox="1">
            <a:spLocks noGrp="1"/>
          </p:cNvSpPr>
          <p:nvPr>
            <p:ph type="title"/>
          </p:nvPr>
        </p:nvSpPr>
        <p:spPr>
          <a:xfrm>
            <a:off x="1543049" y="731401"/>
            <a:ext cx="6344869"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Giai đoạn 4. Lập trình</a:t>
            </a:r>
            <a:endParaRPr dirty="0"/>
          </a:p>
        </p:txBody>
      </p:sp>
      <p:pic>
        <p:nvPicPr>
          <p:cNvPr id="5" name="Picture 4">
            <a:extLst>
              <a:ext uri="{FF2B5EF4-FFF2-40B4-BE49-F238E27FC236}">
                <a16:creationId xmlns:a16="http://schemas.microsoft.com/office/drawing/2014/main" id="{9A2DF423-BBA5-47C5-8155-B9BF1814B96D}"/>
              </a:ext>
            </a:extLst>
          </p:cNvPr>
          <p:cNvPicPr/>
          <p:nvPr/>
        </p:nvPicPr>
        <p:blipFill>
          <a:blip r:embed="rId2">
            <a:extLst>
              <a:ext uri="{28A0092B-C50C-407E-A947-70E740481C1C}">
                <a14:useLocalDpi xmlns:a14="http://schemas.microsoft.com/office/drawing/2010/main" val="0"/>
              </a:ext>
            </a:extLst>
          </a:blip>
          <a:stretch>
            <a:fillRect/>
          </a:stretch>
        </p:blipFill>
        <p:spPr>
          <a:xfrm>
            <a:off x="981709" y="1656239"/>
            <a:ext cx="7180581" cy="24871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668831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E69304-1373-4A83-8E8E-8325190C29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4" name="Google Shape;260;p23">
            <a:extLst>
              <a:ext uri="{FF2B5EF4-FFF2-40B4-BE49-F238E27FC236}">
                <a16:creationId xmlns:a16="http://schemas.microsoft.com/office/drawing/2014/main" id="{E62DE1EE-8673-42E5-A4E0-BCC0C1830172}"/>
              </a:ext>
            </a:extLst>
          </p:cNvPr>
          <p:cNvSpPr txBox="1">
            <a:spLocks noGrp="1"/>
          </p:cNvSpPr>
          <p:nvPr>
            <p:ph type="title"/>
          </p:nvPr>
        </p:nvSpPr>
        <p:spPr>
          <a:xfrm>
            <a:off x="1543049" y="731401"/>
            <a:ext cx="6344869"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Giai đoạn 5. Kiểm thử</a:t>
            </a:r>
            <a:endParaRPr dirty="0"/>
          </a:p>
        </p:txBody>
      </p:sp>
      <p:pic>
        <p:nvPicPr>
          <p:cNvPr id="5" name="Picture 4">
            <a:extLst>
              <a:ext uri="{FF2B5EF4-FFF2-40B4-BE49-F238E27FC236}">
                <a16:creationId xmlns:a16="http://schemas.microsoft.com/office/drawing/2014/main" id="{147BFCAD-4F90-4CAC-A127-89160463A89B}"/>
              </a:ext>
            </a:extLst>
          </p:cNvPr>
          <p:cNvPicPr/>
          <p:nvPr/>
        </p:nvPicPr>
        <p:blipFill>
          <a:blip r:embed="rId2">
            <a:extLst>
              <a:ext uri="{28A0092B-C50C-407E-A947-70E740481C1C}">
                <a14:useLocalDpi xmlns:a14="http://schemas.microsoft.com/office/drawing/2010/main" val="0"/>
              </a:ext>
            </a:extLst>
          </a:blip>
          <a:stretch>
            <a:fillRect/>
          </a:stretch>
        </p:blipFill>
        <p:spPr>
          <a:xfrm>
            <a:off x="1039970" y="1583829"/>
            <a:ext cx="7353935" cy="2895301"/>
          </a:xfrm>
          <a:prstGeom prst="rect">
            <a:avLst/>
          </a:prstGeom>
        </p:spPr>
      </p:pic>
    </p:spTree>
    <p:extLst>
      <p:ext uri="{BB962C8B-B14F-4D97-AF65-F5344CB8AC3E}">
        <p14:creationId xmlns:p14="http://schemas.microsoft.com/office/powerpoint/2010/main" val="10666314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381139-BD34-4C31-AA6B-4C31C4D45D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4" name="Google Shape;260;p23">
            <a:extLst>
              <a:ext uri="{FF2B5EF4-FFF2-40B4-BE49-F238E27FC236}">
                <a16:creationId xmlns:a16="http://schemas.microsoft.com/office/drawing/2014/main" id="{312B9DEF-65D7-49EF-BCD6-718D44223508}"/>
              </a:ext>
            </a:extLst>
          </p:cNvPr>
          <p:cNvSpPr txBox="1">
            <a:spLocks noGrp="1"/>
          </p:cNvSpPr>
          <p:nvPr>
            <p:ph type="title"/>
          </p:nvPr>
        </p:nvSpPr>
        <p:spPr>
          <a:xfrm>
            <a:off x="1131188" y="323088"/>
            <a:ext cx="6881623" cy="11560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dirty="0">
                <a:solidFill>
                  <a:srgbClr val="FF9900"/>
                </a:solidFill>
              </a:rPr>
              <a:t>CÁC CÔNG VIỆC QUAN TRỌNG NẰM TRÊN ĐƯỜNG GANTT</a:t>
            </a:r>
          </a:p>
        </p:txBody>
      </p:sp>
      <p:pic>
        <p:nvPicPr>
          <p:cNvPr id="10" name="Picture 9" descr="Graphical user interface, text&#10;&#10;Description automatically generated with medium confidence">
            <a:extLst>
              <a:ext uri="{FF2B5EF4-FFF2-40B4-BE49-F238E27FC236}">
                <a16:creationId xmlns:a16="http://schemas.microsoft.com/office/drawing/2014/main" id="{A0A98D22-7F83-4488-BDCA-F160D416D315}"/>
              </a:ext>
            </a:extLst>
          </p:cNvPr>
          <p:cNvPicPr>
            <a:picLocks noChangeAspect="1"/>
          </p:cNvPicPr>
          <p:nvPr/>
        </p:nvPicPr>
        <p:blipFill>
          <a:blip r:embed="rId2"/>
          <a:stretch>
            <a:fillRect/>
          </a:stretch>
        </p:blipFill>
        <p:spPr>
          <a:xfrm>
            <a:off x="1266215" y="1555895"/>
            <a:ext cx="6937477" cy="2108449"/>
          </a:xfrm>
          <a:prstGeom prst="rect">
            <a:avLst/>
          </a:prstGeom>
        </p:spPr>
      </p:pic>
    </p:spTree>
    <p:extLst>
      <p:ext uri="{BB962C8B-B14F-4D97-AF65-F5344CB8AC3E}">
        <p14:creationId xmlns:p14="http://schemas.microsoft.com/office/powerpoint/2010/main" val="14289893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5F9B89-9DD8-43DA-8F1E-AA892931A7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pic>
        <p:nvPicPr>
          <p:cNvPr id="7" name="Picture 6" descr="Table&#10;&#10;Description automatically generated">
            <a:extLst>
              <a:ext uri="{FF2B5EF4-FFF2-40B4-BE49-F238E27FC236}">
                <a16:creationId xmlns:a16="http://schemas.microsoft.com/office/drawing/2014/main" id="{9DDA6020-00FB-4A27-A33F-8A49E6BC1C10}"/>
              </a:ext>
            </a:extLst>
          </p:cNvPr>
          <p:cNvPicPr>
            <a:picLocks noChangeAspect="1"/>
          </p:cNvPicPr>
          <p:nvPr/>
        </p:nvPicPr>
        <p:blipFill>
          <a:blip r:embed="rId2"/>
          <a:stretch>
            <a:fillRect/>
          </a:stretch>
        </p:blipFill>
        <p:spPr>
          <a:xfrm>
            <a:off x="1508760" y="1381708"/>
            <a:ext cx="6126480" cy="2983347"/>
          </a:xfrm>
          <a:prstGeom prst="rect">
            <a:avLst/>
          </a:prstGeom>
        </p:spPr>
      </p:pic>
      <p:sp>
        <p:nvSpPr>
          <p:cNvPr id="8" name="Google Shape;260;p23">
            <a:extLst>
              <a:ext uri="{FF2B5EF4-FFF2-40B4-BE49-F238E27FC236}">
                <a16:creationId xmlns:a16="http://schemas.microsoft.com/office/drawing/2014/main" id="{8E923F91-4E41-493D-BFC6-A39068C30757}"/>
              </a:ext>
            </a:extLst>
          </p:cNvPr>
          <p:cNvSpPr txBox="1">
            <a:spLocks noGrp="1"/>
          </p:cNvSpPr>
          <p:nvPr>
            <p:ph type="title"/>
          </p:nvPr>
        </p:nvSpPr>
        <p:spPr>
          <a:xfrm>
            <a:off x="1131188" y="323088"/>
            <a:ext cx="6881623" cy="11560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dirty="0">
                <a:solidFill>
                  <a:srgbClr val="FF9900"/>
                </a:solidFill>
              </a:rPr>
              <a:t>CÁC CÔNG VIỆC QUAN TRỌNG NẰM TRÊN ĐƯỜNG GANTT</a:t>
            </a:r>
          </a:p>
        </p:txBody>
      </p:sp>
    </p:spTree>
    <p:extLst>
      <p:ext uri="{BB962C8B-B14F-4D97-AF65-F5344CB8AC3E}">
        <p14:creationId xmlns:p14="http://schemas.microsoft.com/office/powerpoint/2010/main" val="6289133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81CE63-0724-4272-9251-EDC8506211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4" name="Google Shape;260;p23">
            <a:extLst>
              <a:ext uri="{FF2B5EF4-FFF2-40B4-BE49-F238E27FC236}">
                <a16:creationId xmlns:a16="http://schemas.microsoft.com/office/drawing/2014/main" id="{11403E6A-21E6-4E8F-9875-4818150A44A7}"/>
              </a:ext>
            </a:extLst>
          </p:cNvPr>
          <p:cNvSpPr txBox="1">
            <a:spLocks noGrp="1"/>
          </p:cNvSpPr>
          <p:nvPr>
            <p:ph type="title"/>
          </p:nvPr>
        </p:nvSpPr>
        <p:spPr>
          <a:xfrm>
            <a:off x="1131188" y="323088"/>
            <a:ext cx="6881623" cy="11560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dirty="0">
                <a:solidFill>
                  <a:srgbClr val="FF9900"/>
                </a:solidFill>
              </a:rPr>
              <a:t>CÁC CÔNG VIỆC QUAN TRỌNG NẰM TRÊN ĐƯỜNG GANTT</a:t>
            </a:r>
          </a:p>
        </p:txBody>
      </p:sp>
      <p:pic>
        <p:nvPicPr>
          <p:cNvPr id="6" name="Picture 5" descr="Table&#10;&#10;Description automatically generated">
            <a:extLst>
              <a:ext uri="{FF2B5EF4-FFF2-40B4-BE49-F238E27FC236}">
                <a16:creationId xmlns:a16="http://schemas.microsoft.com/office/drawing/2014/main" id="{E9275598-2285-401F-AF96-EB7A70219A2E}"/>
              </a:ext>
            </a:extLst>
          </p:cNvPr>
          <p:cNvPicPr>
            <a:picLocks noChangeAspect="1"/>
          </p:cNvPicPr>
          <p:nvPr/>
        </p:nvPicPr>
        <p:blipFill>
          <a:blip r:embed="rId2"/>
          <a:stretch>
            <a:fillRect/>
          </a:stretch>
        </p:blipFill>
        <p:spPr>
          <a:xfrm>
            <a:off x="583189" y="1381549"/>
            <a:ext cx="7917827" cy="2952708"/>
          </a:xfrm>
          <a:prstGeom prst="rect">
            <a:avLst/>
          </a:prstGeom>
        </p:spPr>
      </p:pic>
    </p:spTree>
    <p:extLst>
      <p:ext uri="{BB962C8B-B14F-4D97-AF65-F5344CB8AC3E}">
        <p14:creationId xmlns:p14="http://schemas.microsoft.com/office/powerpoint/2010/main" val="32736667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4B5BD7-6332-496A-BDF6-E90F4A7087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4" name="Google Shape;260;p23">
            <a:extLst>
              <a:ext uri="{FF2B5EF4-FFF2-40B4-BE49-F238E27FC236}">
                <a16:creationId xmlns:a16="http://schemas.microsoft.com/office/drawing/2014/main" id="{1CBFFB4E-7E90-4721-83D5-2C4BAC87F5B1}"/>
              </a:ext>
            </a:extLst>
          </p:cNvPr>
          <p:cNvSpPr txBox="1">
            <a:spLocks noGrp="1"/>
          </p:cNvSpPr>
          <p:nvPr>
            <p:ph type="title"/>
          </p:nvPr>
        </p:nvSpPr>
        <p:spPr>
          <a:xfrm>
            <a:off x="1131188" y="323088"/>
            <a:ext cx="6881623" cy="11560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3200" dirty="0">
                <a:solidFill>
                  <a:srgbClr val="FF9900"/>
                </a:solidFill>
              </a:rPr>
              <a:t>CÁC CÔNG VIỆC QUAN TRỌNG NẰM TRÊN ĐƯỜNG GANTT</a:t>
            </a:r>
          </a:p>
        </p:txBody>
      </p:sp>
      <p:pic>
        <p:nvPicPr>
          <p:cNvPr id="6" name="Picture 5" descr="Text&#10;&#10;Description automatically generated">
            <a:extLst>
              <a:ext uri="{FF2B5EF4-FFF2-40B4-BE49-F238E27FC236}">
                <a16:creationId xmlns:a16="http://schemas.microsoft.com/office/drawing/2014/main" id="{F182CFE1-6FF6-440C-908E-973B1A1AAE6C}"/>
              </a:ext>
            </a:extLst>
          </p:cNvPr>
          <p:cNvPicPr>
            <a:picLocks noChangeAspect="1"/>
          </p:cNvPicPr>
          <p:nvPr/>
        </p:nvPicPr>
        <p:blipFill>
          <a:blip r:embed="rId2"/>
          <a:stretch>
            <a:fillRect/>
          </a:stretch>
        </p:blipFill>
        <p:spPr>
          <a:xfrm>
            <a:off x="1188720" y="1318487"/>
            <a:ext cx="6729984" cy="3065771"/>
          </a:xfrm>
          <a:prstGeom prst="rect">
            <a:avLst/>
          </a:prstGeom>
        </p:spPr>
      </p:pic>
    </p:spTree>
    <p:extLst>
      <p:ext uri="{BB962C8B-B14F-4D97-AF65-F5344CB8AC3E}">
        <p14:creationId xmlns:p14="http://schemas.microsoft.com/office/powerpoint/2010/main" val="28464484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2796484" y="128169"/>
            <a:ext cx="349716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A. ĐỀ CƯƠNG DỰ ÁN</a:t>
            </a:r>
            <a:endParaRPr sz="3200" dirty="0"/>
          </a:p>
        </p:txBody>
      </p:sp>
      <p:sp>
        <p:nvSpPr>
          <p:cNvPr id="173" name="Google Shape;173;p13"/>
          <p:cNvSpPr txBox="1">
            <a:spLocks noGrp="1"/>
          </p:cNvSpPr>
          <p:nvPr>
            <p:ph type="body" idx="2"/>
          </p:nvPr>
        </p:nvSpPr>
        <p:spPr>
          <a:xfrm>
            <a:off x="4383061" y="1500188"/>
            <a:ext cx="3275038" cy="3038450"/>
          </a:xfrm>
          <a:prstGeom prst="rect">
            <a:avLst/>
          </a:prstGeom>
        </p:spPr>
        <p:txBody>
          <a:bodyPr spcFirstLastPara="1" wrap="square" lIns="91425" tIns="91425" rIns="91425" bIns="91425" anchor="t" anchorCtr="0">
            <a:noAutofit/>
          </a:bodyPr>
          <a:lstStyle/>
          <a:p>
            <a:pPr marL="342900" marR="0" lvl="0" indent="-342900" algn="just">
              <a:spcBef>
                <a:spcPts val="0"/>
              </a:spcBef>
              <a:spcAft>
                <a:spcPts val="600"/>
              </a:spcAft>
              <a:buFont typeface="Calibri" panose="020F0502020204030204" pitchFamily="34" charset="0"/>
              <a:buChar char="-"/>
            </a:pPr>
            <a:r>
              <a:rPr lang="en-US" sz="1600" dirty="0" err="1">
                <a:solidFill>
                  <a:srgbClr val="3796BF"/>
                </a:solidFill>
                <a:effectLst/>
                <a:latin typeface="Times New Roman" panose="02020603050405020304" pitchFamily="18" charset="0"/>
                <a:ea typeface="Calibri" panose="020F0502020204030204" pitchFamily="34" charset="0"/>
              </a:rPr>
              <a:t>Ngày</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bắt</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đầu</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dự</a:t>
            </a:r>
            <a:r>
              <a:rPr lang="en-US" sz="1600" dirty="0">
                <a:solidFill>
                  <a:srgbClr val="3796BF"/>
                </a:solidFill>
                <a:effectLst/>
                <a:latin typeface="Times New Roman" panose="02020603050405020304" pitchFamily="18" charset="0"/>
                <a:ea typeface="Calibri" panose="020F0502020204030204" pitchFamily="34" charset="0"/>
              </a:rPr>
              <a:t> án:02/08/2021</a:t>
            </a:r>
            <a:endParaRPr lang="en-GB" sz="1600" dirty="0">
              <a:solidFill>
                <a:srgbClr val="3796BF"/>
              </a:solidFill>
              <a:effectLst/>
              <a:latin typeface="Times New Roman" panose="02020603050405020304" pitchFamily="18" charset="0"/>
              <a:ea typeface="Calibri" panose="020F0502020204030204" pitchFamily="34" charset="0"/>
            </a:endParaRPr>
          </a:p>
          <a:p>
            <a:pPr marL="342900" marR="0" lvl="0" indent="-342900" algn="just">
              <a:spcBef>
                <a:spcPts val="0"/>
              </a:spcBef>
              <a:spcAft>
                <a:spcPts val="600"/>
              </a:spcAft>
              <a:buFont typeface="Calibri" panose="020F0502020204030204" pitchFamily="34" charset="0"/>
              <a:buChar char="-"/>
            </a:pPr>
            <a:r>
              <a:rPr lang="en-US" sz="1600" dirty="0" err="1">
                <a:solidFill>
                  <a:srgbClr val="3796BF"/>
                </a:solidFill>
                <a:effectLst/>
                <a:latin typeface="Times New Roman" panose="02020603050405020304" pitchFamily="18" charset="0"/>
                <a:ea typeface="Calibri" panose="020F0502020204030204" pitchFamily="34" charset="0"/>
              </a:rPr>
              <a:t>Ngày</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kết</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thúc</a:t>
            </a:r>
            <a:r>
              <a:rPr lang="en-US" sz="1600" dirty="0">
                <a:solidFill>
                  <a:srgbClr val="3796BF"/>
                </a:solidFill>
                <a:effectLst/>
                <a:latin typeface="Times New Roman" panose="02020603050405020304" pitchFamily="18" charset="0"/>
                <a:ea typeface="Calibri" panose="020F0502020204030204" pitchFamily="34" charset="0"/>
              </a:rPr>
              <a:t>: 20/10/2021</a:t>
            </a:r>
            <a:endParaRPr lang="en-GB" sz="1600" dirty="0">
              <a:solidFill>
                <a:srgbClr val="3796BF"/>
              </a:solidFill>
              <a:effectLst/>
              <a:latin typeface="Times New Roman" panose="02020603050405020304" pitchFamily="18" charset="0"/>
              <a:ea typeface="Calibri" panose="020F0502020204030204" pitchFamily="34" charset="0"/>
            </a:endParaRPr>
          </a:p>
          <a:p>
            <a:pPr marL="342900" marR="0" lvl="0" indent="-342900" algn="just">
              <a:spcBef>
                <a:spcPts val="0"/>
              </a:spcBef>
              <a:spcAft>
                <a:spcPts val="600"/>
              </a:spcAft>
              <a:buFont typeface="Calibri" panose="020F0502020204030204" pitchFamily="34" charset="0"/>
              <a:buChar char="-"/>
            </a:pPr>
            <a:r>
              <a:rPr lang="en-US" sz="1600" dirty="0" err="1">
                <a:solidFill>
                  <a:srgbClr val="3796BF"/>
                </a:solidFill>
                <a:effectLst/>
                <a:latin typeface="Times New Roman" panose="02020603050405020304" pitchFamily="18" charset="0"/>
                <a:ea typeface="Calibri" panose="020F0502020204030204" pitchFamily="34" charset="0"/>
              </a:rPr>
              <a:t>Ngày</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nghỉ</a:t>
            </a:r>
            <a:r>
              <a:rPr lang="en-US" sz="1600" dirty="0">
                <a:solidFill>
                  <a:srgbClr val="3796BF"/>
                </a:solidFill>
                <a:effectLst/>
                <a:latin typeface="Times New Roman" panose="02020603050405020304" pitchFamily="18" charset="0"/>
                <a:ea typeface="Calibri" panose="020F0502020204030204" pitchFamily="34" charset="0"/>
              </a:rPr>
              <a:t>: 02/09/2021</a:t>
            </a:r>
            <a:endParaRPr lang="en-GB" sz="1600" dirty="0">
              <a:solidFill>
                <a:srgbClr val="3796BF"/>
              </a:solidFill>
              <a:effectLst/>
              <a:latin typeface="Times New Roman" panose="02020603050405020304" pitchFamily="18" charset="0"/>
              <a:ea typeface="Calibri" panose="020F0502020204030204" pitchFamily="34" charset="0"/>
            </a:endParaRPr>
          </a:p>
          <a:p>
            <a:pPr marL="342900" marR="0" lvl="0" indent="-342900" algn="just">
              <a:spcBef>
                <a:spcPts val="0"/>
              </a:spcBef>
              <a:spcAft>
                <a:spcPts val="600"/>
              </a:spcAft>
              <a:buFont typeface="Calibri" panose="020F0502020204030204" pitchFamily="34" charset="0"/>
              <a:buChar char="-"/>
            </a:pPr>
            <a:r>
              <a:rPr lang="en-US" sz="1600" dirty="0" err="1">
                <a:solidFill>
                  <a:srgbClr val="3796BF"/>
                </a:solidFill>
                <a:effectLst/>
                <a:latin typeface="Times New Roman" panose="02020603050405020304" pitchFamily="18" charset="0"/>
                <a:ea typeface="Calibri" panose="020F0502020204030204" pitchFamily="34" charset="0"/>
              </a:rPr>
              <a:t>Lịch</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làm</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việc</a:t>
            </a:r>
            <a:r>
              <a:rPr lang="en-US" sz="1600" dirty="0">
                <a:solidFill>
                  <a:srgbClr val="3796BF"/>
                </a:solidFill>
                <a:effectLst/>
                <a:latin typeface="Times New Roman" panose="02020603050405020304" pitchFamily="18" charset="0"/>
                <a:ea typeface="Calibri" panose="020F0502020204030204" pitchFamily="34" charset="0"/>
              </a:rPr>
              <a:t>: </a:t>
            </a:r>
            <a:endParaRPr lang="en-GB" sz="1600" dirty="0">
              <a:solidFill>
                <a:srgbClr val="3796BF"/>
              </a:solidFill>
              <a:effectLst/>
              <a:latin typeface="Times New Roman" panose="02020603050405020304" pitchFamily="18" charset="0"/>
              <a:ea typeface="Calibri" panose="020F0502020204030204" pitchFamily="34" charset="0"/>
            </a:endParaRPr>
          </a:p>
          <a:p>
            <a:pPr marL="342900" marR="0" lvl="0" indent="-342900" algn="just">
              <a:spcBef>
                <a:spcPts val="0"/>
              </a:spcBef>
              <a:spcAft>
                <a:spcPts val="600"/>
              </a:spcAft>
              <a:buFont typeface="Calibri" panose="020F0502020204030204" pitchFamily="34" charset="0"/>
              <a:buChar char="+"/>
            </a:pPr>
            <a:r>
              <a:rPr lang="en-US" sz="1600" dirty="0" err="1">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Mỗi</a:t>
            </a:r>
            <a:r>
              <a:rPr lang="en-US" sz="1600" dirty="0">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tuần</a:t>
            </a:r>
            <a:r>
              <a:rPr lang="en-US" sz="1600" dirty="0">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làm</a:t>
            </a:r>
            <a:r>
              <a:rPr lang="en-US" sz="1600" dirty="0">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600" dirty="0">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 6 </a:t>
            </a:r>
            <a:r>
              <a:rPr lang="en-US" sz="1600" dirty="0" err="1">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ngày</a:t>
            </a:r>
            <a:r>
              <a:rPr lang="en-US" sz="1600" dirty="0">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600" dirty="0">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thứ</a:t>
            </a:r>
            <a:r>
              <a:rPr lang="en-US" sz="1600" dirty="0">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 2 </a:t>
            </a:r>
            <a:r>
              <a:rPr lang="en-US" sz="1600" dirty="0" err="1">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600" dirty="0">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thứ</a:t>
            </a:r>
            <a:r>
              <a:rPr lang="en-US" sz="1600" dirty="0">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 7),</a:t>
            </a:r>
            <a:endParaRPr lang="en-GB" sz="1600" dirty="0">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600"/>
              </a:spcAft>
              <a:buFont typeface="Calibri" panose="020F0502020204030204" pitchFamily="34" charset="0"/>
              <a:buChar char="+"/>
            </a:pPr>
            <a:r>
              <a:rPr lang="en-US" sz="1600" dirty="0" err="1">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600" dirty="0">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ngày</a:t>
            </a:r>
            <a:r>
              <a:rPr lang="en-US" sz="1600" dirty="0">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làm</a:t>
            </a:r>
            <a:r>
              <a:rPr lang="en-US" sz="1600" dirty="0">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600" dirty="0">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 8 </a:t>
            </a:r>
            <a:r>
              <a:rPr lang="en-US" sz="1600" dirty="0" err="1">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giờ</a:t>
            </a:r>
            <a:r>
              <a:rPr lang="en-US" sz="1600" dirty="0">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Sáng</a:t>
            </a:r>
            <a:r>
              <a:rPr lang="en-US" sz="1600" dirty="0">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 8h AM - 12 h PM </a:t>
            </a:r>
            <a:r>
              <a:rPr lang="en-US" sz="1600" dirty="0" err="1">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600" dirty="0">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chiều</a:t>
            </a:r>
            <a:r>
              <a:rPr lang="en-US" sz="1600" dirty="0">
                <a:solidFill>
                  <a:srgbClr val="3796BF"/>
                </a:solidFill>
                <a:effectLst/>
                <a:latin typeface="Times New Roman" panose="02020603050405020304" pitchFamily="18" charset="0"/>
                <a:ea typeface="Calibri" panose="020F0502020204030204" pitchFamily="34" charset="0"/>
                <a:cs typeface="Times New Roman" panose="02020603050405020304" pitchFamily="18" charset="0"/>
              </a:rPr>
              <a:t>: 1h PM - 5h PM</a:t>
            </a:r>
            <a:endParaRPr lang="en-GB" sz="1600" dirty="0">
              <a:solidFill>
                <a:srgbClr val="3796BF"/>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spcAft>
                <a:spcPts val="600"/>
              </a:spcAft>
              <a:buFont typeface="Calibri" panose="020F0502020204030204" pitchFamily="34" charset="0"/>
              <a:buChar char="+"/>
            </a:pPr>
            <a:r>
              <a:rPr lang="en-US" sz="1600" dirty="0" err="1">
                <a:solidFill>
                  <a:srgbClr val="3796BF"/>
                </a:solidFill>
                <a:effectLst/>
                <a:latin typeface="Times New Roman" panose="02020603050405020304" pitchFamily="18" charset="0"/>
                <a:ea typeface="Times New Roman" panose="02020603050405020304" pitchFamily="18" charset="0"/>
              </a:rPr>
              <a:t>Kinh</a:t>
            </a:r>
            <a:r>
              <a:rPr lang="en-US" sz="1600" dirty="0">
                <a:solidFill>
                  <a:srgbClr val="3796BF"/>
                </a:solidFill>
                <a:effectLst/>
                <a:latin typeface="Times New Roman" panose="02020603050405020304" pitchFamily="18" charset="0"/>
                <a:ea typeface="Times New Roman" panose="02020603050405020304" pitchFamily="18" charset="0"/>
              </a:rPr>
              <a:t> </a:t>
            </a:r>
            <a:r>
              <a:rPr lang="en-US" sz="1600" dirty="0" err="1">
                <a:solidFill>
                  <a:srgbClr val="3796BF"/>
                </a:solidFill>
                <a:effectLst/>
                <a:latin typeface="Times New Roman" panose="02020603050405020304" pitchFamily="18" charset="0"/>
                <a:ea typeface="Times New Roman" panose="02020603050405020304" pitchFamily="18" charset="0"/>
              </a:rPr>
              <a:t>phí</a:t>
            </a:r>
            <a:r>
              <a:rPr lang="en-US" sz="1600" dirty="0">
                <a:solidFill>
                  <a:srgbClr val="3796BF"/>
                </a:solidFill>
                <a:effectLst/>
                <a:latin typeface="Times New Roman" panose="02020603050405020304" pitchFamily="18" charset="0"/>
                <a:ea typeface="Times New Roman" panose="02020603050405020304" pitchFamily="18" charset="0"/>
              </a:rPr>
              <a:t> </a:t>
            </a:r>
            <a:r>
              <a:rPr lang="en-US" sz="1600" dirty="0" err="1">
                <a:solidFill>
                  <a:srgbClr val="3796BF"/>
                </a:solidFill>
                <a:effectLst/>
                <a:latin typeface="Times New Roman" panose="02020603050405020304" pitchFamily="18" charset="0"/>
                <a:ea typeface="Times New Roman" panose="02020603050405020304" pitchFamily="18" charset="0"/>
              </a:rPr>
              <a:t>dự</a:t>
            </a:r>
            <a:r>
              <a:rPr lang="en-US" sz="1600" dirty="0">
                <a:solidFill>
                  <a:srgbClr val="3796BF"/>
                </a:solidFill>
                <a:effectLst/>
                <a:latin typeface="Times New Roman" panose="02020603050405020304" pitchFamily="18" charset="0"/>
                <a:ea typeface="Times New Roman" panose="02020603050405020304" pitchFamily="18" charset="0"/>
              </a:rPr>
              <a:t> </a:t>
            </a:r>
            <a:r>
              <a:rPr lang="en-US" sz="1600" dirty="0" err="1">
                <a:solidFill>
                  <a:srgbClr val="3796BF"/>
                </a:solidFill>
                <a:effectLst/>
                <a:latin typeface="Times New Roman" panose="02020603050405020304" pitchFamily="18" charset="0"/>
                <a:ea typeface="Times New Roman" panose="02020603050405020304" pitchFamily="18" charset="0"/>
              </a:rPr>
              <a:t>án</a:t>
            </a:r>
            <a:r>
              <a:rPr lang="en-US" sz="1600" dirty="0">
                <a:solidFill>
                  <a:srgbClr val="3796BF"/>
                </a:solidFill>
                <a:effectLst/>
                <a:latin typeface="Times New Roman" panose="02020603050405020304" pitchFamily="18" charset="0"/>
                <a:ea typeface="Times New Roman" panose="02020603050405020304" pitchFamily="18" charset="0"/>
              </a:rPr>
              <a:t>: 65,00,000 </a:t>
            </a:r>
            <a:r>
              <a:rPr lang="en-US" sz="1600" dirty="0" err="1">
                <a:solidFill>
                  <a:srgbClr val="3796BF"/>
                </a:solidFill>
                <a:effectLst/>
                <a:latin typeface="Times New Roman" panose="02020603050405020304" pitchFamily="18" charset="0"/>
                <a:ea typeface="Times New Roman" panose="02020603050405020304" pitchFamily="18" charset="0"/>
              </a:rPr>
              <a:t>đồng</a:t>
            </a:r>
            <a:endParaRPr sz="1100" b="1" dirty="0">
              <a:solidFill>
                <a:srgbClr val="3796BF"/>
              </a:solidFill>
            </a:endParaRPr>
          </a:p>
        </p:txBody>
      </p:sp>
      <p:sp>
        <p:nvSpPr>
          <p:cNvPr id="175" name="Google Shape;175;p13"/>
          <p:cNvSpPr txBox="1">
            <a:spLocks noGrp="1"/>
          </p:cNvSpPr>
          <p:nvPr>
            <p:ph type="body" idx="1"/>
          </p:nvPr>
        </p:nvSpPr>
        <p:spPr>
          <a:xfrm>
            <a:off x="1031425" y="1554449"/>
            <a:ext cx="3144468" cy="2881819"/>
          </a:xfrm>
          <a:prstGeom prst="rect">
            <a:avLst/>
          </a:prstGeom>
        </p:spPr>
        <p:txBody>
          <a:bodyPr spcFirstLastPara="1" wrap="square" lIns="91425" tIns="91425" rIns="91425" bIns="91425" anchor="t" anchorCtr="0">
            <a:noAutofit/>
          </a:bodyPr>
          <a:lstStyle/>
          <a:p>
            <a:pPr marL="342900" marR="0" lvl="0" indent="-342900" algn="just">
              <a:spcBef>
                <a:spcPts val="0"/>
              </a:spcBef>
              <a:spcAft>
                <a:spcPts val="600"/>
              </a:spcAft>
              <a:buFont typeface="Calibri" panose="020F0502020204030204" pitchFamily="34" charset="0"/>
              <a:buChar char="-"/>
            </a:pPr>
            <a:r>
              <a:rPr lang="en-US" sz="1600" dirty="0" err="1">
                <a:solidFill>
                  <a:srgbClr val="3796BF"/>
                </a:solidFill>
                <a:effectLst/>
                <a:latin typeface="Times New Roman" panose="02020603050405020304" pitchFamily="18" charset="0"/>
                <a:ea typeface="Calibri" panose="020F0502020204030204" pitchFamily="34" charset="0"/>
              </a:rPr>
              <a:t>Tên</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dự</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án</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Giải</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pháp</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quản</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lý</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và</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giới</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thiệu</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hoạt</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động</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kinh</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doanh</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nhà</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hàng</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trực</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tuyến</a:t>
            </a:r>
            <a:r>
              <a:rPr lang="en-US" sz="1600" dirty="0">
                <a:solidFill>
                  <a:srgbClr val="3796BF"/>
                </a:solidFill>
                <a:effectLst/>
                <a:latin typeface="Times New Roman" panose="02020603050405020304" pitchFamily="18" charset="0"/>
                <a:ea typeface="Calibri" panose="020F0502020204030204" pitchFamily="34" charset="0"/>
              </a:rPr>
              <a:t>”. </a:t>
            </a:r>
            <a:endParaRPr lang="en-GB" sz="1600" dirty="0">
              <a:solidFill>
                <a:srgbClr val="3796BF"/>
              </a:solidFill>
              <a:effectLst/>
              <a:latin typeface="Times New Roman" panose="02020603050405020304" pitchFamily="18" charset="0"/>
              <a:ea typeface="Calibri" panose="020F0502020204030204" pitchFamily="34" charset="0"/>
            </a:endParaRPr>
          </a:p>
          <a:p>
            <a:pPr marL="342900" marR="0" lvl="0" indent="-342900" algn="just">
              <a:spcBef>
                <a:spcPts val="0"/>
              </a:spcBef>
              <a:spcAft>
                <a:spcPts val="600"/>
              </a:spcAft>
              <a:buFont typeface="Calibri" panose="020F0502020204030204" pitchFamily="34" charset="0"/>
              <a:buChar char="-"/>
            </a:pPr>
            <a:r>
              <a:rPr lang="en-US" sz="1600" dirty="0" err="1">
                <a:solidFill>
                  <a:srgbClr val="3796BF"/>
                </a:solidFill>
                <a:effectLst/>
                <a:latin typeface="Times New Roman" panose="02020603050405020304" pitchFamily="18" charset="0"/>
                <a:ea typeface="Calibri" panose="020F0502020204030204" pitchFamily="34" charset="0"/>
              </a:rPr>
              <a:t>Đơn</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vị</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chủ</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trì</a:t>
            </a:r>
            <a:r>
              <a:rPr lang="en-US" sz="1600" dirty="0">
                <a:solidFill>
                  <a:srgbClr val="3796BF"/>
                </a:solidFill>
                <a:effectLst/>
                <a:latin typeface="Times New Roman" panose="02020603050405020304" pitchFamily="18" charset="0"/>
                <a:ea typeface="Calibri" panose="020F0502020204030204" pitchFamily="34" charset="0"/>
              </a:rPr>
              <a:t>: Khoa </a:t>
            </a:r>
            <a:r>
              <a:rPr lang="en-US" sz="1600" dirty="0" err="1">
                <a:solidFill>
                  <a:srgbClr val="3796BF"/>
                </a:solidFill>
                <a:effectLst/>
                <a:latin typeface="Times New Roman" panose="02020603050405020304" pitchFamily="18" charset="0"/>
                <a:ea typeface="Calibri" panose="020F0502020204030204" pitchFamily="34" charset="0"/>
              </a:rPr>
              <a:t>Công</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nghệ</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Thông</a:t>
            </a:r>
            <a:r>
              <a:rPr lang="en-US" sz="1600" dirty="0">
                <a:solidFill>
                  <a:srgbClr val="3796BF"/>
                </a:solidFill>
                <a:effectLst/>
                <a:latin typeface="Times New Roman" panose="02020603050405020304" pitchFamily="18" charset="0"/>
                <a:ea typeface="Calibri" panose="020F0502020204030204" pitchFamily="34" charset="0"/>
              </a:rPr>
              <a:t> tin, </a:t>
            </a:r>
            <a:r>
              <a:rPr lang="en-US" sz="1600" dirty="0" err="1">
                <a:solidFill>
                  <a:srgbClr val="3796BF"/>
                </a:solidFill>
                <a:effectLst/>
                <a:latin typeface="Times New Roman" panose="02020603050405020304" pitchFamily="18" charset="0"/>
                <a:ea typeface="Calibri" panose="020F0502020204030204" pitchFamily="34" charset="0"/>
              </a:rPr>
              <a:t>trường</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Đại</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học</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Nha</a:t>
            </a:r>
            <a:r>
              <a:rPr lang="en-US" sz="1600" dirty="0">
                <a:solidFill>
                  <a:srgbClr val="3796BF"/>
                </a:solidFill>
                <a:effectLst/>
                <a:latin typeface="Times New Roman" panose="02020603050405020304" pitchFamily="18" charset="0"/>
                <a:ea typeface="Calibri" panose="020F0502020204030204" pitchFamily="34" charset="0"/>
              </a:rPr>
              <a:t> Trang </a:t>
            </a:r>
            <a:endParaRPr lang="en-GB" sz="1600" dirty="0">
              <a:solidFill>
                <a:srgbClr val="3796BF"/>
              </a:solidFill>
              <a:effectLst/>
              <a:latin typeface="Times New Roman" panose="02020603050405020304" pitchFamily="18" charset="0"/>
              <a:ea typeface="Calibri" panose="020F0502020204030204" pitchFamily="34" charset="0"/>
            </a:endParaRPr>
          </a:p>
          <a:p>
            <a:pPr marL="342900" marR="0" lvl="0" indent="-342900" algn="just">
              <a:spcBef>
                <a:spcPts val="0"/>
              </a:spcBef>
              <a:spcAft>
                <a:spcPts val="600"/>
              </a:spcAft>
              <a:buFont typeface="Calibri" panose="020F0502020204030204" pitchFamily="34" charset="0"/>
              <a:buChar char="-"/>
            </a:pPr>
            <a:r>
              <a:rPr lang="en-US" sz="1600" dirty="0" err="1">
                <a:solidFill>
                  <a:srgbClr val="3796BF"/>
                </a:solidFill>
                <a:effectLst/>
                <a:latin typeface="Times New Roman" panose="02020603050405020304" pitchFamily="18" charset="0"/>
                <a:ea typeface="Calibri" panose="020F0502020204030204" pitchFamily="34" charset="0"/>
              </a:rPr>
              <a:t>Quản</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lý</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dự</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án:Phạm</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Xuân</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Vũ</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Đạt</a:t>
            </a:r>
            <a:r>
              <a:rPr lang="en-US" sz="1600" dirty="0">
                <a:solidFill>
                  <a:srgbClr val="3796BF"/>
                </a:solidFill>
                <a:effectLst/>
                <a:latin typeface="Times New Roman" panose="02020603050405020304" pitchFamily="18" charset="0"/>
                <a:ea typeface="Calibri" panose="020F0502020204030204" pitchFamily="34" charset="0"/>
              </a:rPr>
              <a:t>.</a:t>
            </a:r>
            <a:endParaRPr lang="en-GB" sz="1600" dirty="0">
              <a:solidFill>
                <a:srgbClr val="3796BF"/>
              </a:solidFill>
              <a:effectLst/>
              <a:latin typeface="Times New Roman" panose="02020603050405020304" pitchFamily="18" charset="0"/>
              <a:ea typeface="Calibri" panose="020F0502020204030204" pitchFamily="34" charset="0"/>
            </a:endParaRPr>
          </a:p>
          <a:p>
            <a:pPr marL="342900" marR="0" lvl="0" indent="-342900" algn="just">
              <a:spcBef>
                <a:spcPts val="0"/>
              </a:spcBef>
              <a:spcAft>
                <a:spcPts val="600"/>
              </a:spcAft>
              <a:buFont typeface="Calibri" panose="020F0502020204030204" pitchFamily="34" charset="0"/>
              <a:buChar char="-"/>
            </a:pPr>
            <a:r>
              <a:rPr lang="en-US" sz="1600" dirty="0" err="1">
                <a:solidFill>
                  <a:srgbClr val="3796BF"/>
                </a:solidFill>
                <a:effectLst/>
                <a:latin typeface="Times New Roman" panose="02020603050405020304" pitchFamily="18" charset="0"/>
                <a:ea typeface="Calibri" panose="020F0502020204030204" pitchFamily="34" charset="0"/>
              </a:rPr>
              <a:t>Người</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thực</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hiện</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dự</a:t>
            </a:r>
            <a:r>
              <a:rPr lang="en-US" sz="1600" dirty="0">
                <a:solidFill>
                  <a:srgbClr val="3796BF"/>
                </a:solidFill>
                <a:effectLst/>
                <a:latin typeface="Times New Roman" panose="02020603050405020304" pitchFamily="18" charset="0"/>
                <a:ea typeface="Calibri" panose="020F0502020204030204" pitchFamily="34" charset="0"/>
              </a:rPr>
              <a:t> </a:t>
            </a:r>
            <a:r>
              <a:rPr lang="en-US" sz="1600" dirty="0" err="1">
                <a:solidFill>
                  <a:srgbClr val="3796BF"/>
                </a:solidFill>
                <a:effectLst/>
                <a:latin typeface="Times New Roman" panose="02020603050405020304" pitchFamily="18" charset="0"/>
                <a:ea typeface="Calibri" panose="020F0502020204030204" pitchFamily="34" charset="0"/>
              </a:rPr>
              <a:t>án</a:t>
            </a:r>
            <a:r>
              <a:rPr lang="en-US" sz="1600" dirty="0">
                <a:solidFill>
                  <a:srgbClr val="3796BF"/>
                </a:solidFill>
                <a:effectLst/>
                <a:latin typeface="Times New Roman" panose="02020603050405020304" pitchFamily="18" charset="0"/>
                <a:ea typeface="Calibri" panose="020F0502020204030204" pitchFamily="34" charset="0"/>
              </a:rPr>
              <a:t>: . - </a:t>
            </a:r>
            <a:r>
              <a:rPr lang="en-US" sz="1600" dirty="0" err="1">
                <a:solidFill>
                  <a:srgbClr val="3796BF"/>
                </a:solidFill>
                <a:effectLst/>
                <a:latin typeface="Times New Roman" panose="02020603050405020304" pitchFamily="18" charset="0"/>
                <a:ea typeface="Calibri" panose="020F0502020204030204" pitchFamily="34" charset="0"/>
              </a:rPr>
              <a:t>Công</a:t>
            </a:r>
            <a:r>
              <a:rPr lang="en-US" sz="1600" dirty="0">
                <a:solidFill>
                  <a:srgbClr val="3796BF"/>
                </a:solidFill>
                <a:effectLst/>
                <a:latin typeface="Times New Roman" panose="02020603050405020304" pitchFamily="18" charset="0"/>
                <a:ea typeface="Calibri" panose="020F0502020204030204" pitchFamily="34" charset="0"/>
              </a:rPr>
              <a:t> ty: TNHH TDV</a:t>
            </a:r>
            <a:endParaRPr lang="en-GB" sz="1600" dirty="0">
              <a:solidFill>
                <a:srgbClr val="3796BF"/>
              </a:solidFill>
              <a:effectLst/>
              <a:latin typeface="Times New Roman" panose="02020603050405020304" pitchFamily="18" charset="0"/>
              <a:ea typeface="Calibri" panose="020F0502020204030204" pitchFamily="34" charset="0"/>
            </a:endParaRPr>
          </a:p>
          <a:p>
            <a:pPr marL="0" lvl="0" indent="0" algn="l" rtl="0">
              <a:spcBef>
                <a:spcPts val="600"/>
              </a:spcBef>
              <a:spcAft>
                <a:spcPts val="0"/>
              </a:spcAft>
              <a:buClr>
                <a:schemeClr val="dk1"/>
              </a:buClr>
              <a:buSzPts val="1100"/>
              <a:buFont typeface="Arial"/>
              <a:buNone/>
            </a:pPr>
            <a:endParaRPr sz="1000" dirty="0">
              <a:solidFill>
                <a:srgbClr val="3796BF"/>
              </a:solidFill>
            </a:endParaRPr>
          </a:p>
          <a:p>
            <a:pPr marL="0" lvl="0" indent="0" algn="l" rtl="0">
              <a:spcBef>
                <a:spcPts val="600"/>
              </a:spcBef>
              <a:spcAft>
                <a:spcPts val="0"/>
              </a:spcAft>
              <a:buNone/>
            </a:pPr>
            <a:endParaRPr dirty="0">
              <a:solidFill>
                <a:srgbClr val="3796BF"/>
              </a:solidFill>
            </a:endParaRPr>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7" name="Google Shape;172;p13">
            <a:extLst>
              <a:ext uri="{FF2B5EF4-FFF2-40B4-BE49-F238E27FC236}">
                <a16:creationId xmlns:a16="http://schemas.microsoft.com/office/drawing/2014/main" id="{2A7D4117-A188-4C06-888D-F78E83C56BE6}"/>
              </a:ext>
            </a:extLst>
          </p:cNvPr>
          <p:cNvSpPr txBox="1">
            <a:spLocks/>
          </p:cNvSpPr>
          <p:nvPr/>
        </p:nvSpPr>
        <p:spPr>
          <a:xfrm>
            <a:off x="1245737" y="937037"/>
            <a:ext cx="5760300" cy="5631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3600" dirty="0">
                <a:solidFill>
                  <a:srgbClr val="FF9900"/>
                </a:solidFill>
              </a:rPr>
              <a:t>I. </a:t>
            </a:r>
            <a:r>
              <a:rPr lang="en-US" sz="3600" dirty="0" err="1">
                <a:solidFill>
                  <a:srgbClr val="FF9900"/>
                </a:solidFill>
              </a:rPr>
              <a:t>Thông</a:t>
            </a:r>
            <a:r>
              <a:rPr lang="en-US" sz="3600" dirty="0">
                <a:solidFill>
                  <a:srgbClr val="FF9900"/>
                </a:solidFill>
              </a:rPr>
              <a:t> tin </a:t>
            </a:r>
            <a:r>
              <a:rPr lang="en-US" sz="3600" dirty="0" err="1">
                <a:solidFill>
                  <a:srgbClr val="FF9900"/>
                </a:solidFill>
              </a:rPr>
              <a:t>dự</a:t>
            </a:r>
            <a:r>
              <a:rPr lang="en-US" sz="3600" dirty="0">
                <a:solidFill>
                  <a:srgbClr val="FF9900"/>
                </a:solidFill>
              </a:rPr>
              <a:t> </a:t>
            </a:r>
            <a:r>
              <a:rPr lang="en-US" sz="3600" dirty="0" err="1">
                <a:solidFill>
                  <a:srgbClr val="FF9900"/>
                </a:solidFill>
              </a:rPr>
              <a:t>án</a:t>
            </a:r>
            <a:endParaRPr lang="vi-VN" sz="3600" dirty="0">
              <a:solidFill>
                <a:srgbClr val="FF9900"/>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75">
                                            <p:txEl>
                                              <p:pRg st="0" end="0"/>
                                            </p:txEl>
                                          </p:spTgt>
                                        </p:tgtEl>
                                        <p:attrNameLst>
                                          <p:attrName>style.visibility</p:attrName>
                                        </p:attrNameLst>
                                      </p:cBhvr>
                                      <p:to>
                                        <p:strVal val="visible"/>
                                      </p:to>
                                    </p:set>
                                    <p:animEffect transition="in" filter="fade">
                                      <p:cBhvr>
                                        <p:cTn id="12" dur="500"/>
                                        <p:tgtEl>
                                          <p:spTgt spid="175">
                                            <p:txEl>
                                              <p:pRg st="0" end="0"/>
                                            </p:txEl>
                                          </p:spTgt>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75">
                                            <p:txEl>
                                              <p:pRg st="1" end="1"/>
                                            </p:txEl>
                                          </p:spTgt>
                                        </p:tgtEl>
                                        <p:attrNameLst>
                                          <p:attrName>style.visibility</p:attrName>
                                        </p:attrNameLst>
                                      </p:cBhvr>
                                      <p:to>
                                        <p:strVal val="visible"/>
                                      </p:to>
                                    </p:set>
                                    <p:animEffect transition="in" filter="fade">
                                      <p:cBhvr>
                                        <p:cTn id="16" dur="500"/>
                                        <p:tgtEl>
                                          <p:spTgt spid="175">
                                            <p:txEl>
                                              <p:pRg st="1" end="1"/>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75">
                                            <p:txEl>
                                              <p:pRg st="2" end="2"/>
                                            </p:txEl>
                                          </p:spTgt>
                                        </p:tgtEl>
                                        <p:attrNameLst>
                                          <p:attrName>style.visibility</p:attrName>
                                        </p:attrNameLst>
                                      </p:cBhvr>
                                      <p:to>
                                        <p:strVal val="visible"/>
                                      </p:to>
                                    </p:set>
                                    <p:animEffect transition="in" filter="fade">
                                      <p:cBhvr>
                                        <p:cTn id="20" dur="500"/>
                                        <p:tgtEl>
                                          <p:spTgt spid="175">
                                            <p:txEl>
                                              <p:pRg st="2" end="2"/>
                                            </p:txEl>
                                          </p:spTgt>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75">
                                            <p:txEl>
                                              <p:pRg st="3" end="3"/>
                                            </p:txEl>
                                          </p:spTgt>
                                        </p:tgtEl>
                                        <p:attrNameLst>
                                          <p:attrName>style.visibility</p:attrName>
                                        </p:attrNameLst>
                                      </p:cBhvr>
                                      <p:to>
                                        <p:strVal val="visible"/>
                                      </p:to>
                                    </p:set>
                                    <p:animEffect transition="in" filter="fade">
                                      <p:cBhvr>
                                        <p:cTn id="24" dur="500"/>
                                        <p:tgtEl>
                                          <p:spTgt spid="175">
                                            <p:txEl>
                                              <p:pRg st="3" end="3"/>
                                            </p:txEl>
                                          </p:spTgt>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173">
                                            <p:txEl>
                                              <p:pRg st="0" end="0"/>
                                            </p:txEl>
                                          </p:spTgt>
                                        </p:tgtEl>
                                        <p:attrNameLst>
                                          <p:attrName>style.visibility</p:attrName>
                                        </p:attrNameLst>
                                      </p:cBhvr>
                                      <p:to>
                                        <p:strVal val="visible"/>
                                      </p:to>
                                    </p:set>
                                    <p:animEffect transition="in" filter="fade">
                                      <p:cBhvr>
                                        <p:cTn id="28" dur="500"/>
                                        <p:tgtEl>
                                          <p:spTgt spid="173">
                                            <p:txEl>
                                              <p:pRg st="0" end="0"/>
                                            </p:txEl>
                                          </p:spTgt>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173">
                                            <p:txEl>
                                              <p:pRg st="1" end="1"/>
                                            </p:txEl>
                                          </p:spTgt>
                                        </p:tgtEl>
                                        <p:attrNameLst>
                                          <p:attrName>style.visibility</p:attrName>
                                        </p:attrNameLst>
                                      </p:cBhvr>
                                      <p:to>
                                        <p:strVal val="visible"/>
                                      </p:to>
                                    </p:set>
                                    <p:animEffect transition="in" filter="fade">
                                      <p:cBhvr>
                                        <p:cTn id="32" dur="500"/>
                                        <p:tgtEl>
                                          <p:spTgt spid="173">
                                            <p:txEl>
                                              <p:pRg st="1" end="1"/>
                                            </p:txEl>
                                          </p:spTgt>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173">
                                            <p:txEl>
                                              <p:pRg st="2" end="2"/>
                                            </p:txEl>
                                          </p:spTgt>
                                        </p:tgtEl>
                                        <p:attrNameLst>
                                          <p:attrName>style.visibility</p:attrName>
                                        </p:attrNameLst>
                                      </p:cBhvr>
                                      <p:to>
                                        <p:strVal val="visible"/>
                                      </p:to>
                                    </p:set>
                                    <p:animEffect transition="in" filter="fade">
                                      <p:cBhvr>
                                        <p:cTn id="36" dur="500"/>
                                        <p:tgtEl>
                                          <p:spTgt spid="173">
                                            <p:txEl>
                                              <p:pRg st="2" end="2"/>
                                            </p:txEl>
                                          </p:spTgt>
                                        </p:tgtEl>
                                      </p:cBhvr>
                                    </p:animEffect>
                                  </p:childTnLst>
                                </p:cTn>
                              </p:par>
                            </p:childTnLst>
                          </p:cTn>
                        </p:par>
                        <p:par>
                          <p:cTn id="37" fill="hold">
                            <p:stCondLst>
                              <p:cond delay="4000"/>
                            </p:stCondLst>
                            <p:childTnLst>
                              <p:par>
                                <p:cTn id="38" presetID="10" presetClass="entr" presetSubtype="0" fill="hold" grpId="0" nodeType="afterEffect">
                                  <p:stCondLst>
                                    <p:cond delay="0"/>
                                  </p:stCondLst>
                                  <p:childTnLst>
                                    <p:set>
                                      <p:cBhvr>
                                        <p:cTn id="39" dur="1" fill="hold">
                                          <p:stCondLst>
                                            <p:cond delay="0"/>
                                          </p:stCondLst>
                                        </p:cTn>
                                        <p:tgtEl>
                                          <p:spTgt spid="173">
                                            <p:txEl>
                                              <p:pRg st="3" end="3"/>
                                            </p:txEl>
                                          </p:spTgt>
                                        </p:tgtEl>
                                        <p:attrNameLst>
                                          <p:attrName>style.visibility</p:attrName>
                                        </p:attrNameLst>
                                      </p:cBhvr>
                                      <p:to>
                                        <p:strVal val="visible"/>
                                      </p:to>
                                    </p:set>
                                    <p:animEffect transition="in" filter="fade">
                                      <p:cBhvr>
                                        <p:cTn id="40" dur="500"/>
                                        <p:tgtEl>
                                          <p:spTgt spid="173">
                                            <p:txEl>
                                              <p:pRg st="3" end="3"/>
                                            </p:txEl>
                                          </p:spTgt>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73">
                                            <p:txEl>
                                              <p:pRg st="4" end="4"/>
                                            </p:txEl>
                                          </p:spTgt>
                                        </p:tgtEl>
                                        <p:attrNameLst>
                                          <p:attrName>style.visibility</p:attrName>
                                        </p:attrNameLst>
                                      </p:cBhvr>
                                      <p:to>
                                        <p:strVal val="visible"/>
                                      </p:to>
                                    </p:set>
                                    <p:animEffect transition="in" filter="fade">
                                      <p:cBhvr>
                                        <p:cTn id="44" dur="500"/>
                                        <p:tgtEl>
                                          <p:spTgt spid="173">
                                            <p:txEl>
                                              <p:pRg st="4" end="4"/>
                                            </p:txEl>
                                          </p:spTgt>
                                        </p:tgtEl>
                                      </p:cBhvr>
                                    </p:animEffect>
                                  </p:childTnLst>
                                </p:cTn>
                              </p:par>
                            </p:childTnLst>
                          </p:cTn>
                        </p:par>
                        <p:par>
                          <p:cTn id="45" fill="hold">
                            <p:stCondLst>
                              <p:cond delay="5000"/>
                            </p:stCondLst>
                            <p:childTnLst>
                              <p:par>
                                <p:cTn id="46" presetID="10" presetClass="entr" presetSubtype="0" fill="hold" grpId="0" nodeType="afterEffect">
                                  <p:stCondLst>
                                    <p:cond delay="0"/>
                                  </p:stCondLst>
                                  <p:childTnLst>
                                    <p:set>
                                      <p:cBhvr>
                                        <p:cTn id="47" dur="1" fill="hold">
                                          <p:stCondLst>
                                            <p:cond delay="0"/>
                                          </p:stCondLst>
                                        </p:cTn>
                                        <p:tgtEl>
                                          <p:spTgt spid="173">
                                            <p:txEl>
                                              <p:pRg st="5" end="5"/>
                                            </p:txEl>
                                          </p:spTgt>
                                        </p:tgtEl>
                                        <p:attrNameLst>
                                          <p:attrName>style.visibility</p:attrName>
                                        </p:attrNameLst>
                                      </p:cBhvr>
                                      <p:to>
                                        <p:strVal val="visible"/>
                                      </p:to>
                                    </p:set>
                                    <p:animEffect transition="in" filter="fade">
                                      <p:cBhvr>
                                        <p:cTn id="48" dur="500"/>
                                        <p:tgtEl>
                                          <p:spTgt spid="173">
                                            <p:txEl>
                                              <p:pRg st="5" end="5"/>
                                            </p:txEl>
                                          </p:spTgt>
                                        </p:tgtEl>
                                      </p:cBhvr>
                                    </p:animEffect>
                                  </p:childTnLst>
                                </p:cTn>
                              </p:par>
                            </p:childTnLst>
                          </p:cTn>
                        </p:par>
                        <p:par>
                          <p:cTn id="49" fill="hold">
                            <p:stCondLst>
                              <p:cond delay="5500"/>
                            </p:stCondLst>
                            <p:childTnLst>
                              <p:par>
                                <p:cTn id="50" presetID="10" presetClass="entr" presetSubtype="0" fill="hold" grpId="0" nodeType="afterEffect">
                                  <p:stCondLst>
                                    <p:cond delay="0"/>
                                  </p:stCondLst>
                                  <p:childTnLst>
                                    <p:set>
                                      <p:cBhvr>
                                        <p:cTn id="51" dur="1" fill="hold">
                                          <p:stCondLst>
                                            <p:cond delay="0"/>
                                          </p:stCondLst>
                                        </p:cTn>
                                        <p:tgtEl>
                                          <p:spTgt spid="173">
                                            <p:txEl>
                                              <p:pRg st="6" end="6"/>
                                            </p:txEl>
                                          </p:spTgt>
                                        </p:tgtEl>
                                        <p:attrNameLst>
                                          <p:attrName>style.visibility</p:attrName>
                                        </p:attrNameLst>
                                      </p:cBhvr>
                                      <p:to>
                                        <p:strVal val="visible"/>
                                      </p:to>
                                    </p:set>
                                    <p:animEffect transition="in" filter="fade">
                                      <p:cBhvr>
                                        <p:cTn id="52" dur="500"/>
                                        <p:tgtEl>
                                          <p:spTgt spid="1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build="p"/>
      <p:bldP spid="175" grpId="0" build="p"/>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77265C-992F-46C4-A18B-A3EEC02052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4" name="Google Shape;172;p13">
            <a:extLst>
              <a:ext uri="{FF2B5EF4-FFF2-40B4-BE49-F238E27FC236}">
                <a16:creationId xmlns:a16="http://schemas.microsoft.com/office/drawing/2014/main" id="{1256D38E-85F6-4D52-8DD5-A26CD6AD9FD5}"/>
              </a:ext>
            </a:extLst>
          </p:cNvPr>
          <p:cNvSpPr txBox="1">
            <a:spLocks/>
          </p:cNvSpPr>
          <p:nvPr/>
        </p:nvSpPr>
        <p:spPr>
          <a:xfrm>
            <a:off x="1643064" y="651471"/>
            <a:ext cx="6079332" cy="680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rgbClr val="3796BF"/>
                </a:solidFill>
                <a:latin typeface="Oswald" panose="020B0604020202020204" charset="0"/>
              </a:rPr>
              <a:t>E</a:t>
            </a:r>
            <a:r>
              <a:rPr lang="vi-VN" sz="3200" b="1" dirty="0">
                <a:solidFill>
                  <a:srgbClr val="3796BF"/>
                </a:solidFill>
                <a:latin typeface="Oswald" panose="020B0604020202020204" charset="0"/>
              </a:rPr>
              <a:t>. </a:t>
            </a:r>
            <a:r>
              <a:rPr lang="en-US" sz="3200" b="1" dirty="0">
                <a:solidFill>
                  <a:srgbClr val="3796BF"/>
                </a:solidFill>
                <a:latin typeface="Oswald" panose="020B0604020202020204" charset="0"/>
              </a:rPr>
              <a:t>KẾ HOẠCH QUẢN LÍ CHI PHÍ</a:t>
            </a:r>
            <a:endParaRPr lang="vi-VN" sz="3200" b="1" dirty="0">
              <a:solidFill>
                <a:srgbClr val="3796BF"/>
              </a:solidFill>
              <a:latin typeface="Oswald" panose="020B0604020202020204" charset="0"/>
            </a:endParaRPr>
          </a:p>
        </p:txBody>
      </p:sp>
      <p:sp>
        <p:nvSpPr>
          <p:cNvPr id="5" name="Google Shape;260;p23">
            <a:extLst>
              <a:ext uri="{FF2B5EF4-FFF2-40B4-BE49-F238E27FC236}">
                <a16:creationId xmlns:a16="http://schemas.microsoft.com/office/drawing/2014/main" id="{1B06E546-1832-43E3-8C01-FA247EE57BC0}"/>
              </a:ext>
            </a:extLst>
          </p:cNvPr>
          <p:cNvSpPr txBox="1">
            <a:spLocks noGrp="1"/>
          </p:cNvSpPr>
          <p:nvPr>
            <p:ph type="title"/>
          </p:nvPr>
        </p:nvSpPr>
        <p:spPr>
          <a:xfrm>
            <a:off x="950117" y="1260039"/>
            <a:ext cx="6344869"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9900"/>
                </a:solidFill>
              </a:rPr>
              <a:t>Chi phí nguyên vật liệu</a:t>
            </a:r>
            <a:endParaRPr dirty="0">
              <a:solidFill>
                <a:srgbClr val="FF9900"/>
              </a:solidFill>
            </a:endParaRPr>
          </a:p>
        </p:txBody>
      </p:sp>
      <p:graphicFrame>
        <p:nvGraphicFramePr>
          <p:cNvPr id="6" name="Table 5">
            <a:extLst>
              <a:ext uri="{FF2B5EF4-FFF2-40B4-BE49-F238E27FC236}">
                <a16:creationId xmlns:a16="http://schemas.microsoft.com/office/drawing/2014/main" id="{28B52FE3-218C-45B6-9CCD-A5075D7C11E5}"/>
              </a:ext>
            </a:extLst>
          </p:cNvPr>
          <p:cNvGraphicFramePr>
            <a:graphicFrameLocks noGrp="1"/>
          </p:cNvGraphicFramePr>
          <p:nvPr>
            <p:extLst>
              <p:ext uri="{D42A27DB-BD31-4B8C-83A1-F6EECF244321}">
                <p14:modId xmlns:p14="http://schemas.microsoft.com/office/powerpoint/2010/main" val="1611976878"/>
              </p:ext>
            </p:extLst>
          </p:nvPr>
        </p:nvGraphicFramePr>
        <p:xfrm>
          <a:off x="1162525" y="2153263"/>
          <a:ext cx="6467000" cy="1880554"/>
        </p:xfrm>
        <a:graphic>
          <a:graphicData uri="http://schemas.openxmlformats.org/drawingml/2006/table">
            <a:tbl>
              <a:tblPr firstRow="1" firstCol="1" bandRow="1">
                <a:tableStyleId>{FC35C892-EDC9-47E4-AB41-F1AFDE017B42}</a:tableStyleId>
              </a:tblPr>
              <a:tblGrid>
                <a:gridCol w="1689101">
                  <a:extLst>
                    <a:ext uri="{9D8B030D-6E8A-4147-A177-3AD203B41FA5}">
                      <a16:colId xmlns:a16="http://schemas.microsoft.com/office/drawing/2014/main" val="3602291688"/>
                    </a:ext>
                  </a:extLst>
                </a:gridCol>
                <a:gridCol w="1592633">
                  <a:extLst>
                    <a:ext uri="{9D8B030D-6E8A-4147-A177-3AD203B41FA5}">
                      <a16:colId xmlns:a16="http://schemas.microsoft.com/office/drawing/2014/main" val="3899505734"/>
                    </a:ext>
                  </a:extLst>
                </a:gridCol>
                <a:gridCol w="1592633">
                  <a:extLst>
                    <a:ext uri="{9D8B030D-6E8A-4147-A177-3AD203B41FA5}">
                      <a16:colId xmlns:a16="http://schemas.microsoft.com/office/drawing/2014/main" val="1656350426"/>
                    </a:ext>
                  </a:extLst>
                </a:gridCol>
                <a:gridCol w="1592633">
                  <a:extLst>
                    <a:ext uri="{9D8B030D-6E8A-4147-A177-3AD203B41FA5}">
                      <a16:colId xmlns:a16="http://schemas.microsoft.com/office/drawing/2014/main" val="950243462"/>
                    </a:ext>
                  </a:extLst>
                </a:gridCol>
              </a:tblGrid>
              <a:tr h="275203">
                <a:tc>
                  <a:txBody>
                    <a:bodyPr/>
                    <a:lstStyle/>
                    <a:p>
                      <a:pPr marL="0" marR="0">
                        <a:spcBef>
                          <a:spcPts val="0"/>
                        </a:spcBef>
                        <a:spcAft>
                          <a:spcPts val="0"/>
                        </a:spcAft>
                      </a:pPr>
                      <a:r>
                        <a:rPr lang="en-US" sz="1200">
                          <a:effectLst/>
                        </a:rPr>
                        <a:t>Các hạng mục</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Số lượng</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Đơn giá</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Thành tiền</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78295722"/>
                  </a:ext>
                </a:extLst>
              </a:tr>
              <a:tr h="275203">
                <a:tc>
                  <a:txBody>
                    <a:bodyPr/>
                    <a:lstStyle/>
                    <a:p>
                      <a:pPr marL="0" marR="0">
                        <a:spcBef>
                          <a:spcPts val="0"/>
                        </a:spcBef>
                        <a:spcAft>
                          <a:spcPts val="0"/>
                        </a:spcAft>
                      </a:pPr>
                      <a:r>
                        <a:rPr lang="en-US" sz="1200" dirty="0" err="1">
                          <a:effectLst/>
                        </a:rPr>
                        <a:t>Máy</a:t>
                      </a:r>
                      <a:r>
                        <a:rPr lang="en-US" sz="1200" dirty="0">
                          <a:effectLst/>
                        </a:rPr>
                        <a:t> in</a:t>
                      </a:r>
                      <a:endParaRPr lang="en-GB"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4</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500,000 </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2,000,000 đ</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8582642"/>
                  </a:ext>
                </a:extLst>
              </a:tr>
              <a:tr h="504539">
                <a:tc>
                  <a:txBody>
                    <a:bodyPr/>
                    <a:lstStyle/>
                    <a:p>
                      <a:pPr marL="0" marR="0">
                        <a:spcBef>
                          <a:spcPts val="0"/>
                        </a:spcBef>
                        <a:spcAft>
                          <a:spcPts val="0"/>
                        </a:spcAft>
                      </a:pPr>
                      <a:r>
                        <a:rPr lang="en-US" sz="1100">
                          <a:effectLst/>
                        </a:rPr>
                        <a:t>chi phí hosting và domain</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2,000,000 </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2,000,000 đ</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44991565"/>
                  </a:ext>
                </a:extLst>
              </a:tr>
              <a:tr h="275203">
                <a:tc>
                  <a:txBody>
                    <a:bodyPr/>
                    <a:lstStyle/>
                    <a:p>
                      <a:pPr marL="0" marR="0">
                        <a:spcBef>
                          <a:spcPts val="0"/>
                        </a:spcBef>
                        <a:spcAft>
                          <a:spcPts val="0"/>
                        </a:spcAft>
                      </a:pPr>
                      <a:r>
                        <a:rPr lang="en-US" sz="1100">
                          <a:effectLst/>
                        </a:rPr>
                        <a:t>Máy chủ CSDL</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3,000,000</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6,000,000 đ</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29274916"/>
                  </a:ext>
                </a:extLst>
              </a:tr>
              <a:tr h="275203">
                <a:tc>
                  <a:txBody>
                    <a:bodyPr/>
                    <a:lstStyle/>
                    <a:p>
                      <a:pPr marL="0" marR="0">
                        <a:spcBef>
                          <a:spcPts val="0"/>
                        </a:spcBef>
                        <a:spcAft>
                          <a:spcPts val="0"/>
                        </a:spcAft>
                      </a:pPr>
                      <a:r>
                        <a:rPr lang="en-US" sz="1100">
                          <a:effectLst/>
                        </a:rPr>
                        <a:t>máy tính</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6</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5,000,000</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30,000,000 đ</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52565594"/>
                  </a:ext>
                </a:extLst>
              </a:tr>
              <a:tr h="275203">
                <a:tc gridSpan="2">
                  <a:txBody>
                    <a:bodyPr/>
                    <a:lstStyle/>
                    <a:p>
                      <a:pPr marL="0" marR="0">
                        <a:spcBef>
                          <a:spcPts val="0"/>
                        </a:spcBef>
                        <a:spcAft>
                          <a:spcPts val="0"/>
                        </a:spcAft>
                      </a:pPr>
                      <a:r>
                        <a:rPr lang="en-US" sz="1200">
                          <a:effectLst/>
                        </a:rPr>
                        <a:t>Tổng chi phí</a:t>
                      </a:r>
                      <a:endParaRPr lang="en-GB" sz="120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GB"/>
                    </a:p>
                  </a:txBody>
                  <a:tcPr/>
                </a:tc>
                <a:tc gridSpan="2">
                  <a:txBody>
                    <a:bodyPr/>
                    <a:lstStyle/>
                    <a:p>
                      <a:pPr marL="0" marR="0">
                        <a:spcBef>
                          <a:spcPts val="0"/>
                        </a:spcBef>
                        <a:spcAft>
                          <a:spcPts val="0"/>
                        </a:spcAft>
                      </a:pPr>
                      <a:r>
                        <a:rPr lang="en-US" sz="1200" dirty="0">
                          <a:effectLst/>
                        </a:rPr>
                        <a:t>40,000,000 đ</a:t>
                      </a:r>
                      <a:endParaRPr lang="en-GB" sz="12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GB"/>
                    </a:p>
                  </a:txBody>
                  <a:tcPr/>
                </a:tc>
                <a:extLst>
                  <a:ext uri="{0D108BD9-81ED-4DB2-BD59-A6C34878D82A}">
                    <a16:rowId xmlns:a16="http://schemas.microsoft.com/office/drawing/2014/main" val="1521445829"/>
                  </a:ext>
                </a:extLst>
              </a:tr>
            </a:tbl>
          </a:graphicData>
        </a:graphic>
      </p:graphicFrame>
    </p:spTree>
    <p:extLst>
      <p:ext uri="{BB962C8B-B14F-4D97-AF65-F5344CB8AC3E}">
        <p14:creationId xmlns:p14="http://schemas.microsoft.com/office/powerpoint/2010/main" val="18516119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525BBE-EC1C-4CD8-87DE-C24921B2CF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4" name="Google Shape;260;p23">
            <a:extLst>
              <a:ext uri="{FF2B5EF4-FFF2-40B4-BE49-F238E27FC236}">
                <a16:creationId xmlns:a16="http://schemas.microsoft.com/office/drawing/2014/main" id="{46F85404-19C7-400F-A169-758CDCC4F568}"/>
              </a:ext>
            </a:extLst>
          </p:cNvPr>
          <p:cNvSpPr txBox="1">
            <a:spLocks noGrp="1"/>
          </p:cNvSpPr>
          <p:nvPr>
            <p:ph type="title"/>
          </p:nvPr>
        </p:nvSpPr>
        <p:spPr>
          <a:xfrm>
            <a:off x="1175146" y="474225"/>
            <a:ext cx="6793708" cy="968811"/>
          </a:xfrm>
          <a:prstGeom prst="rect">
            <a:avLst/>
          </a:prstGeom>
        </p:spPr>
        <p:txBody>
          <a:bodyPr spcFirstLastPara="1" wrap="square" lIns="91425" tIns="91425" rIns="91425" bIns="91425" anchor="b" anchorCtr="0">
            <a:noAutofit/>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br>
              <a:rPr lang="en-GB" sz="1200" dirty="0">
                <a:effectLst/>
                <a:latin typeface="Times New Roman" panose="02020603050405020304" pitchFamily="18" charset="0"/>
                <a:ea typeface="Times New Roman" panose="02020603050405020304" pitchFamily="18" charset="0"/>
              </a:rPr>
            </a:br>
            <a:r>
              <a:rPr lang="en-US" b="1" dirty="0" err="1">
                <a:solidFill>
                  <a:srgbClr val="FF9900"/>
                </a:solidFill>
                <a:effectLst/>
                <a:latin typeface="Oswald" panose="020B0604020202020204" charset="0"/>
                <a:ea typeface="Times New Roman" panose="02020603050405020304" pitchFamily="18" charset="0"/>
              </a:rPr>
              <a:t>Ước</a:t>
            </a:r>
            <a:r>
              <a:rPr lang="en-US" b="1" dirty="0">
                <a:solidFill>
                  <a:srgbClr val="FF9900"/>
                </a:solidFill>
                <a:effectLst/>
                <a:latin typeface="Oswald" panose="020B0604020202020204" charset="0"/>
                <a:ea typeface="Times New Roman" panose="02020603050405020304" pitchFamily="18" charset="0"/>
              </a:rPr>
              <a:t> </a:t>
            </a:r>
            <a:r>
              <a:rPr lang="en-US" b="1" dirty="0" err="1">
                <a:solidFill>
                  <a:srgbClr val="FF9900"/>
                </a:solidFill>
                <a:effectLst/>
                <a:latin typeface="Oswald" panose="020B0604020202020204" charset="0"/>
                <a:ea typeface="Times New Roman" panose="02020603050405020304" pitchFamily="18" charset="0"/>
              </a:rPr>
              <a:t>lượng</a:t>
            </a:r>
            <a:r>
              <a:rPr lang="en-US" b="1" dirty="0">
                <a:solidFill>
                  <a:srgbClr val="FF9900"/>
                </a:solidFill>
                <a:effectLst/>
                <a:latin typeface="Oswald" panose="020B0604020202020204" charset="0"/>
                <a:ea typeface="Times New Roman" panose="02020603050405020304" pitchFamily="18" charset="0"/>
              </a:rPr>
              <a:t> chi </a:t>
            </a:r>
            <a:r>
              <a:rPr lang="en-US" b="1" dirty="0" err="1">
                <a:solidFill>
                  <a:srgbClr val="FF9900"/>
                </a:solidFill>
                <a:effectLst/>
                <a:latin typeface="Oswald" panose="020B0604020202020204" charset="0"/>
                <a:ea typeface="Times New Roman" panose="02020603050405020304" pitchFamily="18" charset="0"/>
              </a:rPr>
              <a:t>phí</a:t>
            </a:r>
            <a:r>
              <a:rPr lang="en-US" b="1" dirty="0">
                <a:solidFill>
                  <a:srgbClr val="FF9900"/>
                </a:solidFill>
                <a:effectLst/>
                <a:latin typeface="Oswald" panose="020B0604020202020204" charset="0"/>
                <a:ea typeface="Times New Roman" panose="02020603050405020304" pitchFamily="18" charset="0"/>
              </a:rPr>
              <a:t> </a:t>
            </a:r>
            <a:r>
              <a:rPr lang="en-US" b="1" dirty="0" err="1">
                <a:solidFill>
                  <a:srgbClr val="FF9900"/>
                </a:solidFill>
                <a:effectLst/>
                <a:latin typeface="Oswald" panose="020B0604020202020204" charset="0"/>
                <a:ea typeface="Times New Roman" panose="02020603050405020304" pitchFamily="18" charset="0"/>
              </a:rPr>
              <a:t>và</a:t>
            </a:r>
            <a:r>
              <a:rPr lang="en-US" b="1" dirty="0">
                <a:solidFill>
                  <a:srgbClr val="FF9900"/>
                </a:solidFill>
                <a:effectLst/>
                <a:latin typeface="Oswald" panose="020B0604020202020204" charset="0"/>
                <a:ea typeface="Times New Roman" panose="02020603050405020304" pitchFamily="18" charset="0"/>
              </a:rPr>
              <a:t> </a:t>
            </a:r>
            <a:r>
              <a:rPr lang="en-US" b="1" dirty="0" err="1">
                <a:solidFill>
                  <a:srgbClr val="FF9900"/>
                </a:solidFill>
                <a:effectLst/>
                <a:latin typeface="Oswald" panose="020B0604020202020204" charset="0"/>
                <a:ea typeface="Times New Roman" panose="02020603050405020304" pitchFamily="18" charset="0"/>
              </a:rPr>
              <a:t>dự</a:t>
            </a:r>
            <a:r>
              <a:rPr lang="en-US" b="1" dirty="0">
                <a:solidFill>
                  <a:srgbClr val="FF9900"/>
                </a:solidFill>
                <a:effectLst/>
                <a:latin typeface="Oswald" panose="020B0604020202020204" charset="0"/>
                <a:ea typeface="Times New Roman" panose="02020603050405020304" pitchFamily="18" charset="0"/>
              </a:rPr>
              <a:t> </a:t>
            </a:r>
            <a:r>
              <a:rPr lang="en-US" b="1" dirty="0" err="1">
                <a:solidFill>
                  <a:srgbClr val="FF9900"/>
                </a:solidFill>
                <a:effectLst/>
                <a:latin typeface="Oswald" panose="020B0604020202020204" charset="0"/>
                <a:ea typeface="Times New Roman" panose="02020603050405020304" pitchFamily="18" charset="0"/>
              </a:rPr>
              <a:t>toán</a:t>
            </a:r>
            <a:r>
              <a:rPr lang="en-US" b="1" dirty="0">
                <a:solidFill>
                  <a:srgbClr val="FF9900"/>
                </a:solidFill>
                <a:effectLst/>
                <a:latin typeface="Oswald" panose="020B0604020202020204" charset="0"/>
                <a:ea typeface="Times New Roman" panose="02020603050405020304" pitchFamily="18" charset="0"/>
              </a:rPr>
              <a:t> </a:t>
            </a:r>
            <a:r>
              <a:rPr lang="en-US" b="1" dirty="0" err="1">
                <a:solidFill>
                  <a:srgbClr val="FF9900"/>
                </a:solidFill>
                <a:effectLst/>
                <a:latin typeface="Oswald" panose="020B0604020202020204" charset="0"/>
                <a:ea typeface="Times New Roman" panose="02020603050405020304" pitchFamily="18" charset="0"/>
              </a:rPr>
              <a:t>ngân</a:t>
            </a:r>
            <a:r>
              <a:rPr lang="en-US" b="1" dirty="0">
                <a:solidFill>
                  <a:srgbClr val="FF9900"/>
                </a:solidFill>
                <a:effectLst/>
                <a:latin typeface="Oswald" panose="020B0604020202020204" charset="0"/>
                <a:ea typeface="Times New Roman" panose="02020603050405020304" pitchFamily="18" charset="0"/>
              </a:rPr>
              <a:t> </a:t>
            </a:r>
            <a:r>
              <a:rPr lang="en-US" b="1" dirty="0" err="1">
                <a:solidFill>
                  <a:srgbClr val="FF9900"/>
                </a:solidFill>
                <a:effectLst/>
                <a:latin typeface="Oswald" panose="020B0604020202020204" charset="0"/>
                <a:ea typeface="Times New Roman" panose="02020603050405020304" pitchFamily="18" charset="0"/>
              </a:rPr>
              <a:t>sách</a:t>
            </a:r>
            <a:r>
              <a:rPr lang="en-US" b="1" dirty="0">
                <a:solidFill>
                  <a:srgbClr val="FF9900"/>
                </a:solidFill>
                <a:effectLst/>
                <a:latin typeface="Oswald" panose="020B0604020202020204" charset="0"/>
                <a:ea typeface="Times New Roman" panose="02020603050405020304" pitchFamily="18" charset="0"/>
              </a:rPr>
              <a:t> </a:t>
            </a:r>
            <a:r>
              <a:rPr lang="en-US" b="1" dirty="0" err="1">
                <a:solidFill>
                  <a:srgbClr val="FF9900"/>
                </a:solidFill>
                <a:effectLst/>
                <a:latin typeface="Oswald" panose="020B0604020202020204" charset="0"/>
                <a:ea typeface="Times New Roman" panose="02020603050405020304" pitchFamily="18" charset="0"/>
              </a:rPr>
              <a:t>cho</a:t>
            </a:r>
            <a:r>
              <a:rPr lang="en-US" b="1" dirty="0">
                <a:solidFill>
                  <a:srgbClr val="FF9900"/>
                </a:solidFill>
                <a:effectLst/>
                <a:latin typeface="Oswald" panose="020B0604020202020204" charset="0"/>
                <a:ea typeface="Times New Roman" panose="02020603050405020304" pitchFamily="18" charset="0"/>
              </a:rPr>
              <a:t> </a:t>
            </a:r>
            <a:r>
              <a:rPr lang="en-US" b="1" dirty="0" err="1">
                <a:solidFill>
                  <a:srgbClr val="FF9900"/>
                </a:solidFill>
                <a:effectLst/>
                <a:latin typeface="Oswald" panose="020B0604020202020204" charset="0"/>
                <a:ea typeface="Times New Roman" panose="02020603050405020304" pitchFamily="18" charset="0"/>
              </a:rPr>
              <a:t>các</a:t>
            </a:r>
            <a:r>
              <a:rPr lang="en-US" b="1" dirty="0">
                <a:solidFill>
                  <a:srgbClr val="FF9900"/>
                </a:solidFill>
                <a:effectLst/>
                <a:latin typeface="Oswald" panose="020B0604020202020204" charset="0"/>
                <a:ea typeface="Times New Roman" panose="02020603050405020304" pitchFamily="18" charset="0"/>
              </a:rPr>
              <a:t> chi </a:t>
            </a:r>
            <a:r>
              <a:rPr lang="en-US" b="1" dirty="0" err="1">
                <a:solidFill>
                  <a:srgbClr val="FF9900"/>
                </a:solidFill>
                <a:effectLst/>
                <a:latin typeface="Oswald" panose="020B0604020202020204" charset="0"/>
                <a:ea typeface="Times New Roman" panose="02020603050405020304" pitchFamily="18" charset="0"/>
              </a:rPr>
              <a:t>phí</a:t>
            </a:r>
            <a:endParaRPr lang="en-GB" b="1" dirty="0">
              <a:solidFill>
                <a:srgbClr val="FF9900"/>
              </a:solidFill>
              <a:effectLst/>
              <a:latin typeface="Oswald" panose="020B0604020202020204" charset="0"/>
              <a:ea typeface="Times New Roman" panose="02020603050405020304" pitchFamily="18" charset="0"/>
            </a:endParaRPr>
          </a:p>
        </p:txBody>
      </p:sp>
      <p:graphicFrame>
        <p:nvGraphicFramePr>
          <p:cNvPr id="5" name="Table 4">
            <a:extLst>
              <a:ext uri="{FF2B5EF4-FFF2-40B4-BE49-F238E27FC236}">
                <a16:creationId xmlns:a16="http://schemas.microsoft.com/office/drawing/2014/main" id="{B2D95B15-F0FB-4100-B6EF-494FE0E035E4}"/>
              </a:ext>
            </a:extLst>
          </p:cNvPr>
          <p:cNvGraphicFramePr>
            <a:graphicFrameLocks noGrp="1"/>
          </p:cNvGraphicFramePr>
          <p:nvPr>
            <p:extLst>
              <p:ext uri="{D42A27DB-BD31-4B8C-83A1-F6EECF244321}">
                <p14:modId xmlns:p14="http://schemas.microsoft.com/office/powerpoint/2010/main" val="1202935286"/>
              </p:ext>
            </p:extLst>
          </p:nvPr>
        </p:nvGraphicFramePr>
        <p:xfrm>
          <a:off x="1108431" y="1883253"/>
          <a:ext cx="6927137" cy="1924368"/>
        </p:xfrm>
        <a:graphic>
          <a:graphicData uri="http://schemas.openxmlformats.org/drawingml/2006/table">
            <a:tbl>
              <a:tblPr firstRow="1" firstCol="1" bandRow="1">
                <a:tableStyleId>{FC35C892-EDC9-47E4-AB41-F1AFDE017B42}</a:tableStyleId>
              </a:tblPr>
              <a:tblGrid>
                <a:gridCol w="681295">
                  <a:extLst>
                    <a:ext uri="{9D8B030D-6E8A-4147-A177-3AD203B41FA5}">
                      <a16:colId xmlns:a16="http://schemas.microsoft.com/office/drawing/2014/main" val="3291697086"/>
                    </a:ext>
                  </a:extLst>
                </a:gridCol>
                <a:gridCol w="1718181">
                  <a:extLst>
                    <a:ext uri="{9D8B030D-6E8A-4147-A177-3AD203B41FA5}">
                      <a16:colId xmlns:a16="http://schemas.microsoft.com/office/drawing/2014/main" val="4126012628"/>
                    </a:ext>
                  </a:extLst>
                </a:gridCol>
                <a:gridCol w="1179430">
                  <a:extLst>
                    <a:ext uri="{9D8B030D-6E8A-4147-A177-3AD203B41FA5}">
                      <a16:colId xmlns:a16="http://schemas.microsoft.com/office/drawing/2014/main" val="1928373699"/>
                    </a:ext>
                  </a:extLst>
                </a:gridCol>
                <a:gridCol w="1223112">
                  <a:extLst>
                    <a:ext uri="{9D8B030D-6E8A-4147-A177-3AD203B41FA5}">
                      <a16:colId xmlns:a16="http://schemas.microsoft.com/office/drawing/2014/main" val="541081145"/>
                    </a:ext>
                  </a:extLst>
                </a:gridCol>
                <a:gridCol w="992437">
                  <a:extLst>
                    <a:ext uri="{9D8B030D-6E8A-4147-A177-3AD203B41FA5}">
                      <a16:colId xmlns:a16="http://schemas.microsoft.com/office/drawing/2014/main" val="2511879733"/>
                    </a:ext>
                  </a:extLst>
                </a:gridCol>
                <a:gridCol w="1132682">
                  <a:extLst>
                    <a:ext uri="{9D8B030D-6E8A-4147-A177-3AD203B41FA5}">
                      <a16:colId xmlns:a16="http://schemas.microsoft.com/office/drawing/2014/main" val="3304895917"/>
                    </a:ext>
                  </a:extLst>
                </a:gridCol>
              </a:tblGrid>
              <a:tr h="481092">
                <a:tc>
                  <a:txBody>
                    <a:bodyPr/>
                    <a:lstStyle/>
                    <a:p>
                      <a:pPr marL="0" marR="0">
                        <a:spcBef>
                          <a:spcPts val="0"/>
                        </a:spcBef>
                        <a:spcAft>
                          <a:spcPts val="0"/>
                        </a:spcAft>
                      </a:pPr>
                      <a:r>
                        <a:rPr lang="en-US" sz="1200">
                          <a:effectLst/>
                        </a:rPr>
                        <a:t>STT</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Họ</a:t>
                      </a:r>
                      <a:r>
                        <a:rPr lang="en-US" sz="1200" dirty="0">
                          <a:effectLst/>
                        </a:rPr>
                        <a:t> </a:t>
                      </a:r>
                      <a:r>
                        <a:rPr lang="en-US" sz="1200" dirty="0" err="1">
                          <a:effectLst/>
                        </a:rPr>
                        <a:t>tên</a:t>
                      </a:r>
                      <a:endParaRPr lang="en-GB"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Vị trí </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Lương</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Số giờ làm việc</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Tổng lương</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48480396"/>
                  </a:ext>
                </a:extLst>
              </a:tr>
              <a:tr h="481092">
                <a:tc>
                  <a:txBody>
                    <a:bodyPr/>
                    <a:lstStyle/>
                    <a:p>
                      <a:pPr marL="0" marR="0">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Phạm Xuân Vũ Đạt</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Giám đốc dự án</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50,000 đ/giờ</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176</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8,800,000 đ</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04520425"/>
                  </a:ext>
                </a:extLst>
              </a:tr>
              <a:tr h="481092">
                <a:tc>
                  <a:txBody>
                    <a:bodyPr/>
                    <a:lstStyle/>
                    <a:p>
                      <a:pPr marL="0" marR="0">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Trần Nguyễn Bảo Trung</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Lập trình </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40,000 đ/giờ</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184</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7,360,000 đ</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52524252"/>
                  </a:ext>
                </a:extLst>
              </a:tr>
              <a:tr h="481092">
                <a:tc>
                  <a:txBody>
                    <a:bodyPr/>
                    <a:lstStyle/>
                    <a:p>
                      <a:pPr marL="0" marR="0">
                        <a:spcBef>
                          <a:spcPts val="0"/>
                        </a:spcBef>
                        <a:spcAft>
                          <a:spcPts val="0"/>
                        </a:spcAft>
                      </a:pPr>
                      <a:r>
                        <a:rPr lang="en-US" sz="1200">
                          <a:effectLst/>
                        </a:rPr>
                        <a:t>3</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Bùi Việt</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Kiểm thử</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35,000 đ/giờ</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184</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6,440,000 đ</a:t>
                      </a:r>
                      <a:endParaRPr lang="en-GB"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90878459"/>
                  </a:ext>
                </a:extLst>
              </a:tr>
            </a:tbl>
          </a:graphicData>
        </a:graphic>
      </p:graphicFrame>
    </p:spTree>
    <p:extLst>
      <p:ext uri="{BB962C8B-B14F-4D97-AF65-F5344CB8AC3E}">
        <p14:creationId xmlns:p14="http://schemas.microsoft.com/office/powerpoint/2010/main" val="10392460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D6EA77-4A93-46D9-86E1-95D9F53698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6" name="Google Shape;260;p23">
            <a:extLst>
              <a:ext uri="{FF2B5EF4-FFF2-40B4-BE49-F238E27FC236}">
                <a16:creationId xmlns:a16="http://schemas.microsoft.com/office/drawing/2014/main" id="{94788A73-1A83-4D43-9E59-C82990033BDD}"/>
              </a:ext>
            </a:extLst>
          </p:cNvPr>
          <p:cNvSpPr txBox="1">
            <a:spLocks noGrp="1"/>
          </p:cNvSpPr>
          <p:nvPr>
            <p:ph type="title"/>
          </p:nvPr>
        </p:nvSpPr>
        <p:spPr>
          <a:xfrm>
            <a:off x="1927026" y="521494"/>
            <a:ext cx="5289948" cy="707230"/>
          </a:xfrm>
          <a:prstGeom prst="rect">
            <a:avLst/>
          </a:prstGeom>
        </p:spPr>
        <p:txBody>
          <a:bodyPr spcFirstLastPara="1" wrap="square" lIns="91425" tIns="91425" rIns="91425" bIns="91425" anchor="b" anchorCtr="0">
            <a:noAutofit/>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br>
              <a:rPr lang="en-GB" sz="1200" dirty="0">
                <a:effectLst/>
                <a:latin typeface="Times New Roman" panose="02020603050405020304" pitchFamily="18" charset="0"/>
                <a:ea typeface="Times New Roman" panose="02020603050405020304" pitchFamily="18" charset="0"/>
              </a:rPr>
            </a:br>
            <a:r>
              <a:rPr lang="en-US" b="1" dirty="0">
                <a:solidFill>
                  <a:srgbClr val="FF9900"/>
                </a:solidFill>
                <a:effectLst/>
                <a:latin typeface="Oswald" panose="020B0604020202020204" charset="0"/>
                <a:ea typeface="Times New Roman" panose="02020603050405020304" pitchFamily="18" charset="0"/>
              </a:rPr>
              <a:t>Chi </a:t>
            </a:r>
            <a:r>
              <a:rPr lang="en-US" b="1" dirty="0" err="1">
                <a:solidFill>
                  <a:srgbClr val="FF9900"/>
                </a:solidFill>
                <a:effectLst/>
                <a:latin typeface="Oswald" panose="020B0604020202020204" charset="0"/>
                <a:ea typeface="Times New Roman" panose="02020603050405020304" pitchFamily="18" charset="0"/>
              </a:rPr>
              <a:t>phí</a:t>
            </a:r>
            <a:r>
              <a:rPr lang="en-US" b="1" dirty="0">
                <a:solidFill>
                  <a:srgbClr val="FF9900"/>
                </a:solidFill>
                <a:effectLst/>
                <a:latin typeface="Oswald" panose="020B0604020202020204" charset="0"/>
                <a:ea typeface="Times New Roman" panose="02020603050405020304" pitchFamily="18" charset="0"/>
              </a:rPr>
              <a:t> </a:t>
            </a:r>
            <a:r>
              <a:rPr lang="en-US" b="1" dirty="0" err="1">
                <a:solidFill>
                  <a:srgbClr val="FF9900"/>
                </a:solidFill>
                <a:effectLst/>
                <a:latin typeface="Oswald" panose="020B0604020202020204" charset="0"/>
                <a:ea typeface="Times New Roman" panose="02020603050405020304" pitchFamily="18" charset="0"/>
              </a:rPr>
              <a:t>phát</a:t>
            </a:r>
            <a:r>
              <a:rPr lang="en-US" b="1" dirty="0">
                <a:solidFill>
                  <a:srgbClr val="FF9900"/>
                </a:solidFill>
                <a:effectLst/>
                <a:latin typeface="Oswald" panose="020B0604020202020204" charset="0"/>
                <a:ea typeface="Times New Roman" panose="02020603050405020304" pitchFamily="18" charset="0"/>
              </a:rPr>
              <a:t> </a:t>
            </a:r>
            <a:r>
              <a:rPr lang="en-US" b="1" dirty="0" err="1">
                <a:solidFill>
                  <a:srgbClr val="FF9900"/>
                </a:solidFill>
                <a:effectLst/>
                <a:latin typeface="Oswald" panose="020B0604020202020204" charset="0"/>
                <a:ea typeface="Times New Roman" panose="02020603050405020304" pitchFamily="18" charset="0"/>
              </a:rPr>
              <a:t>sinh</a:t>
            </a:r>
            <a:endParaRPr lang="en-GB" b="1" dirty="0">
              <a:solidFill>
                <a:srgbClr val="FF9900"/>
              </a:solidFill>
              <a:effectLst/>
              <a:latin typeface="Oswald" panose="020B0604020202020204"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26BDC42E-0918-4AC7-9FAA-6AF215FB4158}"/>
              </a:ext>
            </a:extLst>
          </p:cNvPr>
          <p:cNvGraphicFramePr>
            <a:graphicFrameLocks noGrp="1"/>
          </p:cNvGraphicFramePr>
          <p:nvPr>
            <p:extLst>
              <p:ext uri="{D42A27DB-BD31-4B8C-83A1-F6EECF244321}">
                <p14:modId xmlns:p14="http://schemas.microsoft.com/office/powerpoint/2010/main" val="370035298"/>
              </p:ext>
            </p:extLst>
          </p:nvPr>
        </p:nvGraphicFramePr>
        <p:xfrm>
          <a:off x="1099819" y="1553209"/>
          <a:ext cx="6651149" cy="1804354"/>
        </p:xfrm>
        <a:graphic>
          <a:graphicData uri="http://schemas.openxmlformats.org/drawingml/2006/table">
            <a:tbl>
              <a:tblPr firstRow="1" firstCol="1" bandRow="1">
                <a:tableStyleId>{FC35C892-EDC9-47E4-AB41-F1AFDE017B42}</a:tableStyleId>
              </a:tblPr>
              <a:tblGrid>
                <a:gridCol w="941795">
                  <a:extLst>
                    <a:ext uri="{9D8B030D-6E8A-4147-A177-3AD203B41FA5}">
                      <a16:colId xmlns:a16="http://schemas.microsoft.com/office/drawing/2014/main" val="194200664"/>
                    </a:ext>
                  </a:extLst>
                </a:gridCol>
                <a:gridCol w="2759296">
                  <a:extLst>
                    <a:ext uri="{9D8B030D-6E8A-4147-A177-3AD203B41FA5}">
                      <a16:colId xmlns:a16="http://schemas.microsoft.com/office/drawing/2014/main" val="2333122315"/>
                    </a:ext>
                  </a:extLst>
                </a:gridCol>
                <a:gridCol w="1490050">
                  <a:extLst>
                    <a:ext uri="{9D8B030D-6E8A-4147-A177-3AD203B41FA5}">
                      <a16:colId xmlns:a16="http://schemas.microsoft.com/office/drawing/2014/main" val="3084390707"/>
                    </a:ext>
                  </a:extLst>
                </a:gridCol>
                <a:gridCol w="1460008">
                  <a:extLst>
                    <a:ext uri="{9D8B030D-6E8A-4147-A177-3AD203B41FA5}">
                      <a16:colId xmlns:a16="http://schemas.microsoft.com/office/drawing/2014/main" val="2604945795"/>
                    </a:ext>
                  </a:extLst>
                </a:gridCol>
              </a:tblGrid>
              <a:tr h="300726">
                <a:tc>
                  <a:txBody>
                    <a:bodyPr/>
                    <a:lstStyle/>
                    <a:p>
                      <a:pPr marL="0" marR="0">
                        <a:spcBef>
                          <a:spcPts val="0"/>
                        </a:spcBef>
                        <a:spcAft>
                          <a:spcPts val="0"/>
                        </a:spcAft>
                      </a:pPr>
                      <a:r>
                        <a:rPr lang="en-US" sz="1400">
                          <a:effectLst/>
                        </a:rPr>
                        <a:t>STT</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Các hạng mục</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Đơn giá</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Thành tiền</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74167289"/>
                  </a:ext>
                </a:extLst>
              </a:tr>
              <a:tr h="601451">
                <a:tc>
                  <a:txBody>
                    <a:bodyPr/>
                    <a:lstStyle/>
                    <a:p>
                      <a:pPr marL="0" marR="0">
                        <a:spcBef>
                          <a:spcPts val="0"/>
                        </a:spcBef>
                        <a:spcAft>
                          <a:spcPts val="0"/>
                        </a:spcAft>
                      </a:pPr>
                      <a:r>
                        <a:rPr lang="en-US" sz="1400">
                          <a:effectLst/>
                        </a:rPr>
                        <a:t>1</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Chi phí đi lại gặp gỡ khách hàng</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700,000 đ/người/ngày</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700,000 đ</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13550686"/>
                  </a:ext>
                </a:extLst>
              </a:tr>
              <a:tr h="601451">
                <a:tc>
                  <a:txBody>
                    <a:bodyPr/>
                    <a:lstStyle/>
                    <a:p>
                      <a:pPr marL="0" marR="0">
                        <a:spcBef>
                          <a:spcPts val="0"/>
                        </a:spcBef>
                        <a:spcAft>
                          <a:spcPts val="0"/>
                        </a:spcAft>
                      </a:pPr>
                      <a:r>
                        <a:rPr lang="en-US" sz="1400">
                          <a:effectLst/>
                        </a:rPr>
                        <a:t>2</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Chi phí liên lạc</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300,000 đ/người,ngày</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300,000 đ</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60601155"/>
                  </a:ext>
                </a:extLst>
              </a:tr>
              <a:tr h="300726">
                <a:tc>
                  <a:txBody>
                    <a:bodyPr/>
                    <a:lstStyle/>
                    <a:p>
                      <a:pPr marL="0" marR="0">
                        <a:spcBef>
                          <a:spcPts val="0"/>
                        </a:spcBef>
                        <a:spcAft>
                          <a:spcPts val="0"/>
                        </a:spcAft>
                      </a:pPr>
                      <a:r>
                        <a:rPr lang="en-US" sz="1400">
                          <a:effectLst/>
                        </a:rPr>
                        <a:t> </a:t>
                      </a:r>
                      <a:endParaRPr lang="en-GB" sz="14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Tổng cộng</a:t>
                      </a:r>
                      <a:endParaRPr lang="en-GB" sz="1400">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marL="0" marR="0">
                        <a:spcBef>
                          <a:spcPts val="0"/>
                        </a:spcBef>
                        <a:spcAft>
                          <a:spcPts val="0"/>
                        </a:spcAft>
                      </a:pPr>
                      <a:r>
                        <a:rPr lang="en-US" sz="1400" dirty="0">
                          <a:effectLst/>
                        </a:rPr>
                        <a:t>1,000,000 đ</a:t>
                      </a:r>
                      <a:endParaRPr lang="en-GB" sz="14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GB"/>
                    </a:p>
                  </a:txBody>
                  <a:tcPr/>
                </a:tc>
                <a:extLst>
                  <a:ext uri="{0D108BD9-81ED-4DB2-BD59-A6C34878D82A}">
                    <a16:rowId xmlns:a16="http://schemas.microsoft.com/office/drawing/2014/main" val="651865970"/>
                  </a:ext>
                </a:extLst>
              </a:tr>
            </a:tbl>
          </a:graphicData>
        </a:graphic>
      </p:graphicFrame>
    </p:spTree>
    <p:extLst>
      <p:ext uri="{BB962C8B-B14F-4D97-AF65-F5344CB8AC3E}">
        <p14:creationId xmlns:p14="http://schemas.microsoft.com/office/powerpoint/2010/main" val="15686424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D7FC60-5589-4339-A573-4CF82B30F8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4" name="Google Shape;260;p23">
            <a:extLst>
              <a:ext uri="{FF2B5EF4-FFF2-40B4-BE49-F238E27FC236}">
                <a16:creationId xmlns:a16="http://schemas.microsoft.com/office/drawing/2014/main" id="{1C20A422-5451-4957-AA38-E31D5AC381B4}"/>
              </a:ext>
            </a:extLst>
          </p:cNvPr>
          <p:cNvSpPr txBox="1">
            <a:spLocks noGrp="1"/>
          </p:cNvSpPr>
          <p:nvPr>
            <p:ph type="title"/>
          </p:nvPr>
        </p:nvSpPr>
        <p:spPr>
          <a:xfrm>
            <a:off x="1927026" y="521494"/>
            <a:ext cx="5289948" cy="707230"/>
          </a:xfrm>
          <a:prstGeom prst="rect">
            <a:avLst/>
          </a:prstGeom>
        </p:spPr>
        <p:txBody>
          <a:bodyPr spcFirstLastPara="1" wrap="square" lIns="91425" tIns="91425" rIns="91425" bIns="91425" anchor="b" anchorCtr="0">
            <a:noAutofit/>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br>
              <a:rPr lang="en-GB" sz="1200" dirty="0">
                <a:effectLst/>
                <a:latin typeface="Times New Roman" panose="02020603050405020304" pitchFamily="18" charset="0"/>
                <a:ea typeface="Times New Roman" panose="02020603050405020304" pitchFamily="18" charset="0"/>
              </a:rPr>
            </a:br>
            <a:r>
              <a:rPr lang="en-US" b="1" dirty="0">
                <a:solidFill>
                  <a:srgbClr val="FF9900"/>
                </a:solidFill>
                <a:effectLst/>
                <a:latin typeface="Oswald" panose="020B0604020202020204" charset="0"/>
                <a:ea typeface="Times New Roman" panose="02020603050405020304" pitchFamily="18" charset="0"/>
              </a:rPr>
              <a:t>Chi </a:t>
            </a:r>
            <a:r>
              <a:rPr lang="en-US" b="1" dirty="0" err="1">
                <a:solidFill>
                  <a:srgbClr val="FF9900"/>
                </a:solidFill>
                <a:effectLst/>
                <a:latin typeface="Oswald" panose="020B0604020202020204" charset="0"/>
                <a:ea typeface="Times New Roman" panose="02020603050405020304" pitchFamily="18" charset="0"/>
              </a:rPr>
              <a:t>phí</a:t>
            </a:r>
            <a:r>
              <a:rPr lang="en-US" b="1" dirty="0">
                <a:solidFill>
                  <a:srgbClr val="FF9900"/>
                </a:solidFill>
                <a:effectLst/>
                <a:latin typeface="Oswald" panose="020B0604020202020204" charset="0"/>
                <a:ea typeface="Times New Roman" panose="02020603050405020304" pitchFamily="18" charset="0"/>
              </a:rPr>
              <a:t> </a:t>
            </a:r>
            <a:r>
              <a:rPr lang="en-US" b="1" dirty="0" err="1">
                <a:solidFill>
                  <a:srgbClr val="FF9900"/>
                </a:solidFill>
                <a:effectLst/>
                <a:latin typeface="Oswald" panose="020B0604020202020204" charset="0"/>
                <a:ea typeface="Times New Roman" panose="02020603050405020304" pitchFamily="18" charset="0"/>
              </a:rPr>
              <a:t>cho</a:t>
            </a:r>
            <a:r>
              <a:rPr lang="en-US" b="1" dirty="0">
                <a:solidFill>
                  <a:srgbClr val="FF9900"/>
                </a:solidFill>
                <a:effectLst/>
                <a:latin typeface="Oswald" panose="020B0604020202020204" charset="0"/>
                <a:ea typeface="Times New Roman" panose="02020603050405020304" pitchFamily="18" charset="0"/>
              </a:rPr>
              <a:t> </a:t>
            </a:r>
            <a:r>
              <a:rPr lang="en-US" b="1" dirty="0" err="1">
                <a:solidFill>
                  <a:srgbClr val="FF9900"/>
                </a:solidFill>
                <a:effectLst/>
                <a:latin typeface="Oswald" panose="020B0604020202020204" charset="0"/>
                <a:ea typeface="Times New Roman" panose="02020603050405020304" pitchFamily="18" charset="0"/>
              </a:rPr>
              <a:t>công</a:t>
            </a:r>
            <a:r>
              <a:rPr lang="en-US" b="1" dirty="0">
                <a:solidFill>
                  <a:srgbClr val="FF9900"/>
                </a:solidFill>
                <a:effectLst/>
                <a:latin typeface="Oswald" panose="020B0604020202020204" charset="0"/>
                <a:ea typeface="Times New Roman" panose="02020603050405020304" pitchFamily="18" charset="0"/>
              </a:rPr>
              <a:t> </a:t>
            </a:r>
            <a:r>
              <a:rPr lang="en-US" b="1" dirty="0" err="1">
                <a:solidFill>
                  <a:srgbClr val="FF9900"/>
                </a:solidFill>
                <a:effectLst/>
                <a:latin typeface="Oswald" panose="020B0604020202020204" charset="0"/>
                <a:ea typeface="Times New Roman" panose="02020603050405020304" pitchFamily="18" charset="0"/>
              </a:rPr>
              <a:t>việc</a:t>
            </a:r>
            <a:endParaRPr lang="en-GB" b="1" dirty="0">
              <a:solidFill>
                <a:srgbClr val="FF9900"/>
              </a:solidFill>
              <a:effectLst/>
              <a:latin typeface="Oswald" panose="020B0604020202020204" charset="0"/>
              <a:ea typeface="Times New Roman" panose="02020603050405020304" pitchFamily="18" charset="0"/>
            </a:endParaRPr>
          </a:p>
        </p:txBody>
      </p:sp>
      <p:graphicFrame>
        <p:nvGraphicFramePr>
          <p:cNvPr id="6" name="Table 5">
            <a:extLst>
              <a:ext uri="{FF2B5EF4-FFF2-40B4-BE49-F238E27FC236}">
                <a16:creationId xmlns:a16="http://schemas.microsoft.com/office/drawing/2014/main" id="{68623419-3E74-4065-B2ED-8BA4CA51E2BF}"/>
              </a:ext>
            </a:extLst>
          </p:cNvPr>
          <p:cNvGraphicFramePr>
            <a:graphicFrameLocks noGrp="1"/>
          </p:cNvGraphicFramePr>
          <p:nvPr>
            <p:extLst>
              <p:ext uri="{D42A27DB-BD31-4B8C-83A1-F6EECF244321}">
                <p14:modId xmlns:p14="http://schemas.microsoft.com/office/powerpoint/2010/main" val="2059043719"/>
              </p:ext>
            </p:extLst>
          </p:nvPr>
        </p:nvGraphicFramePr>
        <p:xfrm>
          <a:off x="1387018" y="1306918"/>
          <a:ext cx="6328232" cy="3429713"/>
        </p:xfrm>
        <a:graphic>
          <a:graphicData uri="http://schemas.openxmlformats.org/drawingml/2006/table">
            <a:tbl>
              <a:tblPr firstRow="1" firstCol="1" bandRow="1">
                <a:tableStyleId>{FC35C892-EDC9-47E4-AB41-F1AFDE017B42}</a:tableStyleId>
              </a:tblPr>
              <a:tblGrid>
                <a:gridCol w="2176338">
                  <a:extLst>
                    <a:ext uri="{9D8B030D-6E8A-4147-A177-3AD203B41FA5}">
                      <a16:colId xmlns:a16="http://schemas.microsoft.com/office/drawing/2014/main" val="2774022844"/>
                    </a:ext>
                  </a:extLst>
                </a:gridCol>
                <a:gridCol w="2176338">
                  <a:extLst>
                    <a:ext uri="{9D8B030D-6E8A-4147-A177-3AD203B41FA5}">
                      <a16:colId xmlns:a16="http://schemas.microsoft.com/office/drawing/2014/main" val="1422025401"/>
                    </a:ext>
                  </a:extLst>
                </a:gridCol>
                <a:gridCol w="1975556">
                  <a:extLst>
                    <a:ext uri="{9D8B030D-6E8A-4147-A177-3AD203B41FA5}">
                      <a16:colId xmlns:a16="http://schemas.microsoft.com/office/drawing/2014/main" val="1593126118"/>
                    </a:ext>
                  </a:extLst>
                </a:gridCol>
              </a:tblGrid>
              <a:tr h="476471">
                <a:tc>
                  <a:txBody>
                    <a:bodyPr/>
                    <a:lstStyle/>
                    <a:p>
                      <a:pPr marL="0" marR="0">
                        <a:spcBef>
                          <a:spcPts val="0"/>
                        </a:spcBef>
                        <a:spcAft>
                          <a:spcPts val="0"/>
                        </a:spcAft>
                      </a:pPr>
                      <a:r>
                        <a:rPr lang="en-US" sz="1100">
                          <a:effectLst/>
                        </a:rPr>
                        <a:t>Giai đoạn </a:t>
                      </a:r>
                      <a:endParaRPr lang="en-GB" sz="1100">
                        <a:effectLst/>
                        <a:latin typeface="Times New Roman" panose="02020603050405020304" pitchFamily="18" charset="0"/>
                        <a:ea typeface="Times New Roman" panose="02020603050405020304" pitchFamily="18" charset="0"/>
                      </a:endParaRPr>
                    </a:p>
                  </a:txBody>
                  <a:tcPr marL="17304" marR="17304" marT="0" marB="0"/>
                </a:tc>
                <a:tc>
                  <a:txBody>
                    <a:bodyPr/>
                    <a:lstStyle/>
                    <a:p>
                      <a:pPr marL="0" marR="0">
                        <a:spcBef>
                          <a:spcPts val="0"/>
                        </a:spcBef>
                        <a:spcAft>
                          <a:spcPts val="0"/>
                        </a:spcAft>
                      </a:pPr>
                      <a:r>
                        <a:rPr lang="en-US" sz="1100">
                          <a:effectLst/>
                        </a:rPr>
                        <a:t>Các công việc</a:t>
                      </a:r>
                      <a:endParaRPr lang="en-GB" sz="1100">
                        <a:effectLst/>
                        <a:latin typeface="Times New Roman" panose="02020603050405020304" pitchFamily="18" charset="0"/>
                        <a:ea typeface="Times New Roman" panose="02020603050405020304" pitchFamily="18" charset="0"/>
                      </a:endParaRPr>
                    </a:p>
                  </a:txBody>
                  <a:tcPr marL="17304" marR="17304" marT="0" marB="0"/>
                </a:tc>
                <a:tc>
                  <a:txBody>
                    <a:bodyPr/>
                    <a:lstStyle/>
                    <a:p>
                      <a:pPr marL="0" marR="0">
                        <a:spcBef>
                          <a:spcPts val="0"/>
                        </a:spcBef>
                        <a:spcAft>
                          <a:spcPts val="0"/>
                        </a:spcAft>
                      </a:pPr>
                      <a:r>
                        <a:rPr lang="en-US" sz="1100">
                          <a:effectLst/>
                        </a:rPr>
                        <a:t>Tiền Lương + tiền nguyên vật liệu + chi phí phát sinh</a:t>
                      </a:r>
                      <a:endParaRPr lang="en-GB" sz="1100">
                        <a:effectLst/>
                        <a:latin typeface="Times New Roman" panose="02020603050405020304" pitchFamily="18" charset="0"/>
                        <a:ea typeface="Times New Roman" panose="02020603050405020304" pitchFamily="18" charset="0"/>
                      </a:endParaRPr>
                    </a:p>
                  </a:txBody>
                  <a:tcPr marL="17304" marR="17304" marT="0" marB="0"/>
                </a:tc>
                <a:extLst>
                  <a:ext uri="{0D108BD9-81ED-4DB2-BD59-A6C34878D82A}">
                    <a16:rowId xmlns:a16="http://schemas.microsoft.com/office/drawing/2014/main" val="3323384504"/>
                  </a:ext>
                </a:extLst>
              </a:tr>
              <a:tr h="119118">
                <a:tc rowSpan="2">
                  <a:txBody>
                    <a:bodyPr/>
                    <a:lstStyle/>
                    <a:p>
                      <a:pPr marL="0" marR="0">
                        <a:spcBef>
                          <a:spcPts val="0"/>
                        </a:spcBef>
                        <a:spcAft>
                          <a:spcPts val="0"/>
                        </a:spcAft>
                      </a:pPr>
                      <a:r>
                        <a:rPr lang="en-US" sz="1100">
                          <a:effectLst/>
                        </a:rPr>
                        <a:t>Xác định yêu cầu hệ thống</a:t>
                      </a:r>
                      <a:endParaRPr lang="en-GB" sz="1100">
                        <a:effectLst/>
                        <a:latin typeface="Times New Roman" panose="02020603050405020304" pitchFamily="18" charset="0"/>
                        <a:ea typeface="Times New Roman" panose="02020603050405020304" pitchFamily="18" charset="0"/>
                      </a:endParaRPr>
                    </a:p>
                  </a:txBody>
                  <a:tcPr marL="17304" marR="17304" marT="0" marB="0"/>
                </a:tc>
                <a:tc>
                  <a:txBody>
                    <a:bodyPr/>
                    <a:lstStyle/>
                    <a:p>
                      <a:pPr marL="0" marR="0">
                        <a:spcBef>
                          <a:spcPts val="0"/>
                        </a:spcBef>
                        <a:spcAft>
                          <a:spcPts val="0"/>
                        </a:spcAft>
                      </a:pPr>
                      <a:r>
                        <a:rPr lang="en-US" sz="1100">
                          <a:effectLst/>
                        </a:rPr>
                        <a:t>Khảo sát</a:t>
                      </a:r>
                      <a:endParaRPr lang="en-GB" sz="1100">
                        <a:effectLst/>
                        <a:latin typeface="Times New Roman" panose="02020603050405020304" pitchFamily="18" charset="0"/>
                        <a:ea typeface="Times New Roman" panose="02020603050405020304" pitchFamily="18" charset="0"/>
                      </a:endParaRPr>
                    </a:p>
                  </a:txBody>
                  <a:tcPr marL="17304" marR="17304" marT="0" marB="0"/>
                </a:tc>
                <a:tc>
                  <a:txBody>
                    <a:bodyPr/>
                    <a:lstStyle/>
                    <a:p>
                      <a:pPr marL="0" marR="0">
                        <a:spcBef>
                          <a:spcPts val="0"/>
                        </a:spcBef>
                        <a:spcAft>
                          <a:spcPts val="0"/>
                        </a:spcAft>
                      </a:pPr>
                      <a:r>
                        <a:rPr lang="en-US" sz="1100">
                          <a:effectLst/>
                        </a:rPr>
                        <a:t>800,000 đ</a:t>
                      </a:r>
                      <a:endParaRPr lang="en-GB" sz="1100">
                        <a:effectLst/>
                        <a:latin typeface="Times New Roman" panose="02020603050405020304" pitchFamily="18" charset="0"/>
                        <a:ea typeface="Times New Roman" panose="02020603050405020304" pitchFamily="18" charset="0"/>
                      </a:endParaRPr>
                    </a:p>
                  </a:txBody>
                  <a:tcPr marL="17304" marR="17304" marT="0" marB="0"/>
                </a:tc>
                <a:extLst>
                  <a:ext uri="{0D108BD9-81ED-4DB2-BD59-A6C34878D82A}">
                    <a16:rowId xmlns:a16="http://schemas.microsoft.com/office/drawing/2014/main" val="3565769608"/>
                  </a:ext>
                </a:extLst>
              </a:tr>
              <a:tr h="238236">
                <a:tc vMerge="1">
                  <a:txBody>
                    <a:bodyPr/>
                    <a:lstStyle/>
                    <a:p>
                      <a:endParaRPr lang="en-GB"/>
                    </a:p>
                  </a:txBody>
                  <a:tcPr/>
                </a:tc>
                <a:tc>
                  <a:txBody>
                    <a:bodyPr/>
                    <a:lstStyle/>
                    <a:p>
                      <a:pPr marL="0" marR="0">
                        <a:spcBef>
                          <a:spcPts val="0"/>
                        </a:spcBef>
                        <a:spcAft>
                          <a:spcPts val="0"/>
                        </a:spcAft>
                      </a:pPr>
                      <a:r>
                        <a:rPr lang="en-US" sz="1100">
                          <a:effectLst/>
                        </a:rPr>
                        <a:t>Viết tài liệu đặc tả theo yêu cầu</a:t>
                      </a:r>
                      <a:endParaRPr lang="en-GB" sz="1100">
                        <a:effectLst/>
                        <a:latin typeface="Times New Roman" panose="02020603050405020304" pitchFamily="18" charset="0"/>
                        <a:ea typeface="Times New Roman" panose="02020603050405020304" pitchFamily="18" charset="0"/>
                      </a:endParaRPr>
                    </a:p>
                  </a:txBody>
                  <a:tcPr marL="17304" marR="17304"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effectLst/>
                        </a:rPr>
                        <a:t>820,000 đ </a:t>
                      </a:r>
                      <a:endParaRPr lang="en-GB" sz="1200" dirty="0">
                        <a:effectLst/>
                        <a:latin typeface="Times New Roman" panose="02020603050405020304" pitchFamily="18" charset="0"/>
                      </a:endParaRPr>
                    </a:p>
                    <a:p>
                      <a:endParaRPr lang="en-GB" sz="1200" dirty="0"/>
                    </a:p>
                  </a:txBody>
                  <a:tcPr marL="17304" marR="17304" marT="0" marB="0"/>
                </a:tc>
                <a:extLst>
                  <a:ext uri="{0D108BD9-81ED-4DB2-BD59-A6C34878D82A}">
                    <a16:rowId xmlns:a16="http://schemas.microsoft.com/office/drawing/2014/main" val="4122894666"/>
                  </a:ext>
                </a:extLst>
              </a:tr>
              <a:tr h="119118">
                <a:tc rowSpan="2">
                  <a:txBody>
                    <a:bodyPr/>
                    <a:lstStyle/>
                    <a:p>
                      <a:pPr marL="0" marR="0">
                        <a:spcBef>
                          <a:spcPts val="0"/>
                        </a:spcBef>
                        <a:spcAft>
                          <a:spcPts val="0"/>
                        </a:spcAft>
                      </a:pPr>
                      <a:r>
                        <a:rPr lang="en-US" sz="1100">
                          <a:effectLst/>
                        </a:rPr>
                        <a:t>Phân tích hệ thống</a:t>
                      </a:r>
                      <a:endParaRPr lang="en-GB" sz="1100">
                        <a:effectLst/>
                        <a:latin typeface="Times New Roman" panose="02020603050405020304" pitchFamily="18" charset="0"/>
                        <a:ea typeface="Times New Roman" panose="02020603050405020304" pitchFamily="18" charset="0"/>
                      </a:endParaRPr>
                    </a:p>
                  </a:txBody>
                  <a:tcPr marL="17304" marR="17304" marT="0" marB="0"/>
                </a:tc>
                <a:tc>
                  <a:txBody>
                    <a:bodyPr/>
                    <a:lstStyle/>
                    <a:p>
                      <a:pPr marL="0" marR="0">
                        <a:spcBef>
                          <a:spcPts val="0"/>
                        </a:spcBef>
                        <a:spcAft>
                          <a:spcPts val="0"/>
                        </a:spcAft>
                      </a:pPr>
                      <a:r>
                        <a:rPr lang="en-US" sz="1100" dirty="0" err="1">
                          <a:effectLst/>
                        </a:rPr>
                        <a:t>Phân</a:t>
                      </a:r>
                      <a:r>
                        <a:rPr lang="en-US" sz="1100" dirty="0">
                          <a:effectLst/>
                        </a:rPr>
                        <a:t> </a:t>
                      </a:r>
                      <a:r>
                        <a:rPr lang="en-US" sz="1100" dirty="0" err="1">
                          <a:effectLst/>
                        </a:rPr>
                        <a:t>tích</a:t>
                      </a:r>
                      <a:r>
                        <a:rPr lang="en-US" sz="1100" dirty="0">
                          <a:effectLst/>
                        </a:rPr>
                        <a:t> </a:t>
                      </a:r>
                      <a:r>
                        <a:rPr lang="en-US" sz="1100" dirty="0" err="1">
                          <a:effectLst/>
                        </a:rPr>
                        <a:t>yêu</a:t>
                      </a:r>
                      <a:r>
                        <a:rPr lang="en-US" sz="1100" dirty="0">
                          <a:effectLst/>
                        </a:rPr>
                        <a:t> </a:t>
                      </a:r>
                      <a:r>
                        <a:rPr lang="en-US" sz="1100" dirty="0" err="1">
                          <a:effectLst/>
                        </a:rPr>
                        <a:t>cầu</a:t>
                      </a:r>
                      <a:endParaRPr lang="en-GB" sz="1100" dirty="0">
                        <a:effectLst/>
                        <a:latin typeface="Times New Roman" panose="02020603050405020304" pitchFamily="18" charset="0"/>
                        <a:ea typeface="Times New Roman" panose="02020603050405020304" pitchFamily="18" charset="0"/>
                      </a:endParaRPr>
                    </a:p>
                  </a:txBody>
                  <a:tcPr marL="17304" marR="17304" marT="0" marB="0"/>
                </a:tc>
                <a:tc>
                  <a:txBody>
                    <a:bodyPr/>
                    <a:lstStyle/>
                    <a:p>
                      <a:pPr marL="0" marR="0">
                        <a:spcBef>
                          <a:spcPts val="0"/>
                        </a:spcBef>
                        <a:spcAft>
                          <a:spcPts val="0"/>
                        </a:spcAft>
                      </a:pPr>
                      <a:r>
                        <a:rPr lang="en-US" sz="1100" dirty="0">
                          <a:effectLst/>
                        </a:rPr>
                        <a:t>1,120,000 đ</a:t>
                      </a:r>
                      <a:endParaRPr lang="en-GB" sz="1100" dirty="0">
                        <a:effectLst/>
                        <a:latin typeface="Times New Roman" panose="02020603050405020304" pitchFamily="18" charset="0"/>
                        <a:ea typeface="Times New Roman" panose="02020603050405020304" pitchFamily="18" charset="0"/>
                      </a:endParaRPr>
                    </a:p>
                  </a:txBody>
                  <a:tcPr marL="17304" marR="17304" marT="0" marB="0"/>
                </a:tc>
                <a:extLst>
                  <a:ext uri="{0D108BD9-81ED-4DB2-BD59-A6C34878D82A}">
                    <a16:rowId xmlns:a16="http://schemas.microsoft.com/office/drawing/2014/main" val="2723370973"/>
                  </a:ext>
                </a:extLst>
              </a:tr>
              <a:tr h="178677">
                <a:tc vMerge="1">
                  <a:txBody>
                    <a:bodyPr/>
                    <a:lstStyle/>
                    <a:p>
                      <a:endParaRPr lang="en-GB"/>
                    </a:p>
                  </a:txBody>
                  <a:tcPr/>
                </a:tc>
                <a:tc>
                  <a:txBody>
                    <a:bodyPr/>
                    <a:lstStyle/>
                    <a:p>
                      <a:pPr marL="0" marR="0">
                        <a:spcBef>
                          <a:spcPts val="0"/>
                        </a:spcBef>
                        <a:spcAft>
                          <a:spcPts val="0"/>
                        </a:spcAft>
                      </a:pPr>
                      <a:r>
                        <a:rPr lang="en-US" sz="1100">
                          <a:effectLst/>
                        </a:rPr>
                        <a:t>Báo cáo trạng thái công việc</a:t>
                      </a:r>
                      <a:endParaRPr lang="en-GB" sz="1100">
                        <a:effectLst/>
                        <a:latin typeface="Times New Roman" panose="02020603050405020304" pitchFamily="18" charset="0"/>
                        <a:ea typeface="Times New Roman" panose="02020603050405020304" pitchFamily="18" charset="0"/>
                      </a:endParaRPr>
                    </a:p>
                  </a:txBody>
                  <a:tcPr marL="17304" marR="17304" marT="0" marB="0"/>
                </a:tc>
                <a:tc>
                  <a:txBody>
                    <a:bodyPr/>
                    <a:lstStyle/>
                    <a:p>
                      <a:pPr marL="0" marR="0">
                        <a:spcBef>
                          <a:spcPts val="0"/>
                        </a:spcBef>
                        <a:spcAft>
                          <a:spcPts val="0"/>
                        </a:spcAft>
                      </a:pPr>
                      <a:r>
                        <a:rPr lang="en-US" sz="1100">
                          <a:effectLst/>
                        </a:rPr>
                        <a:t>900,000 đ</a:t>
                      </a:r>
                      <a:endParaRPr lang="en-GB" sz="1100">
                        <a:effectLst/>
                        <a:latin typeface="Times New Roman" panose="02020603050405020304" pitchFamily="18" charset="0"/>
                        <a:ea typeface="Times New Roman" panose="02020603050405020304" pitchFamily="18" charset="0"/>
                      </a:endParaRPr>
                    </a:p>
                  </a:txBody>
                  <a:tcPr marL="17304" marR="17304" marT="0" marB="0"/>
                </a:tc>
                <a:extLst>
                  <a:ext uri="{0D108BD9-81ED-4DB2-BD59-A6C34878D82A}">
                    <a16:rowId xmlns:a16="http://schemas.microsoft.com/office/drawing/2014/main" val="3990313486"/>
                  </a:ext>
                </a:extLst>
              </a:tr>
              <a:tr h="238236">
                <a:tc rowSpan="8">
                  <a:txBody>
                    <a:bodyPr/>
                    <a:lstStyle/>
                    <a:p>
                      <a:pPr marL="0" marR="0">
                        <a:spcBef>
                          <a:spcPts val="0"/>
                        </a:spcBef>
                        <a:spcAft>
                          <a:spcPts val="0"/>
                        </a:spcAft>
                      </a:pPr>
                      <a:r>
                        <a:rPr lang="en-US" sz="1100">
                          <a:effectLst/>
                        </a:rPr>
                        <a:t>Thiết kê hệ thống</a:t>
                      </a:r>
                      <a:endParaRPr lang="en-GB" sz="1100">
                        <a:effectLst/>
                        <a:latin typeface="Times New Roman" panose="02020603050405020304" pitchFamily="18" charset="0"/>
                        <a:ea typeface="Times New Roman" panose="02020603050405020304" pitchFamily="18" charset="0"/>
                      </a:endParaRPr>
                    </a:p>
                  </a:txBody>
                  <a:tcPr marL="17304" marR="17304" marT="0" marB="0"/>
                </a:tc>
                <a:tc>
                  <a:txBody>
                    <a:bodyPr/>
                    <a:lstStyle/>
                    <a:p>
                      <a:pPr marL="0" marR="0">
                        <a:spcBef>
                          <a:spcPts val="0"/>
                        </a:spcBef>
                        <a:spcAft>
                          <a:spcPts val="0"/>
                        </a:spcAft>
                      </a:pPr>
                      <a:r>
                        <a:rPr lang="en-US" sz="1100">
                          <a:effectLst/>
                        </a:rPr>
                        <a:t>Viết tài liệu thiết kế use case</a:t>
                      </a:r>
                      <a:endParaRPr lang="en-GB" sz="1100">
                        <a:effectLst/>
                        <a:latin typeface="Times New Roman" panose="02020603050405020304" pitchFamily="18" charset="0"/>
                        <a:ea typeface="Times New Roman" panose="02020603050405020304" pitchFamily="18" charset="0"/>
                      </a:endParaRPr>
                    </a:p>
                  </a:txBody>
                  <a:tcPr marL="17304" marR="17304" marT="0" marB="0"/>
                </a:tc>
                <a:tc>
                  <a:txBody>
                    <a:bodyPr/>
                    <a:lstStyle/>
                    <a:p>
                      <a:pPr marL="0" marR="0">
                        <a:spcBef>
                          <a:spcPts val="0"/>
                        </a:spcBef>
                        <a:spcAft>
                          <a:spcPts val="0"/>
                        </a:spcAft>
                      </a:pPr>
                      <a:r>
                        <a:rPr lang="en-US" sz="1100">
                          <a:effectLst/>
                        </a:rPr>
                        <a:t>1,600,000 đ</a:t>
                      </a:r>
                      <a:endParaRPr lang="en-GB" sz="1100">
                        <a:effectLst/>
                        <a:latin typeface="Times New Roman" panose="02020603050405020304" pitchFamily="18" charset="0"/>
                        <a:ea typeface="Times New Roman" panose="02020603050405020304" pitchFamily="18" charset="0"/>
                      </a:endParaRPr>
                    </a:p>
                  </a:txBody>
                  <a:tcPr marL="17304" marR="17304" marT="0" marB="0"/>
                </a:tc>
                <a:extLst>
                  <a:ext uri="{0D108BD9-81ED-4DB2-BD59-A6C34878D82A}">
                    <a16:rowId xmlns:a16="http://schemas.microsoft.com/office/drawing/2014/main" val="1859973892"/>
                  </a:ext>
                </a:extLst>
              </a:tr>
              <a:tr h="238236">
                <a:tc vMerge="1">
                  <a:txBody>
                    <a:bodyPr/>
                    <a:lstStyle/>
                    <a:p>
                      <a:endParaRPr lang="en-GB"/>
                    </a:p>
                  </a:txBody>
                  <a:tcPr/>
                </a:tc>
                <a:tc>
                  <a:txBody>
                    <a:bodyPr/>
                    <a:lstStyle/>
                    <a:p>
                      <a:pPr marL="0" marR="0">
                        <a:spcBef>
                          <a:spcPts val="0"/>
                        </a:spcBef>
                        <a:spcAft>
                          <a:spcPts val="0"/>
                        </a:spcAft>
                      </a:pPr>
                      <a:r>
                        <a:rPr lang="en-US" sz="1100">
                          <a:effectLst/>
                        </a:rPr>
                        <a:t>Viết tài liệu thiết kê chức năng</a:t>
                      </a:r>
                      <a:endParaRPr lang="en-GB" sz="1100">
                        <a:effectLst/>
                        <a:latin typeface="Times New Roman" panose="02020603050405020304" pitchFamily="18" charset="0"/>
                        <a:ea typeface="Times New Roman" panose="02020603050405020304" pitchFamily="18" charset="0"/>
                      </a:endParaRPr>
                    </a:p>
                  </a:txBody>
                  <a:tcPr marL="17304" marR="17304" marT="0" marB="0"/>
                </a:tc>
                <a:tc>
                  <a:txBody>
                    <a:bodyPr/>
                    <a:lstStyle/>
                    <a:p>
                      <a:pPr marL="0" marR="0">
                        <a:spcBef>
                          <a:spcPts val="0"/>
                        </a:spcBef>
                        <a:spcAft>
                          <a:spcPts val="0"/>
                        </a:spcAft>
                      </a:pPr>
                      <a:r>
                        <a:rPr lang="en-US" sz="1100">
                          <a:effectLst/>
                        </a:rPr>
                        <a:t>840,000 đ</a:t>
                      </a:r>
                      <a:endParaRPr lang="en-GB" sz="1100">
                        <a:effectLst/>
                        <a:latin typeface="Times New Roman" panose="02020603050405020304" pitchFamily="18" charset="0"/>
                        <a:ea typeface="Times New Roman" panose="02020603050405020304" pitchFamily="18" charset="0"/>
                      </a:endParaRPr>
                    </a:p>
                  </a:txBody>
                  <a:tcPr marL="17304" marR="17304" marT="0" marB="0"/>
                </a:tc>
                <a:extLst>
                  <a:ext uri="{0D108BD9-81ED-4DB2-BD59-A6C34878D82A}">
                    <a16:rowId xmlns:a16="http://schemas.microsoft.com/office/drawing/2014/main" val="14797712"/>
                  </a:ext>
                </a:extLst>
              </a:tr>
              <a:tr h="119118">
                <a:tc vMerge="1">
                  <a:txBody>
                    <a:bodyPr/>
                    <a:lstStyle/>
                    <a:p>
                      <a:endParaRPr lang="en-GB"/>
                    </a:p>
                  </a:txBody>
                  <a:tcPr/>
                </a:tc>
                <a:tc>
                  <a:txBody>
                    <a:bodyPr/>
                    <a:lstStyle/>
                    <a:p>
                      <a:pPr marL="0" marR="0">
                        <a:spcBef>
                          <a:spcPts val="0"/>
                        </a:spcBef>
                        <a:spcAft>
                          <a:spcPts val="0"/>
                        </a:spcAft>
                      </a:pPr>
                      <a:r>
                        <a:rPr lang="en-US" sz="1100">
                          <a:effectLst/>
                        </a:rPr>
                        <a:t>Thiết kế xử lí </a:t>
                      </a:r>
                      <a:endParaRPr lang="en-GB" sz="1100">
                        <a:effectLst/>
                        <a:latin typeface="Times New Roman" panose="02020603050405020304" pitchFamily="18" charset="0"/>
                        <a:ea typeface="Times New Roman" panose="02020603050405020304" pitchFamily="18" charset="0"/>
                      </a:endParaRPr>
                    </a:p>
                  </a:txBody>
                  <a:tcPr marL="17304" marR="17304" marT="0" marB="0"/>
                </a:tc>
                <a:tc>
                  <a:txBody>
                    <a:bodyPr/>
                    <a:lstStyle/>
                    <a:p>
                      <a:pPr marL="0" marR="0">
                        <a:spcBef>
                          <a:spcPts val="0"/>
                        </a:spcBef>
                        <a:spcAft>
                          <a:spcPts val="0"/>
                        </a:spcAft>
                      </a:pPr>
                      <a:r>
                        <a:rPr lang="en-US" sz="1100">
                          <a:effectLst/>
                        </a:rPr>
                        <a:t>1,600,000 đ</a:t>
                      </a:r>
                      <a:endParaRPr lang="en-GB" sz="1100">
                        <a:effectLst/>
                        <a:latin typeface="Times New Roman" panose="02020603050405020304" pitchFamily="18" charset="0"/>
                        <a:ea typeface="Times New Roman" panose="02020603050405020304" pitchFamily="18" charset="0"/>
                      </a:endParaRPr>
                    </a:p>
                  </a:txBody>
                  <a:tcPr marL="17304" marR="17304" marT="0" marB="0"/>
                </a:tc>
                <a:extLst>
                  <a:ext uri="{0D108BD9-81ED-4DB2-BD59-A6C34878D82A}">
                    <a16:rowId xmlns:a16="http://schemas.microsoft.com/office/drawing/2014/main" val="3579023792"/>
                  </a:ext>
                </a:extLst>
              </a:tr>
              <a:tr h="178677">
                <a:tc vMerge="1">
                  <a:txBody>
                    <a:bodyPr/>
                    <a:lstStyle/>
                    <a:p>
                      <a:endParaRPr lang="en-GB"/>
                    </a:p>
                  </a:txBody>
                  <a:tcPr/>
                </a:tc>
                <a:tc>
                  <a:txBody>
                    <a:bodyPr/>
                    <a:lstStyle/>
                    <a:p>
                      <a:pPr marL="0" marR="0">
                        <a:spcBef>
                          <a:spcPts val="0"/>
                        </a:spcBef>
                        <a:spcAft>
                          <a:spcPts val="0"/>
                        </a:spcAft>
                      </a:pPr>
                      <a:r>
                        <a:rPr lang="en-US" sz="1100">
                          <a:effectLst/>
                        </a:rPr>
                        <a:t>Thiết kê cơ sở dữ liệu</a:t>
                      </a:r>
                      <a:endParaRPr lang="en-GB" sz="1100">
                        <a:effectLst/>
                        <a:latin typeface="Times New Roman" panose="02020603050405020304" pitchFamily="18" charset="0"/>
                        <a:ea typeface="Times New Roman" panose="02020603050405020304" pitchFamily="18" charset="0"/>
                      </a:endParaRPr>
                    </a:p>
                  </a:txBody>
                  <a:tcPr marL="17304" marR="17304" marT="0" marB="0"/>
                </a:tc>
                <a:tc>
                  <a:txBody>
                    <a:bodyPr/>
                    <a:lstStyle/>
                    <a:p>
                      <a:pPr marL="0" marR="0">
                        <a:spcBef>
                          <a:spcPts val="0"/>
                        </a:spcBef>
                        <a:spcAft>
                          <a:spcPts val="0"/>
                        </a:spcAft>
                      </a:pPr>
                      <a:r>
                        <a:rPr lang="en-US" sz="1100">
                          <a:effectLst/>
                        </a:rPr>
                        <a:t>4,600,000 đ</a:t>
                      </a:r>
                      <a:endParaRPr lang="en-GB" sz="1100">
                        <a:effectLst/>
                        <a:latin typeface="Times New Roman" panose="02020603050405020304" pitchFamily="18" charset="0"/>
                        <a:ea typeface="Times New Roman" panose="02020603050405020304" pitchFamily="18" charset="0"/>
                      </a:endParaRPr>
                    </a:p>
                  </a:txBody>
                  <a:tcPr marL="17304" marR="17304" marT="0" marB="0"/>
                </a:tc>
                <a:extLst>
                  <a:ext uri="{0D108BD9-81ED-4DB2-BD59-A6C34878D82A}">
                    <a16:rowId xmlns:a16="http://schemas.microsoft.com/office/drawing/2014/main" val="1071322606"/>
                  </a:ext>
                </a:extLst>
              </a:tr>
              <a:tr h="357353">
                <a:tc vMerge="1">
                  <a:txBody>
                    <a:bodyPr/>
                    <a:lstStyle/>
                    <a:p>
                      <a:endParaRPr lang="en-GB"/>
                    </a:p>
                  </a:txBody>
                  <a:tcPr/>
                </a:tc>
                <a:tc>
                  <a:txBody>
                    <a:bodyPr/>
                    <a:lstStyle/>
                    <a:p>
                      <a:pPr marL="0" marR="0">
                        <a:spcBef>
                          <a:spcPts val="0"/>
                        </a:spcBef>
                        <a:spcAft>
                          <a:spcPts val="0"/>
                        </a:spcAft>
                      </a:pPr>
                      <a:r>
                        <a:rPr lang="en-US" sz="1100">
                          <a:effectLst/>
                        </a:rPr>
                        <a:t>Hoàn thành tài liệu phân tích và thiết kê hệ thống</a:t>
                      </a:r>
                      <a:endParaRPr lang="en-GB" sz="1100">
                        <a:effectLst/>
                        <a:latin typeface="Times New Roman" panose="02020603050405020304" pitchFamily="18" charset="0"/>
                        <a:ea typeface="Times New Roman" panose="02020603050405020304" pitchFamily="18" charset="0"/>
                      </a:endParaRPr>
                    </a:p>
                  </a:txBody>
                  <a:tcPr marL="17304" marR="17304" marT="0" marB="0"/>
                </a:tc>
                <a:tc>
                  <a:txBody>
                    <a:bodyPr/>
                    <a:lstStyle/>
                    <a:p>
                      <a:pPr marL="0" marR="0">
                        <a:spcBef>
                          <a:spcPts val="0"/>
                        </a:spcBef>
                        <a:spcAft>
                          <a:spcPts val="0"/>
                        </a:spcAft>
                      </a:pPr>
                      <a:r>
                        <a:rPr lang="en-US" sz="1100">
                          <a:effectLst/>
                        </a:rPr>
                        <a:t>1,060,000 đ</a:t>
                      </a:r>
                      <a:endParaRPr lang="en-GB" sz="1100">
                        <a:effectLst/>
                        <a:latin typeface="Times New Roman" panose="02020603050405020304" pitchFamily="18" charset="0"/>
                        <a:ea typeface="Times New Roman" panose="02020603050405020304" pitchFamily="18" charset="0"/>
                      </a:endParaRPr>
                    </a:p>
                  </a:txBody>
                  <a:tcPr marL="17304" marR="17304" marT="0" marB="0"/>
                </a:tc>
                <a:extLst>
                  <a:ext uri="{0D108BD9-81ED-4DB2-BD59-A6C34878D82A}">
                    <a16:rowId xmlns:a16="http://schemas.microsoft.com/office/drawing/2014/main" val="3149776983"/>
                  </a:ext>
                </a:extLst>
              </a:tr>
              <a:tr h="357353">
                <a:tc vMerge="1">
                  <a:txBody>
                    <a:bodyPr/>
                    <a:lstStyle/>
                    <a:p>
                      <a:endParaRPr lang="en-GB"/>
                    </a:p>
                  </a:txBody>
                  <a:tcPr/>
                </a:tc>
                <a:tc>
                  <a:txBody>
                    <a:bodyPr/>
                    <a:lstStyle/>
                    <a:p>
                      <a:pPr marL="0" marR="0">
                        <a:spcBef>
                          <a:spcPts val="0"/>
                        </a:spcBef>
                        <a:spcAft>
                          <a:spcPts val="0"/>
                        </a:spcAft>
                      </a:pPr>
                      <a:r>
                        <a:rPr lang="en-US" sz="1100">
                          <a:effectLst/>
                        </a:rPr>
                        <a:t>Thiết kế giao diện các module quản lí nhà hàng</a:t>
                      </a:r>
                      <a:endParaRPr lang="en-GB" sz="1100">
                        <a:effectLst/>
                        <a:latin typeface="Times New Roman" panose="02020603050405020304" pitchFamily="18" charset="0"/>
                        <a:ea typeface="Times New Roman" panose="02020603050405020304" pitchFamily="18" charset="0"/>
                      </a:endParaRPr>
                    </a:p>
                  </a:txBody>
                  <a:tcPr marL="17304" marR="17304" marT="0" marB="0"/>
                </a:tc>
                <a:tc>
                  <a:txBody>
                    <a:bodyPr/>
                    <a:lstStyle/>
                    <a:p>
                      <a:pPr marL="0" marR="0">
                        <a:spcBef>
                          <a:spcPts val="0"/>
                        </a:spcBef>
                        <a:spcAft>
                          <a:spcPts val="0"/>
                        </a:spcAft>
                      </a:pPr>
                      <a:r>
                        <a:rPr lang="en-US" sz="1100">
                          <a:effectLst/>
                        </a:rPr>
                        <a:t>2,000,000 đ</a:t>
                      </a:r>
                      <a:endParaRPr lang="en-GB" sz="1100">
                        <a:effectLst/>
                        <a:latin typeface="Times New Roman" panose="02020603050405020304" pitchFamily="18" charset="0"/>
                        <a:ea typeface="Times New Roman" panose="02020603050405020304" pitchFamily="18" charset="0"/>
                      </a:endParaRPr>
                    </a:p>
                  </a:txBody>
                  <a:tcPr marL="17304" marR="17304" marT="0" marB="0"/>
                </a:tc>
                <a:extLst>
                  <a:ext uri="{0D108BD9-81ED-4DB2-BD59-A6C34878D82A}">
                    <a16:rowId xmlns:a16="http://schemas.microsoft.com/office/drawing/2014/main" val="2041975579"/>
                  </a:ext>
                </a:extLst>
              </a:tr>
              <a:tr h="238236">
                <a:tc vMerge="1">
                  <a:txBody>
                    <a:bodyPr/>
                    <a:lstStyle/>
                    <a:p>
                      <a:endParaRPr lang="en-GB"/>
                    </a:p>
                  </a:txBody>
                  <a:tcPr/>
                </a:tc>
                <a:tc>
                  <a:txBody>
                    <a:bodyPr/>
                    <a:lstStyle/>
                    <a:p>
                      <a:pPr marL="0" marR="0">
                        <a:spcBef>
                          <a:spcPts val="0"/>
                        </a:spcBef>
                        <a:spcAft>
                          <a:spcPts val="0"/>
                        </a:spcAft>
                      </a:pPr>
                      <a:r>
                        <a:rPr lang="en-US" sz="1100">
                          <a:effectLst/>
                        </a:rPr>
                        <a:t>Nhận ý kiên khách hàng</a:t>
                      </a:r>
                      <a:endParaRPr lang="en-GB" sz="1100">
                        <a:effectLst/>
                        <a:latin typeface="Times New Roman" panose="02020603050405020304" pitchFamily="18" charset="0"/>
                        <a:ea typeface="Times New Roman" panose="02020603050405020304" pitchFamily="18" charset="0"/>
                      </a:endParaRPr>
                    </a:p>
                  </a:txBody>
                  <a:tcPr marL="17304" marR="17304" marT="0" marB="0"/>
                </a:tc>
                <a:tc>
                  <a:txBody>
                    <a:bodyPr/>
                    <a:lstStyle/>
                    <a:p>
                      <a:pPr marL="0" marR="0">
                        <a:spcBef>
                          <a:spcPts val="0"/>
                        </a:spcBef>
                        <a:spcAft>
                          <a:spcPts val="0"/>
                        </a:spcAft>
                      </a:pPr>
                      <a:r>
                        <a:rPr lang="en-US" sz="1100">
                          <a:effectLst/>
                        </a:rPr>
                        <a:t>420,000 đ</a:t>
                      </a:r>
                      <a:endParaRPr lang="en-GB" sz="1100">
                        <a:effectLst/>
                        <a:latin typeface="Times New Roman" panose="02020603050405020304" pitchFamily="18" charset="0"/>
                        <a:ea typeface="Times New Roman" panose="02020603050405020304" pitchFamily="18" charset="0"/>
                      </a:endParaRPr>
                    </a:p>
                  </a:txBody>
                  <a:tcPr marL="17304" marR="17304" marT="0" marB="0"/>
                </a:tc>
                <a:extLst>
                  <a:ext uri="{0D108BD9-81ED-4DB2-BD59-A6C34878D82A}">
                    <a16:rowId xmlns:a16="http://schemas.microsoft.com/office/drawing/2014/main" val="2398339664"/>
                  </a:ext>
                </a:extLst>
              </a:tr>
              <a:tr h="297794">
                <a:tc vMerge="1">
                  <a:txBody>
                    <a:bodyPr/>
                    <a:lstStyle/>
                    <a:p>
                      <a:endParaRPr lang="en-GB"/>
                    </a:p>
                  </a:txBody>
                  <a:tcPr/>
                </a:tc>
                <a:tc>
                  <a:txBody>
                    <a:bodyPr/>
                    <a:lstStyle/>
                    <a:p>
                      <a:pPr marL="0" marR="0">
                        <a:spcBef>
                          <a:spcPts val="0"/>
                        </a:spcBef>
                        <a:spcAft>
                          <a:spcPts val="0"/>
                        </a:spcAft>
                      </a:pPr>
                      <a:r>
                        <a:rPr lang="en-US" sz="1100">
                          <a:effectLst/>
                        </a:rPr>
                        <a:t>Chỉnh sửa và hoàn thiện giao diện</a:t>
                      </a:r>
                      <a:endParaRPr lang="en-GB" sz="1100">
                        <a:effectLst/>
                        <a:latin typeface="Times New Roman" panose="02020603050405020304" pitchFamily="18" charset="0"/>
                        <a:ea typeface="Times New Roman" panose="02020603050405020304" pitchFamily="18" charset="0"/>
                      </a:endParaRPr>
                    </a:p>
                  </a:txBody>
                  <a:tcPr marL="17304" marR="17304" marT="0" marB="0"/>
                </a:tc>
                <a:tc>
                  <a:txBody>
                    <a:bodyPr/>
                    <a:lstStyle/>
                    <a:p>
                      <a:pPr marL="0" marR="0">
                        <a:spcBef>
                          <a:spcPts val="0"/>
                        </a:spcBef>
                        <a:spcAft>
                          <a:spcPts val="0"/>
                        </a:spcAft>
                      </a:pPr>
                      <a:r>
                        <a:rPr lang="en-US" sz="1100" dirty="0">
                          <a:effectLst/>
                        </a:rPr>
                        <a:t>560,000 đ</a:t>
                      </a:r>
                      <a:endParaRPr lang="en-GB" sz="1100" dirty="0">
                        <a:effectLst/>
                        <a:latin typeface="Times New Roman" panose="02020603050405020304" pitchFamily="18" charset="0"/>
                        <a:ea typeface="Times New Roman" panose="02020603050405020304" pitchFamily="18" charset="0"/>
                      </a:endParaRPr>
                    </a:p>
                  </a:txBody>
                  <a:tcPr marL="17304" marR="17304" marT="0" marB="0"/>
                </a:tc>
                <a:extLst>
                  <a:ext uri="{0D108BD9-81ED-4DB2-BD59-A6C34878D82A}">
                    <a16:rowId xmlns:a16="http://schemas.microsoft.com/office/drawing/2014/main" val="2010335075"/>
                  </a:ext>
                </a:extLst>
              </a:tr>
            </a:tbl>
          </a:graphicData>
        </a:graphic>
      </p:graphicFrame>
    </p:spTree>
    <p:extLst>
      <p:ext uri="{BB962C8B-B14F-4D97-AF65-F5344CB8AC3E}">
        <p14:creationId xmlns:p14="http://schemas.microsoft.com/office/powerpoint/2010/main" val="13753841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D7FC60-5589-4339-A573-4CF82B30F8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4" name="Google Shape;260;p23">
            <a:extLst>
              <a:ext uri="{FF2B5EF4-FFF2-40B4-BE49-F238E27FC236}">
                <a16:creationId xmlns:a16="http://schemas.microsoft.com/office/drawing/2014/main" id="{1C20A422-5451-4957-AA38-E31D5AC381B4}"/>
              </a:ext>
            </a:extLst>
          </p:cNvPr>
          <p:cNvSpPr txBox="1">
            <a:spLocks noGrp="1"/>
          </p:cNvSpPr>
          <p:nvPr>
            <p:ph type="title"/>
          </p:nvPr>
        </p:nvSpPr>
        <p:spPr>
          <a:xfrm>
            <a:off x="1927026" y="521494"/>
            <a:ext cx="5289948" cy="707230"/>
          </a:xfrm>
          <a:prstGeom prst="rect">
            <a:avLst/>
          </a:prstGeom>
        </p:spPr>
        <p:txBody>
          <a:bodyPr spcFirstLastPara="1" wrap="square" lIns="91425" tIns="91425" rIns="91425" bIns="91425" anchor="b" anchorCtr="0">
            <a:noAutofit/>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br>
              <a:rPr lang="en-GB" sz="1200" dirty="0">
                <a:effectLst/>
                <a:latin typeface="Times New Roman" panose="02020603050405020304" pitchFamily="18" charset="0"/>
                <a:ea typeface="Times New Roman" panose="02020603050405020304" pitchFamily="18" charset="0"/>
              </a:rPr>
            </a:br>
            <a:r>
              <a:rPr lang="en-US" b="1" dirty="0">
                <a:solidFill>
                  <a:srgbClr val="FF9900"/>
                </a:solidFill>
                <a:effectLst/>
                <a:latin typeface="Oswald" panose="020B0604020202020204" charset="0"/>
                <a:ea typeface="Times New Roman" panose="02020603050405020304" pitchFamily="18" charset="0"/>
              </a:rPr>
              <a:t>Chi </a:t>
            </a:r>
            <a:r>
              <a:rPr lang="en-US" b="1" dirty="0" err="1">
                <a:solidFill>
                  <a:srgbClr val="FF9900"/>
                </a:solidFill>
                <a:effectLst/>
                <a:latin typeface="Oswald" panose="020B0604020202020204" charset="0"/>
                <a:ea typeface="Times New Roman" panose="02020603050405020304" pitchFamily="18" charset="0"/>
              </a:rPr>
              <a:t>phí</a:t>
            </a:r>
            <a:r>
              <a:rPr lang="en-US" b="1" dirty="0">
                <a:solidFill>
                  <a:srgbClr val="FF9900"/>
                </a:solidFill>
                <a:effectLst/>
                <a:latin typeface="Oswald" panose="020B0604020202020204" charset="0"/>
                <a:ea typeface="Times New Roman" panose="02020603050405020304" pitchFamily="18" charset="0"/>
              </a:rPr>
              <a:t> </a:t>
            </a:r>
            <a:r>
              <a:rPr lang="en-US" b="1" dirty="0" err="1">
                <a:solidFill>
                  <a:srgbClr val="FF9900"/>
                </a:solidFill>
                <a:effectLst/>
                <a:latin typeface="Oswald" panose="020B0604020202020204" charset="0"/>
                <a:ea typeface="Times New Roman" panose="02020603050405020304" pitchFamily="18" charset="0"/>
              </a:rPr>
              <a:t>cho</a:t>
            </a:r>
            <a:r>
              <a:rPr lang="en-US" b="1" dirty="0">
                <a:solidFill>
                  <a:srgbClr val="FF9900"/>
                </a:solidFill>
                <a:effectLst/>
                <a:latin typeface="Oswald" panose="020B0604020202020204" charset="0"/>
                <a:ea typeface="Times New Roman" panose="02020603050405020304" pitchFamily="18" charset="0"/>
              </a:rPr>
              <a:t> </a:t>
            </a:r>
            <a:r>
              <a:rPr lang="en-US" b="1" dirty="0" err="1">
                <a:solidFill>
                  <a:srgbClr val="FF9900"/>
                </a:solidFill>
                <a:effectLst/>
                <a:latin typeface="Oswald" panose="020B0604020202020204" charset="0"/>
                <a:ea typeface="Times New Roman" panose="02020603050405020304" pitchFamily="18" charset="0"/>
              </a:rPr>
              <a:t>công</a:t>
            </a:r>
            <a:r>
              <a:rPr lang="en-US" b="1" dirty="0">
                <a:solidFill>
                  <a:srgbClr val="FF9900"/>
                </a:solidFill>
                <a:effectLst/>
                <a:latin typeface="Oswald" panose="020B0604020202020204" charset="0"/>
                <a:ea typeface="Times New Roman" panose="02020603050405020304" pitchFamily="18" charset="0"/>
              </a:rPr>
              <a:t> </a:t>
            </a:r>
            <a:r>
              <a:rPr lang="en-US" b="1" dirty="0" err="1">
                <a:solidFill>
                  <a:srgbClr val="FF9900"/>
                </a:solidFill>
                <a:effectLst/>
                <a:latin typeface="Oswald" panose="020B0604020202020204" charset="0"/>
                <a:ea typeface="Times New Roman" panose="02020603050405020304" pitchFamily="18" charset="0"/>
              </a:rPr>
              <a:t>việc</a:t>
            </a:r>
            <a:endParaRPr lang="en-GB" b="1" dirty="0">
              <a:solidFill>
                <a:srgbClr val="FF9900"/>
              </a:solidFill>
              <a:effectLst/>
              <a:latin typeface="Oswald" panose="020B0604020202020204"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8ED1F4B4-42B1-44D8-91F7-4B49301605B3}"/>
              </a:ext>
            </a:extLst>
          </p:cNvPr>
          <p:cNvGraphicFramePr>
            <a:graphicFrameLocks noGrp="1"/>
          </p:cNvGraphicFramePr>
          <p:nvPr>
            <p:extLst>
              <p:ext uri="{D42A27DB-BD31-4B8C-83A1-F6EECF244321}">
                <p14:modId xmlns:p14="http://schemas.microsoft.com/office/powerpoint/2010/main" val="3424867411"/>
              </p:ext>
            </p:extLst>
          </p:nvPr>
        </p:nvGraphicFramePr>
        <p:xfrm>
          <a:off x="1257369" y="1383506"/>
          <a:ext cx="6665049" cy="3291840"/>
        </p:xfrm>
        <a:graphic>
          <a:graphicData uri="http://schemas.openxmlformats.org/drawingml/2006/table">
            <a:tbl>
              <a:tblPr firstRow="1" firstCol="1" bandRow="1">
                <a:tableStyleId>{FC35C892-EDC9-47E4-AB41-F1AFDE017B42}</a:tableStyleId>
              </a:tblPr>
              <a:tblGrid>
                <a:gridCol w="2292174">
                  <a:extLst>
                    <a:ext uri="{9D8B030D-6E8A-4147-A177-3AD203B41FA5}">
                      <a16:colId xmlns:a16="http://schemas.microsoft.com/office/drawing/2014/main" val="1724949113"/>
                    </a:ext>
                  </a:extLst>
                </a:gridCol>
                <a:gridCol w="2292174">
                  <a:extLst>
                    <a:ext uri="{9D8B030D-6E8A-4147-A177-3AD203B41FA5}">
                      <a16:colId xmlns:a16="http://schemas.microsoft.com/office/drawing/2014/main" val="386048791"/>
                    </a:ext>
                  </a:extLst>
                </a:gridCol>
                <a:gridCol w="2080701">
                  <a:extLst>
                    <a:ext uri="{9D8B030D-6E8A-4147-A177-3AD203B41FA5}">
                      <a16:colId xmlns:a16="http://schemas.microsoft.com/office/drawing/2014/main" val="3861259543"/>
                    </a:ext>
                  </a:extLst>
                </a:gridCol>
              </a:tblGrid>
              <a:tr h="359833">
                <a:tc rowSpan="4">
                  <a:txBody>
                    <a:bodyPr/>
                    <a:lstStyle/>
                    <a:p>
                      <a:pPr marL="0" marR="0">
                        <a:spcBef>
                          <a:spcPts val="0"/>
                        </a:spcBef>
                        <a:spcAft>
                          <a:spcPts val="0"/>
                        </a:spcAft>
                      </a:pPr>
                      <a:r>
                        <a:rPr lang="en-US" sz="1200">
                          <a:effectLst/>
                        </a:rPr>
                        <a:t>Lập trình </a:t>
                      </a:r>
                      <a:endParaRPr lang="en-GB" sz="1200">
                        <a:effectLst/>
                        <a:latin typeface="Times New Roman" panose="02020603050405020304" pitchFamily="18" charset="0"/>
                        <a:ea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rPr>
                        <a:t>Lập trình các module quản trị hệ thống</a:t>
                      </a:r>
                      <a:endParaRPr lang="en-GB" sz="1200">
                        <a:effectLst/>
                        <a:latin typeface="Times New Roman" panose="02020603050405020304" pitchFamily="18" charset="0"/>
                        <a:ea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rPr>
                        <a:t>15,000,000 đ</a:t>
                      </a:r>
                      <a:endParaRPr lang="en-GB" sz="1200">
                        <a:effectLst/>
                        <a:latin typeface="Times New Roman" panose="02020603050405020304" pitchFamily="18" charset="0"/>
                        <a:ea typeface="Times New Roman" panose="02020603050405020304" pitchFamily="18" charset="0"/>
                      </a:endParaRPr>
                    </a:p>
                  </a:txBody>
                  <a:tcPr marL="52553" marR="52553" marT="0" marB="0"/>
                </a:tc>
                <a:extLst>
                  <a:ext uri="{0D108BD9-81ED-4DB2-BD59-A6C34878D82A}">
                    <a16:rowId xmlns:a16="http://schemas.microsoft.com/office/drawing/2014/main" val="2045871302"/>
                  </a:ext>
                </a:extLst>
              </a:tr>
              <a:tr h="359833">
                <a:tc vMerge="1">
                  <a:txBody>
                    <a:bodyPr/>
                    <a:lstStyle/>
                    <a:p>
                      <a:endParaRPr lang="en-GB"/>
                    </a:p>
                  </a:txBody>
                  <a:tcPr/>
                </a:tc>
                <a:tc>
                  <a:txBody>
                    <a:bodyPr/>
                    <a:lstStyle/>
                    <a:p>
                      <a:pPr marL="0" marR="0">
                        <a:spcBef>
                          <a:spcPts val="0"/>
                        </a:spcBef>
                        <a:spcAft>
                          <a:spcPts val="0"/>
                        </a:spcAft>
                      </a:pPr>
                      <a:r>
                        <a:rPr lang="en-US" sz="1200">
                          <a:effectLst/>
                        </a:rPr>
                        <a:t>Lập trình các module tra cứu , tìm kiếm</a:t>
                      </a:r>
                      <a:endParaRPr lang="en-GB" sz="1200">
                        <a:effectLst/>
                        <a:latin typeface="Times New Roman" panose="02020603050405020304" pitchFamily="18" charset="0"/>
                        <a:ea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rPr>
                        <a:t>6,280,000 đ</a:t>
                      </a:r>
                      <a:endParaRPr lang="en-GB" sz="1200">
                        <a:effectLst/>
                        <a:latin typeface="Times New Roman" panose="02020603050405020304" pitchFamily="18" charset="0"/>
                        <a:ea typeface="Times New Roman" panose="02020603050405020304" pitchFamily="18" charset="0"/>
                      </a:endParaRPr>
                    </a:p>
                  </a:txBody>
                  <a:tcPr marL="52553" marR="52553" marT="0" marB="0"/>
                </a:tc>
                <a:extLst>
                  <a:ext uri="{0D108BD9-81ED-4DB2-BD59-A6C34878D82A}">
                    <a16:rowId xmlns:a16="http://schemas.microsoft.com/office/drawing/2014/main" val="1609166041"/>
                  </a:ext>
                </a:extLst>
              </a:tr>
              <a:tr h="359833">
                <a:tc vMerge="1">
                  <a:txBody>
                    <a:bodyPr/>
                    <a:lstStyle/>
                    <a:p>
                      <a:endParaRPr lang="en-GB"/>
                    </a:p>
                  </a:txBody>
                  <a:tcPr/>
                </a:tc>
                <a:tc>
                  <a:txBody>
                    <a:bodyPr/>
                    <a:lstStyle/>
                    <a:p>
                      <a:pPr marL="0" marR="0">
                        <a:spcBef>
                          <a:spcPts val="0"/>
                        </a:spcBef>
                        <a:spcAft>
                          <a:spcPts val="0"/>
                        </a:spcAft>
                      </a:pPr>
                      <a:r>
                        <a:rPr lang="en-US" sz="1200">
                          <a:effectLst/>
                        </a:rPr>
                        <a:t>Lập trình các module quản lí hóa đơn , giao dịch , thanh toán</a:t>
                      </a:r>
                      <a:endParaRPr lang="en-GB" sz="1200">
                        <a:effectLst/>
                        <a:latin typeface="Times New Roman" panose="02020603050405020304" pitchFamily="18" charset="0"/>
                        <a:ea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rPr>
                        <a:t>12,520,000 đ</a:t>
                      </a:r>
                      <a:endParaRPr lang="en-GB" sz="1200">
                        <a:effectLst/>
                        <a:latin typeface="Times New Roman" panose="02020603050405020304" pitchFamily="18" charset="0"/>
                        <a:ea typeface="Times New Roman" panose="02020603050405020304" pitchFamily="18" charset="0"/>
                      </a:endParaRPr>
                    </a:p>
                  </a:txBody>
                  <a:tcPr marL="52553" marR="52553" marT="0" marB="0"/>
                </a:tc>
                <a:extLst>
                  <a:ext uri="{0D108BD9-81ED-4DB2-BD59-A6C34878D82A}">
                    <a16:rowId xmlns:a16="http://schemas.microsoft.com/office/drawing/2014/main" val="3152081600"/>
                  </a:ext>
                </a:extLst>
              </a:tr>
              <a:tr h="359833">
                <a:tc vMerge="1">
                  <a:txBody>
                    <a:bodyPr/>
                    <a:lstStyle/>
                    <a:p>
                      <a:endParaRPr lang="en-GB"/>
                    </a:p>
                  </a:txBody>
                  <a:tcPr/>
                </a:tc>
                <a:tc>
                  <a:txBody>
                    <a:bodyPr/>
                    <a:lstStyle/>
                    <a:p>
                      <a:pPr marL="0" marR="0">
                        <a:spcBef>
                          <a:spcPts val="0"/>
                        </a:spcBef>
                        <a:spcAft>
                          <a:spcPts val="0"/>
                        </a:spcAft>
                      </a:pPr>
                      <a:r>
                        <a:rPr lang="en-US" sz="1200">
                          <a:effectLst/>
                        </a:rPr>
                        <a:t>Lập trình các module tạo lập báo cáo </a:t>
                      </a:r>
                      <a:endParaRPr lang="en-GB" sz="1200">
                        <a:effectLst/>
                        <a:latin typeface="Times New Roman" panose="02020603050405020304" pitchFamily="18" charset="0"/>
                        <a:ea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rPr>
                        <a:t>6,200,000 đ</a:t>
                      </a:r>
                      <a:endParaRPr lang="en-GB" sz="1200">
                        <a:effectLst/>
                        <a:latin typeface="Times New Roman" panose="02020603050405020304" pitchFamily="18" charset="0"/>
                        <a:ea typeface="Times New Roman" panose="02020603050405020304" pitchFamily="18" charset="0"/>
                      </a:endParaRPr>
                    </a:p>
                  </a:txBody>
                  <a:tcPr marL="52553" marR="52553" marT="0" marB="0"/>
                </a:tc>
                <a:extLst>
                  <a:ext uri="{0D108BD9-81ED-4DB2-BD59-A6C34878D82A}">
                    <a16:rowId xmlns:a16="http://schemas.microsoft.com/office/drawing/2014/main" val="2158155927"/>
                  </a:ext>
                </a:extLst>
              </a:tr>
              <a:tr h="179917">
                <a:tc rowSpan="5">
                  <a:txBody>
                    <a:bodyPr/>
                    <a:lstStyle/>
                    <a:p>
                      <a:pPr marL="0" marR="0">
                        <a:spcBef>
                          <a:spcPts val="0"/>
                        </a:spcBef>
                        <a:spcAft>
                          <a:spcPts val="0"/>
                        </a:spcAft>
                      </a:pPr>
                      <a:r>
                        <a:rPr lang="en-US" sz="1200">
                          <a:effectLst/>
                        </a:rPr>
                        <a:t>Kiểm thử và sửa lỗi</a:t>
                      </a:r>
                      <a:endParaRPr lang="en-GB" sz="1200">
                        <a:effectLst/>
                        <a:latin typeface="Times New Roman" panose="02020603050405020304" pitchFamily="18" charset="0"/>
                        <a:ea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rPr>
                        <a:t>Thực hiện test chức năng</a:t>
                      </a:r>
                      <a:endParaRPr lang="en-GB" sz="1200">
                        <a:effectLst/>
                        <a:latin typeface="Times New Roman" panose="02020603050405020304" pitchFamily="18" charset="0"/>
                        <a:ea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rPr>
                        <a:t>960,000 đ</a:t>
                      </a:r>
                      <a:endParaRPr lang="en-GB" sz="1200">
                        <a:effectLst/>
                        <a:latin typeface="Times New Roman" panose="02020603050405020304" pitchFamily="18" charset="0"/>
                        <a:ea typeface="Times New Roman" panose="02020603050405020304" pitchFamily="18" charset="0"/>
                      </a:endParaRPr>
                    </a:p>
                  </a:txBody>
                  <a:tcPr marL="52553" marR="52553" marT="0" marB="0"/>
                </a:tc>
                <a:extLst>
                  <a:ext uri="{0D108BD9-81ED-4DB2-BD59-A6C34878D82A}">
                    <a16:rowId xmlns:a16="http://schemas.microsoft.com/office/drawing/2014/main" val="742655747"/>
                  </a:ext>
                </a:extLst>
              </a:tr>
              <a:tr h="179917">
                <a:tc vMerge="1">
                  <a:txBody>
                    <a:bodyPr/>
                    <a:lstStyle/>
                    <a:p>
                      <a:endParaRPr lang="en-GB"/>
                    </a:p>
                  </a:txBody>
                  <a:tcPr/>
                </a:tc>
                <a:tc>
                  <a:txBody>
                    <a:bodyPr/>
                    <a:lstStyle/>
                    <a:p>
                      <a:pPr marL="0" marR="0">
                        <a:spcBef>
                          <a:spcPts val="0"/>
                        </a:spcBef>
                        <a:spcAft>
                          <a:spcPts val="0"/>
                        </a:spcAft>
                      </a:pPr>
                      <a:r>
                        <a:rPr lang="en-US" sz="1200">
                          <a:effectLst/>
                        </a:rPr>
                        <a:t>Test giao diện</a:t>
                      </a:r>
                      <a:endParaRPr lang="en-GB" sz="1200">
                        <a:effectLst/>
                        <a:latin typeface="Times New Roman" panose="02020603050405020304" pitchFamily="18" charset="0"/>
                        <a:ea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rPr>
                        <a:t>560,000 đ</a:t>
                      </a:r>
                      <a:endParaRPr lang="en-GB" sz="1200">
                        <a:effectLst/>
                        <a:latin typeface="Times New Roman" panose="02020603050405020304" pitchFamily="18" charset="0"/>
                        <a:ea typeface="Times New Roman" panose="02020603050405020304" pitchFamily="18" charset="0"/>
                      </a:endParaRPr>
                    </a:p>
                  </a:txBody>
                  <a:tcPr marL="52553" marR="52553" marT="0" marB="0"/>
                </a:tc>
                <a:extLst>
                  <a:ext uri="{0D108BD9-81ED-4DB2-BD59-A6C34878D82A}">
                    <a16:rowId xmlns:a16="http://schemas.microsoft.com/office/drawing/2014/main" val="3426449994"/>
                  </a:ext>
                </a:extLst>
              </a:tr>
              <a:tr h="359833">
                <a:tc vMerge="1">
                  <a:txBody>
                    <a:bodyPr/>
                    <a:lstStyle/>
                    <a:p>
                      <a:endParaRPr lang="en-GB"/>
                    </a:p>
                  </a:txBody>
                  <a:tcPr/>
                </a:tc>
                <a:tc>
                  <a:txBody>
                    <a:bodyPr/>
                    <a:lstStyle/>
                    <a:p>
                      <a:pPr marL="0" marR="0">
                        <a:spcBef>
                          <a:spcPts val="0"/>
                        </a:spcBef>
                        <a:spcAft>
                          <a:spcPts val="0"/>
                        </a:spcAft>
                      </a:pPr>
                      <a:r>
                        <a:rPr lang="en-US" sz="1200">
                          <a:effectLst/>
                        </a:rPr>
                        <a:t>Thảo luận với  khách hàng cùng kiểm tra sản phẩm</a:t>
                      </a:r>
                      <a:endParaRPr lang="en-GB" sz="1200">
                        <a:effectLst/>
                        <a:latin typeface="Times New Roman" panose="02020603050405020304" pitchFamily="18" charset="0"/>
                        <a:ea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rPr>
                        <a:t>600,000 đ</a:t>
                      </a:r>
                      <a:endParaRPr lang="en-GB" sz="1200">
                        <a:effectLst/>
                        <a:latin typeface="Times New Roman" panose="02020603050405020304" pitchFamily="18" charset="0"/>
                        <a:ea typeface="Times New Roman" panose="02020603050405020304" pitchFamily="18" charset="0"/>
                      </a:endParaRPr>
                    </a:p>
                  </a:txBody>
                  <a:tcPr marL="52553" marR="52553" marT="0" marB="0"/>
                </a:tc>
                <a:extLst>
                  <a:ext uri="{0D108BD9-81ED-4DB2-BD59-A6C34878D82A}">
                    <a16:rowId xmlns:a16="http://schemas.microsoft.com/office/drawing/2014/main" val="3128659390"/>
                  </a:ext>
                </a:extLst>
              </a:tr>
              <a:tr h="179917">
                <a:tc vMerge="1">
                  <a:txBody>
                    <a:bodyPr/>
                    <a:lstStyle/>
                    <a:p>
                      <a:endParaRPr lang="en-GB"/>
                    </a:p>
                  </a:txBody>
                  <a:tcPr/>
                </a:tc>
                <a:tc>
                  <a:txBody>
                    <a:bodyPr/>
                    <a:lstStyle/>
                    <a:p>
                      <a:pPr marL="0" marR="0">
                        <a:spcBef>
                          <a:spcPts val="0"/>
                        </a:spcBef>
                        <a:spcAft>
                          <a:spcPts val="0"/>
                        </a:spcAft>
                      </a:pPr>
                      <a:r>
                        <a:rPr lang="en-US" sz="1200">
                          <a:effectLst/>
                        </a:rPr>
                        <a:t>Chỉnh sửa và khắc phục lỗi</a:t>
                      </a:r>
                      <a:endParaRPr lang="en-GB" sz="1200">
                        <a:effectLst/>
                        <a:latin typeface="Times New Roman" panose="02020603050405020304" pitchFamily="18" charset="0"/>
                        <a:ea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rPr>
                        <a:t>960,000 đ</a:t>
                      </a:r>
                      <a:endParaRPr lang="en-GB" sz="1200">
                        <a:effectLst/>
                        <a:latin typeface="Times New Roman" panose="02020603050405020304" pitchFamily="18" charset="0"/>
                        <a:ea typeface="Times New Roman" panose="02020603050405020304" pitchFamily="18" charset="0"/>
                      </a:endParaRPr>
                    </a:p>
                  </a:txBody>
                  <a:tcPr marL="52553" marR="52553" marT="0" marB="0"/>
                </a:tc>
                <a:extLst>
                  <a:ext uri="{0D108BD9-81ED-4DB2-BD59-A6C34878D82A}">
                    <a16:rowId xmlns:a16="http://schemas.microsoft.com/office/drawing/2014/main" val="1322355504"/>
                  </a:ext>
                </a:extLst>
              </a:tr>
              <a:tr h="359833">
                <a:tc vMerge="1">
                  <a:txBody>
                    <a:bodyPr/>
                    <a:lstStyle/>
                    <a:p>
                      <a:endParaRPr lang="en-GB"/>
                    </a:p>
                  </a:txBody>
                  <a:tcPr/>
                </a:tc>
                <a:tc>
                  <a:txBody>
                    <a:bodyPr/>
                    <a:lstStyle/>
                    <a:p>
                      <a:pPr marL="0" marR="0">
                        <a:spcBef>
                          <a:spcPts val="0"/>
                        </a:spcBef>
                        <a:spcAft>
                          <a:spcPts val="0"/>
                        </a:spcAft>
                      </a:pPr>
                      <a:r>
                        <a:rPr lang="en-US" sz="1200">
                          <a:effectLst/>
                        </a:rPr>
                        <a:t>Xây dựng báo cáo hoàn thiện sản phẩm</a:t>
                      </a:r>
                      <a:endParaRPr lang="en-GB" sz="1200">
                        <a:effectLst/>
                        <a:latin typeface="Times New Roman" panose="02020603050405020304" pitchFamily="18" charset="0"/>
                        <a:ea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rPr>
                        <a:t>780,000 đ</a:t>
                      </a:r>
                      <a:endParaRPr lang="en-GB" sz="1200">
                        <a:effectLst/>
                        <a:latin typeface="Times New Roman" panose="02020603050405020304" pitchFamily="18" charset="0"/>
                        <a:ea typeface="Times New Roman" panose="02020603050405020304" pitchFamily="18" charset="0"/>
                      </a:endParaRPr>
                    </a:p>
                  </a:txBody>
                  <a:tcPr marL="52553" marR="52553" marT="0" marB="0"/>
                </a:tc>
                <a:extLst>
                  <a:ext uri="{0D108BD9-81ED-4DB2-BD59-A6C34878D82A}">
                    <a16:rowId xmlns:a16="http://schemas.microsoft.com/office/drawing/2014/main" val="2581123847"/>
                  </a:ext>
                </a:extLst>
              </a:tr>
              <a:tr h="179917">
                <a:tc rowSpan="2">
                  <a:txBody>
                    <a:bodyPr/>
                    <a:lstStyle/>
                    <a:p>
                      <a:pPr marL="0" marR="0">
                        <a:spcBef>
                          <a:spcPts val="0"/>
                        </a:spcBef>
                        <a:spcAft>
                          <a:spcPts val="0"/>
                        </a:spcAft>
                      </a:pPr>
                      <a:r>
                        <a:rPr lang="en-US" sz="1200">
                          <a:effectLst/>
                        </a:rPr>
                        <a:t>Đào tạo và chuyển giao</a:t>
                      </a:r>
                      <a:endParaRPr lang="en-GB" sz="1200">
                        <a:effectLst/>
                        <a:latin typeface="Times New Roman" panose="02020603050405020304" pitchFamily="18" charset="0"/>
                        <a:ea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rPr>
                        <a:t>Đào tạo</a:t>
                      </a:r>
                      <a:endParaRPr lang="en-GB" sz="1200">
                        <a:effectLst/>
                        <a:latin typeface="Times New Roman" panose="02020603050405020304" pitchFamily="18" charset="0"/>
                        <a:ea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rPr>
                        <a:t>900,000 đ</a:t>
                      </a:r>
                      <a:endParaRPr lang="en-GB" sz="1200">
                        <a:effectLst/>
                        <a:latin typeface="Times New Roman" panose="02020603050405020304" pitchFamily="18" charset="0"/>
                        <a:ea typeface="Times New Roman" panose="02020603050405020304" pitchFamily="18" charset="0"/>
                      </a:endParaRPr>
                    </a:p>
                  </a:txBody>
                  <a:tcPr marL="52553" marR="52553" marT="0" marB="0"/>
                </a:tc>
                <a:extLst>
                  <a:ext uri="{0D108BD9-81ED-4DB2-BD59-A6C34878D82A}">
                    <a16:rowId xmlns:a16="http://schemas.microsoft.com/office/drawing/2014/main" val="113217786"/>
                  </a:ext>
                </a:extLst>
              </a:tr>
              <a:tr h="179917">
                <a:tc vMerge="1">
                  <a:txBody>
                    <a:bodyPr/>
                    <a:lstStyle/>
                    <a:p>
                      <a:endParaRPr lang="en-GB"/>
                    </a:p>
                  </a:txBody>
                  <a:tcPr/>
                </a:tc>
                <a:tc>
                  <a:txBody>
                    <a:bodyPr/>
                    <a:lstStyle/>
                    <a:p>
                      <a:pPr marL="0" marR="0">
                        <a:spcBef>
                          <a:spcPts val="0"/>
                        </a:spcBef>
                        <a:spcAft>
                          <a:spcPts val="0"/>
                        </a:spcAft>
                      </a:pPr>
                      <a:r>
                        <a:rPr lang="en-US" sz="1200">
                          <a:effectLst/>
                        </a:rPr>
                        <a:t>Bàn giao và thanh lí hợp đồng</a:t>
                      </a:r>
                      <a:endParaRPr lang="en-GB" sz="1200">
                        <a:effectLst/>
                        <a:latin typeface="Times New Roman" panose="02020603050405020304" pitchFamily="18" charset="0"/>
                        <a:ea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rPr>
                        <a:t>2,520,000 đ</a:t>
                      </a:r>
                      <a:endParaRPr lang="en-GB" sz="1200">
                        <a:effectLst/>
                        <a:latin typeface="Times New Roman" panose="02020603050405020304" pitchFamily="18" charset="0"/>
                        <a:ea typeface="Times New Roman" panose="02020603050405020304" pitchFamily="18" charset="0"/>
                      </a:endParaRPr>
                    </a:p>
                  </a:txBody>
                  <a:tcPr marL="52553" marR="52553" marT="0" marB="0"/>
                </a:tc>
                <a:extLst>
                  <a:ext uri="{0D108BD9-81ED-4DB2-BD59-A6C34878D82A}">
                    <a16:rowId xmlns:a16="http://schemas.microsoft.com/office/drawing/2014/main" val="1865255541"/>
                  </a:ext>
                </a:extLst>
              </a:tr>
              <a:tr h="179917">
                <a:tc>
                  <a:txBody>
                    <a:bodyPr/>
                    <a:lstStyle/>
                    <a:p>
                      <a:pPr marL="0" marR="0">
                        <a:spcBef>
                          <a:spcPts val="0"/>
                        </a:spcBef>
                        <a:spcAft>
                          <a:spcPts val="0"/>
                        </a:spcAft>
                      </a:pPr>
                      <a:r>
                        <a:rPr lang="en-US" sz="1200">
                          <a:effectLst/>
                        </a:rPr>
                        <a:t> </a:t>
                      </a:r>
                      <a:endParaRPr lang="en-GB" sz="1200">
                        <a:effectLst/>
                        <a:latin typeface="Times New Roman" panose="02020603050405020304" pitchFamily="18" charset="0"/>
                        <a:ea typeface="Times New Roman" panose="02020603050405020304" pitchFamily="18" charset="0"/>
                      </a:endParaRPr>
                    </a:p>
                  </a:txBody>
                  <a:tcPr marL="52553" marR="52553" marT="0" marB="0"/>
                </a:tc>
                <a:tc>
                  <a:txBody>
                    <a:bodyPr/>
                    <a:lstStyle/>
                    <a:p>
                      <a:pPr marL="0" marR="0">
                        <a:spcBef>
                          <a:spcPts val="0"/>
                        </a:spcBef>
                        <a:spcAft>
                          <a:spcPts val="0"/>
                        </a:spcAft>
                      </a:pPr>
                      <a:r>
                        <a:rPr lang="en-US" sz="1200">
                          <a:effectLst/>
                        </a:rPr>
                        <a:t>Tổng chi phí dự án </a:t>
                      </a:r>
                      <a:endParaRPr lang="en-GB" sz="1200">
                        <a:effectLst/>
                        <a:latin typeface="Times New Roman" panose="02020603050405020304" pitchFamily="18" charset="0"/>
                        <a:ea typeface="Times New Roman" panose="02020603050405020304" pitchFamily="18" charset="0"/>
                      </a:endParaRPr>
                    </a:p>
                  </a:txBody>
                  <a:tcPr marL="52553" marR="52553" marT="0" marB="0"/>
                </a:tc>
                <a:tc>
                  <a:txBody>
                    <a:bodyPr/>
                    <a:lstStyle/>
                    <a:p>
                      <a:pPr marL="0" marR="0">
                        <a:spcBef>
                          <a:spcPts val="0"/>
                        </a:spcBef>
                        <a:spcAft>
                          <a:spcPts val="0"/>
                        </a:spcAft>
                      </a:pPr>
                      <a:r>
                        <a:rPr lang="en-US" sz="1200" dirty="0">
                          <a:effectLst/>
                        </a:rPr>
                        <a:t>63,600,000 đ</a:t>
                      </a:r>
                      <a:endParaRPr lang="en-GB" sz="1200" dirty="0">
                        <a:effectLst/>
                        <a:latin typeface="Times New Roman" panose="02020603050405020304" pitchFamily="18" charset="0"/>
                        <a:ea typeface="Times New Roman" panose="02020603050405020304" pitchFamily="18" charset="0"/>
                      </a:endParaRPr>
                    </a:p>
                  </a:txBody>
                  <a:tcPr marL="52553" marR="52553" marT="0" marB="0"/>
                </a:tc>
                <a:extLst>
                  <a:ext uri="{0D108BD9-81ED-4DB2-BD59-A6C34878D82A}">
                    <a16:rowId xmlns:a16="http://schemas.microsoft.com/office/drawing/2014/main" val="1504996379"/>
                  </a:ext>
                </a:extLst>
              </a:tr>
            </a:tbl>
          </a:graphicData>
        </a:graphic>
      </p:graphicFrame>
    </p:spTree>
    <p:extLst>
      <p:ext uri="{BB962C8B-B14F-4D97-AF65-F5344CB8AC3E}">
        <p14:creationId xmlns:p14="http://schemas.microsoft.com/office/powerpoint/2010/main" val="2007479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100D0-C83D-4238-BFD3-B0BC9C9F7699}"/>
              </a:ext>
            </a:extLst>
          </p:cNvPr>
          <p:cNvSpPr>
            <a:spLocks noGrp="1"/>
          </p:cNvSpPr>
          <p:nvPr>
            <p:ph type="title"/>
          </p:nvPr>
        </p:nvSpPr>
        <p:spPr>
          <a:xfrm>
            <a:off x="1538632" y="649662"/>
            <a:ext cx="6533806" cy="680700"/>
          </a:xfrm>
        </p:spPr>
        <p:txBody>
          <a:bodyPr/>
          <a:lstStyle/>
          <a:p>
            <a:r>
              <a:rPr lang="en-US" sz="3200" dirty="0">
                <a:effectLst/>
                <a:latin typeface="Oswald" panose="020B0604020202020204" charset="0"/>
                <a:ea typeface="Times New Roman" panose="02020603050405020304" pitchFamily="18" charset="0"/>
              </a:rPr>
              <a:t>F. KẾ HOẠCH QUẢN LÍ RỦI RO</a:t>
            </a:r>
            <a:endParaRPr lang="en-GB" sz="3200" dirty="0">
              <a:latin typeface="Oswald" panose="020B0604020202020204" charset="0"/>
            </a:endParaRPr>
          </a:p>
        </p:txBody>
      </p:sp>
      <p:sp>
        <p:nvSpPr>
          <p:cNvPr id="3" name="Slide Number Placeholder 2">
            <a:extLst>
              <a:ext uri="{FF2B5EF4-FFF2-40B4-BE49-F238E27FC236}">
                <a16:creationId xmlns:a16="http://schemas.microsoft.com/office/drawing/2014/main" id="{6ED25B2A-9F58-4E14-957B-72336D775C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graphicFrame>
        <p:nvGraphicFramePr>
          <p:cNvPr id="4" name="Table 3">
            <a:extLst>
              <a:ext uri="{FF2B5EF4-FFF2-40B4-BE49-F238E27FC236}">
                <a16:creationId xmlns:a16="http://schemas.microsoft.com/office/drawing/2014/main" id="{23300A17-EEED-4814-B1D5-86B128F9ACBE}"/>
              </a:ext>
            </a:extLst>
          </p:cNvPr>
          <p:cNvGraphicFramePr>
            <a:graphicFrameLocks noGrp="1"/>
          </p:cNvGraphicFramePr>
          <p:nvPr>
            <p:extLst>
              <p:ext uri="{D42A27DB-BD31-4B8C-83A1-F6EECF244321}">
                <p14:modId xmlns:p14="http://schemas.microsoft.com/office/powerpoint/2010/main" val="764116625"/>
              </p:ext>
            </p:extLst>
          </p:nvPr>
        </p:nvGraphicFramePr>
        <p:xfrm>
          <a:off x="2834614" y="1330362"/>
          <a:ext cx="5523573" cy="3710562"/>
        </p:xfrm>
        <a:graphic>
          <a:graphicData uri="http://schemas.openxmlformats.org/drawingml/2006/table">
            <a:tbl>
              <a:tblPr firstRow="1" firstCol="1" bandRow="1">
                <a:tableStyleId>{FC35C892-EDC9-47E4-AB41-F1AFDE017B42}</a:tableStyleId>
              </a:tblPr>
              <a:tblGrid>
                <a:gridCol w="1841191">
                  <a:extLst>
                    <a:ext uri="{9D8B030D-6E8A-4147-A177-3AD203B41FA5}">
                      <a16:colId xmlns:a16="http://schemas.microsoft.com/office/drawing/2014/main" val="4095264580"/>
                    </a:ext>
                  </a:extLst>
                </a:gridCol>
                <a:gridCol w="1841191">
                  <a:extLst>
                    <a:ext uri="{9D8B030D-6E8A-4147-A177-3AD203B41FA5}">
                      <a16:colId xmlns:a16="http://schemas.microsoft.com/office/drawing/2014/main" val="1533750356"/>
                    </a:ext>
                  </a:extLst>
                </a:gridCol>
                <a:gridCol w="1841191">
                  <a:extLst>
                    <a:ext uri="{9D8B030D-6E8A-4147-A177-3AD203B41FA5}">
                      <a16:colId xmlns:a16="http://schemas.microsoft.com/office/drawing/2014/main" val="3384039146"/>
                    </a:ext>
                  </a:extLst>
                </a:gridCol>
              </a:tblGrid>
              <a:tr h="140174">
                <a:tc>
                  <a:txBody>
                    <a:bodyPr/>
                    <a:lstStyle/>
                    <a:p>
                      <a:pPr marL="0" marR="0">
                        <a:spcBef>
                          <a:spcPts val="0"/>
                        </a:spcBef>
                        <a:spcAft>
                          <a:spcPts val="0"/>
                        </a:spcAft>
                      </a:pPr>
                      <a:r>
                        <a:rPr lang="en-US" sz="1000" dirty="0" err="1">
                          <a:effectLst/>
                        </a:rPr>
                        <a:t>Các</a:t>
                      </a:r>
                      <a:r>
                        <a:rPr lang="en-US" sz="1000" dirty="0">
                          <a:effectLst/>
                        </a:rPr>
                        <a:t> </a:t>
                      </a:r>
                      <a:r>
                        <a:rPr lang="en-US" sz="1000" dirty="0" err="1">
                          <a:effectLst/>
                        </a:rPr>
                        <a:t>loại</a:t>
                      </a:r>
                      <a:r>
                        <a:rPr lang="en-US" sz="1000" dirty="0">
                          <a:effectLst/>
                        </a:rPr>
                        <a:t> </a:t>
                      </a:r>
                      <a:r>
                        <a:rPr lang="en-US" sz="1000" dirty="0" err="1">
                          <a:effectLst/>
                        </a:rPr>
                        <a:t>rủi</a:t>
                      </a:r>
                      <a:r>
                        <a:rPr lang="en-US" sz="1000" dirty="0">
                          <a:effectLst/>
                        </a:rPr>
                        <a:t> </a:t>
                      </a:r>
                      <a:r>
                        <a:rPr lang="en-US" sz="1000" dirty="0" err="1">
                          <a:effectLst/>
                        </a:rPr>
                        <a:t>ro</a:t>
                      </a:r>
                      <a:endParaRPr lang="en-GB" sz="1000" dirty="0">
                        <a:effectLst/>
                        <a:latin typeface="Times New Roman" panose="02020603050405020304" pitchFamily="18" charset="0"/>
                        <a:ea typeface="Times New Roman" panose="02020603050405020304" pitchFamily="18" charset="0"/>
                      </a:endParaRPr>
                    </a:p>
                  </a:txBody>
                  <a:tcPr marL="27822" marR="27822" marT="0" marB="0"/>
                </a:tc>
                <a:tc>
                  <a:txBody>
                    <a:bodyPr/>
                    <a:lstStyle/>
                    <a:p>
                      <a:pPr marL="0" marR="0">
                        <a:spcBef>
                          <a:spcPts val="0"/>
                        </a:spcBef>
                        <a:spcAft>
                          <a:spcPts val="0"/>
                        </a:spcAft>
                      </a:pPr>
                      <a:r>
                        <a:rPr lang="en-US" sz="1000">
                          <a:effectLst/>
                        </a:rPr>
                        <a:t>STT</a:t>
                      </a:r>
                      <a:endParaRPr lang="en-GB" sz="1000">
                        <a:effectLst/>
                        <a:latin typeface="Times New Roman" panose="02020603050405020304" pitchFamily="18" charset="0"/>
                        <a:ea typeface="Times New Roman" panose="02020603050405020304" pitchFamily="18" charset="0"/>
                      </a:endParaRPr>
                    </a:p>
                  </a:txBody>
                  <a:tcPr marL="27822" marR="27822" marT="0" marB="0"/>
                </a:tc>
                <a:tc>
                  <a:txBody>
                    <a:bodyPr/>
                    <a:lstStyle/>
                    <a:p>
                      <a:pPr marL="0" marR="0">
                        <a:spcBef>
                          <a:spcPts val="0"/>
                        </a:spcBef>
                        <a:spcAft>
                          <a:spcPts val="0"/>
                        </a:spcAft>
                      </a:pPr>
                      <a:r>
                        <a:rPr lang="en-US" sz="1000">
                          <a:effectLst/>
                        </a:rPr>
                        <a:t>Rủi ro</a:t>
                      </a:r>
                      <a:endParaRPr lang="en-GB" sz="1000">
                        <a:effectLst/>
                        <a:latin typeface="Times New Roman" panose="02020603050405020304" pitchFamily="18" charset="0"/>
                        <a:ea typeface="Times New Roman" panose="02020603050405020304" pitchFamily="18" charset="0"/>
                      </a:endParaRPr>
                    </a:p>
                  </a:txBody>
                  <a:tcPr marL="27822" marR="27822" marT="0" marB="0"/>
                </a:tc>
                <a:extLst>
                  <a:ext uri="{0D108BD9-81ED-4DB2-BD59-A6C34878D82A}">
                    <a16:rowId xmlns:a16="http://schemas.microsoft.com/office/drawing/2014/main" val="1881938738"/>
                  </a:ext>
                </a:extLst>
              </a:tr>
              <a:tr h="170328">
                <a:tc rowSpan="3">
                  <a:txBody>
                    <a:bodyPr/>
                    <a:lstStyle/>
                    <a:p>
                      <a:pPr marL="0" marR="0">
                        <a:spcBef>
                          <a:spcPts val="0"/>
                        </a:spcBef>
                        <a:spcAft>
                          <a:spcPts val="0"/>
                        </a:spcAft>
                      </a:pPr>
                      <a:r>
                        <a:rPr lang="en-US" sz="1000">
                          <a:effectLst/>
                        </a:rPr>
                        <a:t>Rủi ro dự án</a:t>
                      </a:r>
                      <a:endParaRPr lang="en-GB" sz="1000">
                        <a:effectLst/>
                        <a:latin typeface="Times New Roman" panose="02020603050405020304" pitchFamily="18" charset="0"/>
                        <a:ea typeface="Times New Roman" panose="02020603050405020304" pitchFamily="18" charset="0"/>
                      </a:endParaRPr>
                    </a:p>
                  </a:txBody>
                  <a:tcPr marL="27822" marR="27822" marT="0" marB="0"/>
                </a:tc>
                <a:tc>
                  <a:txBody>
                    <a:bodyPr/>
                    <a:lstStyle/>
                    <a:p>
                      <a:pPr marL="0" marR="0">
                        <a:spcBef>
                          <a:spcPts val="0"/>
                        </a:spcBef>
                        <a:spcAft>
                          <a:spcPts val="0"/>
                        </a:spcAft>
                      </a:pPr>
                      <a:r>
                        <a:rPr lang="en-US" sz="1000">
                          <a:effectLst/>
                        </a:rPr>
                        <a:t>1</a:t>
                      </a:r>
                      <a:endParaRPr lang="en-GB" sz="1000">
                        <a:effectLst/>
                        <a:latin typeface="Times New Roman" panose="02020603050405020304" pitchFamily="18" charset="0"/>
                        <a:ea typeface="Times New Roman" panose="02020603050405020304" pitchFamily="18" charset="0"/>
                      </a:endParaRPr>
                    </a:p>
                  </a:txBody>
                  <a:tcPr marL="27822" marR="27822" marT="0" marB="0"/>
                </a:tc>
                <a:tc>
                  <a:txBody>
                    <a:bodyPr/>
                    <a:lstStyle/>
                    <a:p>
                      <a:pPr marL="0" marR="0">
                        <a:spcBef>
                          <a:spcPts val="0"/>
                        </a:spcBef>
                        <a:spcAft>
                          <a:spcPts val="0"/>
                        </a:spcAft>
                      </a:pPr>
                      <a:r>
                        <a:rPr lang="en-US" sz="1000">
                          <a:effectLst/>
                        </a:rPr>
                        <a:t>Lập lich trễ không hợp lí</a:t>
                      </a:r>
                      <a:endParaRPr lang="en-GB" sz="1000">
                        <a:effectLst/>
                        <a:latin typeface="Times New Roman" panose="02020603050405020304" pitchFamily="18" charset="0"/>
                        <a:ea typeface="Times New Roman" panose="02020603050405020304" pitchFamily="18" charset="0"/>
                      </a:endParaRPr>
                    </a:p>
                  </a:txBody>
                  <a:tcPr marL="27822" marR="27822" marT="0" marB="0"/>
                </a:tc>
                <a:extLst>
                  <a:ext uri="{0D108BD9-81ED-4DB2-BD59-A6C34878D82A}">
                    <a16:rowId xmlns:a16="http://schemas.microsoft.com/office/drawing/2014/main" val="2804206471"/>
                  </a:ext>
                </a:extLst>
              </a:tr>
              <a:tr h="420523">
                <a:tc vMerge="1">
                  <a:txBody>
                    <a:bodyPr/>
                    <a:lstStyle/>
                    <a:p>
                      <a:endParaRPr lang="en-GB"/>
                    </a:p>
                  </a:txBody>
                  <a:tcPr/>
                </a:tc>
                <a:tc>
                  <a:txBody>
                    <a:bodyPr/>
                    <a:lstStyle/>
                    <a:p>
                      <a:pPr marL="0" marR="0">
                        <a:spcBef>
                          <a:spcPts val="0"/>
                        </a:spcBef>
                        <a:spcAft>
                          <a:spcPts val="0"/>
                        </a:spcAft>
                      </a:pPr>
                      <a:r>
                        <a:rPr lang="en-US" sz="1000">
                          <a:effectLst/>
                        </a:rPr>
                        <a:t>2</a:t>
                      </a:r>
                      <a:endParaRPr lang="en-GB" sz="1000">
                        <a:effectLst/>
                        <a:latin typeface="Times New Roman" panose="02020603050405020304" pitchFamily="18" charset="0"/>
                        <a:ea typeface="Times New Roman" panose="02020603050405020304" pitchFamily="18" charset="0"/>
                      </a:endParaRPr>
                    </a:p>
                  </a:txBody>
                  <a:tcPr marL="27822" marR="27822" marT="0" marB="0"/>
                </a:tc>
                <a:tc>
                  <a:txBody>
                    <a:bodyPr/>
                    <a:lstStyle/>
                    <a:p>
                      <a:pPr marL="0" marR="0">
                        <a:spcBef>
                          <a:spcPts val="0"/>
                        </a:spcBef>
                        <a:spcAft>
                          <a:spcPts val="0"/>
                        </a:spcAft>
                      </a:pPr>
                      <a:r>
                        <a:rPr lang="en-US" sz="1000">
                          <a:effectLst/>
                        </a:rPr>
                        <a:t>Khách hàng thay đổi yêu cầu trong quá trình thực hiện dự án</a:t>
                      </a:r>
                      <a:endParaRPr lang="en-GB" sz="1000">
                        <a:effectLst/>
                        <a:latin typeface="Times New Roman" panose="02020603050405020304" pitchFamily="18" charset="0"/>
                        <a:ea typeface="Times New Roman" panose="02020603050405020304" pitchFamily="18" charset="0"/>
                      </a:endParaRPr>
                    </a:p>
                  </a:txBody>
                  <a:tcPr marL="27822" marR="27822" marT="0" marB="0"/>
                </a:tc>
                <a:extLst>
                  <a:ext uri="{0D108BD9-81ED-4DB2-BD59-A6C34878D82A}">
                    <a16:rowId xmlns:a16="http://schemas.microsoft.com/office/drawing/2014/main" val="501915678"/>
                  </a:ext>
                </a:extLst>
              </a:tr>
              <a:tr h="280348">
                <a:tc vMerge="1">
                  <a:txBody>
                    <a:bodyPr/>
                    <a:lstStyle/>
                    <a:p>
                      <a:endParaRPr lang="en-GB"/>
                    </a:p>
                  </a:txBody>
                  <a:tcPr/>
                </a:tc>
                <a:tc>
                  <a:txBody>
                    <a:bodyPr/>
                    <a:lstStyle/>
                    <a:p>
                      <a:pPr marL="0" marR="0">
                        <a:spcBef>
                          <a:spcPts val="0"/>
                        </a:spcBef>
                        <a:spcAft>
                          <a:spcPts val="0"/>
                        </a:spcAft>
                      </a:pPr>
                      <a:r>
                        <a:rPr lang="en-US" sz="1000">
                          <a:effectLst/>
                        </a:rPr>
                        <a:t>3</a:t>
                      </a:r>
                      <a:endParaRPr lang="en-GB" sz="1000">
                        <a:effectLst/>
                        <a:latin typeface="Times New Roman" panose="02020603050405020304" pitchFamily="18" charset="0"/>
                        <a:ea typeface="Times New Roman" panose="02020603050405020304" pitchFamily="18" charset="0"/>
                      </a:endParaRPr>
                    </a:p>
                  </a:txBody>
                  <a:tcPr marL="27822" marR="27822" marT="0" marB="0"/>
                </a:tc>
                <a:tc>
                  <a:txBody>
                    <a:bodyPr/>
                    <a:lstStyle/>
                    <a:p>
                      <a:pPr marL="0" marR="0">
                        <a:spcBef>
                          <a:spcPts val="0"/>
                        </a:spcBef>
                        <a:spcAft>
                          <a:spcPts val="0"/>
                        </a:spcAft>
                      </a:pPr>
                      <a:r>
                        <a:rPr lang="en-US" sz="1000">
                          <a:effectLst/>
                        </a:rPr>
                        <a:t>Xung đột giữa khách hàng và đội dự án phát triển</a:t>
                      </a:r>
                      <a:endParaRPr lang="en-GB" sz="1000">
                        <a:effectLst/>
                        <a:latin typeface="Times New Roman" panose="02020603050405020304" pitchFamily="18" charset="0"/>
                        <a:ea typeface="Times New Roman" panose="02020603050405020304" pitchFamily="18" charset="0"/>
                      </a:endParaRPr>
                    </a:p>
                  </a:txBody>
                  <a:tcPr marL="27822" marR="27822" marT="0" marB="0"/>
                </a:tc>
                <a:extLst>
                  <a:ext uri="{0D108BD9-81ED-4DB2-BD59-A6C34878D82A}">
                    <a16:rowId xmlns:a16="http://schemas.microsoft.com/office/drawing/2014/main" val="1100548636"/>
                  </a:ext>
                </a:extLst>
              </a:tr>
              <a:tr h="280348">
                <a:tc rowSpan="4">
                  <a:txBody>
                    <a:bodyPr/>
                    <a:lstStyle/>
                    <a:p>
                      <a:pPr marL="0" marR="0">
                        <a:spcBef>
                          <a:spcPts val="0"/>
                        </a:spcBef>
                        <a:spcAft>
                          <a:spcPts val="0"/>
                        </a:spcAft>
                      </a:pPr>
                      <a:r>
                        <a:rPr lang="en-US" sz="1000">
                          <a:effectLst/>
                        </a:rPr>
                        <a:t>Rủi ro kĩ thuật</a:t>
                      </a:r>
                      <a:endParaRPr lang="en-GB" sz="1000">
                        <a:effectLst/>
                        <a:latin typeface="Times New Roman" panose="02020603050405020304" pitchFamily="18" charset="0"/>
                        <a:ea typeface="Times New Roman" panose="02020603050405020304" pitchFamily="18" charset="0"/>
                      </a:endParaRPr>
                    </a:p>
                  </a:txBody>
                  <a:tcPr marL="27822" marR="27822" marT="0" marB="0"/>
                </a:tc>
                <a:tc>
                  <a:txBody>
                    <a:bodyPr/>
                    <a:lstStyle/>
                    <a:p>
                      <a:pPr marL="0" marR="0">
                        <a:spcBef>
                          <a:spcPts val="0"/>
                        </a:spcBef>
                        <a:spcAft>
                          <a:spcPts val="0"/>
                        </a:spcAft>
                      </a:pPr>
                      <a:r>
                        <a:rPr lang="en-US" sz="1000">
                          <a:effectLst/>
                        </a:rPr>
                        <a:t>1</a:t>
                      </a:r>
                      <a:endParaRPr lang="en-GB" sz="1000">
                        <a:effectLst/>
                        <a:latin typeface="Times New Roman" panose="02020603050405020304" pitchFamily="18" charset="0"/>
                        <a:ea typeface="Times New Roman" panose="02020603050405020304" pitchFamily="18" charset="0"/>
                      </a:endParaRPr>
                    </a:p>
                  </a:txBody>
                  <a:tcPr marL="27822" marR="27822" marT="0" marB="0"/>
                </a:tc>
                <a:tc>
                  <a:txBody>
                    <a:bodyPr/>
                    <a:lstStyle/>
                    <a:p>
                      <a:pPr marL="0" marR="0">
                        <a:spcBef>
                          <a:spcPts val="0"/>
                        </a:spcBef>
                        <a:spcAft>
                          <a:spcPts val="0"/>
                        </a:spcAft>
                      </a:pPr>
                      <a:r>
                        <a:rPr lang="en-US" sz="1000">
                          <a:effectLst/>
                        </a:rPr>
                        <a:t>Phần mềm không tương thích với hệ thống</a:t>
                      </a:r>
                      <a:endParaRPr lang="en-GB" sz="1000">
                        <a:effectLst/>
                        <a:latin typeface="Times New Roman" panose="02020603050405020304" pitchFamily="18" charset="0"/>
                        <a:ea typeface="Times New Roman" panose="02020603050405020304" pitchFamily="18" charset="0"/>
                      </a:endParaRPr>
                    </a:p>
                  </a:txBody>
                  <a:tcPr marL="27822" marR="27822" marT="0" marB="0"/>
                </a:tc>
                <a:extLst>
                  <a:ext uri="{0D108BD9-81ED-4DB2-BD59-A6C34878D82A}">
                    <a16:rowId xmlns:a16="http://schemas.microsoft.com/office/drawing/2014/main" val="683425939"/>
                  </a:ext>
                </a:extLst>
              </a:tr>
              <a:tr h="170328">
                <a:tc vMerge="1">
                  <a:txBody>
                    <a:bodyPr/>
                    <a:lstStyle/>
                    <a:p>
                      <a:endParaRPr lang="en-GB"/>
                    </a:p>
                  </a:txBody>
                  <a:tcPr/>
                </a:tc>
                <a:tc>
                  <a:txBody>
                    <a:bodyPr/>
                    <a:lstStyle/>
                    <a:p>
                      <a:pPr marL="0" marR="0">
                        <a:spcBef>
                          <a:spcPts val="0"/>
                        </a:spcBef>
                        <a:spcAft>
                          <a:spcPts val="0"/>
                        </a:spcAft>
                      </a:pPr>
                      <a:r>
                        <a:rPr lang="en-US" sz="1000">
                          <a:effectLst/>
                        </a:rPr>
                        <a:t>2</a:t>
                      </a:r>
                      <a:endParaRPr lang="en-GB" sz="1000">
                        <a:effectLst/>
                        <a:latin typeface="Times New Roman" panose="02020603050405020304" pitchFamily="18" charset="0"/>
                        <a:ea typeface="Times New Roman" panose="02020603050405020304" pitchFamily="18" charset="0"/>
                      </a:endParaRPr>
                    </a:p>
                  </a:txBody>
                  <a:tcPr marL="27822" marR="27822" marT="0" marB="0"/>
                </a:tc>
                <a:tc>
                  <a:txBody>
                    <a:bodyPr/>
                    <a:lstStyle/>
                    <a:p>
                      <a:pPr marL="0" marR="0">
                        <a:spcBef>
                          <a:spcPts val="0"/>
                        </a:spcBef>
                        <a:spcAft>
                          <a:spcPts val="0"/>
                        </a:spcAft>
                      </a:pPr>
                      <a:r>
                        <a:rPr lang="en-US" sz="1000">
                          <a:effectLst/>
                        </a:rPr>
                        <a:t>Code chậm so với dự án</a:t>
                      </a:r>
                      <a:endParaRPr lang="en-GB" sz="1000">
                        <a:effectLst/>
                        <a:latin typeface="Times New Roman" panose="02020603050405020304" pitchFamily="18" charset="0"/>
                        <a:ea typeface="Times New Roman" panose="02020603050405020304" pitchFamily="18" charset="0"/>
                      </a:endParaRPr>
                    </a:p>
                  </a:txBody>
                  <a:tcPr marL="27822" marR="27822" marT="0" marB="0"/>
                </a:tc>
                <a:extLst>
                  <a:ext uri="{0D108BD9-81ED-4DB2-BD59-A6C34878D82A}">
                    <a16:rowId xmlns:a16="http://schemas.microsoft.com/office/drawing/2014/main" val="3324099217"/>
                  </a:ext>
                </a:extLst>
              </a:tr>
              <a:tr h="280348">
                <a:tc vMerge="1">
                  <a:txBody>
                    <a:bodyPr/>
                    <a:lstStyle/>
                    <a:p>
                      <a:endParaRPr lang="en-GB"/>
                    </a:p>
                  </a:txBody>
                  <a:tcPr/>
                </a:tc>
                <a:tc>
                  <a:txBody>
                    <a:bodyPr/>
                    <a:lstStyle/>
                    <a:p>
                      <a:pPr marL="0" marR="0">
                        <a:spcBef>
                          <a:spcPts val="0"/>
                        </a:spcBef>
                        <a:spcAft>
                          <a:spcPts val="0"/>
                        </a:spcAft>
                      </a:pPr>
                      <a:r>
                        <a:rPr lang="en-US" sz="1000" dirty="0">
                          <a:effectLst/>
                        </a:rPr>
                        <a:t>3</a:t>
                      </a:r>
                      <a:endParaRPr lang="en-GB" sz="1000" dirty="0">
                        <a:effectLst/>
                        <a:latin typeface="Times New Roman" panose="02020603050405020304" pitchFamily="18" charset="0"/>
                        <a:ea typeface="Times New Roman" panose="02020603050405020304" pitchFamily="18" charset="0"/>
                      </a:endParaRPr>
                    </a:p>
                  </a:txBody>
                  <a:tcPr marL="27822" marR="27822" marT="0" marB="0"/>
                </a:tc>
                <a:tc>
                  <a:txBody>
                    <a:bodyPr/>
                    <a:lstStyle/>
                    <a:p>
                      <a:pPr marL="0" marR="0">
                        <a:spcBef>
                          <a:spcPts val="0"/>
                        </a:spcBef>
                        <a:spcAft>
                          <a:spcPts val="0"/>
                        </a:spcAft>
                      </a:pPr>
                      <a:r>
                        <a:rPr lang="en-US" sz="1000">
                          <a:effectLst/>
                        </a:rPr>
                        <a:t>Code bị lỗi phải sửa cài đặt lại nhiều lần</a:t>
                      </a:r>
                      <a:endParaRPr lang="en-GB" sz="1000">
                        <a:effectLst/>
                        <a:latin typeface="Times New Roman" panose="02020603050405020304" pitchFamily="18" charset="0"/>
                        <a:ea typeface="Times New Roman" panose="02020603050405020304" pitchFamily="18" charset="0"/>
                      </a:endParaRPr>
                    </a:p>
                  </a:txBody>
                  <a:tcPr marL="27822" marR="27822" marT="0" marB="0"/>
                </a:tc>
                <a:extLst>
                  <a:ext uri="{0D108BD9-81ED-4DB2-BD59-A6C34878D82A}">
                    <a16:rowId xmlns:a16="http://schemas.microsoft.com/office/drawing/2014/main" val="912539500"/>
                  </a:ext>
                </a:extLst>
              </a:tr>
              <a:tr h="280348">
                <a:tc vMerge="1">
                  <a:txBody>
                    <a:bodyPr/>
                    <a:lstStyle/>
                    <a:p>
                      <a:endParaRPr lang="en-GB"/>
                    </a:p>
                  </a:txBody>
                  <a:tcPr/>
                </a:tc>
                <a:tc>
                  <a:txBody>
                    <a:bodyPr/>
                    <a:lstStyle/>
                    <a:p>
                      <a:pPr marL="0" marR="0">
                        <a:spcBef>
                          <a:spcPts val="0"/>
                        </a:spcBef>
                        <a:spcAft>
                          <a:spcPts val="0"/>
                        </a:spcAft>
                      </a:pPr>
                      <a:r>
                        <a:rPr lang="en-US" sz="1000">
                          <a:effectLst/>
                        </a:rPr>
                        <a:t>4</a:t>
                      </a:r>
                      <a:endParaRPr lang="en-GB" sz="1000">
                        <a:effectLst/>
                        <a:latin typeface="Times New Roman" panose="02020603050405020304" pitchFamily="18" charset="0"/>
                        <a:ea typeface="Times New Roman" panose="02020603050405020304" pitchFamily="18" charset="0"/>
                      </a:endParaRPr>
                    </a:p>
                  </a:txBody>
                  <a:tcPr marL="27822" marR="27822" marT="0" marB="0"/>
                </a:tc>
                <a:tc>
                  <a:txBody>
                    <a:bodyPr/>
                    <a:lstStyle/>
                    <a:p>
                      <a:pPr marL="0" marR="0">
                        <a:spcBef>
                          <a:spcPts val="0"/>
                        </a:spcBef>
                        <a:spcAft>
                          <a:spcPts val="0"/>
                        </a:spcAft>
                      </a:pPr>
                      <a:r>
                        <a:rPr lang="en-US" sz="1000">
                          <a:effectLst/>
                        </a:rPr>
                        <a:t>Lựa chọn công nghệ không phù hợp</a:t>
                      </a:r>
                      <a:endParaRPr lang="en-GB" sz="1000">
                        <a:effectLst/>
                        <a:latin typeface="Times New Roman" panose="02020603050405020304" pitchFamily="18" charset="0"/>
                        <a:ea typeface="Times New Roman" panose="02020603050405020304" pitchFamily="18" charset="0"/>
                      </a:endParaRPr>
                    </a:p>
                  </a:txBody>
                  <a:tcPr marL="27822" marR="27822" marT="0" marB="0"/>
                </a:tc>
                <a:extLst>
                  <a:ext uri="{0D108BD9-81ED-4DB2-BD59-A6C34878D82A}">
                    <a16:rowId xmlns:a16="http://schemas.microsoft.com/office/drawing/2014/main" val="3884786095"/>
                  </a:ext>
                </a:extLst>
              </a:tr>
              <a:tr h="280348">
                <a:tc rowSpan="2">
                  <a:txBody>
                    <a:bodyPr/>
                    <a:lstStyle/>
                    <a:p>
                      <a:pPr marL="0" marR="0">
                        <a:spcBef>
                          <a:spcPts val="0"/>
                        </a:spcBef>
                        <a:spcAft>
                          <a:spcPts val="0"/>
                        </a:spcAft>
                      </a:pPr>
                      <a:r>
                        <a:rPr lang="en-US" sz="1000">
                          <a:effectLst/>
                        </a:rPr>
                        <a:t>Rủi ro tổ chức </a:t>
                      </a:r>
                      <a:endParaRPr lang="en-GB" sz="1000">
                        <a:effectLst/>
                        <a:latin typeface="Times New Roman" panose="02020603050405020304" pitchFamily="18" charset="0"/>
                        <a:ea typeface="Times New Roman" panose="02020603050405020304" pitchFamily="18" charset="0"/>
                      </a:endParaRPr>
                    </a:p>
                  </a:txBody>
                  <a:tcPr marL="27822" marR="27822" marT="0" marB="0"/>
                </a:tc>
                <a:tc>
                  <a:txBody>
                    <a:bodyPr/>
                    <a:lstStyle/>
                    <a:p>
                      <a:pPr marL="0" marR="0">
                        <a:spcBef>
                          <a:spcPts val="0"/>
                        </a:spcBef>
                        <a:spcAft>
                          <a:spcPts val="0"/>
                        </a:spcAft>
                      </a:pPr>
                      <a:r>
                        <a:rPr lang="en-US" sz="1000">
                          <a:effectLst/>
                        </a:rPr>
                        <a:t>1</a:t>
                      </a:r>
                      <a:endParaRPr lang="en-GB" sz="1000">
                        <a:effectLst/>
                        <a:latin typeface="Times New Roman" panose="02020603050405020304" pitchFamily="18" charset="0"/>
                        <a:ea typeface="Times New Roman" panose="02020603050405020304" pitchFamily="18" charset="0"/>
                      </a:endParaRPr>
                    </a:p>
                  </a:txBody>
                  <a:tcPr marL="27822" marR="27822" marT="0" marB="0"/>
                </a:tc>
                <a:tc>
                  <a:txBody>
                    <a:bodyPr/>
                    <a:lstStyle/>
                    <a:p>
                      <a:pPr marL="0" marR="0">
                        <a:spcBef>
                          <a:spcPts val="0"/>
                        </a:spcBef>
                        <a:spcAft>
                          <a:spcPts val="0"/>
                        </a:spcAft>
                      </a:pPr>
                      <a:r>
                        <a:rPr lang="en-US" sz="1000">
                          <a:effectLst/>
                        </a:rPr>
                        <a:t>Nhân viên bị bệnh xin nghỉ phép</a:t>
                      </a:r>
                      <a:endParaRPr lang="en-GB" sz="1000">
                        <a:effectLst/>
                        <a:latin typeface="Times New Roman" panose="02020603050405020304" pitchFamily="18" charset="0"/>
                        <a:ea typeface="Times New Roman" panose="02020603050405020304" pitchFamily="18" charset="0"/>
                      </a:endParaRPr>
                    </a:p>
                  </a:txBody>
                  <a:tcPr marL="27822" marR="27822" marT="0" marB="0"/>
                </a:tc>
                <a:extLst>
                  <a:ext uri="{0D108BD9-81ED-4DB2-BD59-A6C34878D82A}">
                    <a16:rowId xmlns:a16="http://schemas.microsoft.com/office/drawing/2014/main" val="3073413472"/>
                  </a:ext>
                </a:extLst>
              </a:tr>
              <a:tr h="425819">
                <a:tc vMerge="1">
                  <a:txBody>
                    <a:bodyPr/>
                    <a:lstStyle/>
                    <a:p>
                      <a:endParaRPr lang="en-GB"/>
                    </a:p>
                  </a:txBody>
                  <a:tcPr/>
                </a:tc>
                <a:tc>
                  <a:txBody>
                    <a:bodyPr/>
                    <a:lstStyle/>
                    <a:p>
                      <a:pPr marL="0" marR="0">
                        <a:spcBef>
                          <a:spcPts val="0"/>
                        </a:spcBef>
                        <a:spcAft>
                          <a:spcPts val="0"/>
                        </a:spcAft>
                      </a:pPr>
                      <a:r>
                        <a:rPr lang="en-US" sz="1000">
                          <a:effectLst/>
                        </a:rPr>
                        <a:t>2</a:t>
                      </a:r>
                      <a:endParaRPr lang="en-GB" sz="1000">
                        <a:effectLst/>
                        <a:latin typeface="Times New Roman" panose="02020603050405020304" pitchFamily="18" charset="0"/>
                        <a:ea typeface="Times New Roman" panose="02020603050405020304" pitchFamily="18" charset="0"/>
                      </a:endParaRPr>
                    </a:p>
                  </a:txBody>
                  <a:tcPr marL="27822" marR="27822" marT="0" marB="0"/>
                </a:tc>
                <a:tc>
                  <a:txBody>
                    <a:bodyPr/>
                    <a:lstStyle/>
                    <a:p>
                      <a:pPr marL="0" marR="0">
                        <a:spcBef>
                          <a:spcPts val="0"/>
                        </a:spcBef>
                        <a:spcAft>
                          <a:spcPts val="0"/>
                        </a:spcAft>
                      </a:pPr>
                      <a:r>
                        <a:rPr lang="en-US" sz="1000">
                          <a:effectLst/>
                        </a:rPr>
                        <a:t>Phân công nhiệm vụ chưa hợp lý dẫn đến nhân viên không làm đúng chuyên môn</a:t>
                      </a:r>
                      <a:endParaRPr lang="en-GB" sz="1000">
                        <a:effectLst/>
                        <a:latin typeface="Times New Roman" panose="02020603050405020304" pitchFamily="18" charset="0"/>
                        <a:ea typeface="Times New Roman" panose="02020603050405020304" pitchFamily="18" charset="0"/>
                      </a:endParaRPr>
                    </a:p>
                  </a:txBody>
                  <a:tcPr marL="27822" marR="27822" marT="0" marB="0"/>
                </a:tc>
                <a:extLst>
                  <a:ext uri="{0D108BD9-81ED-4DB2-BD59-A6C34878D82A}">
                    <a16:rowId xmlns:a16="http://schemas.microsoft.com/office/drawing/2014/main" val="301116271"/>
                  </a:ext>
                </a:extLst>
              </a:tr>
              <a:tr h="280348">
                <a:tc rowSpan="3">
                  <a:txBody>
                    <a:bodyPr/>
                    <a:lstStyle/>
                    <a:p>
                      <a:pPr marL="0" marR="0">
                        <a:spcBef>
                          <a:spcPts val="0"/>
                        </a:spcBef>
                        <a:spcAft>
                          <a:spcPts val="0"/>
                        </a:spcAft>
                      </a:pPr>
                      <a:r>
                        <a:rPr lang="en-US" sz="1000">
                          <a:effectLst/>
                        </a:rPr>
                        <a:t>Rủi ro kiểm soát</a:t>
                      </a:r>
                      <a:endParaRPr lang="en-GB" sz="1000">
                        <a:effectLst/>
                        <a:latin typeface="Times New Roman" panose="02020603050405020304" pitchFamily="18" charset="0"/>
                        <a:ea typeface="Times New Roman" panose="02020603050405020304" pitchFamily="18" charset="0"/>
                      </a:endParaRPr>
                    </a:p>
                  </a:txBody>
                  <a:tcPr marL="27822" marR="27822" marT="0" marB="0"/>
                </a:tc>
                <a:tc>
                  <a:txBody>
                    <a:bodyPr/>
                    <a:lstStyle/>
                    <a:p>
                      <a:pPr marL="0" marR="0">
                        <a:spcBef>
                          <a:spcPts val="0"/>
                        </a:spcBef>
                        <a:spcAft>
                          <a:spcPts val="0"/>
                        </a:spcAft>
                      </a:pPr>
                      <a:r>
                        <a:rPr lang="en-US" sz="1000">
                          <a:effectLst/>
                        </a:rPr>
                        <a:t>1</a:t>
                      </a:r>
                      <a:endParaRPr lang="en-GB" sz="1000">
                        <a:effectLst/>
                        <a:latin typeface="Times New Roman" panose="02020603050405020304" pitchFamily="18" charset="0"/>
                        <a:ea typeface="Times New Roman" panose="02020603050405020304" pitchFamily="18" charset="0"/>
                      </a:endParaRPr>
                    </a:p>
                  </a:txBody>
                  <a:tcPr marL="27822" marR="27822" marT="0" marB="0"/>
                </a:tc>
                <a:tc>
                  <a:txBody>
                    <a:bodyPr/>
                    <a:lstStyle/>
                    <a:p>
                      <a:pPr marL="0" marR="0">
                        <a:spcBef>
                          <a:spcPts val="0"/>
                        </a:spcBef>
                        <a:spcAft>
                          <a:spcPts val="0"/>
                        </a:spcAft>
                      </a:pPr>
                      <a:r>
                        <a:rPr lang="en-US" sz="1000">
                          <a:effectLst/>
                        </a:rPr>
                        <a:t>Ước lượng chí phí quá cao so với ngân sách</a:t>
                      </a:r>
                      <a:endParaRPr lang="en-GB" sz="1000">
                        <a:effectLst/>
                        <a:latin typeface="Times New Roman" panose="02020603050405020304" pitchFamily="18" charset="0"/>
                        <a:ea typeface="Times New Roman" panose="02020603050405020304" pitchFamily="18" charset="0"/>
                      </a:endParaRPr>
                    </a:p>
                  </a:txBody>
                  <a:tcPr marL="27822" marR="27822" marT="0" marB="0"/>
                </a:tc>
                <a:extLst>
                  <a:ext uri="{0D108BD9-81ED-4DB2-BD59-A6C34878D82A}">
                    <a16:rowId xmlns:a16="http://schemas.microsoft.com/office/drawing/2014/main" val="612034117"/>
                  </a:ext>
                </a:extLst>
              </a:tr>
              <a:tr h="340655">
                <a:tc vMerge="1">
                  <a:txBody>
                    <a:bodyPr/>
                    <a:lstStyle/>
                    <a:p>
                      <a:endParaRPr lang="en-GB"/>
                    </a:p>
                  </a:txBody>
                  <a:tcPr/>
                </a:tc>
                <a:tc>
                  <a:txBody>
                    <a:bodyPr/>
                    <a:lstStyle/>
                    <a:p>
                      <a:pPr marL="0" marR="0">
                        <a:spcBef>
                          <a:spcPts val="0"/>
                        </a:spcBef>
                        <a:spcAft>
                          <a:spcPts val="0"/>
                        </a:spcAft>
                      </a:pPr>
                      <a:r>
                        <a:rPr lang="en-US" sz="1000">
                          <a:effectLst/>
                        </a:rPr>
                        <a:t>2</a:t>
                      </a:r>
                      <a:endParaRPr lang="en-GB" sz="1000">
                        <a:effectLst/>
                        <a:latin typeface="Times New Roman" panose="02020603050405020304" pitchFamily="18" charset="0"/>
                        <a:ea typeface="Times New Roman" panose="02020603050405020304" pitchFamily="18" charset="0"/>
                      </a:endParaRPr>
                    </a:p>
                  </a:txBody>
                  <a:tcPr marL="27822" marR="27822" marT="0" marB="0"/>
                </a:tc>
                <a:tc>
                  <a:txBody>
                    <a:bodyPr/>
                    <a:lstStyle/>
                    <a:p>
                      <a:pPr marL="0" marR="0">
                        <a:spcBef>
                          <a:spcPts val="0"/>
                        </a:spcBef>
                        <a:spcAft>
                          <a:spcPts val="0"/>
                        </a:spcAft>
                      </a:pPr>
                      <a:r>
                        <a:rPr lang="en-US" sz="1000">
                          <a:effectLst/>
                        </a:rPr>
                        <a:t>Hệ thống không thực hiện đúng chức năng yêu cầu</a:t>
                      </a:r>
                      <a:endParaRPr lang="en-GB" sz="1000">
                        <a:effectLst/>
                        <a:latin typeface="Times New Roman" panose="02020603050405020304" pitchFamily="18" charset="0"/>
                        <a:ea typeface="Times New Roman" panose="02020603050405020304" pitchFamily="18" charset="0"/>
                      </a:endParaRPr>
                    </a:p>
                  </a:txBody>
                  <a:tcPr marL="27822" marR="27822" marT="0" marB="0"/>
                </a:tc>
                <a:extLst>
                  <a:ext uri="{0D108BD9-81ED-4DB2-BD59-A6C34878D82A}">
                    <a16:rowId xmlns:a16="http://schemas.microsoft.com/office/drawing/2014/main" val="1407685679"/>
                  </a:ext>
                </a:extLst>
              </a:tr>
              <a:tr h="170328">
                <a:tc vMerge="1">
                  <a:txBody>
                    <a:bodyPr/>
                    <a:lstStyle/>
                    <a:p>
                      <a:endParaRPr lang="en-GB"/>
                    </a:p>
                  </a:txBody>
                  <a:tcPr/>
                </a:tc>
                <a:tc>
                  <a:txBody>
                    <a:bodyPr/>
                    <a:lstStyle/>
                    <a:p>
                      <a:pPr marL="0" marR="0">
                        <a:spcBef>
                          <a:spcPts val="0"/>
                        </a:spcBef>
                        <a:spcAft>
                          <a:spcPts val="0"/>
                        </a:spcAft>
                      </a:pPr>
                      <a:r>
                        <a:rPr lang="en-US" sz="1000">
                          <a:effectLst/>
                        </a:rPr>
                        <a:t>3</a:t>
                      </a:r>
                      <a:endParaRPr lang="en-GB" sz="1000">
                        <a:effectLst/>
                        <a:latin typeface="Times New Roman" panose="02020603050405020304" pitchFamily="18" charset="0"/>
                        <a:ea typeface="Times New Roman" panose="02020603050405020304" pitchFamily="18" charset="0"/>
                      </a:endParaRPr>
                    </a:p>
                  </a:txBody>
                  <a:tcPr marL="27822" marR="27822" marT="0" marB="0"/>
                </a:tc>
                <a:tc>
                  <a:txBody>
                    <a:bodyPr/>
                    <a:lstStyle/>
                    <a:p>
                      <a:pPr marL="0" marR="0">
                        <a:spcBef>
                          <a:spcPts val="0"/>
                        </a:spcBef>
                        <a:spcAft>
                          <a:spcPts val="0"/>
                        </a:spcAft>
                      </a:pPr>
                      <a:r>
                        <a:rPr lang="en-US" sz="1000" dirty="0" err="1">
                          <a:effectLst/>
                        </a:rPr>
                        <a:t>Tốc</a:t>
                      </a:r>
                      <a:r>
                        <a:rPr lang="en-US" sz="1000" dirty="0">
                          <a:effectLst/>
                        </a:rPr>
                        <a:t> </a:t>
                      </a:r>
                      <a:r>
                        <a:rPr lang="en-US" sz="1000" dirty="0" err="1">
                          <a:effectLst/>
                        </a:rPr>
                        <a:t>độ</a:t>
                      </a:r>
                      <a:r>
                        <a:rPr lang="en-US" sz="1000" dirty="0">
                          <a:effectLst/>
                        </a:rPr>
                        <a:t> </a:t>
                      </a:r>
                      <a:r>
                        <a:rPr lang="en-US" sz="1000" dirty="0" err="1">
                          <a:effectLst/>
                        </a:rPr>
                        <a:t>xử</a:t>
                      </a:r>
                      <a:r>
                        <a:rPr lang="en-US" sz="1000" dirty="0">
                          <a:effectLst/>
                        </a:rPr>
                        <a:t> </a:t>
                      </a:r>
                      <a:r>
                        <a:rPr lang="en-US" sz="1000" dirty="0" err="1">
                          <a:effectLst/>
                        </a:rPr>
                        <a:t>lí</a:t>
                      </a:r>
                      <a:r>
                        <a:rPr lang="en-US" sz="1000" dirty="0">
                          <a:effectLst/>
                        </a:rPr>
                        <a:t> </a:t>
                      </a:r>
                      <a:r>
                        <a:rPr lang="en-US" sz="1000" dirty="0" err="1">
                          <a:effectLst/>
                        </a:rPr>
                        <a:t>dữ</a:t>
                      </a:r>
                      <a:r>
                        <a:rPr lang="en-US" sz="1000" dirty="0">
                          <a:effectLst/>
                        </a:rPr>
                        <a:t> </a:t>
                      </a:r>
                      <a:r>
                        <a:rPr lang="en-US" sz="1000" dirty="0" err="1">
                          <a:effectLst/>
                        </a:rPr>
                        <a:t>liệu</a:t>
                      </a:r>
                      <a:r>
                        <a:rPr lang="en-US" sz="1000" dirty="0">
                          <a:effectLst/>
                        </a:rPr>
                        <a:t> </a:t>
                      </a:r>
                      <a:r>
                        <a:rPr lang="en-US" sz="1000" dirty="0" err="1">
                          <a:effectLst/>
                        </a:rPr>
                        <a:t>chậm</a:t>
                      </a:r>
                      <a:endParaRPr lang="en-GB" sz="1000" dirty="0">
                        <a:effectLst/>
                        <a:latin typeface="Times New Roman" panose="02020603050405020304" pitchFamily="18" charset="0"/>
                        <a:ea typeface="Times New Roman" panose="02020603050405020304" pitchFamily="18" charset="0"/>
                      </a:endParaRPr>
                    </a:p>
                  </a:txBody>
                  <a:tcPr marL="27822" marR="27822" marT="0" marB="0"/>
                </a:tc>
                <a:extLst>
                  <a:ext uri="{0D108BD9-81ED-4DB2-BD59-A6C34878D82A}">
                    <a16:rowId xmlns:a16="http://schemas.microsoft.com/office/drawing/2014/main" val="2254524606"/>
                  </a:ext>
                </a:extLst>
              </a:tr>
            </a:tbl>
          </a:graphicData>
        </a:graphic>
      </p:graphicFrame>
      <p:sp>
        <p:nvSpPr>
          <p:cNvPr id="5" name="Google Shape;260;p23">
            <a:extLst>
              <a:ext uri="{FF2B5EF4-FFF2-40B4-BE49-F238E27FC236}">
                <a16:creationId xmlns:a16="http://schemas.microsoft.com/office/drawing/2014/main" id="{14BF730D-7B6F-4C2F-8AF3-F9FE61C03B48}"/>
              </a:ext>
            </a:extLst>
          </p:cNvPr>
          <p:cNvSpPr txBox="1">
            <a:spLocks/>
          </p:cNvSpPr>
          <p:nvPr/>
        </p:nvSpPr>
        <p:spPr>
          <a:xfrm>
            <a:off x="785813" y="2314576"/>
            <a:ext cx="1694856" cy="7072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1200" dirty="0">
                <a:latin typeface="Times New Roman" panose="02020603050405020304" pitchFamily="18" charset="0"/>
                <a:ea typeface="Times New Roman" panose="02020603050405020304" pitchFamily="18" charset="0"/>
              </a:rPr>
              <a:t> </a:t>
            </a:r>
            <a:br>
              <a:rPr lang="en-GB" sz="1200" dirty="0">
                <a:latin typeface="Times New Roman" panose="02020603050405020304" pitchFamily="18" charset="0"/>
                <a:ea typeface="Times New Roman" panose="02020603050405020304" pitchFamily="18" charset="0"/>
              </a:rPr>
            </a:br>
            <a:r>
              <a:rPr lang="en-US" sz="2000" b="1" dirty="0" err="1">
                <a:effectLst/>
                <a:latin typeface="Times New Roman" panose="02020603050405020304" pitchFamily="18" charset="0"/>
                <a:ea typeface="Times New Roman" panose="02020603050405020304" pitchFamily="18" charset="0"/>
              </a:rPr>
              <a:t>Danh</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sách</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rủi</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ro</a:t>
            </a:r>
            <a:endParaRPr lang="en-GB"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070485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6ECEF4-2F03-444C-A665-0DDF88C468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4" name="Google Shape;260;p23">
            <a:extLst>
              <a:ext uri="{FF2B5EF4-FFF2-40B4-BE49-F238E27FC236}">
                <a16:creationId xmlns:a16="http://schemas.microsoft.com/office/drawing/2014/main" id="{EF9581C0-764D-4A33-A657-4682F2DC5F9F}"/>
              </a:ext>
            </a:extLst>
          </p:cNvPr>
          <p:cNvSpPr txBox="1">
            <a:spLocks/>
          </p:cNvSpPr>
          <p:nvPr/>
        </p:nvSpPr>
        <p:spPr>
          <a:xfrm>
            <a:off x="1928813" y="457201"/>
            <a:ext cx="5593556" cy="9501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1200" dirty="0">
                <a:latin typeface="Times New Roman" panose="02020603050405020304" pitchFamily="18" charset="0"/>
                <a:ea typeface="Times New Roman" panose="02020603050405020304" pitchFamily="18" charset="0"/>
              </a:rPr>
              <a:t> </a:t>
            </a:r>
            <a:br>
              <a:rPr lang="en-GB" sz="1200" dirty="0">
                <a:latin typeface="Times New Roman" panose="02020603050405020304" pitchFamily="18" charset="0"/>
                <a:ea typeface="Times New Roman" panose="02020603050405020304" pitchFamily="18" charset="0"/>
              </a:rPr>
            </a:br>
            <a:r>
              <a:rPr lang="en-US" dirty="0" err="1">
                <a:ea typeface="Times New Roman" panose="02020603050405020304" pitchFamily="18" charset="0"/>
              </a:rPr>
              <a:t>P</a:t>
            </a:r>
            <a:r>
              <a:rPr lang="en-US" dirty="0" err="1"/>
              <a:t>hân</a:t>
            </a:r>
            <a:r>
              <a:rPr lang="en-US" dirty="0"/>
              <a:t> </a:t>
            </a:r>
            <a:r>
              <a:rPr lang="en-US" dirty="0" err="1"/>
              <a:t>tích</a:t>
            </a:r>
            <a:r>
              <a:rPr lang="en-US" dirty="0"/>
              <a:t> </a:t>
            </a:r>
            <a:r>
              <a:rPr lang="en-US" dirty="0" err="1"/>
              <a:t>và</a:t>
            </a:r>
            <a:r>
              <a:rPr lang="en-US" dirty="0"/>
              <a:t> </a:t>
            </a:r>
            <a:r>
              <a:rPr lang="en-US" dirty="0" err="1"/>
              <a:t>đánh</a:t>
            </a:r>
            <a:r>
              <a:rPr lang="en-US" dirty="0"/>
              <a:t> </a:t>
            </a:r>
            <a:r>
              <a:rPr lang="en-US" dirty="0" err="1"/>
              <a:t>giá</a:t>
            </a:r>
            <a:r>
              <a:rPr lang="en-US" dirty="0"/>
              <a:t> </a:t>
            </a:r>
            <a:r>
              <a:rPr lang="en-US" dirty="0" err="1"/>
              <a:t>rủi</a:t>
            </a:r>
            <a:r>
              <a:rPr lang="en-US" dirty="0"/>
              <a:t> </a:t>
            </a:r>
            <a:r>
              <a:rPr lang="en-US" dirty="0" err="1"/>
              <a:t>ro</a:t>
            </a:r>
            <a:endParaRPr lang="en-GB" dirty="0"/>
          </a:p>
          <a:p>
            <a:endParaRPr lang="en-GB" sz="1800" b="1" dirty="0">
              <a:effectLst/>
              <a:latin typeface="Times New Roman" panose="02020603050405020304" pitchFamily="18" charset="0"/>
              <a:ea typeface="Times New Roman" panose="02020603050405020304" pitchFamily="18" charset="0"/>
            </a:endParaRPr>
          </a:p>
        </p:txBody>
      </p:sp>
      <p:graphicFrame>
        <p:nvGraphicFramePr>
          <p:cNvPr id="5" name="Table 4">
            <a:extLst>
              <a:ext uri="{FF2B5EF4-FFF2-40B4-BE49-F238E27FC236}">
                <a16:creationId xmlns:a16="http://schemas.microsoft.com/office/drawing/2014/main" id="{705AC2EB-E534-4826-B19D-8887C114081A}"/>
              </a:ext>
            </a:extLst>
          </p:cNvPr>
          <p:cNvGraphicFramePr>
            <a:graphicFrameLocks noGrp="1"/>
          </p:cNvGraphicFramePr>
          <p:nvPr>
            <p:extLst>
              <p:ext uri="{D42A27DB-BD31-4B8C-83A1-F6EECF244321}">
                <p14:modId xmlns:p14="http://schemas.microsoft.com/office/powerpoint/2010/main" val="3623541877"/>
              </p:ext>
            </p:extLst>
          </p:nvPr>
        </p:nvGraphicFramePr>
        <p:xfrm>
          <a:off x="1238185" y="1286034"/>
          <a:ext cx="6748526" cy="3632987"/>
        </p:xfrm>
        <a:graphic>
          <a:graphicData uri="http://schemas.openxmlformats.org/drawingml/2006/table">
            <a:tbl>
              <a:tblPr firstRow="1" firstCol="1" bandRow="1">
                <a:tableStyleId>{FC35C892-EDC9-47E4-AB41-F1AFDE017B42}</a:tableStyleId>
              </a:tblPr>
              <a:tblGrid>
                <a:gridCol w="791044">
                  <a:extLst>
                    <a:ext uri="{9D8B030D-6E8A-4147-A177-3AD203B41FA5}">
                      <a16:colId xmlns:a16="http://schemas.microsoft.com/office/drawing/2014/main" val="2329279568"/>
                    </a:ext>
                  </a:extLst>
                </a:gridCol>
                <a:gridCol w="2628952">
                  <a:extLst>
                    <a:ext uri="{9D8B030D-6E8A-4147-A177-3AD203B41FA5}">
                      <a16:colId xmlns:a16="http://schemas.microsoft.com/office/drawing/2014/main" val="2811958463"/>
                    </a:ext>
                  </a:extLst>
                </a:gridCol>
                <a:gridCol w="1114036">
                  <a:extLst>
                    <a:ext uri="{9D8B030D-6E8A-4147-A177-3AD203B41FA5}">
                      <a16:colId xmlns:a16="http://schemas.microsoft.com/office/drawing/2014/main" val="3140179480"/>
                    </a:ext>
                  </a:extLst>
                </a:gridCol>
                <a:gridCol w="911809">
                  <a:extLst>
                    <a:ext uri="{9D8B030D-6E8A-4147-A177-3AD203B41FA5}">
                      <a16:colId xmlns:a16="http://schemas.microsoft.com/office/drawing/2014/main" val="1617432430"/>
                    </a:ext>
                  </a:extLst>
                </a:gridCol>
                <a:gridCol w="1302685">
                  <a:extLst>
                    <a:ext uri="{9D8B030D-6E8A-4147-A177-3AD203B41FA5}">
                      <a16:colId xmlns:a16="http://schemas.microsoft.com/office/drawing/2014/main" val="2651005832"/>
                    </a:ext>
                  </a:extLst>
                </a:gridCol>
              </a:tblGrid>
              <a:tr h="288118">
                <a:tc>
                  <a:txBody>
                    <a:bodyPr/>
                    <a:lstStyle/>
                    <a:p>
                      <a:pPr marL="0" marR="0">
                        <a:spcBef>
                          <a:spcPts val="0"/>
                        </a:spcBef>
                        <a:spcAft>
                          <a:spcPts val="0"/>
                        </a:spcAft>
                      </a:pPr>
                      <a:r>
                        <a:rPr lang="en-US" sz="1050">
                          <a:effectLst/>
                        </a:rPr>
                        <a:t>Mã rủi ro</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Hoạt động </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Đe dọa </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Tác động </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Xác suất</a:t>
                      </a:r>
                      <a:endParaRPr lang="en-GB" sz="1050">
                        <a:effectLst/>
                        <a:latin typeface="Times New Roman" panose="02020603050405020304" pitchFamily="18" charset="0"/>
                        <a:ea typeface="Times New Roman" panose="02020603050405020304" pitchFamily="18" charset="0"/>
                      </a:endParaRPr>
                    </a:p>
                  </a:txBody>
                  <a:tcPr marL="39415" marR="39415" marT="0" marB="0"/>
                </a:tc>
                <a:extLst>
                  <a:ext uri="{0D108BD9-81ED-4DB2-BD59-A6C34878D82A}">
                    <a16:rowId xmlns:a16="http://schemas.microsoft.com/office/drawing/2014/main" val="1154374478"/>
                  </a:ext>
                </a:extLst>
              </a:tr>
              <a:tr h="144059">
                <a:tc>
                  <a:txBody>
                    <a:bodyPr/>
                    <a:lstStyle/>
                    <a:p>
                      <a:pPr marL="0" marR="0">
                        <a:spcBef>
                          <a:spcPts val="0"/>
                        </a:spcBef>
                        <a:spcAft>
                          <a:spcPts val="0"/>
                        </a:spcAft>
                      </a:pPr>
                      <a:r>
                        <a:rPr lang="en-US" sz="1050" dirty="0">
                          <a:effectLst/>
                        </a:rPr>
                        <a:t>1</a:t>
                      </a:r>
                      <a:endParaRPr lang="en-GB" sz="1050" dirty="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Lập lich trễ không hợp lí</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Trung bình</a:t>
                      </a:r>
                      <a:endParaRPr lang="en-GB" sz="1050">
                        <a:effectLst/>
                        <a:latin typeface="Times New Roman" panose="02020603050405020304" pitchFamily="18" charset="0"/>
                        <a:ea typeface="Times New Roman" panose="02020603050405020304" pitchFamily="18" charset="0"/>
                      </a:endParaRPr>
                    </a:p>
                  </a:txBody>
                  <a:tcPr marL="39415" marR="39415" marT="0" marB="0"/>
                </a:tc>
                <a:extLst>
                  <a:ext uri="{0D108BD9-81ED-4DB2-BD59-A6C34878D82A}">
                    <a16:rowId xmlns:a16="http://schemas.microsoft.com/office/drawing/2014/main" val="2900475926"/>
                  </a:ext>
                </a:extLst>
              </a:tr>
              <a:tr h="288118">
                <a:tc>
                  <a:txBody>
                    <a:bodyPr/>
                    <a:lstStyle/>
                    <a:p>
                      <a:pPr marL="0" marR="0">
                        <a:spcBef>
                          <a:spcPts val="0"/>
                        </a:spcBef>
                        <a:spcAft>
                          <a:spcPts val="0"/>
                        </a:spcAft>
                      </a:pPr>
                      <a:r>
                        <a:rPr lang="en-US" sz="1050">
                          <a:effectLst/>
                        </a:rPr>
                        <a:t>2</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Khách hàng thay đổi yêu cầu trong quá trình thực hiện dự án</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 </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Trung bình</a:t>
                      </a:r>
                      <a:endParaRPr lang="en-GB" sz="1050">
                        <a:effectLst/>
                        <a:latin typeface="Times New Roman" panose="02020603050405020304" pitchFamily="18" charset="0"/>
                        <a:ea typeface="Times New Roman" panose="02020603050405020304" pitchFamily="18" charset="0"/>
                      </a:endParaRPr>
                    </a:p>
                  </a:txBody>
                  <a:tcPr marL="39415" marR="39415" marT="0" marB="0"/>
                </a:tc>
                <a:extLst>
                  <a:ext uri="{0D108BD9-81ED-4DB2-BD59-A6C34878D82A}">
                    <a16:rowId xmlns:a16="http://schemas.microsoft.com/office/drawing/2014/main" val="3924232835"/>
                  </a:ext>
                </a:extLst>
              </a:tr>
              <a:tr h="288118">
                <a:tc>
                  <a:txBody>
                    <a:bodyPr/>
                    <a:lstStyle/>
                    <a:p>
                      <a:pPr marL="0" marR="0">
                        <a:spcBef>
                          <a:spcPts val="0"/>
                        </a:spcBef>
                        <a:spcAft>
                          <a:spcPts val="0"/>
                        </a:spcAft>
                      </a:pPr>
                      <a:r>
                        <a:rPr lang="en-US" sz="1050">
                          <a:effectLst/>
                        </a:rPr>
                        <a:t>3</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Xung đột giữa khách hàng và đội dự án phát triển</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 </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Trung bình</a:t>
                      </a:r>
                      <a:endParaRPr lang="en-GB" sz="1050">
                        <a:effectLst/>
                        <a:latin typeface="Times New Roman" panose="02020603050405020304" pitchFamily="18" charset="0"/>
                        <a:ea typeface="Times New Roman" panose="02020603050405020304" pitchFamily="18" charset="0"/>
                      </a:endParaRPr>
                    </a:p>
                  </a:txBody>
                  <a:tcPr marL="39415" marR="39415" marT="0" marB="0"/>
                </a:tc>
                <a:extLst>
                  <a:ext uri="{0D108BD9-81ED-4DB2-BD59-A6C34878D82A}">
                    <a16:rowId xmlns:a16="http://schemas.microsoft.com/office/drawing/2014/main" val="745104153"/>
                  </a:ext>
                </a:extLst>
              </a:tr>
              <a:tr h="288118">
                <a:tc>
                  <a:txBody>
                    <a:bodyPr/>
                    <a:lstStyle/>
                    <a:p>
                      <a:pPr marL="0" marR="0">
                        <a:spcBef>
                          <a:spcPts val="0"/>
                        </a:spcBef>
                        <a:spcAft>
                          <a:spcPts val="0"/>
                        </a:spcAft>
                      </a:pPr>
                      <a:r>
                        <a:rPr lang="en-US" sz="1050">
                          <a:effectLst/>
                        </a:rPr>
                        <a:t>4</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Phần mềm không tương thích với hệ thống</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 </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 </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Trung bình</a:t>
                      </a:r>
                      <a:endParaRPr lang="en-GB" sz="1050">
                        <a:effectLst/>
                        <a:latin typeface="Times New Roman" panose="02020603050405020304" pitchFamily="18" charset="0"/>
                        <a:ea typeface="Times New Roman" panose="02020603050405020304" pitchFamily="18" charset="0"/>
                      </a:endParaRPr>
                    </a:p>
                  </a:txBody>
                  <a:tcPr marL="39415" marR="39415" marT="0" marB="0"/>
                </a:tc>
                <a:extLst>
                  <a:ext uri="{0D108BD9-81ED-4DB2-BD59-A6C34878D82A}">
                    <a16:rowId xmlns:a16="http://schemas.microsoft.com/office/drawing/2014/main" val="3092998100"/>
                  </a:ext>
                </a:extLst>
              </a:tr>
              <a:tr h="144059">
                <a:tc>
                  <a:txBody>
                    <a:bodyPr/>
                    <a:lstStyle/>
                    <a:p>
                      <a:pPr marL="0" marR="0">
                        <a:spcBef>
                          <a:spcPts val="0"/>
                        </a:spcBef>
                        <a:spcAft>
                          <a:spcPts val="0"/>
                        </a:spcAft>
                      </a:pPr>
                      <a:r>
                        <a:rPr lang="en-US" sz="1050">
                          <a:effectLst/>
                        </a:rPr>
                        <a:t>5</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Code chậm so với dự án</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Trung bình</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 </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Trung bình</a:t>
                      </a:r>
                      <a:endParaRPr lang="en-GB" sz="1050">
                        <a:effectLst/>
                        <a:latin typeface="Times New Roman" panose="02020603050405020304" pitchFamily="18" charset="0"/>
                        <a:ea typeface="Times New Roman" panose="02020603050405020304" pitchFamily="18" charset="0"/>
                      </a:endParaRPr>
                    </a:p>
                  </a:txBody>
                  <a:tcPr marL="39415" marR="39415" marT="0" marB="0"/>
                </a:tc>
                <a:extLst>
                  <a:ext uri="{0D108BD9-81ED-4DB2-BD59-A6C34878D82A}">
                    <a16:rowId xmlns:a16="http://schemas.microsoft.com/office/drawing/2014/main" val="2337978759"/>
                  </a:ext>
                </a:extLst>
              </a:tr>
              <a:tr h="288118">
                <a:tc>
                  <a:txBody>
                    <a:bodyPr/>
                    <a:lstStyle/>
                    <a:p>
                      <a:pPr marL="0" marR="0">
                        <a:spcBef>
                          <a:spcPts val="0"/>
                        </a:spcBef>
                        <a:spcAft>
                          <a:spcPts val="0"/>
                        </a:spcAft>
                      </a:pPr>
                      <a:r>
                        <a:rPr lang="en-US" sz="1050">
                          <a:effectLst/>
                        </a:rPr>
                        <a:t>6</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Code bị lỗi phải sửa cài đặt lại nhiều lần</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dirty="0">
                          <a:effectLst/>
                        </a:rPr>
                        <a:t>Cao</a:t>
                      </a:r>
                      <a:endParaRPr lang="en-GB" sz="1050" dirty="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 </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Trung bình</a:t>
                      </a:r>
                      <a:endParaRPr lang="en-GB" sz="1050">
                        <a:effectLst/>
                        <a:latin typeface="Times New Roman" panose="02020603050405020304" pitchFamily="18" charset="0"/>
                        <a:ea typeface="Times New Roman" panose="02020603050405020304" pitchFamily="18" charset="0"/>
                      </a:endParaRPr>
                    </a:p>
                  </a:txBody>
                  <a:tcPr marL="39415" marR="39415" marT="0" marB="0"/>
                </a:tc>
                <a:extLst>
                  <a:ext uri="{0D108BD9-81ED-4DB2-BD59-A6C34878D82A}">
                    <a16:rowId xmlns:a16="http://schemas.microsoft.com/office/drawing/2014/main" val="2785740795"/>
                  </a:ext>
                </a:extLst>
              </a:tr>
              <a:tr h="288118">
                <a:tc>
                  <a:txBody>
                    <a:bodyPr/>
                    <a:lstStyle/>
                    <a:p>
                      <a:pPr marL="0" marR="0">
                        <a:spcBef>
                          <a:spcPts val="0"/>
                        </a:spcBef>
                        <a:spcAft>
                          <a:spcPts val="0"/>
                        </a:spcAft>
                      </a:pPr>
                      <a:r>
                        <a:rPr lang="en-US" sz="1050">
                          <a:effectLst/>
                        </a:rPr>
                        <a:t>7</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Lựa chọn công nghệ không phù hợp</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 </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 </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Thấp</a:t>
                      </a:r>
                      <a:endParaRPr lang="en-GB" sz="1050">
                        <a:effectLst/>
                        <a:latin typeface="Times New Roman" panose="02020603050405020304" pitchFamily="18" charset="0"/>
                        <a:ea typeface="Times New Roman" panose="02020603050405020304" pitchFamily="18" charset="0"/>
                      </a:endParaRPr>
                    </a:p>
                  </a:txBody>
                  <a:tcPr marL="39415" marR="39415" marT="0" marB="0"/>
                </a:tc>
                <a:extLst>
                  <a:ext uri="{0D108BD9-81ED-4DB2-BD59-A6C34878D82A}">
                    <a16:rowId xmlns:a16="http://schemas.microsoft.com/office/drawing/2014/main" val="3830301515"/>
                  </a:ext>
                </a:extLst>
              </a:tr>
              <a:tr h="288118">
                <a:tc>
                  <a:txBody>
                    <a:bodyPr/>
                    <a:lstStyle/>
                    <a:p>
                      <a:pPr marL="0" marR="0">
                        <a:spcBef>
                          <a:spcPts val="0"/>
                        </a:spcBef>
                        <a:spcAft>
                          <a:spcPts val="0"/>
                        </a:spcAft>
                      </a:pPr>
                      <a:r>
                        <a:rPr lang="en-US" sz="1050">
                          <a:effectLst/>
                        </a:rPr>
                        <a:t>8</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Nhân viên mới chưa có kinh nghiệm</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 </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 </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Trung bình</a:t>
                      </a:r>
                      <a:endParaRPr lang="en-GB" sz="1050">
                        <a:effectLst/>
                        <a:latin typeface="Times New Roman" panose="02020603050405020304" pitchFamily="18" charset="0"/>
                        <a:ea typeface="Times New Roman" panose="02020603050405020304" pitchFamily="18" charset="0"/>
                      </a:endParaRPr>
                    </a:p>
                  </a:txBody>
                  <a:tcPr marL="39415" marR="39415" marT="0" marB="0"/>
                </a:tc>
                <a:extLst>
                  <a:ext uri="{0D108BD9-81ED-4DB2-BD59-A6C34878D82A}">
                    <a16:rowId xmlns:a16="http://schemas.microsoft.com/office/drawing/2014/main" val="1978376799"/>
                  </a:ext>
                </a:extLst>
              </a:tr>
              <a:tr h="432177">
                <a:tc>
                  <a:txBody>
                    <a:bodyPr/>
                    <a:lstStyle/>
                    <a:p>
                      <a:pPr marL="0" marR="0">
                        <a:spcBef>
                          <a:spcPts val="0"/>
                        </a:spcBef>
                        <a:spcAft>
                          <a:spcPts val="0"/>
                        </a:spcAft>
                      </a:pPr>
                      <a:r>
                        <a:rPr lang="en-US" sz="1050">
                          <a:effectLst/>
                        </a:rPr>
                        <a:t>9</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Phân công nhiệm vụ chưa hợp lý dẫn đến nhân viên không làm đúng chuyên môn</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 </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 </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Thấp</a:t>
                      </a:r>
                      <a:endParaRPr lang="en-GB" sz="1050">
                        <a:effectLst/>
                        <a:latin typeface="Times New Roman" panose="02020603050405020304" pitchFamily="18" charset="0"/>
                        <a:ea typeface="Times New Roman" panose="02020603050405020304" pitchFamily="18" charset="0"/>
                      </a:endParaRPr>
                    </a:p>
                  </a:txBody>
                  <a:tcPr marL="39415" marR="39415" marT="0" marB="0"/>
                </a:tc>
                <a:extLst>
                  <a:ext uri="{0D108BD9-81ED-4DB2-BD59-A6C34878D82A}">
                    <a16:rowId xmlns:a16="http://schemas.microsoft.com/office/drawing/2014/main" val="2493052056"/>
                  </a:ext>
                </a:extLst>
              </a:tr>
              <a:tr h="288118">
                <a:tc>
                  <a:txBody>
                    <a:bodyPr/>
                    <a:lstStyle/>
                    <a:p>
                      <a:pPr marL="0" marR="0">
                        <a:spcBef>
                          <a:spcPts val="0"/>
                        </a:spcBef>
                        <a:spcAft>
                          <a:spcPts val="0"/>
                        </a:spcAft>
                      </a:pPr>
                      <a:r>
                        <a:rPr lang="en-US" sz="1050">
                          <a:effectLst/>
                        </a:rPr>
                        <a:t>10</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Ước lượng chí phí quá cao so với ngân sách</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Trung bình</a:t>
                      </a:r>
                      <a:endParaRPr lang="en-GB" sz="1050">
                        <a:effectLst/>
                        <a:latin typeface="Times New Roman" panose="02020603050405020304" pitchFamily="18" charset="0"/>
                        <a:ea typeface="Times New Roman" panose="02020603050405020304" pitchFamily="18" charset="0"/>
                      </a:endParaRPr>
                    </a:p>
                  </a:txBody>
                  <a:tcPr marL="39415" marR="39415" marT="0" marB="0"/>
                </a:tc>
                <a:extLst>
                  <a:ext uri="{0D108BD9-81ED-4DB2-BD59-A6C34878D82A}">
                    <a16:rowId xmlns:a16="http://schemas.microsoft.com/office/drawing/2014/main" val="664251210"/>
                  </a:ext>
                </a:extLst>
              </a:tr>
              <a:tr h="288118">
                <a:tc>
                  <a:txBody>
                    <a:bodyPr/>
                    <a:lstStyle/>
                    <a:p>
                      <a:pPr marL="0" marR="0">
                        <a:spcBef>
                          <a:spcPts val="0"/>
                        </a:spcBef>
                        <a:spcAft>
                          <a:spcPts val="0"/>
                        </a:spcAft>
                      </a:pPr>
                      <a:r>
                        <a:rPr lang="en-US" sz="1050">
                          <a:effectLst/>
                        </a:rPr>
                        <a:t>11</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Hệ thống không thực hiện đúng chức năng yêu cầu</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 </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Cao </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Thấp</a:t>
                      </a:r>
                      <a:endParaRPr lang="en-GB" sz="1050">
                        <a:effectLst/>
                        <a:latin typeface="Times New Roman" panose="02020603050405020304" pitchFamily="18" charset="0"/>
                        <a:ea typeface="Times New Roman" panose="02020603050405020304" pitchFamily="18" charset="0"/>
                      </a:endParaRPr>
                    </a:p>
                  </a:txBody>
                  <a:tcPr marL="39415" marR="39415" marT="0" marB="0"/>
                </a:tc>
                <a:extLst>
                  <a:ext uri="{0D108BD9-81ED-4DB2-BD59-A6C34878D82A}">
                    <a16:rowId xmlns:a16="http://schemas.microsoft.com/office/drawing/2014/main" val="3816882245"/>
                  </a:ext>
                </a:extLst>
              </a:tr>
              <a:tr h="144059">
                <a:tc>
                  <a:txBody>
                    <a:bodyPr/>
                    <a:lstStyle/>
                    <a:p>
                      <a:pPr marL="0" marR="0">
                        <a:spcBef>
                          <a:spcPts val="0"/>
                        </a:spcBef>
                        <a:spcAft>
                          <a:spcPts val="0"/>
                        </a:spcAft>
                      </a:pPr>
                      <a:r>
                        <a:rPr lang="en-US" sz="1050">
                          <a:effectLst/>
                        </a:rPr>
                        <a:t>12</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Tốc độ xử lí dữ liệu chậm</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Thấp</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a:effectLst/>
                        </a:rPr>
                        <a:t>Thấp</a:t>
                      </a:r>
                      <a:endParaRPr lang="en-GB" sz="1050">
                        <a:effectLst/>
                        <a:latin typeface="Times New Roman" panose="02020603050405020304" pitchFamily="18" charset="0"/>
                        <a:ea typeface="Times New Roman" panose="02020603050405020304" pitchFamily="18" charset="0"/>
                      </a:endParaRPr>
                    </a:p>
                  </a:txBody>
                  <a:tcPr marL="39415" marR="39415" marT="0" marB="0"/>
                </a:tc>
                <a:tc>
                  <a:txBody>
                    <a:bodyPr/>
                    <a:lstStyle/>
                    <a:p>
                      <a:pPr marL="0" marR="0">
                        <a:spcBef>
                          <a:spcPts val="0"/>
                        </a:spcBef>
                        <a:spcAft>
                          <a:spcPts val="0"/>
                        </a:spcAft>
                      </a:pPr>
                      <a:r>
                        <a:rPr lang="en-US" sz="1050" dirty="0" err="1">
                          <a:effectLst/>
                        </a:rPr>
                        <a:t>Trung</a:t>
                      </a:r>
                      <a:r>
                        <a:rPr lang="en-US" sz="1050" dirty="0">
                          <a:effectLst/>
                        </a:rPr>
                        <a:t> </a:t>
                      </a:r>
                      <a:r>
                        <a:rPr lang="en-US" sz="1050" dirty="0" err="1">
                          <a:effectLst/>
                        </a:rPr>
                        <a:t>bình</a:t>
                      </a:r>
                      <a:endParaRPr lang="en-GB" sz="1050" dirty="0">
                        <a:effectLst/>
                        <a:latin typeface="Times New Roman" panose="02020603050405020304" pitchFamily="18" charset="0"/>
                        <a:ea typeface="Times New Roman" panose="02020603050405020304" pitchFamily="18" charset="0"/>
                      </a:endParaRPr>
                    </a:p>
                  </a:txBody>
                  <a:tcPr marL="39415" marR="39415" marT="0" marB="0"/>
                </a:tc>
                <a:extLst>
                  <a:ext uri="{0D108BD9-81ED-4DB2-BD59-A6C34878D82A}">
                    <a16:rowId xmlns:a16="http://schemas.microsoft.com/office/drawing/2014/main" val="1170021409"/>
                  </a:ext>
                </a:extLst>
              </a:tr>
            </a:tbl>
          </a:graphicData>
        </a:graphic>
      </p:graphicFrame>
    </p:spTree>
    <p:extLst>
      <p:ext uri="{BB962C8B-B14F-4D97-AF65-F5344CB8AC3E}">
        <p14:creationId xmlns:p14="http://schemas.microsoft.com/office/powerpoint/2010/main" val="2863080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8D222-1B0E-4BB9-878B-74F701EEDC83}"/>
              </a:ext>
            </a:extLst>
          </p:cNvPr>
          <p:cNvSpPr>
            <a:spLocks noGrp="1"/>
          </p:cNvSpPr>
          <p:nvPr>
            <p:ph type="title"/>
          </p:nvPr>
        </p:nvSpPr>
        <p:spPr>
          <a:xfrm>
            <a:off x="2512390" y="196801"/>
            <a:ext cx="4004919" cy="680700"/>
          </a:xfrm>
        </p:spPr>
        <p:txBody>
          <a:bodyPr/>
          <a:lstStyle/>
          <a:p>
            <a:r>
              <a:rPr lang="en-US" sz="3200" dirty="0" err="1"/>
              <a:t>Đối</a:t>
            </a:r>
            <a:r>
              <a:rPr lang="en-US" sz="3200" dirty="0"/>
              <a:t> </a:t>
            </a:r>
            <a:r>
              <a:rPr lang="en-US" sz="3200" dirty="0" err="1"/>
              <a:t>phó</a:t>
            </a:r>
            <a:r>
              <a:rPr lang="en-US" sz="3200" dirty="0"/>
              <a:t> </a:t>
            </a:r>
            <a:r>
              <a:rPr lang="en-US" sz="3200" dirty="0" err="1"/>
              <a:t>rủi</a:t>
            </a:r>
            <a:r>
              <a:rPr lang="en-US" sz="3200" dirty="0"/>
              <a:t> </a:t>
            </a:r>
            <a:r>
              <a:rPr lang="en-US" sz="3200" dirty="0" err="1"/>
              <a:t>ro</a:t>
            </a:r>
            <a:endParaRPr lang="en-GB" sz="3200" dirty="0"/>
          </a:p>
        </p:txBody>
      </p:sp>
      <p:sp>
        <p:nvSpPr>
          <p:cNvPr id="3" name="Slide Number Placeholder 2">
            <a:extLst>
              <a:ext uri="{FF2B5EF4-FFF2-40B4-BE49-F238E27FC236}">
                <a16:creationId xmlns:a16="http://schemas.microsoft.com/office/drawing/2014/main" id="{3AD68EDE-A549-46EF-B2C2-27C5661958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graphicFrame>
        <p:nvGraphicFramePr>
          <p:cNvPr id="4" name="Table 3">
            <a:extLst>
              <a:ext uri="{FF2B5EF4-FFF2-40B4-BE49-F238E27FC236}">
                <a16:creationId xmlns:a16="http://schemas.microsoft.com/office/drawing/2014/main" id="{CEF6D231-01C4-4FB8-87AB-F9B5756150A2}"/>
              </a:ext>
            </a:extLst>
          </p:cNvPr>
          <p:cNvGraphicFramePr>
            <a:graphicFrameLocks noGrp="1"/>
          </p:cNvGraphicFramePr>
          <p:nvPr>
            <p:extLst>
              <p:ext uri="{D42A27DB-BD31-4B8C-83A1-F6EECF244321}">
                <p14:modId xmlns:p14="http://schemas.microsoft.com/office/powerpoint/2010/main" val="3115560467"/>
              </p:ext>
            </p:extLst>
          </p:nvPr>
        </p:nvGraphicFramePr>
        <p:xfrm>
          <a:off x="1425025" y="939083"/>
          <a:ext cx="5575849" cy="4139926"/>
        </p:xfrm>
        <a:graphic>
          <a:graphicData uri="http://schemas.openxmlformats.org/drawingml/2006/table">
            <a:tbl>
              <a:tblPr firstRow="1" firstCol="1" bandRow="1">
                <a:tableStyleId>{FC35C892-EDC9-47E4-AB41-F1AFDE017B42}</a:tableStyleId>
              </a:tblPr>
              <a:tblGrid>
                <a:gridCol w="781978">
                  <a:extLst>
                    <a:ext uri="{9D8B030D-6E8A-4147-A177-3AD203B41FA5}">
                      <a16:colId xmlns:a16="http://schemas.microsoft.com/office/drawing/2014/main" val="2153341290"/>
                    </a:ext>
                  </a:extLst>
                </a:gridCol>
                <a:gridCol w="1427962">
                  <a:extLst>
                    <a:ext uri="{9D8B030D-6E8A-4147-A177-3AD203B41FA5}">
                      <a16:colId xmlns:a16="http://schemas.microsoft.com/office/drawing/2014/main" val="2603618175"/>
                    </a:ext>
                  </a:extLst>
                </a:gridCol>
                <a:gridCol w="1971947">
                  <a:extLst>
                    <a:ext uri="{9D8B030D-6E8A-4147-A177-3AD203B41FA5}">
                      <a16:colId xmlns:a16="http://schemas.microsoft.com/office/drawing/2014/main" val="945875550"/>
                    </a:ext>
                  </a:extLst>
                </a:gridCol>
                <a:gridCol w="1393962">
                  <a:extLst>
                    <a:ext uri="{9D8B030D-6E8A-4147-A177-3AD203B41FA5}">
                      <a16:colId xmlns:a16="http://schemas.microsoft.com/office/drawing/2014/main" val="3448804700"/>
                    </a:ext>
                  </a:extLst>
                </a:gridCol>
              </a:tblGrid>
              <a:tr h="283933">
                <a:tc>
                  <a:txBody>
                    <a:bodyPr/>
                    <a:lstStyle/>
                    <a:p>
                      <a:pPr marL="0" marR="0">
                        <a:spcBef>
                          <a:spcPts val="0"/>
                        </a:spcBef>
                        <a:spcAft>
                          <a:spcPts val="0"/>
                        </a:spcAft>
                      </a:pPr>
                      <a:r>
                        <a:rPr lang="en-US" sz="1000">
                          <a:effectLst/>
                        </a:rPr>
                        <a:t>Mã rủi ro</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dirty="0" err="1">
                          <a:effectLst/>
                        </a:rPr>
                        <a:t>Chiến</a:t>
                      </a:r>
                      <a:r>
                        <a:rPr lang="en-US" sz="1000" dirty="0">
                          <a:effectLst/>
                        </a:rPr>
                        <a:t> </a:t>
                      </a:r>
                      <a:r>
                        <a:rPr lang="en-US" sz="1000" dirty="0" err="1">
                          <a:effectLst/>
                        </a:rPr>
                        <a:t>lược</a:t>
                      </a:r>
                      <a:r>
                        <a:rPr lang="en-US" sz="1000" dirty="0">
                          <a:effectLst/>
                        </a:rPr>
                        <a:t> </a:t>
                      </a:r>
                      <a:r>
                        <a:rPr lang="en-US" sz="1000" dirty="0" err="1">
                          <a:effectLst/>
                        </a:rPr>
                        <a:t>giảm</a:t>
                      </a:r>
                      <a:r>
                        <a:rPr lang="en-US" sz="1000" dirty="0">
                          <a:effectLst/>
                        </a:rPr>
                        <a:t> </a:t>
                      </a:r>
                      <a:r>
                        <a:rPr lang="en-US" sz="1000" dirty="0" err="1">
                          <a:effectLst/>
                        </a:rPr>
                        <a:t>nhẹ</a:t>
                      </a:r>
                      <a:r>
                        <a:rPr lang="en-US" sz="1000" dirty="0">
                          <a:effectLst/>
                        </a:rPr>
                        <a:t> </a:t>
                      </a:r>
                      <a:r>
                        <a:rPr lang="en-US" sz="1000" dirty="0" err="1">
                          <a:effectLst/>
                        </a:rPr>
                        <a:t>rủi</a:t>
                      </a:r>
                      <a:r>
                        <a:rPr lang="en-US" sz="1000" dirty="0">
                          <a:effectLst/>
                        </a:rPr>
                        <a:t> </a:t>
                      </a:r>
                      <a:r>
                        <a:rPr lang="en-US" sz="1000" dirty="0" err="1">
                          <a:effectLst/>
                        </a:rPr>
                        <a:t>ro</a:t>
                      </a:r>
                      <a:endParaRPr lang="en-GB" sz="1000" dirty="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dirty="0" err="1">
                          <a:effectLst/>
                        </a:rPr>
                        <a:t>Công</a:t>
                      </a:r>
                      <a:r>
                        <a:rPr lang="en-US" sz="1000" dirty="0">
                          <a:effectLst/>
                        </a:rPr>
                        <a:t> </a:t>
                      </a:r>
                      <a:r>
                        <a:rPr lang="en-US" sz="1000" dirty="0" err="1">
                          <a:effectLst/>
                        </a:rPr>
                        <a:t>việc</a:t>
                      </a:r>
                      <a:r>
                        <a:rPr lang="en-US" sz="1000" dirty="0">
                          <a:effectLst/>
                        </a:rPr>
                        <a:t> </a:t>
                      </a:r>
                      <a:r>
                        <a:rPr lang="en-US" sz="1000" dirty="0" err="1">
                          <a:effectLst/>
                        </a:rPr>
                        <a:t>cần</a:t>
                      </a:r>
                      <a:r>
                        <a:rPr lang="en-US" sz="1000" dirty="0">
                          <a:effectLst/>
                        </a:rPr>
                        <a:t> </a:t>
                      </a:r>
                      <a:r>
                        <a:rPr lang="en-US" sz="1000" dirty="0" err="1">
                          <a:effectLst/>
                        </a:rPr>
                        <a:t>làm</a:t>
                      </a:r>
                      <a:endParaRPr lang="en-GB" sz="1000" dirty="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Người chịu trách nhiệm</a:t>
                      </a:r>
                      <a:endParaRPr lang="en-GB" sz="1000">
                        <a:effectLst/>
                        <a:latin typeface="Times New Roman" panose="02020603050405020304" pitchFamily="18" charset="0"/>
                        <a:ea typeface="Times New Roman" panose="02020603050405020304" pitchFamily="18" charset="0"/>
                      </a:endParaRPr>
                    </a:p>
                  </a:txBody>
                  <a:tcPr marL="35035" marR="35035" marT="0" marB="0"/>
                </a:tc>
                <a:extLst>
                  <a:ext uri="{0D108BD9-81ED-4DB2-BD59-A6C34878D82A}">
                    <a16:rowId xmlns:a16="http://schemas.microsoft.com/office/drawing/2014/main" val="3317084682"/>
                  </a:ext>
                </a:extLst>
              </a:tr>
              <a:tr h="283933">
                <a:tc>
                  <a:txBody>
                    <a:bodyPr/>
                    <a:lstStyle/>
                    <a:p>
                      <a:pPr marL="0" marR="0">
                        <a:spcBef>
                          <a:spcPts val="0"/>
                        </a:spcBef>
                        <a:spcAft>
                          <a:spcPts val="0"/>
                        </a:spcAft>
                      </a:pPr>
                      <a:r>
                        <a:rPr lang="en-US" sz="1000">
                          <a:effectLst/>
                        </a:rPr>
                        <a:t>1</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dirty="0" err="1">
                          <a:effectLst/>
                        </a:rPr>
                        <a:t>Tránh</a:t>
                      </a:r>
                      <a:r>
                        <a:rPr lang="en-US" sz="1000" dirty="0">
                          <a:effectLst/>
                        </a:rPr>
                        <a:t> </a:t>
                      </a:r>
                      <a:r>
                        <a:rPr lang="en-US" sz="1000" dirty="0" err="1">
                          <a:effectLst/>
                        </a:rPr>
                        <a:t>phát</a:t>
                      </a:r>
                      <a:r>
                        <a:rPr lang="en-US" sz="1000" dirty="0">
                          <a:effectLst/>
                        </a:rPr>
                        <a:t> </a:t>
                      </a:r>
                      <a:r>
                        <a:rPr lang="en-US" sz="1000" dirty="0" err="1">
                          <a:effectLst/>
                        </a:rPr>
                        <a:t>triển</a:t>
                      </a:r>
                      <a:r>
                        <a:rPr lang="en-US" sz="1000" dirty="0">
                          <a:effectLst/>
                        </a:rPr>
                        <a:t> </a:t>
                      </a:r>
                      <a:r>
                        <a:rPr lang="en-US" sz="1000" dirty="0" err="1">
                          <a:effectLst/>
                        </a:rPr>
                        <a:t>các</a:t>
                      </a:r>
                      <a:r>
                        <a:rPr lang="en-US" sz="1000" dirty="0">
                          <a:effectLst/>
                        </a:rPr>
                        <a:t> </a:t>
                      </a:r>
                      <a:r>
                        <a:rPr lang="en-US" sz="1000" dirty="0" err="1">
                          <a:effectLst/>
                        </a:rPr>
                        <a:t>dự</a:t>
                      </a:r>
                      <a:r>
                        <a:rPr lang="en-US" sz="1000" dirty="0">
                          <a:effectLst/>
                        </a:rPr>
                        <a:t> </a:t>
                      </a:r>
                      <a:r>
                        <a:rPr lang="en-US" sz="1000" dirty="0" err="1">
                          <a:effectLst/>
                        </a:rPr>
                        <a:t>án</a:t>
                      </a:r>
                      <a:r>
                        <a:rPr lang="en-US" sz="1000" dirty="0">
                          <a:effectLst/>
                        </a:rPr>
                        <a:t> </a:t>
                      </a:r>
                      <a:r>
                        <a:rPr lang="en-US" sz="1000" dirty="0" err="1">
                          <a:effectLst/>
                        </a:rPr>
                        <a:t>gây</a:t>
                      </a:r>
                      <a:r>
                        <a:rPr lang="en-US" sz="1000" dirty="0">
                          <a:effectLst/>
                        </a:rPr>
                        <a:t> </a:t>
                      </a:r>
                      <a:r>
                        <a:rPr lang="en-US" sz="1000" dirty="0" err="1">
                          <a:effectLst/>
                        </a:rPr>
                        <a:t>rủi</a:t>
                      </a:r>
                      <a:r>
                        <a:rPr lang="en-US" sz="1000" dirty="0">
                          <a:effectLst/>
                        </a:rPr>
                        <a:t> </a:t>
                      </a:r>
                      <a:r>
                        <a:rPr lang="en-US" sz="1000" dirty="0" err="1">
                          <a:effectLst/>
                        </a:rPr>
                        <a:t>ro</a:t>
                      </a:r>
                      <a:endParaRPr lang="en-GB" sz="1000" dirty="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Phân chia công việc cần làm đúng tiến độ</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Giám đốc dự án</a:t>
                      </a:r>
                      <a:endParaRPr lang="en-GB" sz="1000">
                        <a:effectLst/>
                        <a:latin typeface="Times New Roman" panose="02020603050405020304" pitchFamily="18" charset="0"/>
                        <a:ea typeface="Times New Roman" panose="02020603050405020304" pitchFamily="18" charset="0"/>
                      </a:endParaRPr>
                    </a:p>
                  </a:txBody>
                  <a:tcPr marL="35035" marR="35035" marT="0" marB="0"/>
                </a:tc>
                <a:extLst>
                  <a:ext uri="{0D108BD9-81ED-4DB2-BD59-A6C34878D82A}">
                    <a16:rowId xmlns:a16="http://schemas.microsoft.com/office/drawing/2014/main" val="2229392387"/>
                  </a:ext>
                </a:extLst>
              </a:tr>
              <a:tr h="177526">
                <a:tc>
                  <a:txBody>
                    <a:bodyPr/>
                    <a:lstStyle/>
                    <a:p>
                      <a:pPr marL="0" marR="0">
                        <a:spcBef>
                          <a:spcPts val="0"/>
                        </a:spcBef>
                        <a:spcAft>
                          <a:spcPts val="0"/>
                        </a:spcAft>
                      </a:pPr>
                      <a:r>
                        <a:rPr lang="en-US" sz="1000">
                          <a:effectLst/>
                        </a:rPr>
                        <a:t>2</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Làm giảm xác suất</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Quan tâm tâm tới khách hàng</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dirty="0" err="1">
                          <a:effectLst/>
                        </a:rPr>
                        <a:t>Giám</a:t>
                      </a:r>
                      <a:r>
                        <a:rPr lang="en-US" sz="1000" dirty="0">
                          <a:effectLst/>
                        </a:rPr>
                        <a:t> </a:t>
                      </a:r>
                      <a:r>
                        <a:rPr lang="en-US" sz="1000" dirty="0" err="1">
                          <a:effectLst/>
                        </a:rPr>
                        <a:t>đốc</a:t>
                      </a:r>
                      <a:r>
                        <a:rPr lang="en-US" sz="1000" dirty="0">
                          <a:effectLst/>
                        </a:rPr>
                        <a:t> </a:t>
                      </a:r>
                      <a:r>
                        <a:rPr lang="en-US" sz="1000" dirty="0" err="1">
                          <a:effectLst/>
                        </a:rPr>
                        <a:t>dự</a:t>
                      </a:r>
                      <a:r>
                        <a:rPr lang="en-US" sz="1000" dirty="0">
                          <a:effectLst/>
                        </a:rPr>
                        <a:t> </a:t>
                      </a:r>
                      <a:r>
                        <a:rPr lang="en-US" sz="1000" dirty="0" err="1">
                          <a:effectLst/>
                        </a:rPr>
                        <a:t>án</a:t>
                      </a:r>
                      <a:endParaRPr lang="en-GB" sz="1000" dirty="0">
                        <a:effectLst/>
                        <a:latin typeface="Times New Roman" panose="02020603050405020304" pitchFamily="18" charset="0"/>
                        <a:ea typeface="Times New Roman" panose="02020603050405020304" pitchFamily="18" charset="0"/>
                      </a:endParaRPr>
                    </a:p>
                  </a:txBody>
                  <a:tcPr marL="35035" marR="35035" marT="0" marB="0"/>
                </a:tc>
                <a:extLst>
                  <a:ext uri="{0D108BD9-81ED-4DB2-BD59-A6C34878D82A}">
                    <a16:rowId xmlns:a16="http://schemas.microsoft.com/office/drawing/2014/main" val="3749563038"/>
                  </a:ext>
                </a:extLst>
              </a:tr>
              <a:tr h="283933">
                <a:tc>
                  <a:txBody>
                    <a:bodyPr/>
                    <a:lstStyle/>
                    <a:p>
                      <a:pPr marL="0" marR="0">
                        <a:spcBef>
                          <a:spcPts val="0"/>
                        </a:spcBef>
                        <a:spcAft>
                          <a:spcPts val="0"/>
                        </a:spcAft>
                      </a:pPr>
                      <a:r>
                        <a:rPr lang="en-US" sz="1000">
                          <a:effectLst/>
                        </a:rPr>
                        <a:t>3</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Tránh xảy ra rủi ro</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Giám đốc cần điều phối mối quan hệ tốt với khách hàng </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Giám đốc dự án</a:t>
                      </a:r>
                      <a:endParaRPr lang="en-GB" sz="1000">
                        <a:effectLst/>
                        <a:latin typeface="Times New Roman" panose="02020603050405020304" pitchFamily="18" charset="0"/>
                        <a:ea typeface="Times New Roman" panose="02020603050405020304" pitchFamily="18" charset="0"/>
                      </a:endParaRPr>
                    </a:p>
                  </a:txBody>
                  <a:tcPr marL="35035" marR="35035" marT="0" marB="0"/>
                </a:tc>
                <a:extLst>
                  <a:ext uri="{0D108BD9-81ED-4DB2-BD59-A6C34878D82A}">
                    <a16:rowId xmlns:a16="http://schemas.microsoft.com/office/drawing/2014/main" val="2737713316"/>
                  </a:ext>
                </a:extLst>
              </a:tr>
              <a:tr h="425900">
                <a:tc>
                  <a:txBody>
                    <a:bodyPr/>
                    <a:lstStyle/>
                    <a:p>
                      <a:pPr marL="0" marR="0">
                        <a:spcBef>
                          <a:spcPts val="0"/>
                        </a:spcBef>
                        <a:spcAft>
                          <a:spcPts val="0"/>
                        </a:spcAft>
                      </a:pPr>
                      <a:r>
                        <a:rPr lang="en-US" sz="1000">
                          <a:effectLst/>
                        </a:rPr>
                        <a:t>4</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Làm giảm xác suất</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Cần kiểm tra chất lượng sản phẩm , đảm bảo sản phẩm chạy tốt trên các hệ điều hành</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Giám đốc dự án</a:t>
                      </a:r>
                      <a:endParaRPr lang="en-GB" sz="1000">
                        <a:effectLst/>
                        <a:latin typeface="Times New Roman" panose="02020603050405020304" pitchFamily="18" charset="0"/>
                        <a:ea typeface="Times New Roman" panose="02020603050405020304" pitchFamily="18" charset="0"/>
                      </a:endParaRPr>
                    </a:p>
                  </a:txBody>
                  <a:tcPr marL="35035" marR="35035" marT="0" marB="0"/>
                </a:tc>
                <a:extLst>
                  <a:ext uri="{0D108BD9-81ED-4DB2-BD59-A6C34878D82A}">
                    <a16:rowId xmlns:a16="http://schemas.microsoft.com/office/drawing/2014/main" val="64708142"/>
                  </a:ext>
                </a:extLst>
              </a:tr>
              <a:tr h="141967">
                <a:tc>
                  <a:txBody>
                    <a:bodyPr/>
                    <a:lstStyle/>
                    <a:p>
                      <a:pPr marL="0" marR="0">
                        <a:spcBef>
                          <a:spcPts val="0"/>
                        </a:spcBef>
                        <a:spcAft>
                          <a:spcPts val="0"/>
                        </a:spcAft>
                      </a:pPr>
                      <a:r>
                        <a:rPr lang="en-US" sz="1000">
                          <a:effectLst/>
                        </a:rPr>
                        <a:t>5</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Làm giảm xác suất</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Thực hiện đúng tiến độ</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Lập trình viên</a:t>
                      </a:r>
                      <a:endParaRPr lang="en-GB" sz="1000">
                        <a:effectLst/>
                        <a:latin typeface="Times New Roman" panose="02020603050405020304" pitchFamily="18" charset="0"/>
                        <a:ea typeface="Times New Roman" panose="02020603050405020304" pitchFamily="18" charset="0"/>
                      </a:endParaRPr>
                    </a:p>
                  </a:txBody>
                  <a:tcPr marL="35035" marR="35035" marT="0" marB="0"/>
                </a:tc>
                <a:extLst>
                  <a:ext uri="{0D108BD9-81ED-4DB2-BD59-A6C34878D82A}">
                    <a16:rowId xmlns:a16="http://schemas.microsoft.com/office/drawing/2014/main" val="271168494"/>
                  </a:ext>
                </a:extLst>
              </a:tr>
              <a:tr h="283933">
                <a:tc>
                  <a:txBody>
                    <a:bodyPr/>
                    <a:lstStyle/>
                    <a:p>
                      <a:pPr marL="0" marR="0">
                        <a:spcBef>
                          <a:spcPts val="0"/>
                        </a:spcBef>
                        <a:spcAft>
                          <a:spcPts val="0"/>
                        </a:spcAft>
                      </a:pPr>
                      <a:r>
                        <a:rPr lang="en-US" sz="1000">
                          <a:effectLst/>
                        </a:rPr>
                        <a:t>6</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Tránh xảy ra rủi ro</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Kiểm tra code trong quá trình coding</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Lập trình viên</a:t>
                      </a:r>
                      <a:endParaRPr lang="en-GB" sz="1000">
                        <a:effectLst/>
                        <a:latin typeface="Times New Roman" panose="02020603050405020304" pitchFamily="18" charset="0"/>
                        <a:ea typeface="Times New Roman" panose="02020603050405020304" pitchFamily="18" charset="0"/>
                      </a:endParaRPr>
                    </a:p>
                  </a:txBody>
                  <a:tcPr marL="35035" marR="35035" marT="0" marB="0"/>
                </a:tc>
                <a:extLst>
                  <a:ext uri="{0D108BD9-81ED-4DB2-BD59-A6C34878D82A}">
                    <a16:rowId xmlns:a16="http://schemas.microsoft.com/office/drawing/2014/main" val="2277802521"/>
                  </a:ext>
                </a:extLst>
              </a:tr>
              <a:tr h="283933">
                <a:tc>
                  <a:txBody>
                    <a:bodyPr/>
                    <a:lstStyle/>
                    <a:p>
                      <a:pPr marL="0" marR="0">
                        <a:spcBef>
                          <a:spcPts val="0"/>
                        </a:spcBef>
                        <a:spcAft>
                          <a:spcPts val="0"/>
                        </a:spcAft>
                      </a:pPr>
                      <a:r>
                        <a:rPr lang="en-US" sz="1000">
                          <a:effectLst/>
                        </a:rPr>
                        <a:t>7</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Tránh xảy ra rủi ro</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Cần lựa chọn cộng nghệ cẩn thận trong thời gian đầu</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Giám đốc dự án</a:t>
                      </a:r>
                      <a:endParaRPr lang="en-GB" sz="1000">
                        <a:effectLst/>
                        <a:latin typeface="Times New Roman" panose="02020603050405020304" pitchFamily="18" charset="0"/>
                        <a:ea typeface="Times New Roman" panose="02020603050405020304" pitchFamily="18" charset="0"/>
                      </a:endParaRPr>
                    </a:p>
                  </a:txBody>
                  <a:tcPr marL="35035" marR="35035" marT="0" marB="0"/>
                </a:tc>
                <a:extLst>
                  <a:ext uri="{0D108BD9-81ED-4DB2-BD59-A6C34878D82A}">
                    <a16:rowId xmlns:a16="http://schemas.microsoft.com/office/drawing/2014/main" val="1210494013"/>
                  </a:ext>
                </a:extLst>
              </a:tr>
              <a:tr h="283933">
                <a:tc>
                  <a:txBody>
                    <a:bodyPr/>
                    <a:lstStyle/>
                    <a:p>
                      <a:pPr marL="0" marR="0">
                        <a:spcBef>
                          <a:spcPts val="0"/>
                        </a:spcBef>
                        <a:spcAft>
                          <a:spcPts val="0"/>
                        </a:spcAft>
                      </a:pPr>
                      <a:r>
                        <a:rPr lang="en-US" sz="1000">
                          <a:effectLst/>
                        </a:rPr>
                        <a:t>8</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Làm giảm xác suất</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Tuyển thêm nhân viên có kinh nghiệm</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Giám đốc dự án</a:t>
                      </a:r>
                      <a:endParaRPr lang="en-GB" sz="1000">
                        <a:effectLst/>
                        <a:latin typeface="Times New Roman" panose="02020603050405020304" pitchFamily="18" charset="0"/>
                        <a:ea typeface="Times New Roman" panose="02020603050405020304" pitchFamily="18" charset="0"/>
                      </a:endParaRPr>
                    </a:p>
                  </a:txBody>
                  <a:tcPr marL="35035" marR="35035" marT="0" marB="0"/>
                </a:tc>
                <a:extLst>
                  <a:ext uri="{0D108BD9-81ED-4DB2-BD59-A6C34878D82A}">
                    <a16:rowId xmlns:a16="http://schemas.microsoft.com/office/drawing/2014/main" val="3747894588"/>
                  </a:ext>
                </a:extLst>
              </a:tr>
              <a:tr h="425900">
                <a:tc>
                  <a:txBody>
                    <a:bodyPr/>
                    <a:lstStyle/>
                    <a:p>
                      <a:pPr marL="0" marR="0">
                        <a:spcBef>
                          <a:spcPts val="0"/>
                        </a:spcBef>
                        <a:spcAft>
                          <a:spcPts val="0"/>
                        </a:spcAft>
                      </a:pPr>
                      <a:r>
                        <a:rPr lang="en-US" sz="1000">
                          <a:effectLst/>
                        </a:rPr>
                        <a:t>9</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Làm giảm xác suất</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Cần phân công việc cho nhân viên một cách hợp lý theo chuyên môn</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Giám đốc dự án</a:t>
                      </a:r>
                      <a:endParaRPr lang="en-GB" sz="1000">
                        <a:effectLst/>
                        <a:latin typeface="Times New Roman" panose="02020603050405020304" pitchFamily="18" charset="0"/>
                        <a:ea typeface="Times New Roman" panose="02020603050405020304" pitchFamily="18" charset="0"/>
                      </a:endParaRPr>
                    </a:p>
                  </a:txBody>
                  <a:tcPr marL="35035" marR="35035" marT="0" marB="0"/>
                </a:tc>
                <a:extLst>
                  <a:ext uri="{0D108BD9-81ED-4DB2-BD59-A6C34878D82A}">
                    <a16:rowId xmlns:a16="http://schemas.microsoft.com/office/drawing/2014/main" val="1316361287"/>
                  </a:ext>
                </a:extLst>
              </a:tr>
              <a:tr h="283933">
                <a:tc>
                  <a:txBody>
                    <a:bodyPr/>
                    <a:lstStyle/>
                    <a:p>
                      <a:pPr marL="0" marR="0">
                        <a:spcBef>
                          <a:spcPts val="0"/>
                        </a:spcBef>
                        <a:spcAft>
                          <a:spcPts val="0"/>
                        </a:spcAft>
                      </a:pPr>
                      <a:r>
                        <a:rPr lang="en-US" sz="1000">
                          <a:effectLst/>
                        </a:rPr>
                        <a:t>10</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Làm giảm xác suất</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Sử dụng hợp lí các phương pháp ước lượng</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Giám đốc dự án</a:t>
                      </a:r>
                      <a:endParaRPr lang="en-GB" sz="1000">
                        <a:effectLst/>
                        <a:latin typeface="Times New Roman" panose="02020603050405020304" pitchFamily="18" charset="0"/>
                        <a:ea typeface="Times New Roman" panose="02020603050405020304" pitchFamily="18" charset="0"/>
                      </a:endParaRPr>
                    </a:p>
                  </a:txBody>
                  <a:tcPr marL="35035" marR="35035" marT="0" marB="0"/>
                </a:tc>
                <a:extLst>
                  <a:ext uri="{0D108BD9-81ED-4DB2-BD59-A6C34878D82A}">
                    <a16:rowId xmlns:a16="http://schemas.microsoft.com/office/drawing/2014/main" val="2472990837"/>
                  </a:ext>
                </a:extLst>
              </a:tr>
              <a:tr h="425900">
                <a:tc>
                  <a:txBody>
                    <a:bodyPr/>
                    <a:lstStyle/>
                    <a:p>
                      <a:pPr marL="0" marR="0">
                        <a:spcBef>
                          <a:spcPts val="0"/>
                        </a:spcBef>
                        <a:spcAft>
                          <a:spcPts val="0"/>
                        </a:spcAft>
                      </a:pPr>
                      <a:r>
                        <a:rPr lang="en-US" sz="1000">
                          <a:effectLst/>
                        </a:rPr>
                        <a:t>11</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Làm giảm xác suất</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Cần xác định rõ chức năng theo yêu cầu một cách chính xác tránh nhầm lẫn</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Giám đốc dự án</a:t>
                      </a:r>
                      <a:endParaRPr lang="en-GB" sz="1000">
                        <a:effectLst/>
                        <a:latin typeface="Times New Roman" panose="02020603050405020304" pitchFamily="18" charset="0"/>
                        <a:ea typeface="Times New Roman" panose="02020603050405020304" pitchFamily="18" charset="0"/>
                      </a:endParaRPr>
                    </a:p>
                  </a:txBody>
                  <a:tcPr marL="35035" marR="35035" marT="0" marB="0"/>
                </a:tc>
                <a:extLst>
                  <a:ext uri="{0D108BD9-81ED-4DB2-BD59-A6C34878D82A}">
                    <a16:rowId xmlns:a16="http://schemas.microsoft.com/office/drawing/2014/main" val="2038505472"/>
                  </a:ext>
                </a:extLst>
              </a:tr>
              <a:tr h="283933">
                <a:tc>
                  <a:txBody>
                    <a:bodyPr/>
                    <a:lstStyle/>
                    <a:p>
                      <a:pPr marL="0" marR="0">
                        <a:spcBef>
                          <a:spcPts val="0"/>
                        </a:spcBef>
                        <a:spcAft>
                          <a:spcPts val="0"/>
                        </a:spcAft>
                      </a:pPr>
                      <a:r>
                        <a:rPr lang="en-US" sz="1000">
                          <a:effectLst/>
                        </a:rPr>
                        <a:t>12</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Làm giảm xác suất</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a:effectLst/>
                        </a:rPr>
                        <a:t>Thực hiện tốt quá trình kiểm tra chất lượng sản phẩm</a:t>
                      </a:r>
                      <a:endParaRPr lang="en-GB" sz="1000">
                        <a:effectLst/>
                        <a:latin typeface="Times New Roman" panose="02020603050405020304" pitchFamily="18" charset="0"/>
                        <a:ea typeface="Times New Roman" panose="02020603050405020304" pitchFamily="18" charset="0"/>
                      </a:endParaRPr>
                    </a:p>
                  </a:txBody>
                  <a:tcPr marL="35035" marR="35035" marT="0" marB="0"/>
                </a:tc>
                <a:tc>
                  <a:txBody>
                    <a:bodyPr/>
                    <a:lstStyle/>
                    <a:p>
                      <a:pPr marL="0" marR="0">
                        <a:spcBef>
                          <a:spcPts val="0"/>
                        </a:spcBef>
                        <a:spcAft>
                          <a:spcPts val="0"/>
                        </a:spcAft>
                      </a:pPr>
                      <a:r>
                        <a:rPr lang="en-US" sz="1000" dirty="0" err="1">
                          <a:effectLst/>
                        </a:rPr>
                        <a:t>Giám</a:t>
                      </a:r>
                      <a:r>
                        <a:rPr lang="en-US" sz="1000" dirty="0">
                          <a:effectLst/>
                        </a:rPr>
                        <a:t> </a:t>
                      </a:r>
                      <a:r>
                        <a:rPr lang="en-US" sz="1000" dirty="0" err="1">
                          <a:effectLst/>
                        </a:rPr>
                        <a:t>đốc</a:t>
                      </a:r>
                      <a:r>
                        <a:rPr lang="en-US" sz="1000" dirty="0">
                          <a:effectLst/>
                        </a:rPr>
                        <a:t> </a:t>
                      </a:r>
                      <a:r>
                        <a:rPr lang="en-US" sz="1000" dirty="0" err="1">
                          <a:effectLst/>
                        </a:rPr>
                        <a:t>dự</a:t>
                      </a:r>
                      <a:r>
                        <a:rPr lang="en-US" sz="1000" dirty="0">
                          <a:effectLst/>
                        </a:rPr>
                        <a:t> </a:t>
                      </a:r>
                      <a:r>
                        <a:rPr lang="en-US" sz="1000" dirty="0" err="1">
                          <a:effectLst/>
                        </a:rPr>
                        <a:t>án</a:t>
                      </a:r>
                      <a:endParaRPr lang="en-GB" sz="1000" dirty="0">
                        <a:effectLst/>
                        <a:latin typeface="Times New Roman" panose="02020603050405020304" pitchFamily="18" charset="0"/>
                        <a:ea typeface="Times New Roman" panose="02020603050405020304" pitchFamily="18" charset="0"/>
                      </a:endParaRPr>
                    </a:p>
                  </a:txBody>
                  <a:tcPr marL="35035" marR="35035" marT="0" marB="0"/>
                </a:tc>
                <a:extLst>
                  <a:ext uri="{0D108BD9-81ED-4DB2-BD59-A6C34878D82A}">
                    <a16:rowId xmlns:a16="http://schemas.microsoft.com/office/drawing/2014/main" val="3304662793"/>
                  </a:ext>
                </a:extLst>
              </a:tr>
            </a:tbl>
          </a:graphicData>
        </a:graphic>
      </p:graphicFrame>
    </p:spTree>
    <p:extLst>
      <p:ext uri="{BB962C8B-B14F-4D97-AF65-F5344CB8AC3E}">
        <p14:creationId xmlns:p14="http://schemas.microsoft.com/office/powerpoint/2010/main" val="3813872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D1B563-1F09-42C7-8320-CA3F9FDED9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4" name="Google Shape;172;p13">
            <a:extLst>
              <a:ext uri="{FF2B5EF4-FFF2-40B4-BE49-F238E27FC236}">
                <a16:creationId xmlns:a16="http://schemas.microsoft.com/office/drawing/2014/main" id="{0ED38000-5F41-4634-867A-B9EDC0B30442}"/>
              </a:ext>
            </a:extLst>
          </p:cNvPr>
          <p:cNvSpPr txBox="1">
            <a:spLocks noGrp="1"/>
          </p:cNvSpPr>
          <p:nvPr>
            <p:ph type="title"/>
          </p:nvPr>
        </p:nvSpPr>
        <p:spPr>
          <a:xfrm>
            <a:off x="2369764" y="1469289"/>
            <a:ext cx="472598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G. THỰC HIỆN PHẦN MỀM</a:t>
            </a:r>
            <a:endParaRPr sz="3200" dirty="0"/>
          </a:p>
        </p:txBody>
      </p:sp>
    </p:spTree>
    <p:extLst>
      <p:ext uri="{BB962C8B-B14F-4D97-AF65-F5344CB8AC3E}">
        <p14:creationId xmlns:p14="http://schemas.microsoft.com/office/powerpoint/2010/main" val="3571540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685800" y="581515"/>
            <a:ext cx="6122194"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FF9900"/>
                </a:solidFill>
              </a:rPr>
              <a:t>II. Tính cấp thiết của dự án</a:t>
            </a:r>
            <a:endParaRPr sz="3600" dirty="0">
              <a:solidFill>
                <a:srgbClr val="FF9900"/>
              </a:solidFill>
            </a:endParaRPr>
          </a:p>
        </p:txBody>
      </p:sp>
      <p:sp>
        <p:nvSpPr>
          <p:cNvPr id="182" name="Google Shape;182;p14"/>
          <p:cNvSpPr txBox="1">
            <a:spLocks noGrp="1"/>
          </p:cNvSpPr>
          <p:nvPr>
            <p:ph type="subTitle" idx="4294967295"/>
          </p:nvPr>
        </p:nvSpPr>
        <p:spPr>
          <a:xfrm>
            <a:off x="685799" y="1300614"/>
            <a:ext cx="7508081" cy="3207091"/>
          </a:xfrm>
          <a:prstGeom prst="rect">
            <a:avLst/>
          </a:prstGeom>
        </p:spPr>
        <p:txBody>
          <a:bodyPr spcFirstLastPara="1" wrap="square" lIns="91425" tIns="91425" rIns="91425" bIns="91425" anchor="t" anchorCtr="0">
            <a:noAutofit/>
          </a:bodyPr>
          <a:lstStyle/>
          <a:p>
            <a:pPr marL="0" indent="0" algn="just">
              <a:buNone/>
            </a:pP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Bán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hàng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ngày</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nay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ngày</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càng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phổ</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biến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đặc</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biệt</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là</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trong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ngành</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bán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hàng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online.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Việc</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quản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lý</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các</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mặt</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hàng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cũng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như</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quản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lý</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khách</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hàng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của</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bạn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càng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phải</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được</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thực</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hiện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nhanh</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chóng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và</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chính</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xác</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hơn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Do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đó</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phần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mềm</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quản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lý</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bán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hàng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online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là</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một</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hỗ</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trợ</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tuyệt</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vời</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cho</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chúng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ta</a:t>
            </a:r>
            <a:r>
              <a:rPr lang="en-US" sz="1600" spc="15" dirty="0">
                <a:solidFill>
                  <a:schemeClr val="tx1">
                    <a:lumMod val="75000"/>
                    <a:lumOff val="25000"/>
                  </a:schemeClr>
                </a:solidFill>
                <a:effectLst/>
                <a:latin typeface="Times New Roman" panose="02020603050405020304" pitchFamily="18" charset="0"/>
                <a:ea typeface="Times New Roman" panose="02020603050405020304" pitchFamily="18" charset="0"/>
              </a:rPr>
              <a:t>.</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Đề</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tài</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này</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chúng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tôi</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tận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dụng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thế</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mạnh</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về</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mạng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internet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để</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đưa</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ra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giải</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pháp</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và</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giải</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quyết</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những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yêu</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cầu</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của</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nhà</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hàng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sen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vàng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a:t>
            </a:r>
          </a:p>
          <a:p>
            <a:pPr marL="0" indent="0" algn="just">
              <a:buNone/>
            </a:pP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Trước</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tình</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trạng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khó</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khăn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trong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việc</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quản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lý</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các</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công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việc</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của</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nhà</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hàng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khi</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phải</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thực</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hiện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thủ</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công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tình</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trạng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khách</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hàng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thiếu</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thông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tin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về</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các</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sản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phẩm</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và</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tin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tức</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từ</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nhà</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hàng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cũng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như</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latin typeface="Times New Roman" panose="02020603050405020304" pitchFamily="18" charset="0"/>
                <a:ea typeface="Times New Roman" panose="02020603050405020304" pitchFamily="18" charset="0"/>
              </a:rPr>
              <a:t>c</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ông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nghệ</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thông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tin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đang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được</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phát</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triển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mạnh</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mẽ</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nhanh</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chóng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và</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xâm</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nhập</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vào</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nhiều</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lĩnh</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vực</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khoa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học</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kỹ</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thuật</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cũng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như</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trong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cuộc</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sống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Chúng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tôi</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nhận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thấy</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giải</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pháp</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tốt</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nhất</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là</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ứng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dụng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công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nghệ</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thông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tin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dể</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xây</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dựng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một</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hệ</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thống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quản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lý</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bán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hàng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và</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giới</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thiệu</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nhà</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hàng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đến</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với</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khách</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r>
              <a:rPr lang="en-US" sz="1600" dirty="0" err="1">
                <a:solidFill>
                  <a:schemeClr val="tx1">
                    <a:lumMod val="75000"/>
                    <a:lumOff val="25000"/>
                  </a:schemeClr>
                </a:solidFill>
                <a:effectLst/>
                <a:latin typeface="Times New Roman" panose="02020603050405020304" pitchFamily="18" charset="0"/>
                <a:ea typeface="Times New Roman" panose="02020603050405020304" pitchFamily="18" charset="0"/>
              </a:rPr>
              <a:t>hàng</a:t>
            </a:r>
            <a:r>
              <a:rPr lang="en-US" sz="1600" dirty="0">
                <a:solidFill>
                  <a:schemeClr val="tx1">
                    <a:lumMod val="75000"/>
                    <a:lumOff val="25000"/>
                  </a:schemeClr>
                </a:solidFill>
                <a:effectLst/>
                <a:latin typeface="Times New Roman" panose="02020603050405020304" pitchFamily="18" charset="0"/>
                <a:ea typeface="Times New Roman" panose="02020603050405020304" pitchFamily="18" charset="0"/>
              </a:rPr>
              <a:t>. </a:t>
            </a:r>
            <a:endParaRPr lang="en-GB" sz="16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p>
            <a:pPr marL="0" indent="0" algn="just">
              <a:buNone/>
            </a:pPr>
            <a:endParaRPr lang="en-GB" sz="1600" dirty="0">
              <a:effectLst/>
              <a:latin typeface="Times New Roman" panose="02020603050405020304" pitchFamily="18" charset="0"/>
              <a:ea typeface="Times New Roman" panose="02020603050405020304" pitchFamily="18" charset="0"/>
            </a:endParaRPr>
          </a:p>
          <a:p>
            <a:pPr marL="0" lvl="0" indent="0" algn="just" rtl="0">
              <a:spcBef>
                <a:spcPts val="600"/>
              </a:spcBef>
              <a:spcAft>
                <a:spcPts val="0"/>
              </a:spcAft>
              <a:buNone/>
            </a:pPr>
            <a:endParaRPr sz="3200" b="1" dirty="0"/>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4</a:t>
            </a:fld>
            <a:endParaRPr>
              <a:solidFill>
                <a:srgbClr val="FFFFFF"/>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anim calcmode="lin" valueType="num">
                                      <p:cBhvr additive="base">
                                        <p:cTn id="7" dur="500"/>
                                        <p:tgtEl>
                                          <p:spTgt spid="181"/>
                                        </p:tgtEl>
                                        <p:attrNameLst>
                                          <p:attrName>ppt_y</p:attrName>
                                        </p:attrNameLst>
                                      </p:cBhvr>
                                      <p:tavLst>
                                        <p:tav tm="0">
                                          <p:val>
                                            <p:strVal val="#ppt_y+#ppt_h*1.125000"/>
                                          </p:val>
                                        </p:tav>
                                        <p:tav tm="100000">
                                          <p:val>
                                            <p:strVal val="#ppt_y"/>
                                          </p:val>
                                        </p:tav>
                                      </p:tavLst>
                                    </p:anim>
                                    <p:animEffect transition="in" filter="wipe(up)">
                                      <p:cBhvr>
                                        <p:cTn id="8" dur="500"/>
                                        <p:tgtEl>
                                          <p:spTgt spid="181"/>
                                        </p:tgtEl>
                                      </p:cBhvr>
                                    </p:animEffect>
                                  </p:childTnLst>
                                </p:cTn>
                              </p:par>
                            </p:childTnLst>
                          </p:cTn>
                        </p:par>
                        <p:par>
                          <p:cTn id="9" fill="hold">
                            <p:stCondLst>
                              <p:cond delay="500"/>
                            </p:stCondLst>
                            <p:childTnLst>
                              <p:par>
                                <p:cTn id="10" presetID="18" presetClass="entr" presetSubtype="12" fill="hold" grpId="0" nodeType="afterEffect">
                                  <p:stCondLst>
                                    <p:cond delay="0"/>
                                  </p:stCondLst>
                                  <p:childTnLst>
                                    <p:set>
                                      <p:cBhvr>
                                        <p:cTn id="11" dur="1" fill="hold">
                                          <p:stCondLst>
                                            <p:cond delay="0"/>
                                          </p:stCondLst>
                                        </p:cTn>
                                        <p:tgtEl>
                                          <p:spTgt spid="182">
                                            <p:txEl>
                                              <p:pRg st="0" end="0"/>
                                            </p:txEl>
                                          </p:spTgt>
                                        </p:tgtEl>
                                        <p:attrNameLst>
                                          <p:attrName>style.visibility</p:attrName>
                                        </p:attrNameLst>
                                      </p:cBhvr>
                                      <p:to>
                                        <p:strVal val="visible"/>
                                      </p:to>
                                    </p:set>
                                    <p:animEffect transition="in" filter="strips(downLeft)">
                                      <p:cBhvr>
                                        <p:cTn id="12" dur="500"/>
                                        <p:tgtEl>
                                          <p:spTgt spid="182">
                                            <p:txEl>
                                              <p:pRg st="0" end="0"/>
                                            </p:txEl>
                                          </p:spTgt>
                                        </p:tgtEl>
                                      </p:cBhvr>
                                    </p:animEffect>
                                  </p:childTnLst>
                                </p:cTn>
                              </p:par>
                            </p:childTnLst>
                          </p:cTn>
                        </p:par>
                        <p:par>
                          <p:cTn id="13" fill="hold">
                            <p:stCondLst>
                              <p:cond delay="1000"/>
                            </p:stCondLst>
                            <p:childTnLst>
                              <p:par>
                                <p:cTn id="14" presetID="18" presetClass="entr" presetSubtype="12" fill="hold" grpId="0" nodeType="afterEffect">
                                  <p:stCondLst>
                                    <p:cond delay="0"/>
                                  </p:stCondLst>
                                  <p:childTnLst>
                                    <p:set>
                                      <p:cBhvr>
                                        <p:cTn id="15" dur="1" fill="hold">
                                          <p:stCondLst>
                                            <p:cond delay="0"/>
                                          </p:stCondLst>
                                        </p:cTn>
                                        <p:tgtEl>
                                          <p:spTgt spid="182">
                                            <p:txEl>
                                              <p:pRg st="1" end="1"/>
                                            </p:txEl>
                                          </p:spTgt>
                                        </p:tgtEl>
                                        <p:attrNameLst>
                                          <p:attrName>style.visibility</p:attrName>
                                        </p:attrNameLst>
                                      </p:cBhvr>
                                      <p:to>
                                        <p:strVal val="visible"/>
                                      </p:to>
                                    </p:set>
                                    <p:animEffect transition="in" filter="strips(downLeft)">
                                      <p:cBhvr>
                                        <p:cTn id="16" dur="500"/>
                                        <p:tgtEl>
                                          <p:spTgt spid="1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p:bldP spid="18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685800" y="581515"/>
            <a:ext cx="6122194" cy="7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solidFill>
                  <a:srgbClr val="FF9900"/>
                </a:solidFill>
              </a:rPr>
              <a:t>III. Mục tiêu, phạm vi dự án</a:t>
            </a:r>
            <a:endParaRPr sz="3600" dirty="0">
              <a:solidFill>
                <a:srgbClr val="FF9900"/>
              </a:solidFill>
            </a:endParaRPr>
          </a:p>
        </p:txBody>
      </p:sp>
      <p:sp>
        <p:nvSpPr>
          <p:cNvPr id="182" name="Google Shape;182;p14"/>
          <p:cNvSpPr txBox="1">
            <a:spLocks noGrp="1"/>
          </p:cNvSpPr>
          <p:nvPr>
            <p:ph type="subTitle" idx="4294967295"/>
          </p:nvPr>
        </p:nvSpPr>
        <p:spPr>
          <a:xfrm>
            <a:off x="685800" y="1649522"/>
            <a:ext cx="7508081" cy="2352092"/>
          </a:xfrm>
          <a:prstGeom prst="rect">
            <a:avLst/>
          </a:prstGeom>
        </p:spPr>
        <p:txBody>
          <a:bodyPr spcFirstLastPara="1" wrap="square" lIns="91425" tIns="91425" rIns="91425" bIns="91425" anchor="t" anchorCtr="0">
            <a:noAutofit/>
          </a:bodyPr>
          <a:lstStyle/>
          <a:p>
            <a:pPr marL="0" indent="0" algn="just">
              <a:buNone/>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Sen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địa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25A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Trần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nằm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trung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tâm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phố</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Trang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cỡ</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vừa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sức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chứa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khoảng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200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khoảng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10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phục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4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nhóm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đảm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nhóm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nhóm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ngân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nhóm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bếp</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nhóm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phục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bàn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mỗi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thường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kéo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dài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6-8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tiếng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ngoài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nếu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quán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đông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câu</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tăng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ca, … </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rtl="0">
              <a:spcBef>
                <a:spcPts val="600"/>
              </a:spcBef>
              <a:spcAft>
                <a:spcPts val="0"/>
              </a:spcAft>
              <a:buNone/>
            </a:pPr>
            <a:endParaRPr sz="3200" b="1" dirty="0"/>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5</a:t>
            </a:fld>
            <a:endParaRPr>
              <a:solidFill>
                <a:srgbClr val="FFFFFF"/>
              </a:solidFill>
            </a:endParaRPr>
          </a:p>
        </p:txBody>
      </p:sp>
      <p:sp>
        <p:nvSpPr>
          <p:cNvPr id="5" name="Google Shape;182;p14">
            <a:extLst>
              <a:ext uri="{FF2B5EF4-FFF2-40B4-BE49-F238E27FC236}">
                <a16:creationId xmlns:a16="http://schemas.microsoft.com/office/drawing/2014/main" id="{0B4D18A5-58F8-424A-BD2C-6EB16F65053D}"/>
              </a:ext>
            </a:extLst>
          </p:cNvPr>
          <p:cNvSpPr txBox="1">
            <a:spLocks/>
          </p:cNvSpPr>
          <p:nvPr/>
        </p:nvSpPr>
        <p:spPr>
          <a:xfrm>
            <a:off x="685800" y="1755052"/>
            <a:ext cx="7508081" cy="1953300"/>
          </a:xfrm>
          <a:prstGeom prst="rect">
            <a:avLst/>
          </a:prstGeom>
          <a:noFill/>
          <a:ln>
            <a:noFill/>
          </a:ln>
        </p:spPr>
        <p:txBody>
          <a:bodyPr spcFirstLastPara="1" wrap="square" lIns="91425" tIns="91425" rIns="91425" bIns="91425" numCol="2"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9pPr>
          </a:lstStyle>
          <a:p>
            <a:pPr marL="342900" indent="-342900" algn="just">
              <a:spcBef>
                <a:spcPts val="0"/>
              </a:spcBef>
              <a:buFont typeface="Calibri" panose="020F0502020204030204" pitchFamily="34" charset="0"/>
              <a:buChar char="-"/>
            </a:pP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năng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phục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nhóm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endParaRPr>
          </a:p>
          <a:p>
            <a:pPr marL="342900" marR="0" lvl="0" indent="-342900" algn="just">
              <a:spcBef>
                <a:spcPts val="0"/>
              </a:spcBef>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rPr>
              <a:t>Nhóm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endParaRPr lang="en-GB" sz="1800" dirty="0">
              <a:effectLst/>
              <a:latin typeface="Times New Roman" panose="02020603050405020304" pitchFamily="18" charset="0"/>
              <a:ea typeface="Calibri" panose="020F0502020204030204" pitchFamily="34" charset="0"/>
            </a:endParaRPr>
          </a:p>
          <a:p>
            <a:pPr marL="342900" marR="0" lvl="0" indent="-342900" algn="just">
              <a:spcBef>
                <a:spcPts val="0"/>
              </a:spcBef>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mục</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phẩm</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kiện</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viên</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buFont typeface="Calibri" panose="020F0502020204030204" pitchFamily="34" charset="0"/>
              <a:buChar char="-"/>
            </a:pPr>
            <a:endParaRPr lang="en-US" sz="1800" dirty="0">
              <a:effectLst/>
              <a:latin typeface="Times New Roman" panose="02020603050405020304" pitchFamily="18" charset="0"/>
              <a:ea typeface="Calibri" panose="020F0502020204030204" pitchFamily="34" charset="0"/>
            </a:endParaRPr>
          </a:p>
          <a:p>
            <a:pPr marL="342900" marR="0" lvl="0" indent="-342900" algn="just">
              <a:spcBef>
                <a:spcPts val="0"/>
              </a:spcBef>
              <a:buFont typeface="Calibri" panose="020F0502020204030204" pitchFamily="34" charset="0"/>
              <a:buChar char="-"/>
            </a:pPr>
            <a:endParaRPr lang="en-US" sz="1800" dirty="0">
              <a:effectLst/>
              <a:latin typeface="Times New Roman" panose="02020603050405020304" pitchFamily="18" charset="0"/>
              <a:ea typeface="Calibri" panose="020F0502020204030204" pitchFamily="34" charset="0"/>
            </a:endParaRPr>
          </a:p>
          <a:p>
            <a:pPr marL="342900" marR="0" lvl="0" indent="-342900" algn="just">
              <a:spcBef>
                <a:spcPts val="0"/>
              </a:spcBef>
              <a:buFont typeface="Calibri" panose="020F0502020204030204" pitchFamily="34" charset="0"/>
              <a:buChar char="-"/>
            </a:pPr>
            <a:endParaRPr lang="en-US" sz="1800" dirty="0">
              <a:effectLst/>
              <a:latin typeface="Times New Roman" panose="02020603050405020304" pitchFamily="18" charset="0"/>
              <a:ea typeface="Calibri" panose="020F0502020204030204" pitchFamily="34" charset="0"/>
            </a:endParaRPr>
          </a:p>
          <a:p>
            <a:pPr marL="342900" marR="0" lvl="0" indent="-342900" algn="just">
              <a:spcBef>
                <a:spcPts val="0"/>
              </a:spcBef>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rPr>
              <a:t>Nhóm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khách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a:t>
            </a:r>
            <a:endParaRPr lang="en-GB" sz="1800" dirty="0">
              <a:effectLst/>
              <a:latin typeface="Times New Roman" panose="02020603050405020304" pitchFamily="18" charset="0"/>
              <a:ea typeface="Calibri" panose="020F0502020204030204" pitchFamily="34" charset="0"/>
            </a:endParaRPr>
          </a:p>
          <a:p>
            <a:pPr marL="342900" marR="0" lvl="0" indent="-342900" algn="just">
              <a:spcBef>
                <a:spcPts val="0"/>
              </a:spcBef>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phẩm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phẩm</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spcBef>
                <a:spcPts val="0"/>
              </a:spcBef>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Ý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Font typeface="Roboto Condensed"/>
              <a:buNone/>
            </a:pPr>
            <a:endParaRPr lang="vi-VN" sz="3200" b="1" dirty="0"/>
          </a:p>
        </p:txBody>
      </p:sp>
      <p:sp>
        <p:nvSpPr>
          <p:cNvPr id="8" name="Google Shape;181;p14">
            <a:extLst>
              <a:ext uri="{FF2B5EF4-FFF2-40B4-BE49-F238E27FC236}">
                <a16:creationId xmlns:a16="http://schemas.microsoft.com/office/drawing/2014/main" id="{AED5220A-B659-486C-82D4-79C66BAD9D3E}"/>
              </a:ext>
            </a:extLst>
          </p:cNvPr>
          <p:cNvSpPr txBox="1">
            <a:spLocks/>
          </p:cNvSpPr>
          <p:nvPr/>
        </p:nvSpPr>
        <p:spPr>
          <a:xfrm>
            <a:off x="1066107" y="1285194"/>
            <a:ext cx="6122194" cy="46985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GB" sz="1800" dirty="0">
                <a:solidFill>
                  <a:srgbClr val="FF9900"/>
                </a:solidFill>
                <a:latin typeface="Times New Roman" panose="02020603050405020304" pitchFamily="18" charset="0"/>
                <a:cs typeface="Times New Roman" panose="02020603050405020304" pitchFamily="18" charset="0"/>
              </a:rPr>
              <a:t>2. </a:t>
            </a:r>
            <a:r>
              <a:rPr lang="en-GB" sz="1800" dirty="0" err="1">
                <a:solidFill>
                  <a:srgbClr val="FF9900"/>
                </a:solidFill>
                <a:latin typeface="Times New Roman" panose="02020603050405020304" pitchFamily="18" charset="0"/>
                <a:cs typeface="Times New Roman" panose="02020603050405020304" pitchFamily="18" charset="0"/>
              </a:rPr>
              <a:t>Phạm</a:t>
            </a:r>
            <a:r>
              <a:rPr lang="en-GB" sz="1800" dirty="0">
                <a:solidFill>
                  <a:srgbClr val="FF9900"/>
                </a:solidFill>
                <a:latin typeface="Times New Roman" panose="02020603050405020304" pitchFamily="18" charset="0"/>
                <a:cs typeface="Times New Roman" panose="02020603050405020304" pitchFamily="18" charset="0"/>
              </a:rPr>
              <a:t> vi </a:t>
            </a:r>
            <a:r>
              <a:rPr lang="en-GB" sz="1800" dirty="0" err="1">
                <a:solidFill>
                  <a:srgbClr val="FF9900"/>
                </a:solidFill>
                <a:latin typeface="Times New Roman" panose="02020603050405020304" pitchFamily="18" charset="0"/>
                <a:cs typeface="Times New Roman" panose="02020603050405020304" pitchFamily="18" charset="0"/>
              </a:rPr>
              <a:t>dự</a:t>
            </a:r>
            <a:r>
              <a:rPr lang="en-GB" sz="1800" dirty="0">
                <a:solidFill>
                  <a:srgbClr val="FF9900"/>
                </a:solidFill>
                <a:latin typeface="Times New Roman" panose="02020603050405020304" pitchFamily="18" charset="0"/>
                <a:cs typeface="Times New Roman" panose="02020603050405020304" pitchFamily="18" charset="0"/>
              </a:rPr>
              <a:t> </a:t>
            </a:r>
            <a:r>
              <a:rPr lang="en-GB" sz="1800" dirty="0" err="1">
                <a:solidFill>
                  <a:srgbClr val="FF9900"/>
                </a:solidFill>
                <a:latin typeface="Times New Roman" panose="02020603050405020304" pitchFamily="18" charset="0"/>
                <a:cs typeface="Times New Roman" panose="02020603050405020304" pitchFamily="18" charset="0"/>
              </a:rPr>
              <a:t>án</a:t>
            </a:r>
            <a:endParaRPr lang="en-GB" sz="1800" dirty="0">
              <a:solidFill>
                <a:srgbClr val="FF9900"/>
              </a:solidFill>
              <a:latin typeface="Times New Roman" panose="02020603050405020304" pitchFamily="18" charset="0"/>
              <a:cs typeface="Times New Roman" panose="02020603050405020304" pitchFamily="18" charset="0"/>
            </a:endParaRPr>
          </a:p>
        </p:txBody>
      </p:sp>
      <p:sp>
        <p:nvSpPr>
          <p:cNvPr id="9" name="Google Shape;181;p14">
            <a:extLst>
              <a:ext uri="{FF2B5EF4-FFF2-40B4-BE49-F238E27FC236}">
                <a16:creationId xmlns:a16="http://schemas.microsoft.com/office/drawing/2014/main" id="{C9D92C07-3385-4B38-908B-57F6C5F11A1F}"/>
              </a:ext>
            </a:extLst>
          </p:cNvPr>
          <p:cNvSpPr txBox="1">
            <a:spLocks/>
          </p:cNvSpPr>
          <p:nvPr/>
        </p:nvSpPr>
        <p:spPr>
          <a:xfrm>
            <a:off x="1066107" y="1289129"/>
            <a:ext cx="6122194" cy="46985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GB" sz="1800" dirty="0">
                <a:solidFill>
                  <a:srgbClr val="FF9900"/>
                </a:solidFill>
                <a:latin typeface="Times New Roman" panose="02020603050405020304" pitchFamily="18" charset="0"/>
                <a:cs typeface="Times New Roman" panose="02020603050405020304" pitchFamily="18" charset="0"/>
              </a:rPr>
              <a:t>1. </a:t>
            </a:r>
            <a:r>
              <a:rPr lang="en-GB" sz="1800" dirty="0" err="1">
                <a:solidFill>
                  <a:srgbClr val="FF9900"/>
                </a:solidFill>
                <a:latin typeface="Times New Roman" panose="02020603050405020304" pitchFamily="18" charset="0"/>
                <a:cs typeface="Times New Roman" panose="02020603050405020304" pitchFamily="18" charset="0"/>
              </a:rPr>
              <a:t>Mục</a:t>
            </a:r>
            <a:r>
              <a:rPr lang="en-GB" sz="1800" dirty="0">
                <a:solidFill>
                  <a:srgbClr val="FF9900"/>
                </a:solidFill>
                <a:latin typeface="Times New Roman" panose="02020603050405020304" pitchFamily="18" charset="0"/>
                <a:cs typeface="Times New Roman" panose="02020603050405020304" pitchFamily="18" charset="0"/>
              </a:rPr>
              <a:t> </a:t>
            </a:r>
            <a:r>
              <a:rPr lang="en-GB" sz="1800" dirty="0" err="1">
                <a:solidFill>
                  <a:srgbClr val="FF9900"/>
                </a:solidFill>
                <a:latin typeface="Times New Roman" panose="02020603050405020304" pitchFamily="18" charset="0"/>
                <a:cs typeface="Times New Roman" panose="02020603050405020304" pitchFamily="18" charset="0"/>
              </a:rPr>
              <a:t>tiêu</a:t>
            </a:r>
            <a:endParaRPr lang="en-GB" sz="1800" dirty="0">
              <a:solidFill>
                <a:srgbClr val="FF9900"/>
              </a:solidFill>
              <a:latin typeface="Times New Roman" panose="02020603050405020304" pitchFamily="18" charset="0"/>
              <a:cs typeface="Times New Roman" panose="02020603050405020304" pitchFamily="18" charset="0"/>
            </a:endParaRPr>
          </a:p>
        </p:txBody>
      </p:sp>
      <p:sp>
        <p:nvSpPr>
          <p:cNvPr id="10" name="Google Shape;182;p14">
            <a:extLst>
              <a:ext uri="{FF2B5EF4-FFF2-40B4-BE49-F238E27FC236}">
                <a16:creationId xmlns:a16="http://schemas.microsoft.com/office/drawing/2014/main" id="{FBD3546C-9197-46CB-9F5C-62BCB02700CD}"/>
              </a:ext>
            </a:extLst>
          </p:cNvPr>
          <p:cNvSpPr txBox="1">
            <a:spLocks/>
          </p:cNvSpPr>
          <p:nvPr/>
        </p:nvSpPr>
        <p:spPr>
          <a:xfrm>
            <a:off x="685800" y="1649522"/>
            <a:ext cx="7508081" cy="27471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9pPr>
          </a:lstStyle>
          <a:p>
            <a:pPr marL="285750" marR="0" lvl="0" indent="-285750" algn="just">
              <a:lnSpc>
                <a:spcPct val="150000"/>
              </a:lnSpc>
              <a:spcBef>
                <a:spcPts val="0"/>
              </a:spcBef>
              <a:buFontTx/>
              <a:buChar char="-"/>
            </a:pPr>
            <a:r>
              <a:rPr lang="en-US" sz="1800" dirty="0" err="1">
                <a:effectLst/>
                <a:latin typeface="Times New Roman" panose="02020603050405020304" pitchFamily="18" charset="0"/>
                <a:ea typeface="Calibri" panose="020F0502020204030204" pitchFamily="34" charset="0"/>
              </a:rPr>
              <a:t>Về</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nội</a:t>
            </a:r>
            <a:r>
              <a:rPr lang="en-US" sz="1800" dirty="0">
                <a:effectLst/>
                <a:latin typeface="Times New Roman" panose="02020603050405020304" pitchFamily="18" charset="0"/>
                <a:ea typeface="Calibri" panose="020F0502020204030204" pitchFamily="34" charset="0"/>
              </a:rPr>
              <a:t> dung: website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hoạt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động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doanh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tin </a:t>
            </a:r>
            <a:r>
              <a:rPr lang="en-US" sz="1800" dirty="0" err="1">
                <a:effectLst/>
                <a:latin typeface="Times New Roman" panose="02020603050405020304" pitchFamily="18" charset="0"/>
                <a:ea typeface="Calibri" panose="020F0502020204030204" pitchFamily="34" charset="0"/>
              </a:rPr>
              <a:t>tức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bài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thiệu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món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ăn</a:t>
            </a:r>
            <a:r>
              <a:rPr lang="en-US" sz="1800" dirty="0">
                <a:effectLst/>
                <a:latin typeface="Times New Roman" panose="02020603050405020304" pitchFamily="18" charset="0"/>
                <a:ea typeface="Calibri" panose="020F0502020204030204" pitchFamily="34" charset="0"/>
              </a:rPr>
              <a:t>. </a:t>
            </a:r>
            <a:endParaRPr lang="en-GB" sz="1800" dirty="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rPr>
              <a:t>Về</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sen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hướng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mở</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rộng</a:t>
            </a:r>
            <a:r>
              <a:rPr lang="en-US" sz="1800" dirty="0">
                <a:effectLst/>
                <a:latin typeface="Times New Roman" panose="02020603050405020304" pitchFamily="18" charset="0"/>
                <a:ea typeface="Calibri" panose="020F0502020204030204" pitchFamily="34" charset="0"/>
              </a:rPr>
              <a:t> ra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khác</a:t>
            </a:r>
            <a:r>
              <a:rPr lang="en-US" sz="1800" dirty="0">
                <a:effectLst/>
                <a:latin typeface="Times New Roman" panose="02020603050405020304" pitchFamily="18" charset="0"/>
                <a:ea typeface="Calibri" panose="020F0502020204030204" pitchFamily="34" charset="0"/>
              </a:rPr>
              <a:t> </a:t>
            </a:r>
            <a:endParaRPr lang="en-GB" sz="1800" dirty="0">
              <a:effectLst/>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rPr>
              <a:t>Về</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gian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đề</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tài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khoảng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gần</a:t>
            </a:r>
            <a:r>
              <a:rPr lang="en-US" sz="1800" dirty="0">
                <a:effectLst/>
                <a:latin typeface="Times New Roman" panose="02020603050405020304" pitchFamily="18" charset="0"/>
                <a:ea typeface="Calibri" panose="020F0502020204030204" pitchFamily="34" charset="0"/>
              </a:rPr>
              <a:t> 3 </a:t>
            </a:r>
            <a:r>
              <a:rPr lang="en-US" sz="1800" dirty="0" err="1">
                <a:effectLst/>
                <a:latin typeface="Times New Roman" panose="02020603050405020304" pitchFamily="18" charset="0"/>
                <a:ea typeface="Calibri" panose="020F0502020204030204" pitchFamily="34" charset="0"/>
              </a:rPr>
              <a:t>tháng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từ</a:t>
            </a:r>
            <a:r>
              <a:rPr lang="en-US" sz="1800" dirty="0">
                <a:effectLst/>
                <a:latin typeface="Times New Roman" panose="02020603050405020304" pitchFamily="18" charset="0"/>
                <a:ea typeface="Calibri" panose="020F0502020204030204" pitchFamily="34" charset="0"/>
              </a:rPr>
              <a:t> 2/08/2021 </a:t>
            </a:r>
            <a:r>
              <a:rPr lang="en-US" sz="1800" dirty="0" err="1">
                <a:effectLst/>
                <a:latin typeface="Times New Roman" panose="02020603050405020304" pitchFamily="18" charset="0"/>
                <a:ea typeface="Calibri" panose="020F0502020204030204" pitchFamily="34" charset="0"/>
              </a:rPr>
              <a:t>đến</a:t>
            </a:r>
            <a:r>
              <a:rPr lang="en-US" sz="1800" dirty="0">
                <a:effectLst/>
                <a:latin typeface="Times New Roman" panose="02020603050405020304" pitchFamily="18" charset="0"/>
                <a:ea typeface="Calibri" panose="020F0502020204030204" pitchFamily="34" charset="0"/>
              </a:rPr>
              <a:t> 20/10/2021.</a:t>
            </a:r>
            <a:endParaRPr lang="en-GB" sz="1800" dirty="0">
              <a:effectLst/>
              <a:latin typeface="Times New Roman" panose="02020603050405020304" pitchFamily="18" charset="0"/>
              <a:ea typeface="Calibri" panose="020F0502020204030204" pitchFamily="34" charset="0"/>
            </a:endParaRPr>
          </a:p>
          <a:p>
            <a:pPr marL="0" indent="0" algn="just">
              <a:lnSpc>
                <a:spcPct val="150000"/>
              </a:lnSpc>
              <a:spcBef>
                <a:spcPts val="0"/>
              </a:spcBef>
              <a:buFont typeface="Roboto Condensed"/>
              <a:buNone/>
            </a:pPr>
            <a:endParaRPr lang="vi-VN" sz="3200" dirty="0"/>
          </a:p>
        </p:txBody>
      </p:sp>
    </p:spTree>
    <p:extLst>
      <p:ext uri="{BB962C8B-B14F-4D97-AF65-F5344CB8AC3E}">
        <p14:creationId xmlns:p14="http://schemas.microsoft.com/office/powerpoint/2010/main" val="26098417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82">
                                            <p:txEl>
                                              <p:pRg st="0" end="0"/>
                                            </p:txEl>
                                          </p:spTgt>
                                        </p:tgtEl>
                                        <p:attrNameLst>
                                          <p:attrName>style.visibility</p:attrName>
                                        </p:attrNameLst>
                                      </p:cBhvr>
                                      <p:to>
                                        <p:strVal val="visible"/>
                                      </p:to>
                                    </p:set>
                                    <p:animEffect transition="in" filter="randombar(horizontal)">
                                      <p:cBhvr>
                                        <p:cTn id="12" dur="500"/>
                                        <p:tgtEl>
                                          <p:spTgt spid="1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10" fill="hold" grpId="1" nodeType="clickEffect">
                                  <p:stCondLst>
                                    <p:cond delay="0"/>
                                  </p:stCondLst>
                                  <p:childTnLst>
                                    <p:animEffect transition="out" filter="randombar(horizontal)">
                                      <p:cBhvr>
                                        <p:cTn id="16" dur="500"/>
                                        <p:tgtEl>
                                          <p:spTgt spid="182">
                                            <p:txEl>
                                              <p:pRg st="0" end="0"/>
                                            </p:txEl>
                                          </p:spTgt>
                                        </p:tgtEl>
                                      </p:cBhvr>
                                    </p:animEffect>
                                    <p:set>
                                      <p:cBhvr>
                                        <p:cTn id="17" dur="1" fill="hold">
                                          <p:stCondLst>
                                            <p:cond delay="499"/>
                                          </p:stCondLst>
                                        </p:cTn>
                                        <p:tgtEl>
                                          <p:spTgt spid="182">
                                            <p:txEl>
                                              <p:pRg st="0" end="0"/>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1" nodeType="clickEffect">
                                  <p:stCondLst>
                                    <p:cond delay="0"/>
                                  </p:stCondLst>
                                  <p:childTnLst>
                                    <p:animEffect transition="out" filter="barn(inVertical)">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P spid="182" grpId="1" build="p"/>
      <p:bldP spid="5" grpId="0"/>
      <p:bldP spid="5" grpId="1"/>
      <p:bldP spid="8" grpId="0"/>
      <p:bldP spid="9" grpId="0"/>
      <p:bldP spid="9" grpId="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CA313B-AA09-4053-A467-FBB7027B26D8}"/>
              </a:ext>
            </a:extLst>
          </p:cNvPr>
          <p:cNvSpPr>
            <a:spLocks noGrp="1"/>
          </p:cNvSpPr>
          <p:nvPr>
            <p:ph type="title"/>
          </p:nvPr>
        </p:nvSpPr>
        <p:spPr>
          <a:xfrm>
            <a:off x="981419" y="1698058"/>
            <a:ext cx="6762405" cy="3388292"/>
          </a:xfrm>
        </p:spPr>
        <p:txBody>
          <a:bodyPr/>
          <a:lstStyle/>
          <a:p>
            <a:r>
              <a:rPr lang="en-US"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Quản</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lí</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bán</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hàng</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	* </a:t>
            </a:r>
            <a:r>
              <a:rPr lang="en-GB" sz="1400" dirty="0" err="1">
                <a:latin typeface="Times New Roman" panose="02020603050405020304" pitchFamily="18" charset="0"/>
                <a:cs typeface="Times New Roman" panose="02020603050405020304" pitchFamily="18" charset="0"/>
              </a:rPr>
              <a:t>Mô</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tả</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Lưu</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lại</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thông</a:t>
            </a:r>
            <a:r>
              <a:rPr lang="en-GB" sz="1400" dirty="0">
                <a:latin typeface="Times New Roman" panose="02020603050405020304" pitchFamily="18" charset="0"/>
                <a:cs typeface="Times New Roman" panose="02020603050405020304" pitchFamily="18" charset="0"/>
              </a:rPr>
              <a:t> tin order </a:t>
            </a:r>
            <a:r>
              <a:rPr lang="en-GB" sz="1400" dirty="0" err="1">
                <a:latin typeface="Times New Roman" panose="02020603050405020304" pitchFamily="18" charset="0"/>
                <a:cs typeface="Times New Roman" panose="02020603050405020304" pitchFamily="18" charset="0"/>
              </a:rPr>
              <a:t>và</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xử</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lí</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đơn</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đặt</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hàng</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của</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khách</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hàng</a:t>
            </a:r>
            <a:r>
              <a:rPr lang="en-GB" sz="1400" dirty="0">
                <a:latin typeface="Times New Roman" panose="02020603050405020304" pitchFamily="18" charset="0"/>
                <a:cs typeface="Times New Roman" panose="02020603050405020304" pitchFamily="18" charset="0"/>
              </a:rPr>
              <a:t>. </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 	* </a:t>
            </a:r>
            <a:r>
              <a:rPr lang="en-GB" sz="1400" dirty="0" err="1">
                <a:latin typeface="Times New Roman" panose="02020603050405020304" pitchFamily="18" charset="0"/>
                <a:cs typeface="Times New Roman" panose="02020603050405020304" pitchFamily="18" charset="0"/>
              </a:rPr>
              <a:t>Người</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sử</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dụng</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quản</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lý</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Quản</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lí</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sản</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phẩm</a:t>
            </a:r>
            <a:r>
              <a:rPr lang="en-GB" sz="1400" dirty="0">
                <a:latin typeface="Times New Roman" panose="02020603050405020304" pitchFamily="18" charset="0"/>
                <a:cs typeface="Times New Roman" panose="02020603050405020304" pitchFamily="18" charset="0"/>
              </a:rPr>
              <a:t>:</a:t>
            </a:r>
            <a:br>
              <a:rPr lang="en-GB" sz="1400" dirty="0">
                <a:solidFill>
                  <a:srgbClr val="FF9900"/>
                </a:solidFill>
                <a:latin typeface="Times New Roman" panose="02020603050405020304" pitchFamily="18" charset="0"/>
                <a:cs typeface="Times New Roman" panose="02020603050405020304" pitchFamily="18" charset="0"/>
              </a:rPr>
            </a:br>
            <a:r>
              <a:rPr lang="en-GB" sz="1400" dirty="0">
                <a:solidFill>
                  <a:srgbClr val="FF9900"/>
                </a:solidFill>
                <a:latin typeface="Times New Roman" panose="02020603050405020304" pitchFamily="18" charset="0"/>
                <a:cs typeface="Times New Roman" panose="02020603050405020304" pitchFamily="18" charset="0"/>
              </a:rPr>
              <a:t>	*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xóa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phẩm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kinh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doanh</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nhà</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latin typeface="Times New Roman" panose="02020603050405020304" pitchFamily="18" charset="0"/>
                <a:ea typeface="Calibri" panose="020F0502020204030204" pitchFamily="34" charset="0"/>
                <a:cs typeface="Times New Roman" panose="02020603050405020304" pitchFamily="18" charset="0"/>
              </a:rPr>
              <a:t>	*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br>
              <a:rPr lang="en-GB" sz="1400" dirty="0">
                <a:effectLst/>
                <a:latin typeface="Times New Roman" panose="02020603050405020304" pitchFamily="18" charset="0"/>
                <a:ea typeface="Calibri" panose="020F0502020204030204" pitchFamily="34" charset="0"/>
                <a:cs typeface="Times New Roman" panose="02020603050405020304" pitchFamily="18" charset="0"/>
              </a:rPr>
            </a:br>
            <a:r>
              <a:rPr lang="en-GB"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rPr>
              <a:t>Quản</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lý</a:t>
            </a:r>
            <a:r>
              <a:rPr lang="en-US" sz="1400" dirty="0">
                <a:effectLst/>
                <a:latin typeface="Times New Roman" panose="02020603050405020304" pitchFamily="18" charset="0"/>
                <a:ea typeface="Calibri" panose="020F0502020204030204" pitchFamily="34" charset="0"/>
              </a:rPr>
              <a:t> tin </a:t>
            </a:r>
            <a:r>
              <a:rPr lang="en-US" sz="1400" dirty="0" err="1">
                <a:effectLst/>
                <a:latin typeface="Times New Roman" panose="02020603050405020304" pitchFamily="18" charset="0"/>
                <a:ea typeface="Calibri" panose="020F0502020204030204" pitchFamily="34" charset="0"/>
              </a:rPr>
              <a:t>tức</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sự</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kiện</a:t>
            </a:r>
            <a:r>
              <a:rPr lang="en-US" sz="1400" dirty="0">
                <a:effectLst/>
                <a:latin typeface="Times New Roman" panose="02020603050405020304" pitchFamily="18" charset="0"/>
                <a:ea typeface="Calibri" panose="020F0502020204030204" pitchFamily="34" charset="0"/>
              </a:rPr>
              <a:t>: </a:t>
            </a:r>
            <a:br>
              <a:rPr lang="en-US" sz="1400" dirty="0">
                <a:effectLst/>
                <a:latin typeface="Times New Roman" panose="02020603050405020304" pitchFamily="18" charset="0"/>
                <a:ea typeface="Calibri" panose="020F0502020204030204" pitchFamily="34" charset="0"/>
              </a:rPr>
            </a:b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xóa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bài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hoạt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nhà</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lý</a:t>
            </a:r>
            <a:br>
              <a:rPr lang="en-GB" sz="1400" dirty="0">
                <a:effectLst/>
                <a:latin typeface="Times New Roman" panose="02020603050405020304" pitchFamily="18" charset="0"/>
                <a:ea typeface="Calibri" panose="020F0502020204030204" pitchFamily="34" charset="0"/>
              </a:rPr>
            </a:br>
            <a:r>
              <a:rPr lang="en-GB"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Quản</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lý</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nhân</a:t>
            </a:r>
            <a:r>
              <a:rPr lang="en-US" sz="1400" dirty="0">
                <a:effectLst/>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Calibri" panose="020F0502020204030204" pitchFamily="34" charset="0"/>
              </a:rPr>
              <a:t>viên</a:t>
            </a:r>
            <a:r>
              <a:rPr lang="en-US" sz="1400" dirty="0">
                <a:effectLst/>
                <a:latin typeface="Times New Roman" panose="02020603050405020304" pitchFamily="18" charset="0"/>
                <a:ea typeface="Calibri" panose="020F0502020204030204" pitchFamily="34" charset="0"/>
              </a:rPr>
              <a:t>: </a:t>
            </a:r>
            <a:br>
              <a:rPr lang="en-US" sz="1400" dirty="0">
                <a:effectLst/>
                <a:latin typeface="Times New Roman" panose="02020603050405020304" pitchFamily="18" charset="0"/>
                <a:ea typeface="Calibri" panose="020F0502020204030204" pitchFamily="34" charset="0"/>
              </a:rPr>
            </a:br>
            <a:r>
              <a:rPr lang="en-US" sz="1400" dirty="0">
                <a:latin typeface="Times New Roman" panose="02020603050405020304" pitchFamily="18" charset="0"/>
                <a:ea typeface="Calibri" panose="020F0502020204030204" pitchFamily="34" charset="0"/>
              </a:rPr>
              <a:t>	* </a:t>
            </a:r>
            <a:r>
              <a:rPr lang="en-US" sz="1400" dirty="0" err="1">
                <a:latin typeface="Times New Roman" panose="02020603050405020304" pitchFamily="18" charset="0"/>
                <a:ea typeface="Calibri" panose="020F0502020204030204" pitchFamily="34" charset="0"/>
              </a:rPr>
              <a:t>Mô</a:t>
            </a:r>
            <a:r>
              <a:rPr lang="en-US" sz="1400" dirty="0">
                <a:latin typeface="Times New Roman" panose="02020603050405020304" pitchFamily="18" charset="0"/>
                <a:ea typeface="Calibri" panose="020F0502020204030204" pitchFamily="34" charset="0"/>
              </a:rPr>
              <a:t> </a:t>
            </a:r>
            <a:r>
              <a:rPr lang="en-US" sz="1400" dirty="0" err="1">
                <a:latin typeface="Times New Roman" panose="02020603050405020304" pitchFamily="18" charset="0"/>
                <a:ea typeface="Calibri" panose="020F0502020204030204" pitchFamily="34" charset="0"/>
              </a:rPr>
              <a:t>tả</a:t>
            </a:r>
            <a:r>
              <a:rPr lang="en-US" sz="1400" dirty="0">
                <a:latin typeface="Times New Roman" panose="02020603050405020304" pitchFamily="18" charset="0"/>
                <a:ea typeface="Calibri" panose="020F0502020204030204" pitchFamily="34" charset="0"/>
              </a:rPr>
              <a:t>: </a:t>
            </a:r>
            <a:r>
              <a:rPr lang="en-US" sz="1400" dirty="0" err="1">
                <a:effectLst/>
                <a:latin typeface="Times New Roman" panose="02020603050405020304" pitchFamily="18" charset="0"/>
                <a:ea typeface="Times New Roman" panose="02020603050405020304" pitchFamily="18" charset="0"/>
              </a:rPr>
              <a:t>Thực</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hiện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các</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chức</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năng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tương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ứng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với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tiếp</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nhận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nhân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viên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xa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thải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nhân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viên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cập</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nhật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thông</a:t>
            </a:r>
            <a:r>
              <a:rPr lang="en-US" sz="1400" dirty="0">
                <a:effectLst/>
                <a:latin typeface="Times New Roman" panose="02020603050405020304" pitchFamily="18" charset="0"/>
                <a:ea typeface="Times New Roman" panose="02020603050405020304" pitchFamily="18" charset="0"/>
              </a:rPr>
              <a:t> tin </a:t>
            </a:r>
            <a:r>
              <a:rPr lang="en-US" sz="1400" dirty="0" err="1">
                <a:effectLst/>
                <a:latin typeface="Times New Roman" panose="02020603050405020304" pitchFamily="18" charset="0"/>
                <a:ea typeface="Times New Roman" panose="02020603050405020304" pitchFamily="18" charset="0"/>
              </a:rPr>
              <a:t>nhân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viên</a:t>
            </a:r>
            <a:r>
              <a:rPr lang="en-US" sz="1400" dirty="0">
                <a:effectLst/>
                <a:latin typeface="Times New Roman" panose="02020603050405020304" pitchFamily="18" charset="0"/>
                <a:ea typeface="Times New Roman" panose="02020603050405020304" pitchFamily="18" charset="0"/>
              </a:rPr>
              <a:t>.</a:t>
            </a:r>
            <a:br>
              <a:rPr lang="en-US" sz="1400" dirty="0">
                <a:effectLst/>
                <a:latin typeface="Times New Roman" panose="02020603050405020304" pitchFamily="18" charset="0"/>
                <a:ea typeface="Times New Roman" panose="02020603050405020304" pitchFamily="18" charset="0"/>
              </a:rPr>
            </a:br>
            <a:r>
              <a:rPr lang="en-US" sz="1400" dirty="0">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Người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sử</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dụng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Nhân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viên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quản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lý</a:t>
            </a:r>
            <a:br>
              <a:rPr lang="en-US" sz="1400" dirty="0">
                <a:latin typeface="Times New Roman" panose="02020603050405020304" pitchFamily="18" charset="0"/>
                <a:ea typeface="Times New Roman" panose="02020603050405020304" pitchFamily="18" charset="0"/>
              </a:rPr>
            </a:b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Xem</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sản</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phẩm</a:t>
            </a:r>
            <a:r>
              <a:rPr lang="en-US" sz="1400" dirty="0">
                <a:latin typeface="Times New Roman" panose="02020603050405020304" pitchFamily="18" charset="0"/>
                <a:ea typeface="Times New Roman" panose="02020603050405020304" pitchFamily="18" charset="0"/>
              </a:rPr>
              <a:t>:</a:t>
            </a:r>
            <a:br>
              <a:rPr lang="en-US" sz="1400" dirty="0">
                <a:latin typeface="Times New Roman" panose="02020603050405020304" pitchFamily="18" charset="0"/>
                <a:ea typeface="Times New Roman" panose="02020603050405020304" pitchFamily="18" charset="0"/>
              </a:rPr>
            </a:br>
            <a:r>
              <a:rPr lang="en-US" sz="1400" dirty="0">
                <a:latin typeface="Times New Roman" panose="02020603050405020304" pitchFamily="18" charset="0"/>
                <a:ea typeface="Times New Roman" panose="02020603050405020304" pitchFamily="18" charset="0"/>
              </a:rPr>
              <a:t>	*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phẩm</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nhà</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dirty="0"/>
          </a:p>
        </p:txBody>
      </p:sp>
      <p:sp>
        <p:nvSpPr>
          <p:cNvPr id="2" name="Slide Number Placeholder 1">
            <a:extLst>
              <a:ext uri="{FF2B5EF4-FFF2-40B4-BE49-F238E27FC236}">
                <a16:creationId xmlns:a16="http://schemas.microsoft.com/office/drawing/2014/main" id="{02F1EE60-E8F4-4D67-A9DB-2B378A9CDF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5" name="Google Shape;181;p14">
            <a:extLst>
              <a:ext uri="{FF2B5EF4-FFF2-40B4-BE49-F238E27FC236}">
                <a16:creationId xmlns:a16="http://schemas.microsoft.com/office/drawing/2014/main" id="{8E645D4E-42CF-4938-979C-5CB3E020BE66}"/>
              </a:ext>
            </a:extLst>
          </p:cNvPr>
          <p:cNvSpPr txBox="1">
            <a:spLocks/>
          </p:cNvSpPr>
          <p:nvPr/>
        </p:nvSpPr>
        <p:spPr>
          <a:xfrm>
            <a:off x="685799" y="581515"/>
            <a:ext cx="7058025" cy="719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GB" sz="3600" dirty="0">
                <a:solidFill>
                  <a:srgbClr val="FF9900"/>
                </a:solidFill>
              </a:rPr>
              <a:t>IV. </a:t>
            </a:r>
            <a:r>
              <a:rPr lang="en-GB" sz="3600" dirty="0" err="1">
                <a:solidFill>
                  <a:srgbClr val="FF9900"/>
                </a:solidFill>
              </a:rPr>
              <a:t>Chức</a:t>
            </a:r>
            <a:r>
              <a:rPr lang="en-GB" sz="3600" dirty="0">
                <a:solidFill>
                  <a:srgbClr val="FF9900"/>
                </a:solidFill>
              </a:rPr>
              <a:t> </a:t>
            </a:r>
            <a:r>
              <a:rPr lang="en-GB" sz="3600" dirty="0" err="1">
                <a:solidFill>
                  <a:srgbClr val="FF9900"/>
                </a:solidFill>
              </a:rPr>
              <a:t>năng</a:t>
            </a:r>
            <a:r>
              <a:rPr lang="en-GB" sz="3600" dirty="0">
                <a:solidFill>
                  <a:srgbClr val="FF9900"/>
                </a:solidFill>
              </a:rPr>
              <a:t> </a:t>
            </a:r>
            <a:r>
              <a:rPr lang="en-GB" sz="3600" dirty="0" err="1">
                <a:solidFill>
                  <a:srgbClr val="FF9900"/>
                </a:solidFill>
              </a:rPr>
              <a:t>của</a:t>
            </a:r>
            <a:r>
              <a:rPr lang="en-GB" sz="3600" dirty="0">
                <a:solidFill>
                  <a:srgbClr val="FF9900"/>
                </a:solidFill>
              </a:rPr>
              <a:t> </a:t>
            </a:r>
            <a:r>
              <a:rPr lang="en-GB" sz="3600" dirty="0" err="1">
                <a:solidFill>
                  <a:srgbClr val="FF9900"/>
                </a:solidFill>
              </a:rPr>
              <a:t>phần</a:t>
            </a:r>
            <a:r>
              <a:rPr lang="en-GB" sz="3600" dirty="0">
                <a:solidFill>
                  <a:srgbClr val="FF9900"/>
                </a:solidFill>
              </a:rPr>
              <a:t> </a:t>
            </a:r>
            <a:r>
              <a:rPr lang="en-GB" sz="3600" dirty="0" err="1">
                <a:solidFill>
                  <a:srgbClr val="FF9900"/>
                </a:solidFill>
              </a:rPr>
              <a:t>mềm</a:t>
            </a:r>
            <a:endParaRPr lang="en-GB" sz="3600" dirty="0">
              <a:solidFill>
                <a:srgbClr val="FF9900"/>
              </a:solidFill>
            </a:endParaRPr>
          </a:p>
        </p:txBody>
      </p:sp>
      <p:sp>
        <p:nvSpPr>
          <p:cNvPr id="7" name="Title 5">
            <a:extLst>
              <a:ext uri="{FF2B5EF4-FFF2-40B4-BE49-F238E27FC236}">
                <a16:creationId xmlns:a16="http://schemas.microsoft.com/office/drawing/2014/main" id="{05AC15B2-7DBB-4ABB-B0E3-9E723FDAE27B}"/>
              </a:ext>
            </a:extLst>
          </p:cNvPr>
          <p:cNvSpPr txBox="1">
            <a:spLocks/>
          </p:cNvSpPr>
          <p:nvPr/>
        </p:nvSpPr>
        <p:spPr>
          <a:xfrm>
            <a:off x="1055238" y="1216812"/>
            <a:ext cx="5595594" cy="3936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1800" dirty="0">
                <a:solidFill>
                  <a:srgbClr val="FF9900"/>
                </a:solidFill>
                <a:latin typeface="Times New Roman" panose="02020603050405020304" pitchFamily="18" charset="0"/>
                <a:cs typeface="Times New Roman" panose="02020603050405020304" pitchFamily="18" charset="0"/>
              </a:rPr>
              <a:t>1. </a:t>
            </a:r>
            <a:r>
              <a:rPr lang="en-US" sz="1800" dirty="0" err="1">
                <a:solidFill>
                  <a:srgbClr val="FF9900"/>
                </a:solidFill>
                <a:latin typeface="Times New Roman" panose="02020603050405020304" pitchFamily="18" charset="0"/>
                <a:cs typeface="Times New Roman" panose="02020603050405020304" pitchFamily="18" charset="0"/>
              </a:rPr>
              <a:t>Chức</a:t>
            </a:r>
            <a:r>
              <a:rPr lang="en-US" sz="1800" dirty="0">
                <a:solidFill>
                  <a:srgbClr val="FF9900"/>
                </a:solidFill>
                <a:latin typeface="Times New Roman" panose="02020603050405020304" pitchFamily="18" charset="0"/>
                <a:cs typeface="Times New Roman" panose="02020603050405020304" pitchFamily="18" charset="0"/>
              </a:rPr>
              <a:t> </a:t>
            </a:r>
            <a:r>
              <a:rPr lang="en-US" sz="1800" dirty="0" err="1">
                <a:solidFill>
                  <a:srgbClr val="FF9900"/>
                </a:solidFill>
                <a:latin typeface="Times New Roman" panose="02020603050405020304" pitchFamily="18" charset="0"/>
                <a:cs typeface="Times New Roman" panose="02020603050405020304" pitchFamily="18" charset="0"/>
              </a:rPr>
              <a:t>năng</a:t>
            </a:r>
            <a:r>
              <a:rPr lang="en-US" sz="1800" dirty="0">
                <a:solidFill>
                  <a:srgbClr val="FF9900"/>
                </a:solidFill>
                <a:latin typeface="Times New Roman" panose="02020603050405020304" pitchFamily="18" charset="0"/>
                <a:cs typeface="Times New Roman" panose="02020603050405020304" pitchFamily="18" charset="0"/>
              </a:rPr>
              <a:t> </a:t>
            </a:r>
            <a:r>
              <a:rPr lang="en-US" sz="1800" dirty="0" err="1">
                <a:solidFill>
                  <a:srgbClr val="FF9900"/>
                </a:solidFill>
                <a:latin typeface="Times New Roman" panose="02020603050405020304" pitchFamily="18" charset="0"/>
                <a:cs typeface="Times New Roman" panose="02020603050405020304" pitchFamily="18" charset="0"/>
              </a:rPr>
              <a:t>nghiệp</a:t>
            </a:r>
            <a:r>
              <a:rPr lang="en-US" sz="1800" dirty="0">
                <a:solidFill>
                  <a:srgbClr val="FF9900"/>
                </a:solidFill>
                <a:latin typeface="Times New Roman" panose="02020603050405020304" pitchFamily="18" charset="0"/>
                <a:cs typeface="Times New Roman" panose="02020603050405020304" pitchFamily="18" charset="0"/>
              </a:rPr>
              <a:t> </a:t>
            </a:r>
            <a:r>
              <a:rPr lang="en-US" sz="1800" dirty="0" err="1">
                <a:solidFill>
                  <a:srgbClr val="FF9900"/>
                </a:solidFill>
                <a:latin typeface="Times New Roman" panose="02020603050405020304" pitchFamily="18" charset="0"/>
                <a:cs typeface="Times New Roman" panose="02020603050405020304" pitchFamily="18" charset="0"/>
              </a:rPr>
              <a:t>vụ</a:t>
            </a:r>
            <a:endParaRPr lang="en-GB" sz="3600" dirty="0"/>
          </a:p>
        </p:txBody>
      </p:sp>
      <p:sp>
        <p:nvSpPr>
          <p:cNvPr id="10" name="Title 5">
            <a:extLst>
              <a:ext uri="{FF2B5EF4-FFF2-40B4-BE49-F238E27FC236}">
                <a16:creationId xmlns:a16="http://schemas.microsoft.com/office/drawing/2014/main" id="{62D965F0-8307-4960-83D9-2EF309533FA3}"/>
              </a:ext>
            </a:extLst>
          </p:cNvPr>
          <p:cNvSpPr txBox="1">
            <a:spLocks/>
          </p:cNvSpPr>
          <p:nvPr/>
        </p:nvSpPr>
        <p:spPr>
          <a:xfrm>
            <a:off x="981419" y="1546119"/>
            <a:ext cx="7129464" cy="3862859"/>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Xem</a:t>
            </a:r>
            <a:r>
              <a:rPr lang="en-US" sz="1200" dirty="0">
                <a:latin typeface="Times New Roman" panose="02020603050405020304" pitchFamily="18" charset="0"/>
                <a:cs typeface="Times New Roman" panose="02020603050405020304" pitchFamily="18" charset="0"/>
              </a:rPr>
              <a:t> tin </a:t>
            </a:r>
            <a:r>
              <a:rPr lang="en-US" sz="1200" dirty="0" err="1">
                <a:latin typeface="Times New Roman" panose="02020603050405020304" pitchFamily="18" charset="0"/>
                <a:cs typeface="Times New Roman" panose="02020603050405020304" pitchFamily="18" charset="0"/>
              </a:rPr>
              <a:t>tức</a:t>
            </a:r>
            <a:r>
              <a:rPr lang="en-US" sz="1200" dirty="0">
                <a:latin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cs typeface="Times New Roman" panose="02020603050405020304" pitchFamily="18" charset="0"/>
              </a:rPr>
              <a:t>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bài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chương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kiên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khuyến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mãi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nhà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Đặt</a:t>
            </a:r>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bàn</a:t>
            </a:r>
            <a:r>
              <a:rPr lang="en-GB" sz="1200" dirty="0">
                <a:latin typeface="Times New Roman" panose="02020603050405020304" pitchFamily="18" charset="0"/>
                <a:cs typeface="Times New Roman" panose="02020603050405020304" pitchFamily="18" charset="0"/>
              </a:rPr>
              <a:t>: </a:t>
            </a:r>
          </a:p>
          <a:p>
            <a:r>
              <a:rPr lang="en-GB" sz="1200" dirty="0">
                <a:latin typeface="Times New Roman" panose="02020603050405020304" pitchFamily="18" charset="0"/>
                <a:cs typeface="Times New Roman" panose="02020603050405020304" pitchFamily="18" charset="0"/>
              </a:rPr>
              <a:t>	* </a:t>
            </a:r>
            <a:r>
              <a:rPr lang="en-GB" sz="1200" dirty="0" err="1">
                <a:latin typeface="Times New Roman" panose="02020603050405020304" pitchFamily="18" charset="0"/>
                <a:cs typeface="Times New Roman" panose="02020603050405020304" pitchFamily="18" charset="0"/>
              </a:rPr>
              <a:t>Mô</a:t>
            </a:r>
            <a:r>
              <a:rPr lang="en-GB" sz="1200" dirty="0">
                <a:latin typeface="Times New Roman" panose="02020603050405020304" pitchFamily="18" charset="0"/>
                <a:cs typeface="Times New Roman" panose="02020603050405020304" pitchFamily="18" charset="0"/>
              </a:rPr>
              <a:t> </a:t>
            </a:r>
            <a:r>
              <a:rPr lang="en-GB" sz="1200" dirty="0" err="1">
                <a:latin typeface="Times New Roman" panose="02020603050405020304" pitchFamily="18" charset="0"/>
                <a:cs typeface="Times New Roman" panose="02020603050405020304" pitchFamily="18" charset="0"/>
              </a:rPr>
              <a:t>tả</a:t>
            </a:r>
            <a:r>
              <a:rPr lang="en-GB" sz="1200" dirty="0">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khách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giữ</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chỗ</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ăn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en-US" sz="1200" dirty="0">
                <a:latin typeface="Times New Roman" panose="02020603050405020304" pitchFamily="18" charset="0"/>
                <a:ea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Người</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sử</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dụng</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Khách</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hàng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R="0" lvl="0" algn="just">
              <a:spcBef>
                <a:spcPts val="0"/>
              </a:spcBef>
              <a:spcAft>
                <a:spcPts val="6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phẩm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spcBef>
                <a:spcPts val="0"/>
              </a:spcBef>
              <a:spcAft>
                <a:spcPts val="6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hiển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thị</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kiếm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phẩm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spcBef>
                <a:spcPts val="0"/>
              </a:spcBef>
              <a:spcAft>
                <a:spcPts val="6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hàng</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spcBef>
                <a:spcPts val="0"/>
              </a:spcBef>
              <a:spcAft>
                <a:spcPts val="6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Lấy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ý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kiến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khách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hàng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spcBef>
                <a:spcPts val="0"/>
              </a:spcBef>
              <a:spcAft>
                <a:spcPts val="6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viết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ý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kiến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phản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món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ăn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nhà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hàng</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spcBef>
                <a:spcPts val="0"/>
              </a:spcBef>
              <a:spcAft>
                <a:spcPts val="6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hàng</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20000"/>
              </a:lnSpc>
              <a:spcBef>
                <a:spcPts val="600"/>
              </a:spcBef>
              <a:spcAft>
                <a:spcPts val="600"/>
              </a:spcAft>
              <a:tabLst>
                <a:tab pos="540385" algn="l"/>
              </a:tabLs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kê</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tổng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hợp</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spcBef>
                <a:spcPts val="0"/>
              </a:spcBef>
              <a:spcAft>
                <a:spcPts val="6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In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bản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kê</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doanh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ngày</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những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hàng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đặt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của</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khách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hàng</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GB"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spcBef>
                <a:spcPts val="0"/>
              </a:spcBef>
              <a:spcAft>
                <a:spcPts val="6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lý</a:t>
            </a:r>
            <a:endParaRPr lang="en-GB"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1400" dirty="0">
              <a:latin typeface="Times New Roman" panose="02020603050405020304" pitchFamily="18" charset="0"/>
              <a:cs typeface="Times New Roman" panose="02020603050405020304" pitchFamily="18" charset="0"/>
            </a:endParaRPr>
          </a:p>
        </p:txBody>
      </p:sp>
      <p:sp>
        <p:nvSpPr>
          <p:cNvPr id="11" name="Title 5">
            <a:extLst>
              <a:ext uri="{FF2B5EF4-FFF2-40B4-BE49-F238E27FC236}">
                <a16:creationId xmlns:a16="http://schemas.microsoft.com/office/drawing/2014/main" id="{91EEAABD-3BE0-4F26-90AB-3627D3433298}"/>
              </a:ext>
            </a:extLst>
          </p:cNvPr>
          <p:cNvSpPr txBox="1">
            <a:spLocks/>
          </p:cNvSpPr>
          <p:nvPr/>
        </p:nvSpPr>
        <p:spPr>
          <a:xfrm>
            <a:off x="1055238" y="1216812"/>
            <a:ext cx="5595594" cy="3936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1800" dirty="0">
                <a:solidFill>
                  <a:srgbClr val="FF9900"/>
                </a:solidFill>
                <a:latin typeface="Times New Roman" panose="02020603050405020304" pitchFamily="18" charset="0"/>
                <a:cs typeface="Times New Roman" panose="02020603050405020304" pitchFamily="18" charset="0"/>
              </a:rPr>
              <a:t>2. </a:t>
            </a:r>
            <a:r>
              <a:rPr lang="en-US" sz="1800" dirty="0" err="1">
                <a:solidFill>
                  <a:srgbClr val="FF9900"/>
                </a:solidFill>
                <a:latin typeface="Times New Roman" panose="02020603050405020304" pitchFamily="18" charset="0"/>
                <a:cs typeface="Times New Roman" panose="02020603050405020304" pitchFamily="18" charset="0"/>
              </a:rPr>
              <a:t>Chức</a:t>
            </a:r>
            <a:r>
              <a:rPr lang="en-US" sz="1800" dirty="0">
                <a:solidFill>
                  <a:srgbClr val="FF9900"/>
                </a:solidFill>
                <a:latin typeface="Times New Roman" panose="02020603050405020304" pitchFamily="18" charset="0"/>
                <a:cs typeface="Times New Roman" panose="02020603050405020304" pitchFamily="18" charset="0"/>
              </a:rPr>
              <a:t> </a:t>
            </a:r>
            <a:r>
              <a:rPr lang="en-US" sz="1800" dirty="0" err="1">
                <a:solidFill>
                  <a:srgbClr val="FF9900"/>
                </a:solidFill>
                <a:latin typeface="Times New Roman" panose="02020603050405020304" pitchFamily="18" charset="0"/>
                <a:cs typeface="Times New Roman" panose="02020603050405020304" pitchFamily="18" charset="0"/>
              </a:rPr>
              <a:t>năng</a:t>
            </a:r>
            <a:r>
              <a:rPr lang="en-US" sz="1800" dirty="0">
                <a:solidFill>
                  <a:srgbClr val="FF9900"/>
                </a:solidFill>
                <a:latin typeface="Times New Roman" panose="02020603050405020304" pitchFamily="18" charset="0"/>
                <a:cs typeface="Times New Roman" panose="02020603050405020304" pitchFamily="18" charset="0"/>
              </a:rPr>
              <a:t> </a:t>
            </a:r>
            <a:r>
              <a:rPr lang="en-US" sz="1800" dirty="0" err="1">
                <a:solidFill>
                  <a:srgbClr val="FF9900"/>
                </a:solidFill>
                <a:latin typeface="Times New Roman" panose="02020603050405020304" pitchFamily="18" charset="0"/>
                <a:cs typeface="Times New Roman" panose="02020603050405020304" pitchFamily="18" charset="0"/>
              </a:rPr>
              <a:t>hệ</a:t>
            </a:r>
            <a:r>
              <a:rPr lang="en-US" sz="1800" dirty="0">
                <a:solidFill>
                  <a:srgbClr val="FF9900"/>
                </a:solidFill>
                <a:latin typeface="Times New Roman" panose="02020603050405020304" pitchFamily="18" charset="0"/>
                <a:cs typeface="Times New Roman" panose="02020603050405020304" pitchFamily="18" charset="0"/>
              </a:rPr>
              <a:t> </a:t>
            </a:r>
            <a:r>
              <a:rPr lang="en-US" sz="1800" dirty="0" err="1">
                <a:solidFill>
                  <a:srgbClr val="FF9900"/>
                </a:solidFill>
                <a:latin typeface="Times New Roman" panose="02020603050405020304" pitchFamily="18" charset="0"/>
                <a:cs typeface="Times New Roman" panose="02020603050405020304" pitchFamily="18" charset="0"/>
              </a:rPr>
              <a:t>thống</a:t>
            </a:r>
            <a:endParaRPr lang="en-GB" sz="3600" dirty="0"/>
          </a:p>
        </p:txBody>
      </p:sp>
      <p:sp>
        <p:nvSpPr>
          <p:cNvPr id="12" name="Google Shape;182;p14">
            <a:extLst>
              <a:ext uri="{FF2B5EF4-FFF2-40B4-BE49-F238E27FC236}">
                <a16:creationId xmlns:a16="http://schemas.microsoft.com/office/drawing/2014/main" id="{4331729D-FCC7-4412-8962-B88BB7E37670}"/>
              </a:ext>
            </a:extLst>
          </p:cNvPr>
          <p:cNvSpPr txBox="1">
            <a:spLocks/>
          </p:cNvSpPr>
          <p:nvPr/>
        </p:nvSpPr>
        <p:spPr>
          <a:xfrm>
            <a:off x="1545775" y="2814708"/>
            <a:ext cx="6762405" cy="11549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9pPr>
          </a:lstStyle>
          <a:p>
            <a:pPr marL="285750" indent="-285750" algn="just">
              <a:buFontTx/>
              <a:buChar char="-"/>
            </a:pPr>
            <a:r>
              <a:rPr lang="en-US" sz="1400" dirty="0" err="1">
                <a:latin typeface="Times New Roman" panose="02020603050405020304" pitchFamily="18" charset="0"/>
                <a:ea typeface="Times New Roman" panose="02020603050405020304" pitchFamily="18" charset="0"/>
              </a:rPr>
              <a:t>Đăng</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nhập</a:t>
            </a:r>
            <a:endParaRPr lang="en-US" sz="1400" dirty="0">
              <a:latin typeface="Times New Roman" panose="02020603050405020304" pitchFamily="18" charset="0"/>
              <a:ea typeface="Times New Roman" panose="02020603050405020304" pitchFamily="18" charset="0"/>
            </a:endParaRPr>
          </a:p>
          <a:p>
            <a:pPr marL="285750" indent="-285750" algn="just">
              <a:buFontTx/>
              <a:buChar char="-"/>
            </a:pPr>
            <a:r>
              <a:rPr lang="en-US" sz="1400" dirty="0" err="1">
                <a:latin typeface="Times New Roman" panose="02020603050405020304" pitchFamily="18" charset="0"/>
                <a:ea typeface="Times New Roman" panose="02020603050405020304" pitchFamily="18" charset="0"/>
              </a:rPr>
              <a:t>Cấu</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hình</a:t>
            </a:r>
            <a:r>
              <a:rPr lang="en-US" sz="1400" dirty="0">
                <a:latin typeface="Times New Roman" panose="02020603050405020304" pitchFamily="18" charset="0"/>
                <a:ea typeface="Times New Roman" panose="02020603050405020304" pitchFamily="18" charset="0"/>
              </a:rPr>
              <a:t> website</a:t>
            </a:r>
          </a:p>
          <a:p>
            <a:pPr marL="285750" indent="-285750" algn="just">
              <a:buFontTx/>
              <a:buChar char="-"/>
            </a:pPr>
            <a:r>
              <a:rPr lang="en-US" sz="1400" dirty="0" err="1">
                <a:latin typeface="Times New Roman" panose="02020603050405020304" pitchFamily="18" charset="0"/>
                <a:ea typeface="Times New Roman" panose="02020603050405020304" pitchFamily="18" charset="0"/>
              </a:rPr>
              <a:t>Đăng</a:t>
            </a:r>
            <a:r>
              <a:rPr lang="en-US" sz="1400" dirty="0">
                <a:latin typeface="Times New Roman" panose="02020603050405020304" pitchFamily="18" charset="0"/>
                <a:ea typeface="Times New Roman" panose="02020603050405020304" pitchFamily="18" charset="0"/>
              </a:rPr>
              <a:t> </a:t>
            </a:r>
            <a:r>
              <a:rPr lang="en-US" sz="1400" dirty="0" err="1">
                <a:latin typeface="Times New Roman" panose="02020603050405020304" pitchFamily="18" charset="0"/>
                <a:ea typeface="Times New Roman" panose="02020603050405020304" pitchFamily="18" charset="0"/>
              </a:rPr>
              <a:t>suất</a:t>
            </a:r>
            <a:endParaRPr lang="vi-VN" sz="1400" dirty="0">
              <a:latin typeface="Times New Roman" panose="02020603050405020304" pitchFamily="18" charset="0"/>
              <a:ea typeface="Times New Roman" panose="02020603050405020304" pitchFamily="18" charset="0"/>
            </a:endParaRPr>
          </a:p>
          <a:p>
            <a:pPr marL="0" indent="0" algn="just">
              <a:buFont typeface="Roboto Condensed"/>
              <a:buNone/>
            </a:pPr>
            <a:endParaRPr lang="vi-VN" sz="1400" b="1" dirty="0"/>
          </a:p>
        </p:txBody>
      </p:sp>
      <p:sp>
        <p:nvSpPr>
          <p:cNvPr id="13" name="Title 5">
            <a:extLst>
              <a:ext uri="{FF2B5EF4-FFF2-40B4-BE49-F238E27FC236}">
                <a16:creationId xmlns:a16="http://schemas.microsoft.com/office/drawing/2014/main" id="{BFDCDB0A-A72E-4EDF-A172-C680FC4EBFA8}"/>
              </a:ext>
            </a:extLst>
          </p:cNvPr>
          <p:cNvSpPr txBox="1">
            <a:spLocks/>
          </p:cNvSpPr>
          <p:nvPr/>
        </p:nvSpPr>
        <p:spPr>
          <a:xfrm>
            <a:off x="1055238" y="1213473"/>
            <a:ext cx="5595594" cy="3936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r>
              <a:rPr lang="en-US" sz="1800" dirty="0">
                <a:solidFill>
                  <a:srgbClr val="FF9900"/>
                </a:solidFill>
                <a:latin typeface="Times New Roman" panose="02020603050405020304" pitchFamily="18" charset="0"/>
                <a:cs typeface="Times New Roman" panose="02020603050405020304" pitchFamily="18" charset="0"/>
              </a:rPr>
              <a:t>3. </a:t>
            </a:r>
            <a:r>
              <a:rPr lang="en-US" sz="1800" dirty="0" err="1">
                <a:solidFill>
                  <a:srgbClr val="FF9900"/>
                </a:solidFill>
                <a:latin typeface="Times New Roman" panose="02020603050405020304" pitchFamily="18" charset="0"/>
                <a:cs typeface="Times New Roman" panose="02020603050405020304" pitchFamily="18" charset="0"/>
              </a:rPr>
              <a:t>Các</a:t>
            </a:r>
            <a:r>
              <a:rPr lang="en-US" sz="1800" dirty="0">
                <a:solidFill>
                  <a:srgbClr val="FF9900"/>
                </a:solidFill>
                <a:latin typeface="Times New Roman" panose="02020603050405020304" pitchFamily="18" charset="0"/>
                <a:cs typeface="Times New Roman" panose="02020603050405020304" pitchFamily="18" charset="0"/>
              </a:rPr>
              <a:t> </a:t>
            </a:r>
            <a:r>
              <a:rPr lang="en-US" sz="1800" dirty="0" err="1">
                <a:solidFill>
                  <a:srgbClr val="FF9900"/>
                </a:solidFill>
                <a:latin typeface="Times New Roman" panose="02020603050405020304" pitchFamily="18" charset="0"/>
                <a:cs typeface="Times New Roman" panose="02020603050405020304" pitchFamily="18" charset="0"/>
              </a:rPr>
              <a:t>yêu</a:t>
            </a:r>
            <a:r>
              <a:rPr lang="en-US" sz="1800" dirty="0">
                <a:solidFill>
                  <a:srgbClr val="FF9900"/>
                </a:solidFill>
                <a:latin typeface="Times New Roman" panose="02020603050405020304" pitchFamily="18" charset="0"/>
                <a:cs typeface="Times New Roman" panose="02020603050405020304" pitchFamily="18" charset="0"/>
              </a:rPr>
              <a:t> </a:t>
            </a:r>
            <a:r>
              <a:rPr lang="en-US" sz="1800" dirty="0" err="1">
                <a:solidFill>
                  <a:srgbClr val="FF9900"/>
                </a:solidFill>
                <a:latin typeface="Times New Roman" panose="02020603050405020304" pitchFamily="18" charset="0"/>
                <a:cs typeface="Times New Roman" panose="02020603050405020304" pitchFamily="18" charset="0"/>
              </a:rPr>
              <a:t>cầu</a:t>
            </a:r>
            <a:r>
              <a:rPr lang="en-US" sz="1800" dirty="0">
                <a:solidFill>
                  <a:srgbClr val="FF9900"/>
                </a:solidFill>
                <a:latin typeface="Times New Roman" panose="02020603050405020304" pitchFamily="18" charset="0"/>
                <a:cs typeface="Times New Roman" panose="02020603050405020304" pitchFamily="18" charset="0"/>
              </a:rPr>
              <a:t> phi </a:t>
            </a:r>
            <a:r>
              <a:rPr lang="en-US" sz="1800" dirty="0" err="1">
                <a:solidFill>
                  <a:srgbClr val="FF9900"/>
                </a:solidFill>
                <a:latin typeface="Times New Roman" panose="02020603050405020304" pitchFamily="18" charset="0"/>
                <a:cs typeface="Times New Roman" panose="02020603050405020304" pitchFamily="18" charset="0"/>
              </a:rPr>
              <a:t>chức</a:t>
            </a:r>
            <a:r>
              <a:rPr lang="en-US" sz="1800" dirty="0">
                <a:solidFill>
                  <a:srgbClr val="FF9900"/>
                </a:solidFill>
                <a:latin typeface="Times New Roman" panose="02020603050405020304" pitchFamily="18" charset="0"/>
                <a:cs typeface="Times New Roman" panose="02020603050405020304" pitchFamily="18" charset="0"/>
              </a:rPr>
              <a:t> </a:t>
            </a:r>
            <a:r>
              <a:rPr lang="en-US" sz="1800" dirty="0" err="1">
                <a:solidFill>
                  <a:srgbClr val="FF9900"/>
                </a:solidFill>
                <a:latin typeface="Times New Roman" panose="02020603050405020304" pitchFamily="18" charset="0"/>
                <a:cs typeface="Times New Roman" panose="02020603050405020304" pitchFamily="18" charset="0"/>
              </a:rPr>
              <a:t>năng</a:t>
            </a:r>
            <a:endParaRPr lang="en-GB" sz="3600" dirty="0"/>
          </a:p>
        </p:txBody>
      </p:sp>
      <p:sp>
        <p:nvSpPr>
          <p:cNvPr id="14" name="Google Shape;182;p14">
            <a:extLst>
              <a:ext uri="{FF2B5EF4-FFF2-40B4-BE49-F238E27FC236}">
                <a16:creationId xmlns:a16="http://schemas.microsoft.com/office/drawing/2014/main" id="{438BF6CF-C9C7-4D10-AAE4-3377579DF4EE}"/>
              </a:ext>
            </a:extLst>
          </p:cNvPr>
          <p:cNvSpPr txBox="1">
            <a:spLocks/>
          </p:cNvSpPr>
          <p:nvPr/>
        </p:nvSpPr>
        <p:spPr>
          <a:xfrm>
            <a:off x="981419" y="1643140"/>
            <a:ext cx="7378266" cy="1371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1pPr>
            <a:lvl2pPr marL="914400" marR="0" lvl="1" indent="-355600" algn="l" rtl="0">
              <a:lnSpc>
                <a:spcPct val="100000"/>
              </a:lnSpc>
              <a:spcBef>
                <a:spcPts val="0"/>
              </a:spcBef>
              <a:spcAft>
                <a:spcPts val="0"/>
              </a:spcAft>
              <a:buClr>
                <a:srgbClr val="4BB5D9"/>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2pPr>
            <a:lvl3pPr marL="1371600" marR="0" lvl="2"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3pPr>
            <a:lvl4pPr marL="1828800" marR="0" lvl="3"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4pPr>
            <a:lvl5pPr marL="2286000" marR="0" lvl="4"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5pPr>
            <a:lvl6pPr marL="2743200" marR="0" lvl="5"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6pPr>
            <a:lvl7pPr marL="3200400" marR="0" lvl="6"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7pPr>
            <a:lvl8pPr marL="3657600" marR="0" lvl="7"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8pPr>
            <a:lvl9pPr marL="4114800" marR="0" lvl="8" indent="-355600" algn="l" rtl="0">
              <a:lnSpc>
                <a:spcPct val="100000"/>
              </a:lnSpc>
              <a:spcBef>
                <a:spcPts val="0"/>
              </a:spcBef>
              <a:spcAft>
                <a:spcPts val="0"/>
              </a:spcAft>
              <a:buClr>
                <a:srgbClr val="607896"/>
              </a:buClr>
              <a:buSzPts val="2000"/>
              <a:buFont typeface="Roboto Condensed"/>
              <a:buChar char="■"/>
              <a:defRPr sz="2000" b="0" i="0" u="none" strike="noStrike" cap="none">
                <a:solidFill>
                  <a:srgbClr val="607896"/>
                </a:solidFill>
                <a:latin typeface="Roboto Condensed"/>
                <a:ea typeface="Roboto Condensed"/>
                <a:cs typeface="Roboto Condensed"/>
                <a:sym typeface="Roboto Condensed"/>
              </a:defRPr>
            </a:lvl9pPr>
          </a:lstStyle>
          <a:p>
            <a:pPr marL="342900" marR="0" lvl="0" indent="-342900" algn="just">
              <a:spcBef>
                <a:spcPts val="0"/>
              </a:spcBef>
              <a:spcAft>
                <a:spcPts val="600"/>
              </a:spcAft>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rPr>
              <a:t>Đối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người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thống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dễ</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quả</a:t>
            </a:r>
            <a:r>
              <a:rPr lang="en-US" sz="1800" dirty="0">
                <a:effectLst/>
                <a:latin typeface="Times New Roman" panose="02020603050405020304" pitchFamily="18" charset="0"/>
                <a:ea typeface="Calibri" panose="020F0502020204030204" pitchFamily="34" charset="0"/>
              </a:rPr>
              <a:t> </a:t>
            </a:r>
            <a:endParaRPr lang="en-GB" sz="1800" dirty="0">
              <a:effectLst/>
              <a:latin typeface="Times New Roman" panose="02020603050405020304" pitchFamily="18" charset="0"/>
              <a:ea typeface="Calibri" panose="020F0502020204030204" pitchFamily="34" charset="0"/>
            </a:endParaRPr>
          </a:p>
          <a:p>
            <a:pPr marL="342900" marR="0" lvl="0" indent="-342900" algn="just">
              <a:spcBef>
                <a:spcPts val="0"/>
              </a:spcBef>
              <a:spcAft>
                <a:spcPts val="600"/>
              </a:spcAft>
              <a:buFont typeface="Calibri" panose="020F0502020204030204" pitchFamily="34" charset="0"/>
              <a:buChar char="-"/>
            </a:pPr>
            <a:r>
              <a:rPr lang="en-US" sz="1800" dirty="0">
                <a:effectLst/>
                <a:latin typeface="Times New Roman" panose="02020603050405020304" pitchFamily="18" charset="0"/>
                <a:ea typeface="Calibri" panose="020F0502020204030204" pitchFamily="34" charset="0"/>
              </a:rPr>
              <a:t>Giao </a:t>
            </a:r>
            <a:r>
              <a:rPr lang="en-US" sz="1800" dirty="0" err="1">
                <a:effectLst/>
                <a:latin typeface="Times New Roman" panose="02020603050405020304" pitchFamily="18" charset="0"/>
                <a:ea typeface="Calibri" panose="020F0502020204030204" pitchFamily="34" charset="0"/>
              </a:rPr>
              <a:t>diện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thân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bắt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mắt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ngôn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ngữ</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tiếng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Việt</a:t>
            </a:r>
            <a:r>
              <a:rPr lang="en-US" sz="1800" dirty="0">
                <a:effectLst/>
                <a:latin typeface="Times New Roman" panose="02020603050405020304" pitchFamily="18" charset="0"/>
                <a:ea typeface="Calibri" panose="020F0502020204030204" pitchFamily="34" charset="0"/>
              </a:rPr>
              <a:t>  </a:t>
            </a:r>
            <a:endParaRPr lang="en-GB" sz="1800" dirty="0">
              <a:effectLst/>
              <a:latin typeface="Times New Roman" panose="02020603050405020304" pitchFamily="18" charset="0"/>
              <a:ea typeface="Calibri" panose="020F0502020204030204" pitchFamily="34" charset="0"/>
            </a:endParaRPr>
          </a:p>
          <a:p>
            <a:pPr marL="342900" marR="0" lvl="0" indent="-342900" algn="just">
              <a:spcBef>
                <a:spcPts val="0"/>
              </a:spcBef>
              <a:spcAft>
                <a:spcPts val="600"/>
              </a:spcAft>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rPr>
              <a:t>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thống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vận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hành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được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các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bị</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có</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nối</a:t>
            </a:r>
            <a:r>
              <a:rPr lang="en-US" sz="1800" dirty="0">
                <a:effectLst/>
                <a:latin typeface="Times New Roman" panose="02020603050405020304" pitchFamily="18" charset="0"/>
                <a:ea typeface="Calibri" panose="020F0502020204030204" pitchFamily="34" charset="0"/>
              </a:rPr>
              <a:t> internet</a:t>
            </a:r>
            <a:endParaRPr lang="en-GB" sz="1800" dirty="0">
              <a:effectLst/>
              <a:latin typeface="Times New Roman" panose="02020603050405020304" pitchFamily="18" charset="0"/>
              <a:ea typeface="Calibri" panose="020F0502020204030204" pitchFamily="34" charset="0"/>
            </a:endParaRPr>
          </a:p>
          <a:p>
            <a:pPr marL="0" indent="0" algn="just">
              <a:buFont typeface="Roboto Condensed"/>
              <a:buNone/>
            </a:pPr>
            <a:endParaRPr lang="vi-VN" sz="1600" dirty="0">
              <a:latin typeface="Times New Roman" panose="02020603050405020304" pitchFamily="18" charset="0"/>
              <a:ea typeface="Times New Roman" panose="02020603050405020304" pitchFamily="18" charset="0"/>
            </a:endParaRPr>
          </a:p>
          <a:p>
            <a:pPr marL="0" indent="0" algn="just">
              <a:buFont typeface="Roboto Condensed"/>
              <a:buNone/>
            </a:pPr>
            <a:endParaRPr lang="vi-VN" sz="3200" b="1" dirty="0"/>
          </a:p>
        </p:txBody>
      </p:sp>
    </p:spTree>
    <p:extLst>
      <p:ext uri="{BB962C8B-B14F-4D97-AF65-F5344CB8AC3E}">
        <p14:creationId xmlns:p14="http://schemas.microsoft.com/office/powerpoint/2010/main" val="19222147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grpId="0" nodeType="clickEffect">
                                  <p:stCondLst>
                                    <p:cond delay="0"/>
                                  </p:stCondLst>
                                  <p:childTnLst>
                                    <p:animEffect transition="out" filter="fade">
                                      <p:cBhvr>
                                        <p:cTn id="26" dur="1000"/>
                                        <p:tgtEl>
                                          <p:spTgt spid="7">
                                            <p:txEl>
                                              <p:pRg st="0" end="0"/>
                                            </p:txEl>
                                          </p:spTgt>
                                        </p:tgtEl>
                                      </p:cBhvr>
                                    </p:animEffect>
                                    <p:anim calcmode="lin" valueType="num">
                                      <p:cBhvr>
                                        <p:cTn id="27" dur="1000"/>
                                        <p:tgtEl>
                                          <p:spTgt spid="7">
                                            <p:txEl>
                                              <p:pRg st="0" end="0"/>
                                            </p:txEl>
                                          </p:spTgt>
                                        </p:tgtEl>
                                        <p:attrNameLst>
                                          <p:attrName>ppt_x</p:attrName>
                                        </p:attrNameLst>
                                      </p:cBhvr>
                                      <p:tavLst>
                                        <p:tav tm="0">
                                          <p:val>
                                            <p:strVal val="ppt_x"/>
                                          </p:val>
                                        </p:tav>
                                        <p:tav tm="100000">
                                          <p:val>
                                            <p:strVal val="ppt_x"/>
                                          </p:val>
                                        </p:tav>
                                      </p:tavLst>
                                    </p:anim>
                                    <p:anim calcmode="lin" valueType="num">
                                      <p:cBhvr>
                                        <p:cTn id="28" dur="1000"/>
                                        <p:tgtEl>
                                          <p:spTgt spid="7">
                                            <p:txEl>
                                              <p:pRg st="0" end="0"/>
                                            </p:txEl>
                                          </p:spTgt>
                                        </p:tgtEl>
                                        <p:attrNameLst>
                                          <p:attrName>ppt_y</p:attrName>
                                        </p:attrNameLst>
                                      </p:cBhvr>
                                      <p:tavLst>
                                        <p:tav tm="0">
                                          <p:val>
                                            <p:strVal val="ppt_y"/>
                                          </p:val>
                                        </p:tav>
                                        <p:tav tm="100000">
                                          <p:val>
                                            <p:strVal val="ppt_y+.1"/>
                                          </p:val>
                                        </p:tav>
                                      </p:tavLst>
                                    </p:anim>
                                    <p:set>
                                      <p:cBhvr>
                                        <p:cTn id="29" dur="1" fill="hold">
                                          <p:stCondLst>
                                            <p:cond delay="999"/>
                                          </p:stCondLst>
                                        </p:cTn>
                                        <p:tgtEl>
                                          <p:spTgt spid="7">
                                            <p:txEl>
                                              <p:pRg st="0" end="0"/>
                                            </p:txEl>
                                          </p:spTgt>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42" presetClass="exit" presetSubtype="0" fill="hold" grpId="1" nodeType="clickEffect">
                                  <p:stCondLst>
                                    <p:cond delay="0"/>
                                  </p:stCondLst>
                                  <p:childTnLst>
                                    <p:animEffect transition="out" filter="fade">
                                      <p:cBhvr>
                                        <p:cTn id="38" dur="1000"/>
                                        <p:tgtEl>
                                          <p:spTgt spid="7">
                                            <p:txEl>
                                              <p:pRg st="0" end="0"/>
                                            </p:txEl>
                                          </p:spTgt>
                                        </p:tgtEl>
                                      </p:cBhvr>
                                    </p:animEffect>
                                    <p:anim calcmode="lin" valueType="num">
                                      <p:cBhvr>
                                        <p:cTn id="39" dur="1000"/>
                                        <p:tgtEl>
                                          <p:spTgt spid="7">
                                            <p:txEl>
                                              <p:pRg st="0" end="0"/>
                                            </p:txEl>
                                          </p:spTgt>
                                        </p:tgtEl>
                                        <p:attrNameLst>
                                          <p:attrName>ppt_x</p:attrName>
                                        </p:attrNameLst>
                                      </p:cBhvr>
                                      <p:tavLst>
                                        <p:tav tm="0">
                                          <p:val>
                                            <p:strVal val="ppt_x"/>
                                          </p:val>
                                        </p:tav>
                                        <p:tav tm="100000">
                                          <p:val>
                                            <p:strVal val="ppt_x"/>
                                          </p:val>
                                        </p:tav>
                                      </p:tavLst>
                                    </p:anim>
                                    <p:anim calcmode="lin" valueType="num">
                                      <p:cBhvr>
                                        <p:cTn id="40" dur="1000"/>
                                        <p:tgtEl>
                                          <p:spTgt spid="7">
                                            <p:txEl>
                                              <p:pRg st="0" end="0"/>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7">
                                            <p:txEl>
                                              <p:pRg st="0" end="0"/>
                                            </p:txEl>
                                          </p:spTgt>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xit" presetSubtype="0" fill="hold" grpId="1" nodeType="clickEffect">
                                  <p:stCondLst>
                                    <p:cond delay="0"/>
                                  </p:stCondLst>
                                  <p:childTnLst>
                                    <p:animEffect transition="out" filter="fade">
                                      <p:cBhvr>
                                        <p:cTn id="57" dur="1000"/>
                                        <p:tgtEl>
                                          <p:spTgt spid="12"/>
                                        </p:tgtEl>
                                      </p:cBhvr>
                                    </p:animEffect>
                                    <p:anim calcmode="lin" valueType="num">
                                      <p:cBhvr>
                                        <p:cTn id="58" dur="1000"/>
                                        <p:tgtEl>
                                          <p:spTgt spid="12"/>
                                        </p:tgtEl>
                                        <p:attrNameLst>
                                          <p:attrName>ppt_x</p:attrName>
                                        </p:attrNameLst>
                                      </p:cBhvr>
                                      <p:tavLst>
                                        <p:tav tm="0">
                                          <p:val>
                                            <p:strVal val="ppt_x"/>
                                          </p:val>
                                        </p:tav>
                                        <p:tav tm="100000">
                                          <p:val>
                                            <p:strVal val="ppt_x"/>
                                          </p:val>
                                        </p:tav>
                                      </p:tavLst>
                                    </p:anim>
                                    <p:anim calcmode="lin" valueType="num">
                                      <p:cBhvr>
                                        <p:cTn id="59" dur="1000"/>
                                        <p:tgtEl>
                                          <p:spTgt spid="12"/>
                                        </p:tgtEl>
                                        <p:attrNameLst>
                                          <p:attrName>ppt_y</p:attrName>
                                        </p:attrNameLst>
                                      </p:cBhvr>
                                      <p:tavLst>
                                        <p:tav tm="0">
                                          <p:val>
                                            <p:strVal val="ppt_y"/>
                                          </p:val>
                                        </p:tav>
                                        <p:tav tm="100000">
                                          <p:val>
                                            <p:strVal val="ppt_y+.1"/>
                                          </p:val>
                                        </p:tav>
                                      </p:tavLst>
                                    </p:anim>
                                    <p:set>
                                      <p:cBhvr>
                                        <p:cTn id="60" dur="1" fill="hold">
                                          <p:stCondLst>
                                            <p:cond delay="999"/>
                                          </p:stCondLst>
                                        </p:cTn>
                                        <p:tgtEl>
                                          <p:spTgt spid="1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4" presetClass="exit" presetSubtype="10" fill="hold" grpId="1" nodeType="clickEffect">
                                  <p:stCondLst>
                                    <p:cond delay="0"/>
                                  </p:stCondLst>
                                  <p:childTnLst>
                                    <p:animEffect transition="out" filter="randombar(horizontal)">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barn(inVertical)">
                                      <p:cBhvr>
                                        <p:cTn id="70" dur="500"/>
                                        <p:tgtEl>
                                          <p:spTgt spid="1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down)">
                                      <p:cBhvr>
                                        <p:cTn id="7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build="allAtOnce"/>
      <p:bldP spid="7" grpId="1" build="allAtOnce"/>
      <p:bldP spid="10" grpId="0"/>
      <p:bldP spid="10" grpId="1"/>
      <p:bldP spid="11" grpId="0"/>
      <p:bldP spid="11" grpId="1"/>
      <p:bldP spid="12" grpId="0"/>
      <p:bldP spid="12" grpId="1"/>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CD1F-676A-40E5-915C-6F66BA1FADBC}"/>
              </a:ext>
            </a:extLst>
          </p:cNvPr>
          <p:cNvSpPr>
            <a:spLocks noGrp="1"/>
          </p:cNvSpPr>
          <p:nvPr>
            <p:ph type="title"/>
          </p:nvPr>
        </p:nvSpPr>
        <p:spPr>
          <a:xfrm>
            <a:off x="1067144" y="742532"/>
            <a:ext cx="5760300" cy="680700"/>
          </a:xfrm>
        </p:spPr>
        <p:txBody>
          <a:bodyPr/>
          <a:lstStyle/>
          <a:p>
            <a:r>
              <a:rPr lang="en-US" sz="3600" dirty="0">
                <a:solidFill>
                  <a:srgbClr val="FF9900"/>
                </a:solidFill>
              </a:rPr>
              <a:t>V. </a:t>
            </a:r>
            <a:r>
              <a:rPr lang="en-US" sz="3600" dirty="0" err="1">
                <a:solidFill>
                  <a:srgbClr val="FF9900"/>
                </a:solidFill>
              </a:rPr>
              <a:t>Dự</a:t>
            </a:r>
            <a:r>
              <a:rPr lang="en-US" sz="3600" dirty="0">
                <a:solidFill>
                  <a:srgbClr val="FF9900"/>
                </a:solidFill>
              </a:rPr>
              <a:t> </a:t>
            </a:r>
            <a:r>
              <a:rPr lang="en-US" sz="3600" dirty="0" err="1">
                <a:solidFill>
                  <a:srgbClr val="FF9900"/>
                </a:solidFill>
              </a:rPr>
              <a:t>đoán</a:t>
            </a:r>
            <a:r>
              <a:rPr lang="en-US" sz="3600" dirty="0">
                <a:solidFill>
                  <a:srgbClr val="FF9900"/>
                </a:solidFill>
              </a:rPr>
              <a:t> </a:t>
            </a:r>
            <a:r>
              <a:rPr lang="en-US" sz="3600" dirty="0" err="1">
                <a:solidFill>
                  <a:srgbClr val="FF9900"/>
                </a:solidFill>
              </a:rPr>
              <a:t>và</a:t>
            </a:r>
            <a:r>
              <a:rPr lang="en-US" sz="3600" dirty="0">
                <a:solidFill>
                  <a:srgbClr val="FF9900"/>
                </a:solidFill>
              </a:rPr>
              <a:t> </a:t>
            </a:r>
            <a:r>
              <a:rPr lang="en-US" sz="3600" dirty="0" err="1">
                <a:solidFill>
                  <a:srgbClr val="FF9900"/>
                </a:solidFill>
              </a:rPr>
              <a:t>lịch</a:t>
            </a:r>
            <a:r>
              <a:rPr lang="en-US" sz="3600" dirty="0">
                <a:solidFill>
                  <a:srgbClr val="FF9900"/>
                </a:solidFill>
              </a:rPr>
              <a:t> </a:t>
            </a:r>
            <a:r>
              <a:rPr lang="en-US" sz="3600" dirty="0" err="1">
                <a:solidFill>
                  <a:srgbClr val="FF9900"/>
                </a:solidFill>
              </a:rPr>
              <a:t>trình</a:t>
            </a:r>
            <a:endParaRPr lang="en-GB" sz="3600" dirty="0">
              <a:solidFill>
                <a:srgbClr val="FF9900"/>
              </a:solidFill>
            </a:endParaRPr>
          </a:p>
        </p:txBody>
      </p:sp>
      <p:sp>
        <p:nvSpPr>
          <p:cNvPr id="3" name="Slide Number Placeholder 2">
            <a:extLst>
              <a:ext uri="{FF2B5EF4-FFF2-40B4-BE49-F238E27FC236}">
                <a16:creationId xmlns:a16="http://schemas.microsoft.com/office/drawing/2014/main" id="{18F62FCD-5073-4025-AF60-F83603D750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4" name="Title 1">
            <a:extLst>
              <a:ext uri="{FF2B5EF4-FFF2-40B4-BE49-F238E27FC236}">
                <a16:creationId xmlns:a16="http://schemas.microsoft.com/office/drawing/2014/main" id="{A13868AC-17DC-4AAA-BCAE-4C63DFAD1808}"/>
              </a:ext>
            </a:extLst>
          </p:cNvPr>
          <p:cNvSpPr txBox="1">
            <a:spLocks/>
          </p:cNvSpPr>
          <p:nvPr/>
        </p:nvSpPr>
        <p:spPr>
          <a:xfrm>
            <a:off x="1240975" y="1535905"/>
            <a:ext cx="7131500" cy="2254287"/>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pPr marL="342900" marR="0" lvl="0" indent="-342900" algn="just">
              <a:spcBef>
                <a:spcPts val="0"/>
              </a:spcBef>
              <a:spcAft>
                <a:spcPts val="600"/>
              </a:spcAft>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rPr>
              <a:t>Khảo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sát</a:t>
            </a:r>
            <a:r>
              <a:rPr lang="en-US" sz="1800" dirty="0">
                <a:effectLst/>
                <a:latin typeface="Times New Roman" panose="02020603050405020304" pitchFamily="18" charset="0"/>
                <a:ea typeface="Calibri" panose="020F0502020204030204" pitchFamily="34" charset="0"/>
              </a:rPr>
              <a:t> : 3 </a:t>
            </a:r>
            <a:r>
              <a:rPr lang="en-US" sz="1800" dirty="0" err="1">
                <a:effectLst/>
                <a:latin typeface="Times New Roman" panose="02020603050405020304" pitchFamily="18" charset="0"/>
                <a:ea typeface="Calibri" panose="020F0502020204030204" pitchFamily="34" charset="0"/>
              </a:rPr>
              <a:t>ngày</a:t>
            </a:r>
            <a:r>
              <a:rPr lang="en-US" sz="1800" dirty="0">
                <a:effectLst/>
                <a:latin typeface="Times New Roman" panose="02020603050405020304" pitchFamily="18" charset="0"/>
                <a:ea typeface="Calibri" panose="020F0502020204030204" pitchFamily="34" charset="0"/>
              </a:rPr>
              <a:t>. </a:t>
            </a:r>
            <a:endParaRPr lang="en-GB" sz="1800" dirty="0">
              <a:effectLst/>
              <a:latin typeface="Times New Roman" panose="02020603050405020304" pitchFamily="18" charset="0"/>
              <a:ea typeface="Calibri" panose="020F0502020204030204" pitchFamily="34" charset="0"/>
            </a:endParaRPr>
          </a:p>
          <a:p>
            <a:pPr marL="342900" marR="0" lvl="0" indent="-342900" algn="just">
              <a:spcBef>
                <a:spcPts val="0"/>
              </a:spcBef>
              <a:spcAft>
                <a:spcPts val="600"/>
              </a:spcAft>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rPr>
              <a:t>Phân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tích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thiết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kế</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thống</a:t>
            </a:r>
            <a:r>
              <a:rPr lang="en-US" sz="1800" dirty="0">
                <a:effectLst/>
                <a:latin typeface="Times New Roman" panose="02020603050405020304" pitchFamily="18" charset="0"/>
                <a:ea typeface="Calibri" panose="020F0502020204030204" pitchFamily="34" charset="0"/>
              </a:rPr>
              <a:t>: 33 </a:t>
            </a:r>
            <a:r>
              <a:rPr lang="en-US" sz="1800" dirty="0" err="1">
                <a:effectLst/>
                <a:latin typeface="Times New Roman" panose="02020603050405020304" pitchFamily="18" charset="0"/>
                <a:ea typeface="Calibri" panose="020F0502020204030204" pitchFamily="34" charset="0"/>
              </a:rPr>
              <a:t>ngày</a:t>
            </a:r>
            <a:r>
              <a:rPr lang="en-US" sz="1800" dirty="0">
                <a:effectLst/>
                <a:latin typeface="Times New Roman" panose="02020603050405020304" pitchFamily="18" charset="0"/>
                <a:ea typeface="Calibri" panose="020F0502020204030204" pitchFamily="34" charset="0"/>
              </a:rPr>
              <a:t> </a:t>
            </a:r>
            <a:endParaRPr lang="en-GB" sz="1800" dirty="0">
              <a:effectLst/>
              <a:latin typeface="Times New Roman" panose="02020603050405020304" pitchFamily="18" charset="0"/>
              <a:ea typeface="Calibri" panose="020F0502020204030204" pitchFamily="34" charset="0"/>
            </a:endParaRPr>
          </a:p>
          <a:p>
            <a:pPr marL="342900" marR="0" lvl="0" indent="-342900" algn="just">
              <a:spcBef>
                <a:spcPts val="0"/>
              </a:spcBef>
              <a:spcAft>
                <a:spcPts val="600"/>
              </a:spcAft>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rPr>
              <a:t>Xây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dựng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phần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mềm</a:t>
            </a:r>
            <a:r>
              <a:rPr lang="en-US" sz="1800" dirty="0">
                <a:effectLst/>
                <a:latin typeface="Times New Roman" panose="02020603050405020304" pitchFamily="18" charset="0"/>
                <a:ea typeface="Calibri" panose="020F0502020204030204" pitchFamily="34" charset="0"/>
              </a:rPr>
              <a:t>: 21 </a:t>
            </a:r>
            <a:r>
              <a:rPr lang="en-US" sz="1800" dirty="0" err="1">
                <a:effectLst/>
                <a:latin typeface="Times New Roman" panose="02020603050405020304" pitchFamily="18" charset="0"/>
                <a:ea typeface="Calibri" panose="020F0502020204030204" pitchFamily="34" charset="0"/>
              </a:rPr>
              <a:t>ngày</a:t>
            </a:r>
            <a:r>
              <a:rPr lang="en-US" sz="1800" dirty="0">
                <a:effectLst/>
                <a:latin typeface="Times New Roman" panose="02020603050405020304" pitchFamily="18" charset="0"/>
                <a:ea typeface="Calibri" panose="020F0502020204030204" pitchFamily="34" charset="0"/>
              </a:rPr>
              <a:t>.</a:t>
            </a:r>
            <a:endParaRPr lang="en-GB" sz="1800" dirty="0">
              <a:effectLst/>
              <a:latin typeface="Times New Roman" panose="02020603050405020304" pitchFamily="18" charset="0"/>
              <a:ea typeface="Calibri" panose="020F0502020204030204" pitchFamily="34" charset="0"/>
            </a:endParaRPr>
          </a:p>
          <a:p>
            <a:pPr marL="342900" marR="0" lvl="0" indent="-342900" algn="just">
              <a:spcBef>
                <a:spcPts val="0"/>
              </a:spcBef>
              <a:spcAft>
                <a:spcPts val="600"/>
              </a:spcAft>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rPr>
              <a:t>Kiểm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thử</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sửa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lỗi</a:t>
            </a:r>
            <a:r>
              <a:rPr lang="en-US" sz="1800" dirty="0">
                <a:effectLst/>
                <a:latin typeface="Times New Roman" panose="02020603050405020304" pitchFamily="18" charset="0"/>
                <a:ea typeface="Calibri" panose="020F0502020204030204" pitchFamily="34" charset="0"/>
              </a:rPr>
              <a:t> :  10 </a:t>
            </a:r>
            <a:r>
              <a:rPr lang="en-US" sz="1800" dirty="0" err="1">
                <a:effectLst/>
                <a:latin typeface="Times New Roman" panose="02020603050405020304" pitchFamily="18" charset="0"/>
                <a:ea typeface="Calibri" panose="020F0502020204030204" pitchFamily="34" charset="0"/>
              </a:rPr>
              <a:t>ngày</a:t>
            </a:r>
            <a:endParaRPr lang="en-GB" sz="1800" dirty="0">
              <a:effectLst/>
              <a:latin typeface="Times New Roman" panose="02020603050405020304" pitchFamily="18" charset="0"/>
              <a:ea typeface="Calibri" panose="020F0502020204030204" pitchFamily="34" charset="0"/>
            </a:endParaRPr>
          </a:p>
          <a:p>
            <a:pPr marL="342900" marR="0" lvl="0" indent="-342900" algn="just">
              <a:spcBef>
                <a:spcPts val="0"/>
              </a:spcBef>
              <a:spcAft>
                <a:spcPts val="600"/>
              </a:spcAft>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rPr>
              <a:t>Đào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tạo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Chuyển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giao</a:t>
            </a:r>
            <a:r>
              <a:rPr lang="en-US" sz="1800" dirty="0">
                <a:effectLst/>
                <a:latin typeface="Times New Roman" panose="02020603050405020304" pitchFamily="18" charset="0"/>
                <a:ea typeface="Calibri" panose="020F0502020204030204" pitchFamily="34" charset="0"/>
              </a:rPr>
              <a:t>: 2 </a:t>
            </a:r>
            <a:r>
              <a:rPr lang="en-US" sz="1800" dirty="0" err="1">
                <a:effectLst/>
                <a:latin typeface="Times New Roman" panose="02020603050405020304" pitchFamily="18" charset="0"/>
                <a:ea typeface="Calibri" panose="020F0502020204030204" pitchFamily="34" charset="0"/>
              </a:rPr>
              <a:t>ngày</a:t>
            </a:r>
            <a:endParaRPr lang="en-GB" sz="1800" dirty="0">
              <a:effectLst/>
              <a:latin typeface="Times New Roman" panose="02020603050405020304" pitchFamily="18" charset="0"/>
              <a:ea typeface="Calibri" panose="020F0502020204030204" pitchFamily="34" charset="0"/>
            </a:endParaRPr>
          </a:p>
          <a:p>
            <a:pPr marL="342900" marR="0" lvl="0" indent="-342900" algn="just">
              <a:spcBef>
                <a:spcPts val="0"/>
              </a:spcBef>
              <a:spcAft>
                <a:spcPts val="600"/>
              </a:spcAft>
              <a:buFont typeface="Calibri" panose="020F0502020204030204" pitchFamily="34" charset="0"/>
              <a:buChar char="-"/>
            </a:pPr>
            <a:r>
              <a:rPr lang="en-US" sz="1800" dirty="0" err="1">
                <a:effectLst/>
                <a:latin typeface="Times New Roman" panose="02020603050405020304" pitchFamily="18" charset="0"/>
                <a:ea typeface="Calibri" panose="020F0502020204030204" pitchFamily="34" charset="0"/>
              </a:rPr>
              <a:t>Dự</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kinh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phí</a:t>
            </a:r>
            <a:r>
              <a:rPr lang="en-US" sz="1800" dirty="0">
                <a:effectLst/>
                <a:latin typeface="Times New Roman" panose="02020603050405020304" pitchFamily="18" charset="0"/>
                <a:ea typeface="Calibri" panose="020F0502020204030204" pitchFamily="34" charset="0"/>
              </a:rPr>
              <a:t>: 65,000,000 đ </a:t>
            </a:r>
            <a:endParaRPr lang="en-GB" sz="1800" dirty="0">
              <a:effectLst/>
              <a:latin typeface="Times New Roman" panose="02020603050405020304" pitchFamily="18" charset="0"/>
              <a:ea typeface="Calibri" panose="020F0502020204030204" pitchFamily="34" charset="0"/>
            </a:endParaRPr>
          </a:p>
        </p:txBody>
      </p:sp>
      <p:sp>
        <p:nvSpPr>
          <p:cNvPr id="5" name="Title 1">
            <a:extLst>
              <a:ext uri="{FF2B5EF4-FFF2-40B4-BE49-F238E27FC236}">
                <a16:creationId xmlns:a16="http://schemas.microsoft.com/office/drawing/2014/main" id="{603064F7-75CF-4945-81B1-5CB1AB0462B9}"/>
              </a:ext>
            </a:extLst>
          </p:cNvPr>
          <p:cNvSpPr txBox="1">
            <a:spLocks/>
          </p:cNvSpPr>
          <p:nvPr/>
        </p:nvSpPr>
        <p:spPr>
          <a:xfrm>
            <a:off x="1333844" y="1323220"/>
            <a:ext cx="7131500" cy="2254287"/>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1pPr>
            <a:lvl2pPr marR="0" lvl="1"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2pPr>
            <a:lvl3pPr marR="0" lvl="2"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3pPr>
            <a:lvl4pPr marR="0" lvl="3"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4pPr>
            <a:lvl5pPr marR="0" lvl="4"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5pPr>
            <a:lvl6pPr marR="0" lvl="5"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6pPr>
            <a:lvl7pPr marR="0" lvl="6"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7pPr>
            <a:lvl8pPr marR="0" lvl="7"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8pPr>
            <a:lvl9pPr marR="0" lvl="8" algn="l" rtl="0">
              <a:lnSpc>
                <a:spcPct val="100000"/>
              </a:lnSpc>
              <a:spcBef>
                <a:spcPts val="0"/>
              </a:spcBef>
              <a:spcAft>
                <a:spcPts val="0"/>
              </a:spcAft>
              <a:buClr>
                <a:srgbClr val="3796BF"/>
              </a:buClr>
              <a:buSzPts val="3000"/>
              <a:buFont typeface="Oswald"/>
              <a:buNone/>
              <a:defRPr sz="3000" b="1" i="0" u="none" strike="noStrike" cap="none">
                <a:solidFill>
                  <a:srgbClr val="3796BF"/>
                </a:solidFill>
                <a:latin typeface="Oswald"/>
                <a:ea typeface="Oswald"/>
                <a:cs typeface="Oswald"/>
                <a:sym typeface="Oswald"/>
              </a:defRPr>
            </a:lvl9pPr>
          </a:lstStyle>
          <a:p>
            <a:pPr marL="228600" marR="0" algn="just">
              <a:spcBef>
                <a:spcPts val="0"/>
              </a:spcBef>
              <a:spcAft>
                <a:spcPts val="600"/>
              </a:spcAft>
            </a:pP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đó</a:t>
            </a:r>
            <a:r>
              <a:rPr lang="en-US" sz="1800" dirty="0">
                <a:effectLst/>
                <a:latin typeface="Times New Roman" panose="02020603050405020304" pitchFamily="18" charset="0"/>
                <a:ea typeface="Times New Roman" panose="02020603050405020304" pitchFamily="18" charset="0"/>
              </a:rPr>
              <a:t> bao </a:t>
            </a:r>
            <a:r>
              <a:rPr lang="en-US" sz="1800" dirty="0" err="1">
                <a:effectLst/>
                <a:latin typeface="Times New Roman" panose="02020603050405020304" pitchFamily="18" charset="0"/>
                <a:ea typeface="Times New Roman" panose="02020603050405020304" pitchFamily="18" charset="0"/>
              </a:rPr>
              <a:t>gồm</a:t>
            </a:r>
            <a:r>
              <a:rPr lang="en-US" sz="1800" dirty="0">
                <a:effectLst/>
                <a:latin typeface="Times New Roman" panose="02020603050405020304" pitchFamily="18" charset="0"/>
                <a:ea typeface="Times New Roman" panose="02020603050405020304" pitchFamily="18" charset="0"/>
              </a:rPr>
              <a:t> : </a:t>
            </a:r>
            <a:endParaRPr lang="en-GB" sz="1800" dirty="0">
              <a:effectLst/>
              <a:latin typeface="Times New Roman" panose="02020603050405020304" pitchFamily="18" charset="0"/>
              <a:ea typeface="Times New Roman" panose="02020603050405020304" pitchFamily="18" charset="0"/>
            </a:endParaRPr>
          </a:p>
          <a:p>
            <a:pPr marL="228600" marR="0" algn="just">
              <a:spcBef>
                <a:spcPts val="0"/>
              </a:spcBef>
              <a:spcAft>
                <a:spcPts val="600"/>
              </a:spcAft>
            </a:pPr>
            <a:r>
              <a:rPr lang="en-US" sz="1800" dirty="0" err="1">
                <a:effectLst/>
                <a:latin typeface="Times New Roman" panose="02020603050405020304" pitchFamily="18" charset="0"/>
                <a:ea typeface="Times New Roman" panose="02020603050405020304" pitchFamily="18" charset="0"/>
              </a:rPr>
              <a:t>Lương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viên</a:t>
            </a:r>
            <a:r>
              <a:rPr lang="en-US" sz="1800" dirty="0">
                <a:effectLst/>
                <a:latin typeface="Times New Roman" panose="02020603050405020304" pitchFamily="18" charset="0"/>
                <a:ea typeface="Times New Roman" panose="02020603050405020304" pitchFamily="18" charset="0"/>
              </a:rPr>
              <a:t> : 23,500,000 đ</a:t>
            </a:r>
            <a:endParaRPr lang="en-GB" sz="1800" dirty="0">
              <a:effectLst/>
              <a:latin typeface="Times New Roman" panose="02020603050405020304" pitchFamily="18" charset="0"/>
              <a:ea typeface="Times New Roman" panose="02020603050405020304" pitchFamily="18" charset="0"/>
            </a:endParaRPr>
          </a:p>
          <a:p>
            <a:pPr marL="228600" marR="0" algn="just">
              <a:spcBef>
                <a:spcPts val="0"/>
              </a:spcBef>
              <a:spcAft>
                <a:spcPts val="600"/>
              </a:spcAft>
            </a:pPr>
            <a:r>
              <a:rPr lang="en-US" sz="1800" dirty="0">
                <a:latin typeface="Times New Roman" panose="02020603050405020304" pitchFamily="18" charset="0"/>
                <a:ea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rPr>
              <a:t>hi </a:t>
            </a:r>
            <a:r>
              <a:rPr lang="en-US" sz="1800" dirty="0" err="1">
                <a:effectLst/>
                <a:latin typeface="Times New Roman" panose="02020603050405020304" pitchFamily="18" charset="0"/>
                <a:ea typeface="Times New Roman" panose="02020603050405020304" pitchFamily="18" charset="0"/>
              </a:rPr>
              <a:t>phí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nguyên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 42,000,000 đ</a:t>
            </a:r>
            <a:endParaRPr lang="en-GB" sz="1800" dirty="0">
              <a:effectLst/>
              <a:latin typeface="Times New Roman" panose="02020603050405020304" pitchFamily="18" charset="0"/>
              <a:ea typeface="Times New Roman" panose="02020603050405020304" pitchFamily="18" charset="0"/>
            </a:endParaRPr>
          </a:p>
          <a:p>
            <a:pPr marL="228600" marR="0" algn="just">
              <a:spcBef>
                <a:spcPts val="0"/>
              </a:spcBef>
              <a:spcAft>
                <a:spcPts val="600"/>
              </a:spcAft>
            </a:pPr>
            <a:r>
              <a:rPr lang="en-US" sz="1800" dirty="0">
                <a:latin typeface="Times New Roman" panose="02020603050405020304" pitchFamily="18" charset="0"/>
                <a:ea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rPr>
              <a:t>hi </a:t>
            </a:r>
            <a:r>
              <a:rPr lang="en-US" sz="1800" dirty="0" err="1">
                <a:effectLst/>
                <a:latin typeface="Times New Roman" panose="02020603050405020304" pitchFamily="18" charset="0"/>
                <a:ea typeface="Times New Roman" panose="02020603050405020304" pitchFamily="18" charset="0"/>
              </a:rPr>
              <a:t>phí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sinh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a:t>
            </a:r>
            <a:r>
              <a:rPr lang="en-US" sz="1800" dirty="0">
                <a:effectLst/>
                <a:latin typeface="Times New Roman" panose="02020603050405020304" pitchFamily="18" charset="0"/>
                <a:ea typeface="Times New Roman" panose="02020603050405020304" pitchFamily="18" charset="0"/>
              </a:rPr>
              <a:t> 2,000,000 đ</a:t>
            </a:r>
            <a:endParaRPr lang="en-GB" sz="1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600"/>
              </a:spcAft>
              <a:buFont typeface="Calibri" panose="020F0502020204030204" pitchFamily="34" charset="0"/>
              <a:buChar char="-"/>
            </a:pPr>
            <a:endParaRPr lang="en-GB"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6399257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2" nodeType="click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2"/>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a:spLocks noGrp="1"/>
          </p:cNvSpPr>
          <p:nvPr>
            <p:ph type="body" idx="1"/>
          </p:nvPr>
        </p:nvSpPr>
        <p:spPr>
          <a:xfrm>
            <a:off x="1124294" y="1665807"/>
            <a:ext cx="4621013" cy="8199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err="1"/>
              <a:t>Điều</a:t>
            </a:r>
            <a:r>
              <a:rPr lang="en-US" dirty="0"/>
              <a:t> </a:t>
            </a:r>
            <a:r>
              <a:rPr lang="en-US" dirty="0" err="1"/>
              <a:t>hành</a:t>
            </a:r>
            <a:r>
              <a:rPr lang="en-US" dirty="0"/>
              <a:t> </a:t>
            </a:r>
            <a:r>
              <a:rPr lang="en-US" dirty="0" err="1"/>
              <a:t>dự</a:t>
            </a:r>
            <a:r>
              <a:rPr lang="en-US" dirty="0"/>
              <a:t> </a:t>
            </a:r>
            <a:r>
              <a:rPr lang="en-US" dirty="0" err="1"/>
              <a:t>án</a:t>
            </a:r>
            <a:r>
              <a:rPr lang="en-US" dirty="0"/>
              <a:t>: </a:t>
            </a:r>
            <a:r>
              <a:rPr lang="en-US" dirty="0" err="1"/>
              <a:t>Phạm</a:t>
            </a:r>
            <a:r>
              <a:rPr lang="en-US" dirty="0"/>
              <a:t> </a:t>
            </a:r>
            <a:r>
              <a:rPr lang="en-US" dirty="0" err="1"/>
              <a:t>Vũ</a:t>
            </a:r>
            <a:r>
              <a:rPr lang="en-US" dirty="0"/>
              <a:t> </a:t>
            </a:r>
            <a:r>
              <a:rPr lang="en-US" dirty="0" err="1"/>
              <a:t>Xuân</a:t>
            </a:r>
            <a:r>
              <a:rPr lang="en-US" dirty="0"/>
              <a:t> </a:t>
            </a:r>
            <a:r>
              <a:rPr lang="en-US" dirty="0" err="1"/>
              <a:t>Đạt</a:t>
            </a:r>
            <a:endParaRPr lang="en-US" dirty="0"/>
          </a:p>
          <a:p>
            <a:pPr marL="0" lvl="0" indent="0" algn="l" rtl="0">
              <a:spcBef>
                <a:spcPts val="600"/>
              </a:spcBef>
              <a:spcAft>
                <a:spcPts val="0"/>
              </a:spcAft>
              <a:buNone/>
            </a:pPr>
            <a:r>
              <a:rPr lang="en-US" dirty="0" err="1"/>
              <a:t>Phân</a:t>
            </a:r>
            <a:r>
              <a:rPr lang="en-US" dirty="0"/>
              <a:t> </a:t>
            </a:r>
            <a:r>
              <a:rPr lang="en-US" dirty="0" err="1"/>
              <a:t>bổ</a:t>
            </a:r>
            <a:r>
              <a:rPr lang="en-US" dirty="0"/>
              <a:t> </a:t>
            </a:r>
            <a:r>
              <a:rPr lang="en-US" dirty="0" err="1"/>
              <a:t>nhân</a:t>
            </a:r>
            <a:r>
              <a:rPr lang="en-US" dirty="0"/>
              <a:t> </a:t>
            </a:r>
            <a:r>
              <a:rPr lang="en-US" dirty="0" err="1"/>
              <a:t>sự</a:t>
            </a:r>
            <a:r>
              <a:rPr lang="en-US" dirty="0"/>
              <a:t>:</a:t>
            </a:r>
            <a:endParaRPr dirty="0"/>
          </a:p>
        </p:txBody>
      </p:sp>
      <p:sp>
        <p:nvSpPr>
          <p:cNvPr id="197" name="Google Shape;197;p1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4" name="Google Shape;172;p13">
            <a:extLst>
              <a:ext uri="{FF2B5EF4-FFF2-40B4-BE49-F238E27FC236}">
                <a16:creationId xmlns:a16="http://schemas.microsoft.com/office/drawing/2014/main" id="{0E19CBAA-29CC-4FB4-A851-C3836BA5746F}"/>
              </a:ext>
            </a:extLst>
          </p:cNvPr>
          <p:cNvSpPr txBox="1">
            <a:spLocks/>
          </p:cNvSpPr>
          <p:nvPr/>
        </p:nvSpPr>
        <p:spPr>
          <a:xfrm>
            <a:off x="2366716" y="387152"/>
            <a:ext cx="4112666" cy="680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b="1" dirty="0">
                <a:solidFill>
                  <a:srgbClr val="3796BF"/>
                </a:solidFill>
                <a:latin typeface="Oswald" panose="020B0604020202020204" charset="0"/>
              </a:rPr>
              <a:t>B</a:t>
            </a:r>
            <a:r>
              <a:rPr lang="vi-VN" sz="3200" b="1" dirty="0">
                <a:solidFill>
                  <a:srgbClr val="3796BF"/>
                </a:solidFill>
                <a:latin typeface="Oswald" panose="020B0604020202020204" charset="0"/>
              </a:rPr>
              <a:t>. </a:t>
            </a:r>
            <a:r>
              <a:rPr lang="en-US" sz="3200" b="1" dirty="0">
                <a:solidFill>
                  <a:srgbClr val="3796BF"/>
                </a:solidFill>
                <a:latin typeface="Oswald" panose="020B0604020202020204" charset="0"/>
              </a:rPr>
              <a:t>KẾ HOẠCH BAN ĐẦU</a:t>
            </a:r>
            <a:endParaRPr lang="vi-VN" sz="3200" b="1" dirty="0">
              <a:solidFill>
                <a:srgbClr val="3796BF"/>
              </a:solidFill>
              <a:latin typeface="Oswald" panose="020B0604020202020204" charset="0"/>
            </a:endParaRPr>
          </a:p>
        </p:txBody>
      </p:sp>
      <p:sp>
        <p:nvSpPr>
          <p:cNvPr id="5" name="Title 1">
            <a:extLst>
              <a:ext uri="{FF2B5EF4-FFF2-40B4-BE49-F238E27FC236}">
                <a16:creationId xmlns:a16="http://schemas.microsoft.com/office/drawing/2014/main" id="{8C116F9E-6EA3-43E9-9B2D-7B26575708C5}"/>
              </a:ext>
            </a:extLst>
          </p:cNvPr>
          <p:cNvSpPr txBox="1">
            <a:spLocks/>
          </p:cNvSpPr>
          <p:nvPr/>
        </p:nvSpPr>
        <p:spPr>
          <a:xfrm>
            <a:off x="1124294" y="1074301"/>
            <a:ext cx="5760300" cy="680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b="1" dirty="0">
                <a:solidFill>
                  <a:srgbClr val="FF9900"/>
                </a:solidFill>
                <a:latin typeface="Oswald" panose="020B0604020202020204" charset="0"/>
              </a:rPr>
              <a:t>I. </a:t>
            </a:r>
            <a:r>
              <a:rPr lang="en-US" sz="3600" b="1" dirty="0" err="1">
                <a:solidFill>
                  <a:srgbClr val="FF9900"/>
                </a:solidFill>
                <a:latin typeface="Oswald" panose="020B0604020202020204" charset="0"/>
              </a:rPr>
              <a:t>Cơ</a:t>
            </a:r>
            <a:r>
              <a:rPr lang="en-US" sz="3600" b="1" dirty="0">
                <a:solidFill>
                  <a:srgbClr val="FF9900"/>
                </a:solidFill>
                <a:latin typeface="Oswald" panose="020B0604020202020204" charset="0"/>
              </a:rPr>
              <a:t> </a:t>
            </a:r>
            <a:r>
              <a:rPr lang="en-US" sz="3600" b="1" dirty="0" err="1">
                <a:solidFill>
                  <a:srgbClr val="FF9900"/>
                </a:solidFill>
                <a:latin typeface="Oswald" panose="020B0604020202020204" charset="0"/>
              </a:rPr>
              <a:t>cấu</a:t>
            </a:r>
            <a:r>
              <a:rPr lang="en-US" sz="3600" b="1" dirty="0">
                <a:solidFill>
                  <a:srgbClr val="FF9900"/>
                </a:solidFill>
                <a:latin typeface="Oswald" panose="020B0604020202020204" charset="0"/>
              </a:rPr>
              <a:t> </a:t>
            </a:r>
            <a:r>
              <a:rPr lang="en-US" sz="3600" b="1" dirty="0" err="1">
                <a:solidFill>
                  <a:srgbClr val="FF9900"/>
                </a:solidFill>
                <a:latin typeface="Oswald" panose="020B0604020202020204" charset="0"/>
              </a:rPr>
              <a:t>nhân</a:t>
            </a:r>
            <a:r>
              <a:rPr lang="en-US" sz="3600" b="1" dirty="0">
                <a:solidFill>
                  <a:srgbClr val="FF9900"/>
                </a:solidFill>
                <a:latin typeface="Oswald" panose="020B0604020202020204" charset="0"/>
              </a:rPr>
              <a:t> </a:t>
            </a:r>
            <a:r>
              <a:rPr lang="en-US" sz="3600" b="1" dirty="0" err="1">
                <a:solidFill>
                  <a:srgbClr val="FF9900"/>
                </a:solidFill>
                <a:latin typeface="Oswald" panose="020B0604020202020204" charset="0"/>
              </a:rPr>
              <a:t>sự</a:t>
            </a:r>
            <a:endParaRPr lang="en-GB" sz="3600" b="1" dirty="0">
              <a:solidFill>
                <a:srgbClr val="FF9900"/>
              </a:solidFill>
              <a:latin typeface="Oswald" panose="020B0604020202020204" charset="0"/>
            </a:endParaRPr>
          </a:p>
        </p:txBody>
      </p:sp>
      <p:graphicFrame>
        <p:nvGraphicFramePr>
          <p:cNvPr id="2" name="Table 1">
            <a:extLst>
              <a:ext uri="{FF2B5EF4-FFF2-40B4-BE49-F238E27FC236}">
                <a16:creationId xmlns:a16="http://schemas.microsoft.com/office/drawing/2014/main" id="{FD3B1149-6773-4EA6-9FD7-0A9BD8B05050}"/>
              </a:ext>
            </a:extLst>
          </p:cNvPr>
          <p:cNvGraphicFramePr>
            <a:graphicFrameLocks noGrp="1"/>
          </p:cNvGraphicFramePr>
          <p:nvPr>
            <p:extLst>
              <p:ext uri="{D42A27DB-BD31-4B8C-83A1-F6EECF244321}">
                <p14:modId xmlns:p14="http://schemas.microsoft.com/office/powerpoint/2010/main" val="1567033169"/>
              </p:ext>
            </p:extLst>
          </p:nvPr>
        </p:nvGraphicFramePr>
        <p:xfrm>
          <a:off x="1124294" y="2707800"/>
          <a:ext cx="6865463" cy="1727200"/>
        </p:xfrm>
        <a:graphic>
          <a:graphicData uri="http://schemas.openxmlformats.org/drawingml/2006/table">
            <a:tbl>
              <a:tblPr firstRow="1" firstCol="1" bandRow="1">
                <a:tableStyleId>{FC35C892-EDC9-47E4-AB41-F1AFDE017B42}</a:tableStyleId>
              </a:tblPr>
              <a:tblGrid>
                <a:gridCol w="743448">
                  <a:extLst>
                    <a:ext uri="{9D8B030D-6E8A-4147-A177-3AD203B41FA5}">
                      <a16:colId xmlns:a16="http://schemas.microsoft.com/office/drawing/2014/main" val="3052079341"/>
                    </a:ext>
                  </a:extLst>
                </a:gridCol>
                <a:gridCol w="1758228">
                  <a:extLst>
                    <a:ext uri="{9D8B030D-6E8A-4147-A177-3AD203B41FA5}">
                      <a16:colId xmlns:a16="http://schemas.microsoft.com/office/drawing/2014/main" val="1905814776"/>
                    </a:ext>
                  </a:extLst>
                </a:gridCol>
                <a:gridCol w="931055">
                  <a:extLst>
                    <a:ext uri="{9D8B030D-6E8A-4147-A177-3AD203B41FA5}">
                      <a16:colId xmlns:a16="http://schemas.microsoft.com/office/drawing/2014/main" val="668252812"/>
                    </a:ext>
                  </a:extLst>
                </a:gridCol>
                <a:gridCol w="1144244">
                  <a:extLst>
                    <a:ext uri="{9D8B030D-6E8A-4147-A177-3AD203B41FA5}">
                      <a16:colId xmlns:a16="http://schemas.microsoft.com/office/drawing/2014/main" val="2427627883"/>
                    </a:ext>
                  </a:extLst>
                </a:gridCol>
                <a:gridCol w="1144244">
                  <a:extLst>
                    <a:ext uri="{9D8B030D-6E8A-4147-A177-3AD203B41FA5}">
                      <a16:colId xmlns:a16="http://schemas.microsoft.com/office/drawing/2014/main" val="1746986665"/>
                    </a:ext>
                  </a:extLst>
                </a:gridCol>
                <a:gridCol w="1144244">
                  <a:extLst>
                    <a:ext uri="{9D8B030D-6E8A-4147-A177-3AD203B41FA5}">
                      <a16:colId xmlns:a16="http://schemas.microsoft.com/office/drawing/2014/main" val="4222825955"/>
                    </a:ext>
                  </a:extLst>
                </a:gridCol>
              </a:tblGrid>
              <a:tr h="575733">
                <a:tc>
                  <a:txBody>
                    <a:bodyPr/>
                    <a:lstStyle/>
                    <a:p>
                      <a:pPr marL="0" marR="0">
                        <a:spcBef>
                          <a:spcPts val="0"/>
                        </a:spcBef>
                        <a:spcAft>
                          <a:spcPts val="0"/>
                        </a:spcAft>
                      </a:pPr>
                      <a:r>
                        <a:rPr lang="en-US" sz="1200" dirty="0">
                          <a:effectLst/>
                        </a:rPr>
                        <a:t>STT</a:t>
                      </a:r>
                      <a:endParaRPr lang="en-GB"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Thành viên </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Phân tích </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Thiết kế </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Lập trình </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Kiểm thử</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71913487"/>
                  </a:ext>
                </a:extLst>
              </a:tr>
              <a:tr h="287867">
                <a:tc>
                  <a:txBody>
                    <a:bodyPr/>
                    <a:lstStyle/>
                    <a:p>
                      <a:pPr marL="0" marR="0">
                        <a:spcBef>
                          <a:spcPts val="0"/>
                        </a:spcBef>
                        <a:spcAft>
                          <a:spcPts val="0"/>
                        </a:spcAft>
                      </a:pPr>
                      <a:r>
                        <a:rPr lang="en-US" sz="1200">
                          <a:effectLst/>
                        </a:rPr>
                        <a:t>1</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Pham Xuân Vũ Đạt</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Hỗ</a:t>
                      </a:r>
                      <a:r>
                        <a:rPr lang="en-US" sz="1200" dirty="0">
                          <a:effectLst/>
                        </a:rPr>
                        <a:t> </a:t>
                      </a:r>
                      <a:r>
                        <a:rPr lang="en-US" sz="1200" dirty="0" err="1">
                          <a:effectLst/>
                        </a:rPr>
                        <a:t>trợ</a:t>
                      </a:r>
                      <a:endParaRPr lang="en-GB"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Chính </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Hỗ trợ</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Hỗ trợ</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63912814"/>
                  </a:ext>
                </a:extLst>
              </a:tr>
              <a:tr h="575733">
                <a:tc>
                  <a:txBody>
                    <a:bodyPr/>
                    <a:lstStyle/>
                    <a:p>
                      <a:pPr marL="0" marR="0">
                        <a:spcBef>
                          <a:spcPts val="0"/>
                        </a:spcBef>
                        <a:spcAft>
                          <a:spcPts val="0"/>
                        </a:spcAft>
                      </a:pPr>
                      <a:r>
                        <a:rPr lang="en-US" sz="1200">
                          <a:effectLst/>
                        </a:rPr>
                        <a:t>2</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Trần Nguyễn Bảo Trung</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Chính</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Chính</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Chính</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Chính </a:t>
                      </a:r>
                      <a:endParaRPr lang="en-GB"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01119201"/>
                  </a:ext>
                </a:extLst>
              </a:tr>
              <a:tr h="287867">
                <a:tc>
                  <a:txBody>
                    <a:bodyPr/>
                    <a:lstStyle/>
                    <a:p>
                      <a:pPr marL="0" marR="0">
                        <a:spcBef>
                          <a:spcPts val="0"/>
                        </a:spcBef>
                        <a:spcAft>
                          <a:spcPts val="0"/>
                        </a:spcAft>
                      </a:pPr>
                      <a:r>
                        <a:rPr lang="en-US" sz="1200">
                          <a:effectLst/>
                        </a:rPr>
                        <a:t>3</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Bùi</a:t>
                      </a:r>
                      <a:r>
                        <a:rPr lang="en-US" sz="1200" dirty="0">
                          <a:effectLst/>
                        </a:rPr>
                        <a:t> </a:t>
                      </a:r>
                      <a:r>
                        <a:rPr lang="en-US" sz="1200" dirty="0" err="1">
                          <a:effectLst/>
                        </a:rPr>
                        <a:t>Văn</a:t>
                      </a:r>
                      <a:r>
                        <a:rPr lang="en-US" sz="1200" dirty="0">
                          <a:effectLst/>
                        </a:rPr>
                        <a:t> </a:t>
                      </a:r>
                      <a:r>
                        <a:rPr lang="en-US" sz="1200" dirty="0" err="1">
                          <a:effectLst/>
                        </a:rPr>
                        <a:t>Việt</a:t>
                      </a:r>
                      <a:endParaRPr lang="en-GB"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Hỗ trợ</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Hỗ trợ</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Chính</a:t>
                      </a:r>
                      <a:endParaRPr lang="en-GB"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err="1">
                          <a:effectLst/>
                        </a:rPr>
                        <a:t>Chính</a:t>
                      </a:r>
                      <a:endParaRPr lang="en-GB"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68623675"/>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6">
                                            <p:txEl>
                                              <p:pRg st="0" end="0"/>
                                            </p:txEl>
                                          </p:spTgt>
                                        </p:tgtEl>
                                        <p:attrNameLst>
                                          <p:attrName>style.visibility</p:attrName>
                                        </p:attrNameLst>
                                      </p:cBhvr>
                                      <p:to>
                                        <p:strVal val="visible"/>
                                      </p:to>
                                    </p:set>
                                    <p:animEffect transition="in" filter="fade">
                                      <p:cBhvr>
                                        <p:cTn id="17" dur="500"/>
                                        <p:tgtEl>
                                          <p:spTgt spid="19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6">
                                            <p:txEl>
                                              <p:pRg st="1" end="1"/>
                                            </p:txEl>
                                          </p:spTgt>
                                        </p:tgtEl>
                                        <p:attrNameLst>
                                          <p:attrName>style.visibility</p:attrName>
                                        </p:attrNameLst>
                                      </p:cBhvr>
                                      <p:to>
                                        <p:strVal val="visible"/>
                                      </p:to>
                                    </p:set>
                                    <p:animEffect transition="in" filter="fade">
                                      <p:cBhvr>
                                        <p:cTn id="22" dur="500"/>
                                        <p:tgtEl>
                                          <p:spTgt spid="19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981419" y="785394"/>
            <a:ext cx="5760300" cy="68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9900"/>
                </a:solidFill>
              </a:rPr>
              <a:t>II. Tổ chức vị trí</a:t>
            </a:r>
            <a:endParaRPr dirty="0">
              <a:solidFill>
                <a:srgbClr val="FF9900"/>
              </a:solidFill>
            </a:endParaRPr>
          </a:p>
        </p:txBody>
      </p:sp>
      <p:sp>
        <p:nvSpPr>
          <p:cNvPr id="204" name="Google Shape;204;p17"/>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aphicFrame>
        <p:nvGraphicFramePr>
          <p:cNvPr id="5" name="Table 4">
            <a:extLst>
              <a:ext uri="{FF2B5EF4-FFF2-40B4-BE49-F238E27FC236}">
                <a16:creationId xmlns:a16="http://schemas.microsoft.com/office/drawing/2014/main" id="{125A0114-5605-4AE5-BE04-813783385FFA}"/>
              </a:ext>
            </a:extLst>
          </p:cNvPr>
          <p:cNvGraphicFramePr>
            <a:graphicFrameLocks noGrp="1"/>
          </p:cNvGraphicFramePr>
          <p:nvPr>
            <p:extLst>
              <p:ext uri="{D42A27DB-BD31-4B8C-83A1-F6EECF244321}">
                <p14:modId xmlns:p14="http://schemas.microsoft.com/office/powerpoint/2010/main" val="3016072183"/>
              </p:ext>
            </p:extLst>
          </p:nvPr>
        </p:nvGraphicFramePr>
        <p:xfrm>
          <a:off x="981419" y="1722308"/>
          <a:ext cx="6662395" cy="2542930"/>
        </p:xfrm>
        <a:graphic>
          <a:graphicData uri="http://schemas.openxmlformats.org/drawingml/2006/table">
            <a:tbl>
              <a:tblPr firstRow="1" firstCol="1" bandRow="1">
                <a:tableStyleId>{FC35C892-EDC9-47E4-AB41-F1AFDE017B42}</a:tableStyleId>
              </a:tblPr>
              <a:tblGrid>
                <a:gridCol w="1804695">
                  <a:extLst>
                    <a:ext uri="{9D8B030D-6E8A-4147-A177-3AD203B41FA5}">
                      <a16:colId xmlns:a16="http://schemas.microsoft.com/office/drawing/2014/main" val="3123477106"/>
                    </a:ext>
                  </a:extLst>
                </a:gridCol>
                <a:gridCol w="2555029">
                  <a:extLst>
                    <a:ext uri="{9D8B030D-6E8A-4147-A177-3AD203B41FA5}">
                      <a16:colId xmlns:a16="http://schemas.microsoft.com/office/drawing/2014/main" val="402602946"/>
                    </a:ext>
                  </a:extLst>
                </a:gridCol>
                <a:gridCol w="2302671">
                  <a:extLst>
                    <a:ext uri="{9D8B030D-6E8A-4147-A177-3AD203B41FA5}">
                      <a16:colId xmlns:a16="http://schemas.microsoft.com/office/drawing/2014/main" val="3970416830"/>
                    </a:ext>
                  </a:extLst>
                </a:gridCol>
              </a:tblGrid>
              <a:tr h="194041">
                <a:tc>
                  <a:txBody>
                    <a:bodyPr/>
                    <a:lstStyle/>
                    <a:p>
                      <a:pPr marL="0" marR="0" algn="ctr">
                        <a:spcBef>
                          <a:spcPts val="0"/>
                        </a:spcBef>
                        <a:spcAft>
                          <a:spcPts val="0"/>
                        </a:spcAft>
                      </a:pPr>
                      <a:r>
                        <a:rPr lang="en-US" sz="1300">
                          <a:effectLst/>
                        </a:rPr>
                        <a:t>Vai trò</a:t>
                      </a:r>
                      <a:endParaRPr lang="en-GB" sz="1100">
                        <a:effectLst/>
                        <a:latin typeface="Times New Roman" panose="02020603050405020304" pitchFamily="18" charset="0"/>
                        <a:ea typeface="Times New Roman" panose="02020603050405020304" pitchFamily="18" charset="0"/>
                      </a:endParaRPr>
                    </a:p>
                  </a:txBody>
                  <a:tcPr marL="62370" marR="62370" marT="0" marB="0" anchor="ctr"/>
                </a:tc>
                <a:tc>
                  <a:txBody>
                    <a:bodyPr/>
                    <a:lstStyle/>
                    <a:p>
                      <a:pPr marL="0" marR="0" algn="ctr">
                        <a:spcBef>
                          <a:spcPts val="0"/>
                        </a:spcBef>
                        <a:spcAft>
                          <a:spcPts val="0"/>
                        </a:spcAft>
                      </a:pPr>
                      <a:r>
                        <a:rPr lang="en-US" sz="1300" dirty="0" err="1">
                          <a:effectLst/>
                        </a:rPr>
                        <a:t>Trách</a:t>
                      </a:r>
                      <a:r>
                        <a:rPr lang="en-US" sz="1300" dirty="0">
                          <a:effectLst/>
                        </a:rPr>
                        <a:t> </a:t>
                      </a:r>
                      <a:r>
                        <a:rPr lang="en-US" sz="1300" dirty="0" err="1">
                          <a:effectLst/>
                        </a:rPr>
                        <a:t>nhiệm</a:t>
                      </a:r>
                      <a:endParaRPr lang="en-GB" sz="1100" dirty="0">
                        <a:effectLst/>
                        <a:latin typeface="Times New Roman" panose="02020603050405020304" pitchFamily="18" charset="0"/>
                        <a:ea typeface="Times New Roman" panose="02020603050405020304" pitchFamily="18" charset="0"/>
                      </a:endParaRPr>
                    </a:p>
                  </a:txBody>
                  <a:tcPr marL="62370" marR="62370" marT="0" marB="0" anchor="ctr"/>
                </a:tc>
                <a:tc>
                  <a:txBody>
                    <a:bodyPr/>
                    <a:lstStyle/>
                    <a:p>
                      <a:pPr marL="0" marR="0" algn="ctr">
                        <a:spcBef>
                          <a:spcPts val="0"/>
                        </a:spcBef>
                        <a:spcAft>
                          <a:spcPts val="0"/>
                        </a:spcAft>
                      </a:pPr>
                      <a:r>
                        <a:rPr lang="en-US" sz="1300">
                          <a:effectLst/>
                        </a:rPr>
                        <a:t>Thành viên</a:t>
                      </a:r>
                      <a:endParaRPr lang="en-GB" sz="1100">
                        <a:effectLst/>
                        <a:latin typeface="Times New Roman" panose="02020603050405020304" pitchFamily="18" charset="0"/>
                        <a:ea typeface="Times New Roman" panose="02020603050405020304" pitchFamily="18" charset="0"/>
                      </a:endParaRPr>
                    </a:p>
                  </a:txBody>
                  <a:tcPr marL="62370" marR="62370" marT="0" marB="0" anchor="ctr"/>
                </a:tc>
                <a:extLst>
                  <a:ext uri="{0D108BD9-81ED-4DB2-BD59-A6C34878D82A}">
                    <a16:rowId xmlns:a16="http://schemas.microsoft.com/office/drawing/2014/main" val="2600315229"/>
                  </a:ext>
                </a:extLst>
              </a:tr>
              <a:tr h="776165">
                <a:tc>
                  <a:txBody>
                    <a:bodyPr/>
                    <a:lstStyle/>
                    <a:p>
                      <a:pPr marL="0" marR="0" algn="ctr">
                        <a:spcBef>
                          <a:spcPts val="0"/>
                        </a:spcBef>
                        <a:spcAft>
                          <a:spcPts val="0"/>
                        </a:spcAft>
                      </a:pPr>
                      <a:r>
                        <a:rPr lang="en-US" sz="1300">
                          <a:effectLst/>
                        </a:rPr>
                        <a:t>Giám đốc dự án, Nhà phân tích nghiệp vụ kinh doanh</a:t>
                      </a:r>
                      <a:endParaRPr lang="en-GB" sz="1100">
                        <a:effectLst/>
                        <a:latin typeface="Times New Roman" panose="02020603050405020304" pitchFamily="18" charset="0"/>
                        <a:ea typeface="Times New Roman" panose="02020603050405020304" pitchFamily="18" charset="0"/>
                      </a:endParaRPr>
                    </a:p>
                  </a:txBody>
                  <a:tcPr marL="62370" marR="62370" marT="0" marB="0" anchor="ctr"/>
                </a:tc>
                <a:tc>
                  <a:txBody>
                    <a:bodyPr/>
                    <a:lstStyle/>
                    <a:p>
                      <a:pPr marL="0" marR="0" algn="ctr">
                        <a:spcBef>
                          <a:spcPts val="0"/>
                        </a:spcBef>
                        <a:spcAft>
                          <a:spcPts val="0"/>
                        </a:spcAft>
                      </a:pPr>
                      <a:r>
                        <a:rPr lang="en-US" sz="1300" dirty="0" err="1">
                          <a:effectLst/>
                        </a:rPr>
                        <a:t>Quản</a:t>
                      </a:r>
                      <a:r>
                        <a:rPr lang="en-US" sz="1300" dirty="0">
                          <a:effectLst/>
                        </a:rPr>
                        <a:t> </a:t>
                      </a:r>
                      <a:r>
                        <a:rPr lang="en-US" sz="1300" dirty="0" err="1">
                          <a:effectLst/>
                        </a:rPr>
                        <a:t>lý</a:t>
                      </a:r>
                      <a:r>
                        <a:rPr lang="en-US" sz="1300" dirty="0">
                          <a:effectLst/>
                        </a:rPr>
                        <a:t> </a:t>
                      </a:r>
                      <a:r>
                        <a:rPr lang="en-US" sz="1300" dirty="0" err="1">
                          <a:effectLst/>
                        </a:rPr>
                        <a:t>toàn</a:t>
                      </a:r>
                      <a:r>
                        <a:rPr lang="en-US" sz="1300" dirty="0">
                          <a:effectLst/>
                        </a:rPr>
                        <a:t> </a:t>
                      </a:r>
                      <a:r>
                        <a:rPr lang="en-US" sz="1300" dirty="0" err="1">
                          <a:effectLst/>
                        </a:rPr>
                        <a:t>bộ</a:t>
                      </a:r>
                      <a:r>
                        <a:rPr lang="en-US" sz="1300" dirty="0">
                          <a:effectLst/>
                        </a:rPr>
                        <a:t> </a:t>
                      </a:r>
                      <a:r>
                        <a:rPr lang="en-US" sz="1300" dirty="0" err="1">
                          <a:effectLst/>
                        </a:rPr>
                        <a:t>hoạt</a:t>
                      </a:r>
                      <a:r>
                        <a:rPr lang="en-US" sz="1300" dirty="0">
                          <a:effectLst/>
                        </a:rPr>
                        <a:t> </a:t>
                      </a:r>
                      <a:r>
                        <a:rPr lang="en-US" sz="1300" dirty="0" err="1">
                          <a:effectLst/>
                        </a:rPr>
                        <a:t>động</a:t>
                      </a:r>
                      <a:r>
                        <a:rPr lang="en-US" sz="1300" dirty="0">
                          <a:effectLst/>
                        </a:rPr>
                        <a:t> </a:t>
                      </a:r>
                      <a:r>
                        <a:rPr lang="en-US" sz="1300" dirty="0" err="1">
                          <a:effectLst/>
                        </a:rPr>
                        <a:t>của</a:t>
                      </a:r>
                      <a:r>
                        <a:rPr lang="en-US" sz="1300" dirty="0">
                          <a:effectLst/>
                        </a:rPr>
                        <a:t> </a:t>
                      </a:r>
                      <a:r>
                        <a:rPr lang="en-US" sz="1300" dirty="0" err="1">
                          <a:effectLst/>
                        </a:rPr>
                        <a:t>nhóm</a:t>
                      </a:r>
                      <a:r>
                        <a:rPr lang="en-US" sz="1300" dirty="0">
                          <a:effectLst/>
                        </a:rPr>
                        <a:t> </a:t>
                      </a:r>
                      <a:r>
                        <a:rPr lang="en-US" sz="1300" dirty="0" err="1">
                          <a:effectLst/>
                        </a:rPr>
                        <a:t>dự</a:t>
                      </a:r>
                      <a:r>
                        <a:rPr lang="en-US" sz="1300" dirty="0">
                          <a:effectLst/>
                        </a:rPr>
                        <a:t> </a:t>
                      </a:r>
                      <a:r>
                        <a:rPr lang="en-US" sz="1300" dirty="0" err="1">
                          <a:effectLst/>
                        </a:rPr>
                        <a:t>án</a:t>
                      </a:r>
                      <a:r>
                        <a:rPr lang="en-US" sz="1300" dirty="0">
                          <a:effectLst/>
                        </a:rPr>
                        <a:t>, Thu </a:t>
                      </a:r>
                      <a:r>
                        <a:rPr lang="en-US" sz="1300" dirty="0" err="1">
                          <a:effectLst/>
                        </a:rPr>
                        <a:t>thập</a:t>
                      </a:r>
                      <a:r>
                        <a:rPr lang="en-US" sz="1300" dirty="0">
                          <a:effectLst/>
                        </a:rPr>
                        <a:t> </a:t>
                      </a:r>
                      <a:r>
                        <a:rPr lang="en-US" sz="1300" dirty="0" err="1">
                          <a:effectLst/>
                        </a:rPr>
                        <a:t>yêu</a:t>
                      </a:r>
                      <a:r>
                        <a:rPr lang="en-US" sz="1300" dirty="0">
                          <a:effectLst/>
                        </a:rPr>
                        <a:t> </a:t>
                      </a:r>
                      <a:r>
                        <a:rPr lang="en-US" sz="1300" dirty="0" err="1">
                          <a:effectLst/>
                        </a:rPr>
                        <a:t>cầu</a:t>
                      </a:r>
                      <a:r>
                        <a:rPr lang="en-US" sz="1300" dirty="0">
                          <a:effectLst/>
                        </a:rPr>
                        <a:t> </a:t>
                      </a:r>
                      <a:r>
                        <a:rPr lang="en-US" sz="1300" dirty="0" err="1">
                          <a:effectLst/>
                        </a:rPr>
                        <a:t>nghiệp</a:t>
                      </a:r>
                      <a:r>
                        <a:rPr lang="en-US" sz="1300" dirty="0">
                          <a:effectLst/>
                        </a:rPr>
                        <a:t> </a:t>
                      </a:r>
                      <a:r>
                        <a:rPr lang="en-US" sz="1300" dirty="0" err="1">
                          <a:effectLst/>
                        </a:rPr>
                        <a:t>vụ</a:t>
                      </a:r>
                      <a:r>
                        <a:rPr lang="en-US" sz="1300" dirty="0">
                          <a:effectLst/>
                        </a:rPr>
                        <a:t> </a:t>
                      </a:r>
                      <a:r>
                        <a:rPr lang="en-US" sz="1300" dirty="0" err="1">
                          <a:effectLst/>
                        </a:rPr>
                        <a:t>từ</a:t>
                      </a:r>
                      <a:r>
                        <a:rPr lang="en-US" sz="1300" dirty="0">
                          <a:effectLst/>
                        </a:rPr>
                        <a:t> </a:t>
                      </a:r>
                      <a:r>
                        <a:rPr lang="en-US" sz="1300" dirty="0" err="1">
                          <a:effectLst/>
                        </a:rPr>
                        <a:t>khách</a:t>
                      </a:r>
                      <a:r>
                        <a:rPr lang="en-US" sz="1300" dirty="0">
                          <a:effectLst/>
                        </a:rPr>
                        <a:t> </a:t>
                      </a:r>
                      <a:r>
                        <a:rPr lang="en-US" sz="1300" dirty="0" err="1">
                          <a:effectLst/>
                        </a:rPr>
                        <a:t>hàng</a:t>
                      </a:r>
                      <a:endParaRPr lang="en-GB" sz="1100" dirty="0">
                        <a:effectLst/>
                        <a:latin typeface="Times New Roman" panose="02020603050405020304" pitchFamily="18" charset="0"/>
                        <a:ea typeface="Times New Roman" panose="02020603050405020304" pitchFamily="18" charset="0"/>
                      </a:endParaRPr>
                    </a:p>
                  </a:txBody>
                  <a:tcPr marL="62370" marR="62370" marT="0" marB="0" anchor="ctr"/>
                </a:tc>
                <a:tc>
                  <a:txBody>
                    <a:bodyPr/>
                    <a:lstStyle/>
                    <a:p>
                      <a:pPr marL="0" marR="0" algn="ctr">
                        <a:spcBef>
                          <a:spcPts val="0"/>
                        </a:spcBef>
                        <a:spcAft>
                          <a:spcPts val="0"/>
                        </a:spcAft>
                      </a:pPr>
                      <a:r>
                        <a:rPr lang="en-US" sz="1300" dirty="0" err="1">
                          <a:effectLst/>
                        </a:rPr>
                        <a:t>Phạm</a:t>
                      </a:r>
                      <a:r>
                        <a:rPr lang="en-US" sz="1300" dirty="0">
                          <a:effectLst/>
                        </a:rPr>
                        <a:t> </a:t>
                      </a:r>
                      <a:r>
                        <a:rPr lang="en-US" sz="1300" dirty="0" err="1">
                          <a:effectLst/>
                        </a:rPr>
                        <a:t>Xuân</a:t>
                      </a:r>
                      <a:r>
                        <a:rPr lang="en-US" sz="1300" dirty="0">
                          <a:effectLst/>
                        </a:rPr>
                        <a:t> </a:t>
                      </a:r>
                      <a:r>
                        <a:rPr lang="en-US" sz="1300" dirty="0" err="1">
                          <a:effectLst/>
                        </a:rPr>
                        <a:t>Vũ</a:t>
                      </a:r>
                      <a:r>
                        <a:rPr lang="en-US" sz="1300" dirty="0">
                          <a:effectLst/>
                        </a:rPr>
                        <a:t> </a:t>
                      </a:r>
                      <a:r>
                        <a:rPr lang="en-US" sz="1300" dirty="0" err="1">
                          <a:effectLst/>
                        </a:rPr>
                        <a:t>Đạt</a:t>
                      </a:r>
                      <a:endParaRPr lang="en-GB" sz="1100" dirty="0">
                        <a:effectLst/>
                      </a:endParaRPr>
                    </a:p>
                    <a:p>
                      <a:pPr marL="0" marR="0" algn="ctr">
                        <a:spcBef>
                          <a:spcPts val="0"/>
                        </a:spcBef>
                        <a:spcAft>
                          <a:spcPts val="0"/>
                        </a:spcAft>
                      </a:pPr>
                      <a:r>
                        <a:rPr lang="en-US" sz="1300" dirty="0" err="1">
                          <a:effectLst/>
                        </a:rPr>
                        <a:t>Trần</a:t>
                      </a:r>
                      <a:r>
                        <a:rPr lang="en-US" sz="1300" dirty="0">
                          <a:effectLst/>
                        </a:rPr>
                        <a:t> </a:t>
                      </a:r>
                      <a:r>
                        <a:rPr lang="en-US" sz="1300" dirty="0" err="1">
                          <a:effectLst/>
                        </a:rPr>
                        <a:t>Nguyễn</a:t>
                      </a:r>
                      <a:r>
                        <a:rPr lang="en-US" sz="1300" dirty="0">
                          <a:effectLst/>
                        </a:rPr>
                        <a:t> </a:t>
                      </a:r>
                      <a:r>
                        <a:rPr lang="en-US" sz="1300" dirty="0" err="1">
                          <a:effectLst/>
                        </a:rPr>
                        <a:t>Bảo</a:t>
                      </a:r>
                      <a:r>
                        <a:rPr lang="en-US" sz="1300" dirty="0">
                          <a:effectLst/>
                        </a:rPr>
                        <a:t> </a:t>
                      </a:r>
                      <a:r>
                        <a:rPr lang="en-US" sz="1300" dirty="0" err="1">
                          <a:effectLst/>
                        </a:rPr>
                        <a:t>Trung</a:t>
                      </a:r>
                      <a:endParaRPr lang="en-GB" sz="1100" dirty="0">
                        <a:effectLst/>
                        <a:latin typeface="Times New Roman" panose="02020603050405020304" pitchFamily="18" charset="0"/>
                        <a:ea typeface="Times New Roman" panose="02020603050405020304" pitchFamily="18" charset="0"/>
                      </a:endParaRPr>
                    </a:p>
                  </a:txBody>
                  <a:tcPr marL="62370" marR="62370" marT="0" marB="0" anchor="ctr"/>
                </a:tc>
                <a:extLst>
                  <a:ext uri="{0D108BD9-81ED-4DB2-BD59-A6C34878D82A}">
                    <a16:rowId xmlns:a16="http://schemas.microsoft.com/office/drawing/2014/main" val="58111053"/>
                  </a:ext>
                </a:extLst>
              </a:tr>
              <a:tr h="776165">
                <a:tc>
                  <a:txBody>
                    <a:bodyPr/>
                    <a:lstStyle/>
                    <a:p>
                      <a:pPr marL="0" marR="0" algn="ctr">
                        <a:spcBef>
                          <a:spcPts val="0"/>
                        </a:spcBef>
                        <a:spcAft>
                          <a:spcPts val="0"/>
                        </a:spcAft>
                      </a:pPr>
                      <a:r>
                        <a:rPr lang="en-US" sz="1300">
                          <a:effectLst/>
                        </a:rPr>
                        <a:t>Lập trình viên, Kĩ sư đảm bảo chất lượng</a:t>
                      </a:r>
                      <a:endParaRPr lang="en-GB" sz="1100">
                        <a:effectLst/>
                        <a:latin typeface="Times New Roman" panose="02020603050405020304" pitchFamily="18" charset="0"/>
                        <a:ea typeface="Times New Roman" panose="02020603050405020304" pitchFamily="18" charset="0"/>
                      </a:endParaRPr>
                    </a:p>
                  </a:txBody>
                  <a:tcPr marL="62370" marR="62370" marT="0" marB="0" anchor="ctr"/>
                </a:tc>
                <a:tc>
                  <a:txBody>
                    <a:bodyPr/>
                    <a:lstStyle/>
                    <a:p>
                      <a:pPr marL="0" marR="0" algn="ctr">
                        <a:spcBef>
                          <a:spcPts val="0"/>
                        </a:spcBef>
                        <a:spcAft>
                          <a:spcPts val="0"/>
                        </a:spcAft>
                      </a:pPr>
                      <a:r>
                        <a:rPr lang="en-US" sz="1300" dirty="0" err="1">
                          <a:effectLst/>
                        </a:rPr>
                        <a:t>Cài</a:t>
                      </a:r>
                      <a:r>
                        <a:rPr lang="en-US" sz="1300" dirty="0">
                          <a:effectLst/>
                        </a:rPr>
                        <a:t> </a:t>
                      </a:r>
                      <a:r>
                        <a:rPr lang="en-US" sz="1300" dirty="0" err="1">
                          <a:effectLst/>
                        </a:rPr>
                        <a:t>đặt</a:t>
                      </a:r>
                      <a:r>
                        <a:rPr lang="en-US" sz="1300" dirty="0">
                          <a:effectLst/>
                        </a:rPr>
                        <a:t>, </a:t>
                      </a:r>
                      <a:r>
                        <a:rPr lang="en-US" sz="1300" dirty="0" err="1">
                          <a:effectLst/>
                        </a:rPr>
                        <a:t>tích</a:t>
                      </a:r>
                      <a:r>
                        <a:rPr lang="en-US" sz="1300" dirty="0">
                          <a:effectLst/>
                        </a:rPr>
                        <a:t> </a:t>
                      </a:r>
                      <a:r>
                        <a:rPr lang="en-US" sz="1300" dirty="0" err="1">
                          <a:effectLst/>
                        </a:rPr>
                        <a:t>hợp</a:t>
                      </a:r>
                      <a:r>
                        <a:rPr lang="en-US" sz="1300" dirty="0">
                          <a:effectLst/>
                        </a:rPr>
                        <a:t> </a:t>
                      </a:r>
                      <a:r>
                        <a:rPr lang="en-US" sz="1300" dirty="0" err="1">
                          <a:effectLst/>
                        </a:rPr>
                        <a:t>các</a:t>
                      </a:r>
                      <a:r>
                        <a:rPr lang="en-US" sz="1300" dirty="0">
                          <a:effectLst/>
                        </a:rPr>
                        <a:t> module, </a:t>
                      </a:r>
                      <a:r>
                        <a:rPr lang="en-US" sz="1300" dirty="0" err="1">
                          <a:effectLst/>
                        </a:rPr>
                        <a:t>Đảm</a:t>
                      </a:r>
                      <a:r>
                        <a:rPr lang="en-US" sz="1300" dirty="0">
                          <a:effectLst/>
                        </a:rPr>
                        <a:t> </a:t>
                      </a:r>
                      <a:r>
                        <a:rPr lang="en-US" sz="1300" dirty="0" err="1">
                          <a:effectLst/>
                        </a:rPr>
                        <a:t>bảo</a:t>
                      </a:r>
                      <a:r>
                        <a:rPr lang="en-US" sz="1300" dirty="0">
                          <a:effectLst/>
                        </a:rPr>
                        <a:t> </a:t>
                      </a:r>
                      <a:r>
                        <a:rPr lang="en-US" sz="1300" dirty="0" err="1">
                          <a:effectLst/>
                        </a:rPr>
                        <a:t>chất</a:t>
                      </a:r>
                      <a:r>
                        <a:rPr lang="en-US" sz="1300" dirty="0">
                          <a:effectLst/>
                        </a:rPr>
                        <a:t> </a:t>
                      </a:r>
                      <a:r>
                        <a:rPr lang="en-US" sz="1300" dirty="0" err="1">
                          <a:effectLst/>
                        </a:rPr>
                        <a:t>lượng</a:t>
                      </a:r>
                      <a:r>
                        <a:rPr lang="en-US" sz="1300" dirty="0">
                          <a:effectLst/>
                        </a:rPr>
                        <a:t> </a:t>
                      </a:r>
                      <a:r>
                        <a:rPr lang="en-US" sz="1300" dirty="0" err="1">
                          <a:effectLst/>
                        </a:rPr>
                        <a:t>công</a:t>
                      </a:r>
                      <a:r>
                        <a:rPr lang="en-US" sz="1300" dirty="0">
                          <a:effectLst/>
                        </a:rPr>
                        <a:t> </a:t>
                      </a:r>
                      <a:r>
                        <a:rPr lang="en-US" sz="1300" dirty="0" err="1">
                          <a:effectLst/>
                        </a:rPr>
                        <a:t>việc</a:t>
                      </a:r>
                      <a:r>
                        <a:rPr lang="en-US" sz="1300" dirty="0">
                          <a:effectLst/>
                        </a:rPr>
                        <a:t> </a:t>
                      </a:r>
                      <a:r>
                        <a:rPr lang="en-US" sz="1300" dirty="0" err="1">
                          <a:effectLst/>
                        </a:rPr>
                        <a:t>trong</a:t>
                      </a:r>
                      <a:r>
                        <a:rPr lang="en-US" sz="1300" dirty="0">
                          <a:effectLst/>
                        </a:rPr>
                        <a:t> </a:t>
                      </a:r>
                      <a:r>
                        <a:rPr lang="en-US" sz="1300" dirty="0" err="1">
                          <a:effectLst/>
                        </a:rPr>
                        <a:t>suốt</a:t>
                      </a:r>
                      <a:r>
                        <a:rPr lang="en-US" sz="1300" dirty="0">
                          <a:effectLst/>
                        </a:rPr>
                        <a:t> </a:t>
                      </a:r>
                      <a:r>
                        <a:rPr lang="en-US" sz="1300" dirty="0" err="1">
                          <a:effectLst/>
                        </a:rPr>
                        <a:t>dự</a:t>
                      </a:r>
                      <a:r>
                        <a:rPr lang="en-US" sz="1300" dirty="0">
                          <a:effectLst/>
                        </a:rPr>
                        <a:t> </a:t>
                      </a:r>
                      <a:r>
                        <a:rPr lang="en-US" sz="1300" dirty="0" err="1">
                          <a:effectLst/>
                        </a:rPr>
                        <a:t>án</a:t>
                      </a:r>
                      <a:endParaRPr lang="en-GB" sz="1100" dirty="0">
                        <a:effectLst/>
                        <a:latin typeface="Times New Roman" panose="02020603050405020304" pitchFamily="18" charset="0"/>
                        <a:ea typeface="Times New Roman" panose="02020603050405020304" pitchFamily="18" charset="0"/>
                      </a:endParaRPr>
                    </a:p>
                  </a:txBody>
                  <a:tcPr marL="62370" marR="62370" marT="0" marB="0" anchor="ctr"/>
                </a:tc>
                <a:tc>
                  <a:txBody>
                    <a:bodyPr/>
                    <a:lstStyle/>
                    <a:p>
                      <a:pPr marL="0" marR="0" algn="ctr">
                        <a:spcBef>
                          <a:spcPts val="0"/>
                        </a:spcBef>
                        <a:spcAft>
                          <a:spcPts val="0"/>
                        </a:spcAft>
                      </a:pPr>
                      <a:r>
                        <a:rPr lang="en-US" sz="1300" dirty="0" err="1">
                          <a:effectLst/>
                        </a:rPr>
                        <a:t>Trần</a:t>
                      </a:r>
                      <a:r>
                        <a:rPr lang="en-US" sz="1300" dirty="0">
                          <a:effectLst/>
                        </a:rPr>
                        <a:t> </a:t>
                      </a:r>
                      <a:r>
                        <a:rPr lang="en-US" sz="1300" dirty="0" err="1">
                          <a:effectLst/>
                        </a:rPr>
                        <a:t>Nguyễn</a:t>
                      </a:r>
                      <a:r>
                        <a:rPr lang="en-US" sz="1300" dirty="0">
                          <a:effectLst/>
                        </a:rPr>
                        <a:t> </a:t>
                      </a:r>
                      <a:r>
                        <a:rPr lang="en-US" sz="1300" dirty="0" err="1">
                          <a:effectLst/>
                        </a:rPr>
                        <a:t>Bảo</a:t>
                      </a:r>
                      <a:r>
                        <a:rPr lang="en-US" sz="1300" dirty="0">
                          <a:effectLst/>
                        </a:rPr>
                        <a:t> </a:t>
                      </a:r>
                      <a:r>
                        <a:rPr lang="en-US" sz="1300" dirty="0" err="1">
                          <a:effectLst/>
                        </a:rPr>
                        <a:t>Trung</a:t>
                      </a:r>
                      <a:r>
                        <a:rPr lang="en-US" sz="1300" dirty="0">
                          <a:effectLst/>
                        </a:rPr>
                        <a:t>, </a:t>
                      </a:r>
                      <a:r>
                        <a:rPr lang="en-US" sz="1300" dirty="0" err="1">
                          <a:effectLst/>
                        </a:rPr>
                        <a:t>Bùi</a:t>
                      </a:r>
                      <a:r>
                        <a:rPr lang="en-US" sz="1300" dirty="0">
                          <a:effectLst/>
                        </a:rPr>
                        <a:t> </a:t>
                      </a:r>
                      <a:r>
                        <a:rPr lang="en-US" sz="1300" dirty="0" err="1">
                          <a:effectLst/>
                        </a:rPr>
                        <a:t>Văn</a:t>
                      </a:r>
                      <a:r>
                        <a:rPr lang="en-US" sz="1300" dirty="0">
                          <a:effectLst/>
                        </a:rPr>
                        <a:t> </a:t>
                      </a:r>
                      <a:r>
                        <a:rPr lang="en-US" sz="1300" dirty="0" err="1">
                          <a:effectLst/>
                        </a:rPr>
                        <a:t>Việt</a:t>
                      </a:r>
                      <a:endParaRPr lang="en-GB" sz="1100" dirty="0">
                        <a:effectLst/>
                        <a:latin typeface="Times New Roman" panose="02020603050405020304" pitchFamily="18" charset="0"/>
                        <a:ea typeface="Times New Roman" panose="02020603050405020304" pitchFamily="18" charset="0"/>
                      </a:endParaRPr>
                    </a:p>
                  </a:txBody>
                  <a:tcPr marL="62370" marR="62370" marT="0" marB="0" anchor="ctr"/>
                </a:tc>
                <a:extLst>
                  <a:ext uri="{0D108BD9-81ED-4DB2-BD59-A6C34878D82A}">
                    <a16:rowId xmlns:a16="http://schemas.microsoft.com/office/drawing/2014/main" val="1364596798"/>
                  </a:ext>
                </a:extLst>
              </a:tr>
              <a:tr h="776165">
                <a:tc>
                  <a:txBody>
                    <a:bodyPr/>
                    <a:lstStyle/>
                    <a:p>
                      <a:pPr marL="0" marR="0" algn="ctr">
                        <a:spcBef>
                          <a:spcPts val="0"/>
                        </a:spcBef>
                        <a:spcAft>
                          <a:spcPts val="0"/>
                        </a:spcAft>
                      </a:pPr>
                      <a:r>
                        <a:rPr lang="en-US" sz="1300" dirty="0" err="1">
                          <a:effectLst/>
                        </a:rPr>
                        <a:t>Người</a:t>
                      </a:r>
                      <a:r>
                        <a:rPr lang="en-US" sz="1300" dirty="0">
                          <a:effectLst/>
                        </a:rPr>
                        <a:t> </a:t>
                      </a:r>
                      <a:r>
                        <a:rPr lang="en-US" sz="1300" dirty="0" err="1">
                          <a:effectLst/>
                        </a:rPr>
                        <a:t>thiết</a:t>
                      </a:r>
                      <a:r>
                        <a:rPr lang="en-US" sz="1300" dirty="0">
                          <a:effectLst/>
                        </a:rPr>
                        <a:t> </a:t>
                      </a:r>
                      <a:r>
                        <a:rPr lang="en-US" sz="1300" dirty="0" err="1">
                          <a:effectLst/>
                        </a:rPr>
                        <a:t>kế</a:t>
                      </a:r>
                      <a:r>
                        <a:rPr lang="en-US" sz="1300" dirty="0">
                          <a:effectLst/>
                        </a:rPr>
                        <a:t> </a:t>
                      </a:r>
                      <a:r>
                        <a:rPr lang="en-US" sz="1300" dirty="0" err="1">
                          <a:effectLst/>
                        </a:rPr>
                        <a:t>giao</a:t>
                      </a:r>
                      <a:r>
                        <a:rPr lang="en-US" sz="1300" dirty="0">
                          <a:effectLst/>
                        </a:rPr>
                        <a:t> </a:t>
                      </a:r>
                      <a:r>
                        <a:rPr lang="en-US" sz="1300" dirty="0" err="1">
                          <a:effectLst/>
                        </a:rPr>
                        <a:t>diện</a:t>
                      </a:r>
                      <a:r>
                        <a:rPr lang="en-US" sz="1300" dirty="0">
                          <a:effectLst/>
                        </a:rPr>
                        <a:t>, </a:t>
                      </a:r>
                      <a:r>
                        <a:rPr lang="en-US" sz="1300" dirty="0" err="1">
                          <a:effectLst/>
                        </a:rPr>
                        <a:t>Người</a:t>
                      </a:r>
                      <a:r>
                        <a:rPr lang="en-US" sz="1300" dirty="0">
                          <a:effectLst/>
                        </a:rPr>
                        <a:t> </a:t>
                      </a:r>
                      <a:r>
                        <a:rPr lang="en-US" sz="1300" dirty="0" err="1">
                          <a:effectLst/>
                        </a:rPr>
                        <a:t>quản</a:t>
                      </a:r>
                      <a:r>
                        <a:rPr lang="en-US" sz="1300" dirty="0">
                          <a:effectLst/>
                        </a:rPr>
                        <a:t> </a:t>
                      </a:r>
                      <a:r>
                        <a:rPr lang="en-US" sz="1300" dirty="0" err="1">
                          <a:effectLst/>
                        </a:rPr>
                        <a:t>trị</a:t>
                      </a:r>
                      <a:r>
                        <a:rPr lang="en-US" sz="1300" dirty="0">
                          <a:effectLst/>
                        </a:rPr>
                        <a:t> CSDL</a:t>
                      </a:r>
                      <a:endParaRPr lang="en-GB" sz="1100" dirty="0">
                        <a:effectLst/>
                        <a:latin typeface="Times New Roman" panose="02020603050405020304" pitchFamily="18" charset="0"/>
                        <a:ea typeface="Times New Roman" panose="02020603050405020304" pitchFamily="18" charset="0"/>
                      </a:endParaRPr>
                    </a:p>
                  </a:txBody>
                  <a:tcPr marL="62370" marR="62370" marT="0" marB="0" anchor="ctr"/>
                </a:tc>
                <a:tc>
                  <a:txBody>
                    <a:bodyPr/>
                    <a:lstStyle/>
                    <a:p>
                      <a:pPr marL="0" marR="0" algn="ctr">
                        <a:spcBef>
                          <a:spcPts val="0"/>
                        </a:spcBef>
                        <a:spcAft>
                          <a:spcPts val="0"/>
                        </a:spcAft>
                      </a:pPr>
                      <a:r>
                        <a:rPr lang="en-US" sz="1300">
                          <a:effectLst/>
                        </a:rPr>
                        <a:t>Xây dựng giao diện cảm quan cho hệ thống,</a:t>
                      </a:r>
                      <a:endParaRPr lang="en-GB" sz="1100">
                        <a:effectLst/>
                      </a:endParaRPr>
                    </a:p>
                    <a:p>
                      <a:pPr marL="0" marR="0" algn="ctr">
                        <a:spcBef>
                          <a:spcPts val="0"/>
                        </a:spcBef>
                        <a:spcAft>
                          <a:spcPts val="0"/>
                        </a:spcAft>
                      </a:pPr>
                      <a:r>
                        <a:rPr lang="en-US" sz="1300">
                          <a:effectLst/>
                        </a:rPr>
                        <a:t>Thiết kế, xây dựng hệ thống Cơ sở dữ liệu</a:t>
                      </a:r>
                      <a:endParaRPr lang="en-GB" sz="1100">
                        <a:effectLst/>
                        <a:latin typeface="Times New Roman" panose="02020603050405020304" pitchFamily="18" charset="0"/>
                        <a:ea typeface="Times New Roman" panose="02020603050405020304" pitchFamily="18" charset="0"/>
                      </a:endParaRPr>
                    </a:p>
                  </a:txBody>
                  <a:tcPr marL="62370" marR="62370" marT="0" marB="0" anchor="ctr"/>
                </a:tc>
                <a:tc>
                  <a:txBody>
                    <a:bodyPr/>
                    <a:lstStyle/>
                    <a:p>
                      <a:pPr marL="0" marR="0" algn="ctr">
                        <a:spcBef>
                          <a:spcPts val="0"/>
                        </a:spcBef>
                        <a:spcAft>
                          <a:spcPts val="0"/>
                        </a:spcAft>
                      </a:pPr>
                      <a:r>
                        <a:rPr lang="en-US" sz="1300" dirty="0" err="1">
                          <a:effectLst/>
                        </a:rPr>
                        <a:t>Phạm</a:t>
                      </a:r>
                      <a:r>
                        <a:rPr lang="en-US" sz="1300" dirty="0">
                          <a:effectLst/>
                        </a:rPr>
                        <a:t> </a:t>
                      </a:r>
                      <a:r>
                        <a:rPr lang="en-US" sz="1300" dirty="0" err="1">
                          <a:effectLst/>
                        </a:rPr>
                        <a:t>Xuân</a:t>
                      </a:r>
                      <a:r>
                        <a:rPr lang="en-US" sz="1300" dirty="0">
                          <a:effectLst/>
                        </a:rPr>
                        <a:t> </a:t>
                      </a:r>
                      <a:r>
                        <a:rPr lang="en-US" sz="1300" dirty="0" err="1">
                          <a:effectLst/>
                        </a:rPr>
                        <a:t>Vũ</a:t>
                      </a:r>
                      <a:r>
                        <a:rPr lang="en-US" sz="1300" dirty="0">
                          <a:effectLst/>
                        </a:rPr>
                        <a:t> </a:t>
                      </a:r>
                      <a:r>
                        <a:rPr lang="en-US" sz="1300" dirty="0" err="1">
                          <a:effectLst/>
                        </a:rPr>
                        <a:t>Đạt</a:t>
                      </a:r>
                      <a:endParaRPr lang="en-GB" sz="1100" dirty="0">
                        <a:effectLst/>
                      </a:endParaRPr>
                    </a:p>
                    <a:p>
                      <a:pPr marL="0" marR="0" algn="ctr">
                        <a:spcBef>
                          <a:spcPts val="0"/>
                        </a:spcBef>
                        <a:spcAft>
                          <a:spcPts val="0"/>
                        </a:spcAft>
                      </a:pPr>
                      <a:r>
                        <a:rPr lang="en-US" sz="1300" dirty="0" err="1">
                          <a:effectLst/>
                        </a:rPr>
                        <a:t>Trần</a:t>
                      </a:r>
                      <a:r>
                        <a:rPr lang="en-US" sz="1300" dirty="0">
                          <a:effectLst/>
                        </a:rPr>
                        <a:t> </a:t>
                      </a:r>
                      <a:r>
                        <a:rPr lang="en-US" sz="1300" dirty="0" err="1">
                          <a:effectLst/>
                        </a:rPr>
                        <a:t>Nguyễn</a:t>
                      </a:r>
                      <a:r>
                        <a:rPr lang="en-US" sz="1300" dirty="0">
                          <a:effectLst/>
                        </a:rPr>
                        <a:t> </a:t>
                      </a:r>
                      <a:r>
                        <a:rPr lang="en-US" sz="1300" dirty="0" err="1">
                          <a:effectLst/>
                        </a:rPr>
                        <a:t>Bảo</a:t>
                      </a:r>
                      <a:r>
                        <a:rPr lang="en-US" sz="1300" dirty="0">
                          <a:effectLst/>
                        </a:rPr>
                        <a:t> </a:t>
                      </a:r>
                      <a:r>
                        <a:rPr lang="en-US" sz="1300" dirty="0" err="1">
                          <a:effectLst/>
                        </a:rPr>
                        <a:t>Trung</a:t>
                      </a:r>
                      <a:r>
                        <a:rPr lang="en-US" sz="1300" dirty="0">
                          <a:effectLst/>
                        </a:rPr>
                        <a:t>, </a:t>
                      </a:r>
                      <a:r>
                        <a:rPr lang="en-US" sz="1300" dirty="0" err="1">
                          <a:effectLst/>
                        </a:rPr>
                        <a:t>Bùi</a:t>
                      </a:r>
                      <a:r>
                        <a:rPr lang="en-US" sz="1300" dirty="0">
                          <a:effectLst/>
                        </a:rPr>
                        <a:t> </a:t>
                      </a:r>
                      <a:r>
                        <a:rPr lang="en-US" sz="1300" dirty="0" err="1">
                          <a:effectLst/>
                        </a:rPr>
                        <a:t>Văn</a:t>
                      </a:r>
                      <a:r>
                        <a:rPr lang="en-US" sz="1300" dirty="0">
                          <a:effectLst/>
                        </a:rPr>
                        <a:t> </a:t>
                      </a:r>
                      <a:r>
                        <a:rPr lang="en-US" sz="1300" dirty="0" err="1">
                          <a:effectLst/>
                        </a:rPr>
                        <a:t>Việt</a:t>
                      </a:r>
                      <a:endParaRPr lang="en-GB" sz="1100" dirty="0">
                        <a:effectLst/>
                        <a:latin typeface="Times New Roman" panose="02020603050405020304" pitchFamily="18" charset="0"/>
                        <a:ea typeface="Times New Roman" panose="02020603050405020304" pitchFamily="18" charset="0"/>
                      </a:endParaRPr>
                    </a:p>
                  </a:txBody>
                  <a:tcPr marL="62370" marR="62370" marT="0" marB="0" anchor="ctr"/>
                </a:tc>
                <a:extLst>
                  <a:ext uri="{0D108BD9-81ED-4DB2-BD59-A6C34878D82A}">
                    <a16:rowId xmlns:a16="http://schemas.microsoft.com/office/drawing/2014/main" val="746567804"/>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500"/>
                                        <p:tgtEl>
                                          <p:spTgt spid="2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p:bldLst>
  </p:timing>
</p:sld>
</file>

<file path=ppt/theme/theme1.xml><?xml version="1.0" encoding="utf-8"?>
<a:theme xmlns:a="http://schemas.openxmlformats.org/drawingml/2006/main" name="Wolse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3715</Words>
  <Application>Microsoft Office PowerPoint</Application>
  <PresentationFormat>On-screen Show (16:9)</PresentationFormat>
  <Paragraphs>844</Paragraphs>
  <Slides>38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Roboto Condensed</vt:lpstr>
      <vt:lpstr>Roboto</vt:lpstr>
      <vt:lpstr>Oswald</vt:lpstr>
      <vt:lpstr>Times New Roman</vt:lpstr>
      <vt:lpstr>Calibri</vt:lpstr>
      <vt:lpstr>Wolsey template</vt:lpstr>
      <vt:lpstr>BÁO CÁO BÀI TẬP NHÓM Đề tài: Xây dựng hệ thống quản lí hoạt động kinh doanh nhà hàng Sen Vàng a GVHD: Bùi Chí Thành a Sinh viên thực hiện: Trần Nguyễn Bảo Trung Bùi Văn Việt Phạm Xuân Vũ Đạt</vt:lpstr>
      <vt:lpstr>A. ĐỀ CƯƠNG DỰ ÁN B. KẾ HOẠCH BAN ĐẦU C. KẾ HOẠCH DỰ ÁN D. KẾ HOẠCH QUẢN LÍ THỜI GIAN E. KẾ HOẠCH QUẢN LÍ CHI PHÍ F. KẾ HOẠCH QUẢN LÍ RỦI RO G. THỰC HIỆN PHẦN MỀM</vt:lpstr>
      <vt:lpstr>A. ĐỀ CƯƠNG DỰ ÁN</vt:lpstr>
      <vt:lpstr>II. Tính cấp thiết của dự án</vt:lpstr>
      <vt:lpstr>III. Mục tiêu, phạm vi dự án</vt:lpstr>
      <vt:lpstr>- Quản lí bán hàng  * Mô tả: Lưu lại thông tin order và xử lí đơn đặt hàng của khách hàng.    * Người sử dụng: quản lý - Quản lí sản phẩm:  * Mô tả: Thêm sửa xóa các sản phẩm kinh doanh của nhà hàng.  * Người sử dụng: Nhân viên quản lý  - Quản lý tin tức sự kiện:   *Mô tả: Thêm xóa sửa các bài viết tin tức hoạt động của nhà hàng   * Người sử dụng: Nhân viên quản lý - Quản lý nhân viên:   * Mô tả: Thực hiện các chức năng tương ứng với tiếp nhận nhân viên, xa     thải nhân viên, cập nhật thông tin nhân viên.  * Người sử dụng: Nhân viên quản lý - Xem sản phẩm:  * Mô tả: Hiển thị các sản phẩm có trong thực đơn của nhà hàng   * Người sử dụng: Bất kỳ </vt:lpstr>
      <vt:lpstr>V. Dự đoán và lịch trình</vt:lpstr>
      <vt:lpstr>PowerPoint Presentation</vt:lpstr>
      <vt:lpstr>II. Tổ chức vị trí</vt:lpstr>
      <vt:lpstr>PowerPoint Presentation</vt:lpstr>
      <vt:lpstr>I. Lập bảng kế hoạch dự án  </vt:lpstr>
      <vt:lpstr>II. Sơ đồ cấu trúc phân rã công việc WBS</vt:lpstr>
      <vt:lpstr>Dự án quản lý xây dựng phần mềm quản nhà hàng đầu tư với vốn 65.000.000 đồng yêu cầu hoàn thành dự án trong vòng khoảng 2 tháng từ ngày 02/08/2021 đến ngày 20/10/2021</vt:lpstr>
      <vt:lpstr>PowerPoint Presentation</vt:lpstr>
      <vt:lpstr>Giai đoạn 1. Xác định yêu cầu hệ thống</vt:lpstr>
      <vt:lpstr>Giai đoạn 2. Phân tích hệ thống</vt:lpstr>
      <vt:lpstr>Giai đoạn 3. Thiết kế hệ thống</vt:lpstr>
      <vt:lpstr>Giai đoạn 3. Lập trình hệ thống</vt:lpstr>
      <vt:lpstr>Giai đoạn 5. Kiểm thử phần mềm</vt:lpstr>
      <vt:lpstr>Giai đoạn 6. Đào tạo và chuyển giao</vt:lpstr>
      <vt:lpstr>Bảng ước lượng P ERT tổng hợp</vt:lpstr>
      <vt:lpstr>Giai đoạn 1+2. Khảo sát và phân tích</vt:lpstr>
      <vt:lpstr>Giai đoạn 3. Thiết kế hệ thống</vt:lpstr>
      <vt:lpstr>Giai đoạn 4. Lập trình</vt:lpstr>
      <vt:lpstr>Giai đoạn 5. Kiểm thử</vt:lpstr>
      <vt:lpstr>CÁC CÔNG VIỆC QUAN TRỌNG NẰM TRÊN ĐƯỜNG GANTT</vt:lpstr>
      <vt:lpstr>CÁC CÔNG VIỆC QUAN TRỌNG NẰM TRÊN ĐƯỜNG GANTT</vt:lpstr>
      <vt:lpstr>CÁC CÔNG VIỆC QUAN TRỌNG NẰM TRÊN ĐƯỜNG GANTT</vt:lpstr>
      <vt:lpstr>CÁC CÔNG VIỆC QUAN TRỌNG NẰM TRÊN ĐƯỜNG GANTT</vt:lpstr>
      <vt:lpstr>Chi phí nguyên vật liệu</vt:lpstr>
      <vt:lpstr>  Ước lượng chi phí và dự toán ngân sách cho các chi phí</vt:lpstr>
      <vt:lpstr>  Chi phí phát sinh</vt:lpstr>
      <vt:lpstr>  Chi phí cho công việc</vt:lpstr>
      <vt:lpstr>  Chi phí cho công việc</vt:lpstr>
      <vt:lpstr>F. KẾ HOẠCH QUẢN LÍ RỦI RO</vt:lpstr>
      <vt:lpstr>PowerPoint Presentation</vt:lpstr>
      <vt:lpstr>Đối phó rủi ro</vt:lpstr>
      <vt:lpstr>G. THỰC HIỆN PHẦN MỀM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NHÓM Đề tài: Xây dựng hệ thống quản lí hoạt động kinh doanh nhà hàng Sen Vàng a GVHD: Bùi Chí Thành a Sinh viên thực hiện: Trần Nguyễn Bảo Trung Bùi Văn Việt Phạm Xuân Vũ Đạt</dc:title>
  <dc:creator>Miku Bui</dc:creator>
  <cp:lastModifiedBy>Miku Bui</cp:lastModifiedBy>
  <cp:revision>13</cp:revision>
  <dcterms:modified xsi:type="dcterms:W3CDTF">2021-08-29T02:37:46Z</dcterms:modified>
</cp:coreProperties>
</file>