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41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78" r:id="rId26"/>
    <p:sldId id="339" r:id="rId27"/>
    <p:sldId id="366" r:id="rId28"/>
    <p:sldId id="367" r:id="rId29"/>
    <p:sldId id="378" r:id="rId30"/>
    <p:sldId id="279" r:id="rId31"/>
    <p:sldId id="379" r:id="rId32"/>
    <p:sldId id="280" r:id="rId33"/>
    <p:sldId id="380" r:id="rId34"/>
    <p:sldId id="281" r:id="rId35"/>
    <p:sldId id="381" r:id="rId36"/>
    <p:sldId id="382" r:id="rId37"/>
    <p:sldId id="282" r:id="rId38"/>
    <p:sldId id="383" r:id="rId39"/>
    <p:sldId id="283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74502"/>
  </p:normalViewPr>
  <p:slideViewPr>
    <p:cSldViewPr snapToGrid="0">
      <p:cViewPr varScale="1">
        <p:scale>
          <a:sx n="72" d="100"/>
          <a:sy n="72" d="100"/>
        </p:scale>
        <p:origin x="29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For some continuous random variables, the cumulative distribution function (CDF) is differentiable</a:t>
            </a:r>
          </a:p>
          <a:p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everywhere. In these cases, we define the Probability Density Function or PDF as the derivative</a:t>
            </a:r>
          </a:p>
          <a:p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of the CDF.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5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the expectation of f(x) can be thought of as a “weighted average” of the values that</a:t>
            </a:r>
          </a:p>
          <a:p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f(x) can taken on for different values of x</a:t>
            </a:r>
          </a:p>
          <a:p>
            <a:endParaRPr lang="en-US" sz="2200" b="0" i="0" u="none" strike="noStrike" baseline="0" dirty="0">
              <a:latin typeface="Helvetica Neue"/>
              <a:sym typeface="Helvetica Neue"/>
            </a:endParaRPr>
          </a:p>
          <a:p>
            <a:r>
              <a:rPr lang="en-US" sz="2200" b="0" i="0" u="none" strike="noStrike" baseline="0" dirty="0">
                <a:latin typeface="Helvetica Neue"/>
                <a:sym typeface="Helvetica Neue"/>
              </a:rPr>
              <a:t>To have the expectation of random variable set f(x) = 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The variance of a random variable X is a measure of how concentrated the distribution of a random</a:t>
            </a:r>
          </a:p>
          <a:p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variable X is around its mean.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9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2200" b="1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central limit theorem </a:t>
            </a:r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shows that the sum of many independent</a:t>
            </a:r>
          </a:p>
          <a:p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random variables is approximately normally distributed.</a:t>
            </a:r>
          </a:p>
          <a:p>
            <a:endParaRPr lang="en-US" sz="2200" b="0" i="0" u="none" strike="noStrike" baseline="0" dirty="0"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971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The parameter Σ gives the covariance matrix of the distribution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reason is that phi is somewhere between 0 and 1 !!!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2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decision</a:t>
            </a:r>
            <a:r>
              <a:rPr lang="en-US" baseline="0" dirty="0"/>
              <a:t> is SPAM if total Spam &gt; total Ham </a:t>
            </a:r>
          </a:p>
          <a:p>
            <a:r>
              <a:rPr lang="en-US" baseline="0" dirty="0"/>
              <a:t>Here we use log base e but any other log would be good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12, 3/8, 3/9, 1/15, 23, 1/6, 25/26,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9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45420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(Goodfellow 2016)"/>
          <p:cNvSpPr/>
          <p:nvPr/>
        </p:nvSpPr>
        <p:spPr>
          <a:xfrm>
            <a:off x="11626490" y="9340850"/>
            <a:ext cx="13596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(Goodfellow 2016)</a:t>
            </a:r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88362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8492134"/>
            <a:ext cx="13004800" cy="126146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3005" y="8609178"/>
            <a:ext cx="3199181" cy="101437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5238" y="8596173"/>
            <a:ext cx="9649562" cy="101437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59574" y="5743787"/>
            <a:ext cx="9211733" cy="26009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359574" y="8604497"/>
            <a:ext cx="9536853" cy="975360"/>
          </a:xfrm>
        </p:spPr>
        <p:txBody>
          <a:bodyPr anchor="ctr">
            <a:normAutofit/>
          </a:bodyPr>
          <a:lstStyle>
            <a:lvl1pPr marL="0" indent="0" algn="l">
              <a:buNone/>
              <a:defRPr sz="2773">
                <a:solidFill>
                  <a:srgbClr val="FFFFFF"/>
                </a:solidFill>
              </a:defRPr>
            </a:lvl1pPr>
            <a:lvl2pPr marL="487672" indent="0" algn="ctr">
              <a:buNone/>
            </a:lvl2pPr>
            <a:lvl3pPr marL="975345" indent="0" algn="ctr">
              <a:buNone/>
            </a:lvl3pPr>
            <a:lvl4pPr marL="1463017" indent="0" algn="ctr">
              <a:buNone/>
            </a:lvl4pPr>
            <a:lvl5pPr marL="1950690" indent="0" algn="ctr">
              <a:buNone/>
            </a:lvl5pPr>
            <a:lvl6pPr marL="2438362" indent="0" algn="ctr">
              <a:buNone/>
            </a:lvl6pPr>
            <a:lvl7pPr marL="2926034" indent="0" algn="ctr">
              <a:buNone/>
            </a:lvl7pPr>
            <a:lvl8pPr marL="3413707" indent="0" algn="ctr">
              <a:buNone/>
            </a:lvl8pPr>
            <a:lvl9pPr marL="390137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8373" y="8631039"/>
            <a:ext cx="2926080" cy="975360"/>
          </a:xfrm>
        </p:spPr>
        <p:txBody>
          <a:bodyPr>
            <a:noAutofit/>
          </a:bodyPr>
          <a:lstStyle>
            <a:lvl1pPr algn="ctr">
              <a:defRPr sz="2133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965892" y="336413"/>
            <a:ext cx="8344747" cy="519289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379200" y="325120"/>
            <a:ext cx="1192107" cy="54186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9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21" y="325120"/>
            <a:ext cx="11595947" cy="1408853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71321" y="2275840"/>
            <a:ext cx="11595947" cy="639402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3568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2" y="3901441"/>
            <a:ext cx="10130650" cy="2379698"/>
          </a:xfrm>
        </p:spPr>
        <p:txBody>
          <a:bodyPr anchor="t"/>
          <a:lstStyle>
            <a:lvl1pPr marL="0" indent="0">
              <a:buNone/>
              <a:defRPr sz="2987">
                <a:solidFill>
                  <a:schemeClr val="tx2"/>
                </a:solidFill>
              </a:defRPr>
            </a:lvl1pPr>
            <a:lvl2pPr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167467"/>
            <a:ext cx="13004800" cy="1625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75840"/>
            <a:ext cx="1842347" cy="140885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20" y="2275840"/>
            <a:ext cx="11054080" cy="140885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0" y="2275840"/>
            <a:ext cx="10837333" cy="1408853"/>
          </a:xfrm>
        </p:spPr>
        <p:txBody>
          <a:bodyPr/>
          <a:lstStyle>
            <a:lvl1pPr algn="l">
              <a:buNone/>
              <a:defRPr sz="4693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492587"/>
            <a:ext cx="1842347" cy="997939"/>
          </a:xfrm>
        </p:spPr>
        <p:txBody>
          <a:bodyPr>
            <a:noAutofit/>
          </a:bodyPr>
          <a:lstStyle>
            <a:lvl1pPr>
              <a:defRPr sz="256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0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66987" y="2260718"/>
            <a:ext cx="5527040" cy="6502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890526" y="2260718"/>
            <a:ext cx="5527040" cy="6502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8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388338"/>
            <a:ext cx="11595947" cy="123726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66987" y="3467947"/>
            <a:ext cx="5527040" cy="509354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827520" y="3467947"/>
            <a:ext cx="5527040" cy="509354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66987" y="2492587"/>
            <a:ext cx="5527040" cy="91033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133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827520" y="2492587"/>
            <a:ext cx="5527040" cy="91033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133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91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8886613"/>
            <a:ext cx="758613" cy="54186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43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388338"/>
            <a:ext cx="11487573" cy="1237262"/>
          </a:xfrm>
        </p:spPr>
        <p:txBody>
          <a:bodyPr anchor="ctr"/>
          <a:lstStyle>
            <a:lvl1pPr algn="l">
              <a:buNone/>
              <a:defRPr sz="4693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66987" y="2492587"/>
            <a:ext cx="2275840" cy="617728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67"/>
              </a:spcAft>
              <a:buNone/>
              <a:defRPr sz="1920"/>
            </a:lvl1pPr>
            <a:lvl2pPr>
              <a:buNone/>
              <a:defRPr sz="1280"/>
            </a:lvl2pPr>
            <a:lvl3pPr>
              <a:buNone/>
              <a:defRPr sz="1067"/>
            </a:lvl3pPr>
            <a:lvl4pPr>
              <a:buNone/>
              <a:defRPr sz="960"/>
            </a:lvl4pPr>
            <a:lvl5pPr>
              <a:buNone/>
              <a:defRPr sz="96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359573" y="2492587"/>
            <a:ext cx="9103360" cy="628565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7017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5840" y="7802880"/>
            <a:ext cx="10403840" cy="975360"/>
          </a:xfrm>
        </p:spPr>
        <p:txBody>
          <a:bodyPr/>
          <a:lstStyle>
            <a:lvl1pPr marL="0" indent="0">
              <a:buFontTx/>
              <a:buNone/>
              <a:defRPr sz="1813"/>
            </a:lvl1pPr>
            <a:lvl2pPr>
              <a:buFontTx/>
              <a:buNone/>
              <a:defRPr sz="1280"/>
            </a:lvl2pPr>
            <a:lvl3pPr>
              <a:buFontTx/>
              <a:buNone/>
              <a:defRPr sz="1067"/>
            </a:lvl3pPr>
            <a:lvl4pPr>
              <a:buFontTx/>
              <a:buNone/>
              <a:defRPr sz="960"/>
            </a:lvl4pPr>
            <a:lvl5pPr>
              <a:buFontTx/>
              <a:buNone/>
              <a:defRPr sz="96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3005" y="6502400"/>
            <a:ext cx="13004800" cy="126146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3005" y="6632448"/>
            <a:ext cx="2080768" cy="101437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7811" y="6619443"/>
            <a:ext cx="10806989" cy="101437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840" y="6610773"/>
            <a:ext cx="10403840" cy="975360"/>
          </a:xfrm>
        </p:spPr>
        <p:txBody>
          <a:bodyPr anchor="ctr"/>
          <a:lstStyle>
            <a:lvl1pPr algn="l">
              <a:buNone/>
              <a:defRPr sz="2987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2059093" y="0"/>
            <a:ext cx="143053" cy="976660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886613" y="8886617"/>
            <a:ext cx="3793067" cy="519289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6637865"/>
            <a:ext cx="2059093" cy="943755"/>
          </a:xfrm>
        </p:spPr>
        <p:txBody>
          <a:bodyPr rtlCol="0"/>
          <a:lstStyle>
            <a:lvl1pPr>
              <a:defRPr sz="2987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275840" y="8886341"/>
            <a:ext cx="6502400" cy="519289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19486" y="0"/>
            <a:ext cx="10785314" cy="6498065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413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2123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83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0107" y="866990"/>
            <a:ext cx="2926080" cy="7845778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866987"/>
            <a:ext cx="7911253" cy="784578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20107" y="8886620"/>
            <a:ext cx="3142827" cy="519289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0244" y="8886342"/>
            <a:ext cx="7926731" cy="519289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8670319" y="0"/>
            <a:ext cx="455168" cy="97536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35343" y="866987"/>
            <a:ext cx="325120" cy="8886613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5343" y="0"/>
            <a:ext cx="325120" cy="758613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518596" y="205457"/>
            <a:ext cx="758613" cy="3476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30546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75000"/>
        <a:buFont typeface="Wingdings" pitchFamily="2" charset="2"/>
        <a:buChar char="q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75000"/>
        <a:buFont typeface="Courier New" panose="02070309020205020404" pitchFamily="49" charset="0"/>
        <a:buChar char="o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66986" y="325120"/>
            <a:ext cx="11595947" cy="1408853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71321" y="2275840"/>
            <a:ext cx="11595947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69867" y="8886617"/>
            <a:ext cx="3793067" cy="519289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93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4/19/20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66989" y="8886341"/>
            <a:ext cx="7709985" cy="519289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93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755648"/>
            <a:ext cx="13004800" cy="4551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20672"/>
            <a:ext cx="758613" cy="3251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9893" y="1820672"/>
            <a:ext cx="12164907" cy="325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809383"/>
            <a:ext cx="758613" cy="347699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93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1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69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1371" indent="-341371" algn="l" rtl="0" eaLnBrk="1" latinLnBrk="0" hangingPunct="1">
        <a:spcBef>
          <a:spcPts val="747"/>
        </a:spcBef>
        <a:buClr>
          <a:schemeClr val="accent2"/>
        </a:buClr>
        <a:buSzPct val="60000"/>
        <a:buFont typeface="Wingdings"/>
        <a:buChar char=""/>
        <a:defRPr kumimoji="0" sz="3093" kern="1200">
          <a:solidFill>
            <a:schemeClr val="tx1"/>
          </a:solidFill>
          <a:latin typeface="+mn-lt"/>
          <a:ea typeface="+mn-ea"/>
          <a:cs typeface="+mn-cs"/>
        </a:defRPr>
      </a:lvl1pPr>
      <a:lvl2pPr marL="682741" indent="-292603" algn="l" rtl="0" eaLnBrk="1" latinLnBrk="0" hangingPunct="1">
        <a:spcBef>
          <a:spcPts val="587"/>
        </a:spcBef>
        <a:buClr>
          <a:schemeClr val="accent1"/>
        </a:buClr>
        <a:buSzPct val="70000"/>
        <a:buFont typeface="Wingdings 2"/>
        <a:buChar char=""/>
        <a:defRPr kumimoji="0" sz="2773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indent="-243836" algn="l" rtl="0" eaLnBrk="1" latinLnBrk="0" hangingPunct="1">
        <a:spcBef>
          <a:spcPts val="533"/>
        </a:spcBef>
        <a:buClr>
          <a:schemeClr val="accent2"/>
        </a:buClr>
        <a:buSzPct val="75000"/>
        <a:buFont typeface="Wingdings"/>
        <a:buChar char=""/>
        <a:defRPr kumimoji="0" sz="2453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indent="-243836" algn="l" rtl="0" eaLnBrk="1" latinLnBrk="0" hangingPunct="1">
        <a:spcBef>
          <a:spcPts val="427"/>
        </a:spcBef>
        <a:buClr>
          <a:schemeClr val="accent3"/>
        </a:buClr>
        <a:buSzPct val="75000"/>
        <a:buFont typeface="Wingdings"/>
        <a:buChar char="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243836" algn="l" rtl="0" eaLnBrk="1" latinLnBrk="0" hangingPunct="1">
        <a:spcBef>
          <a:spcPts val="427"/>
        </a:spcBef>
        <a:buClr>
          <a:schemeClr val="accent4"/>
        </a:buClr>
        <a:buSzPct val="65000"/>
        <a:buFont typeface="Wingdings"/>
        <a:buChar char="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243293" indent="-24383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92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5896" indent="-24383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92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28500" indent="-24383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21103" indent="-24383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robability and Information Theory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Probability and Information Theory</a:t>
            </a:r>
          </a:p>
        </p:txBody>
      </p:sp>
      <p:sp>
        <p:nvSpPr>
          <p:cNvPr id="121" name="Lecture slides for Chapter 3 of Deep Learning…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189911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defTabSz="531622">
              <a:defRPr sz="2912"/>
            </a:pPr>
            <a:r>
              <a:rPr dirty="0"/>
              <a:t>Lecture slides for Chapter 3 of </a:t>
            </a:r>
            <a:r>
              <a:rPr i="1" dirty="0"/>
              <a:t>Deep Learning</a:t>
            </a:r>
          </a:p>
          <a:p>
            <a:pPr defTabSz="531622">
              <a:defRPr sz="2912"/>
            </a:pPr>
            <a:r>
              <a:rPr dirty="0"/>
              <a:t>www.deeplearningbook.org</a:t>
            </a:r>
            <a:endParaRPr i="1" dirty="0"/>
          </a:p>
          <a:p>
            <a:pPr defTabSz="531622">
              <a:defRPr sz="2912"/>
            </a:pPr>
            <a:r>
              <a:rPr dirty="0"/>
              <a:t>Ian </a:t>
            </a:r>
            <a:r>
              <a:rPr dirty="0" err="1"/>
              <a:t>Goodfellow</a:t>
            </a:r>
            <a:endParaRPr dirty="0"/>
          </a:p>
          <a:p>
            <a:pPr defTabSz="531622">
              <a:defRPr sz="2912"/>
            </a:pPr>
            <a:r>
              <a:rPr dirty="0"/>
              <a:t>2016-09-26</a:t>
            </a:r>
            <a:endParaRPr lang="en-US" dirty="0"/>
          </a:p>
          <a:p>
            <a:pPr defTabSz="531622">
              <a:defRPr sz="2912"/>
            </a:pPr>
            <a:endParaRPr lang="en-US" dirty="0"/>
          </a:p>
          <a:p>
            <a:pPr defTabSz="531622">
              <a:defRPr sz="2912"/>
            </a:pPr>
            <a:r>
              <a:rPr lang="en-US" dirty="0">
                <a:solidFill>
                  <a:schemeClr val="accent1"/>
                </a:solidFill>
              </a:rPr>
              <a:t>adapted by </a:t>
            </a:r>
            <a:r>
              <a:rPr lang="en-US" dirty="0" err="1">
                <a:solidFill>
                  <a:schemeClr val="accent1"/>
                </a:solidFill>
              </a:rPr>
              <a:t>m.n.</a:t>
            </a:r>
            <a:r>
              <a:rPr lang="en-US" dirty="0">
                <a:solidFill>
                  <a:schemeClr val="accent1"/>
                </a:solidFill>
              </a:rPr>
              <a:t> for CMPS 392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623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dependenc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Independence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" y="4283376"/>
            <a:ext cx="12862824" cy="12053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25908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nditional Independenc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Conditional Independence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2" y="4330065"/>
            <a:ext cx="12634466" cy="11048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608412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xpect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Expectation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34" y="3315724"/>
            <a:ext cx="12236319" cy="1605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64" y="5089140"/>
            <a:ext cx="11418859" cy="132792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arity of expectations:"/>
          <p:cNvSpPr txBox="1"/>
          <p:nvPr/>
        </p:nvSpPr>
        <p:spPr>
          <a:xfrm>
            <a:off x="3992822" y="6583212"/>
            <a:ext cx="50191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linearity of expectations: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4" y="7376393"/>
            <a:ext cx="12233200" cy="10076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19546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ariance and Covarianc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6674">
              <a:defRPr sz="7760"/>
            </a:lvl1pPr>
          </a:lstStyle>
          <a:p>
            <a:r>
              <a:t>Variance and Covariance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8" y="2438214"/>
            <a:ext cx="11206336" cy="1064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89" y="5260298"/>
            <a:ext cx="11206335" cy="80889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Covariance matrix:"/>
          <p:cNvSpPr txBox="1"/>
          <p:nvPr/>
        </p:nvSpPr>
        <p:spPr>
          <a:xfrm>
            <a:off x="1618099" y="6211970"/>
            <a:ext cx="392549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Covariance matrix: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17" y="7199011"/>
            <a:ext cx="11441889" cy="9793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415797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ernoulli Distribu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Bernoulli Distribution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8" y="2926883"/>
            <a:ext cx="11351985" cy="40518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57377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aussian Distribu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Gaussian Distribution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3" y="3483840"/>
            <a:ext cx="12306150" cy="170523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Parametrized by variance:"/>
          <p:cNvSpPr txBox="1"/>
          <p:nvPr/>
        </p:nvSpPr>
        <p:spPr>
          <a:xfrm>
            <a:off x="1475808" y="2719820"/>
            <a:ext cx="54252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Parametrized by variance:</a:t>
            </a:r>
          </a:p>
        </p:txBody>
      </p:sp>
      <p:sp>
        <p:nvSpPr>
          <p:cNvPr id="167" name="Parametrized by precision:"/>
          <p:cNvSpPr txBox="1"/>
          <p:nvPr/>
        </p:nvSpPr>
        <p:spPr>
          <a:xfrm>
            <a:off x="1425021" y="5122013"/>
            <a:ext cx="55268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Parametrized by precision: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04" y="6069411"/>
            <a:ext cx="11794076" cy="15732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99457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aussian Distribu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Gaussian Distribution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71" y="1976651"/>
            <a:ext cx="10956058" cy="580029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Figure 3.1"/>
          <p:cNvSpPr txBox="1"/>
          <p:nvPr/>
        </p:nvSpPr>
        <p:spPr>
          <a:xfrm>
            <a:off x="5415991" y="7451883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3.1</a:t>
            </a:r>
          </a:p>
        </p:txBody>
      </p:sp>
    </p:spTree>
    <p:extLst>
      <p:ext uri="{BB962C8B-B14F-4D97-AF65-F5344CB8AC3E}">
        <p14:creationId xmlns:p14="http://schemas.microsoft.com/office/powerpoint/2010/main" val="41136511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ultivariate Gaussia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Multivariate Gaussian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74" y="4095915"/>
            <a:ext cx="12672225" cy="154118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Parametrized by covariance matrix:"/>
          <p:cNvSpPr txBox="1"/>
          <p:nvPr/>
        </p:nvSpPr>
        <p:spPr>
          <a:xfrm>
            <a:off x="2973733" y="3160040"/>
            <a:ext cx="72797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Parametrized by covariance matrix: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4" y="6986004"/>
            <a:ext cx="12803993" cy="152409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Parametrized by precision matrix:"/>
          <p:cNvSpPr txBox="1"/>
          <p:nvPr/>
        </p:nvSpPr>
        <p:spPr>
          <a:xfrm>
            <a:off x="3053196" y="6299086"/>
            <a:ext cx="68984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Parametrized by precision matrix:</a:t>
            </a:r>
          </a:p>
        </p:txBody>
      </p:sp>
    </p:spTree>
    <p:extLst>
      <p:ext uri="{BB962C8B-B14F-4D97-AF65-F5344CB8AC3E}">
        <p14:creationId xmlns:p14="http://schemas.microsoft.com/office/powerpoint/2010/main" val="11583347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ore Distribu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Distributions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9" y="3616399"/>
            <a:ext cx="11702575" cy="940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" y="5220755"/>
            <a:ext cx="11811675" cy="15053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Exponential:"/>
          <p:cNvSpPr txBox="1"/>
          <p:nvPr/>
        </p:nvSpPr>
        <p:spPr>
          <a:xfrm>
            <a:off x="2498191" y="2655813"/>
            <a:ext cx="26306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Exponential:</a:t>
            </a:r>
          </a:p>
        </p:txBody>
      </p:sp>
      <p:sp>
        <p:nvSpPr>
          <p:cNvPr id="184" name="Laplace:"/>
          <p:cNvSpPr txBox="1"/>
          <p:nvPr/>
        </p:nvSpPr>
        <p:spPr>
          <a:xfrm>
            <a:off x="2349158" y="4552950"/>
            <a:ext cx="18428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Laplace: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34" y="7842386"/>
            <a:ext cx="11099801" cy="103962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Dirac:"/>
          <p:cNvSpPr txBox="1"/>
          <p:nvPr/>
        </p:nvSpPr>
        <p:spPr>
          <a:xfrm>
            <a:off x="2616491" y="6960410"/>
            <a:ext cx="13082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Dirac:</a:t>
            </a:r>
          </a:p>
        </p:txBody>
      </p:sp>
      <p:pic>
        <p:nvPicPr>
          <p:cNvPr id="1026" name="Picture 2" descr="Probability density plots of Laplace distributi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31" y="5083965"/>
            <a:ext cx="3660775" cy="274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xponential distribu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79" y="1954223"/>
            <a:ext cx="3749964" cy="32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8/Dirac_distribution_PDF.svg/1920px-Dirac_distribution_PDF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28" y="7284260"/>
            <a:ext cx="2984535" cy="22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318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mpirical Distribu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Empirical Distribution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6" y="3986310"/>
            <a:ext cx="12566674" cy="17809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586034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D7DA-3F07-46D5-B8FD-09A63498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43B870-DFE9-41E5-941C-901D0432A4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800" dirty="0"/>
                  <a:t>: set of all outcomes of a random experiment</a:t>
                </a:r>
              </a:p>
              <a:p>
                <a:r>
                  <a:rPr lang="en-US" sz="2800" dirty="0"/>
                  <a:t>Set of events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: collection of possible outcomes of an experiment.</a:t>
                </a:r>
              </a:p>
              <a:p>
                <a:r>
                  <a:rPr lang="en-US" sz="2800" dirty="0"/>
                  <a:t>Probability measure: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Axioms of probability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en-US" sz="2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b="0" dirty="0"/>
              </a:p>
              <a:p>
                <a:pPr lvl="2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/>
                  <a:t> are disjoint events then </a:t>
                </a:r>
              </a:p>
              <a:p>
                <a:pPr marL="889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43B870-DFE9-41E5-941C-901D0432A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86" t="-806" r="-914" b="-15726"/>
                </a:stretch>
              </a:blipFill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3993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ixture Distribu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Mixture Distributions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9" y="2275345"/>
            <a:ext cx="12428062" cy="1519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49" y="5111113"/>
            <a:ext cx="5142502" cy="421143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Figure 3.2"/>
          <p:cNvSpPr txBox="1"/>
          <p:nvPr/>
        </p:nvSpPr>
        <p:spPr>
          <a:xfrm>
            <a:off x="5803809" y="9184132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3.2</a:t>
            </a:r>
          </a:p>
        </p:txBody>
      </p:sp>
      <p:sp>
        <p:nvSpPr>
          <p:cNvPr id="195" name="Gaussian mixture with three components"/>
          <p:cNvSpPr txBox="1"/>
          <p:nvPr/>
        </p:nvSpPr>
        <p:spPr>
          <a:xfrm>
            <a:off x="4927560" y="3686900"/>
            <a:ext cx="3804777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Gaussian mixture with three components</a:t>
            </a:r>
          </a:p>
        </p:txBody>
      </p:sp>
    </p:spTree>
    <p:extLst>
      <p:ext uri="{BB962C8B-B14F-4D97-AF65-F5344CB8AC3E}">
        <p14:creationId xmlns:p14="http://schemas.microsoft.com/office/powerpoint/2010/main" val="14525433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73" y="1723726"/>
            <a:ext cx="10814906" cy="7148819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Logistic Sigmoid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Sigmoid</a:t>
            </a:r>
          </a:p>
        </p:txBody>
      </p:sp>
      <p:sp>
        <p:nvSpPr>
          <p:cNvPr id="199" name="Commonly used to parametrize Bernoulli distributions"/>
          <p:cNvSpPr txBox="1"/>
          <p:nvPr/>
        </p:nvSpPr>
        <p:spPr>
          <a:xfrm>
            <a:off x="1032631" y="8447279"/>
            <a:ext cx="109395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Commonly used to parametrize Bernoulli distributions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566" y="5292436"/>
            <a:ext cx="4107766" cy="10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999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oftplus Func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Softplus Function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24" y="2304610"/>
            <a:ext cx="10268152" cy="6340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62" y="5439540"/>
            <a:ext cx="4384659" cy="642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36" y="8848220"/>
            <a:ext cx="3200400" cy="752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1273" y="7672889"/>
            <a:ext cx="2147454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 smoothed version of </a:t>
            </a:r>
          </a:p>
        </p:txBody>
      </p:sp>
    </p:spTree>
    <p:extLst>
      <p:ext uri="{BB962C8B-B14F-4D97-AF65-F5344CB8AC3E}">
        <p14:creationId xmlns:p14="http://schemas.microsoft.com/office/powerpoint/2010/main" val="21720268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C718-4904-EA43-A879-DDEC4AD7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Properties</a:t>
            </a:r>
            <a:endParaRPr lang="en-L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8ED8AF-14C9-814D-9CCF-999CD25816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L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L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 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L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L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8ED8AF-14C9-814D-9CCF-999CD2581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86" b="-8266"/>
                </a:stretch>
              </a:blipFill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937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Bayes’ Ru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Bayes’ Rule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2" y="3920326"/>
            <a:ext cx="12518995" cy="19129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21322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982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982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982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982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982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982" i="1" dirty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3982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982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982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473044" y="3573938"/>
            <a:ext cx="1577631" cy="122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98951" y="3048666"/>
            <a:ext cx="315526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560" kern="1200" dirty="0">
                <a:solidFill>
                  <a:prstClr val="black"/>
                </a:solidFill>
                <a:latin typeface="Tw Cen MT"/>
                <a:ea typeface="+mn-ea"/>
                <a:cs typeface="+mn-cs"/>
              </a:rPr>
              <a:t>Posterior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890166" y="3197903"/>
            <a:ext cx="1620272" cy="123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56135" y="2686239"/>
            <a:ext cx="168422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560" kern="1200" dirty="0">
                <a:solidFill>
                  <a:prstClr val="black"/>
                </a:solidFill>
                <a:latin typeface="Tw Cen MT"/>
                <a:ea typeface="+mn-ea"/>
                <a:cs typeface="+mn-cs"/>
              </a:rPr>
              <a:t>Prior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22190" y="3474147"/>
            <a:ext cx="511666" cy="91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80077" y="2948875"/>
            <a:ext cx="168422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560" kern="1200" dirty="0">
                <a:solidFill>
                  <a:prstClr val="black"/>
                </a:solidFill>
                <a:latin typeface="Tw Cen MT"/>
                <a:ea typeface="+mn-ea"/>
                <a:cs typeface="+mn-cs"/>
              </a:rPr>
              <a:t>Likelihood</a:t>
            </a:r>
          </a:p>
        </p:txBody>
      </p:sp>
      <p:cxnSp>
        <p:nvCxnSpPr>
          <p:cNvPr id="18" name="Straight Arrow Connector 17"/>
          <p:cNvCxnSpPr>
            <a:stCxn id="21" idx="0"/>
          </p:cNvCxnSpPr>
          <p:nvPr/>
        </p:nvCxnSpPr>
        <p:spPr>
          <a:xfrm flipH="1" flipV="1">
            <a:off x="7946004" y="5926512"/>
            <a:ext cx="1754300" cy="64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90168" y="6570697"/>
            <a:ext cx="1620271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560" kern="1200" dirty="0">
                <a:solidFill>
                  <a:prstClr val="black"/>
                </a:solidFill>
                <a:latin typeface="Tw Cen MT"/>
                <a:ea typeface="+mn-ea"/>
                <a:cs typeface="+mn-cs"/>
              </a:rPr>
              <a:t>Marginal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56077" y="8107417"/>
                <a:ext cx="5001305" cy="1234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defTabSz="130046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60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2560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6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56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56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  <m:r>
                                <a:rPr lang="en-US" sz="256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56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lang="en-US" sz="256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560" kern="1200" dirty="0">
                  <a:solidFill>
                    <a:prstClr val="black"/>
                  </a:solidFill>
                  <a:latin typeface="Tw Cen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77" y="8107417"/>
                <a:ext cx="5001305" cy="1234697"/>
              </a:xfrm>
              <a:prstGeom prst="rect">
                <a:avLst/>
              </a:prstGeom>
              <a:blipFill>
                <a:blip r:embed="rId3"/>
                <a:stretch>
                  <a:fillRect t="-97980" b="-156566"/>
                </a:stretch>
              </a:blipFill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078022" y="7666686"/>
            <a:ext cx="5352427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300460" hangingPunct="1"/>
            <a:r>
              <a:rPr lang="en-US" sz="2560" kern="1200" dirty="0">
                <a:solidFill>
                  <a:prstClr val="black"/>
                </a:solidFill>
                <a:latin typeface="Tw Cen MT"/>
                <a:ea typeface="+mn-ea"/>
                <a:cs typeface="+mn-cs"/>
              </a:rPr>
              <a:t>computed by the total probability rule: </a:t>
            </a:r>
          </a:p>
        </p:txBody>
      </p:sp>
    </p:spTree>
    <p:extLst>
      <p:ext uri="{BB962C8B-B14F-4D97-AF65-F5344CB8AC3E}">
        <p14:creationId xmlns:p14="http://schemas.microsoft.com/office/powerpoint/2010/main" val="1165811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Bag‐of‐words Naïve Bayes: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Features: W</a:t>
                </a:r>
                <a:r>
                  <a:rPr lang="en-US" baseline="-25000" dirty="0"/>
                  <a:t>i</a:t>
                </a:r>
                <a:r>
                  <a:rPr lang="en-US" dirty="0"/>
                  <a:t> is the word at position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Called “bag‐of‐words” because model is insensitive to word order or reordering: </a:t>
                </a:r>
              </a:p>
              <a:p>
                <a:pPr lvl="1"/>
                <a:r>
                  <a:rPr lang="en-US" dirty="0"/>
                  <a:t>In a bag‐of‐words model, each position is identically distributed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r>
                  <a:rPr lang="en-US" dirty="0"/>
                  <a:t>Start with a bunch of probabilities: </a:t>
                </a:r>
              </a:p>
              <a:p>
                <a:pPr lvl="1"/>
                <a:r>
                  <a:rPr lang="en-US" b="1" dirty="0"/>
                  <a:t>Prior </a:t>
                </a:r>
                <a:r>
                  <a:rPr lang="en-US" dirty="0"/>
                  <a:t>distribution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𝐻𝑎𝑚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the </a:t>
                </a:r>
                <a:r>
                  <a:rPr lang="en-US" b="1" dirty="0"/>
                  <a:t>likelihood</a:t>
                </a:r>
                <a:r>
                  <a:rPr lang="en-US" dirty="0"/>
                  <a:t> probabilities (The CPT tables)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Use standard inference to compute the </a:t>
                </a:r>
                <a:r>
                  <a:rPr lang="en-US" b="1" dirty="0"/>
                  <a:t>posterior</a:t>
                </a:r>
                <a:r>
                  <a:rPr lang="en-US" dirty="0"/>
                  <a:t> probabilities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use the normalization trick: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𝐻𝑎𝑚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the </a:t>
                </a:r>
                <a:r>
                  <a:rPr lang="en-US" b="1" dirty="0"/>
                  <a:t>log posterior</a:t>
                </a:r>
                <a:r>
                  <a:rPr lang="en-US" dirty="0"/>
                  <a:t> (instead of the posterior) prevents numerical errors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19" t="-1584" b="-594"/>
                </a:stretch>
              </a:blipFill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64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4395" y="2332389"/>
            <a:ext cx="10349800" cy="32966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32088" y="5950257"/>
          <a:ext cx="9298681" cy="355961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59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0336">
                <a:tc>
                  <a:txBody>
                    <a:bodyPr/>
                    <a:lstStyle/>
                    <a:p>
                      <a:r>
                        <a:rPr lang="en-US" sz="2600" dirty="0"/>
                        <a:t>Word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P(</a:t>
                      </a:r>
                      <a:r>
                        <a:rPr lang="en-US" sz="2600" dirty="0" err="1"/>
                        <a:t>w|spam</a:t>
                      </a:r>
                      <a:r>
                        <a:rPr lang="en-US" sz="2600" dirty="0"/>
                        <a:t>)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P(</a:t>
                      </a:r>
                      <a:r>
                        <a:rPr lang="en-US" sz="2600" dirty="0" err="1"/>
                        <a:t>w|ham</a:t>
                      </a:r>
                      <a:r>
                        <a:rPr lang="en-US" sz="2600" dirty="0"/>
                        <a:t>)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Total</a:t>
                      </a:r>
                      <a:r>
                        <a:rPr lang="en-US" sz="2600" baseline="0" dirty="0"/>
                        <a:t> spam (log)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Total</a:t>
                      </a:r>
                      <a:r>
                        <a:rPr lang="en-US" sz="2600" baseline="0" dirty="0"/>
                        <a:t> ham (log) 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/>
                        <a:t>(prior)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0.333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0.666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-1.1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-0.4</a:t>
                      </a:r>
                      <a:endParaRPr lang="en-US" sz="2600" b="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/>
                        <a:t>The 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0.005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0.013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-5.27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-4.27</a:t>
                      </a:r>
                      <a:endParaRPr lang="en-US" sz="2600" b="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/>
                        <a:t>Year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  <a:endParaRPr lang="en-US" sz="2600" b="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/>
                        <a:t>2002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2600" b="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2600" b="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91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Spam messages: </a:t>
            </a:r>
          </a:p>
          <a:p>
            <a:pPr lvl="1"/>
            <a:r>
              <a:rPr lang="en-US" dirty="0"/>
              <a:t>Offer is secret </a:t>
            </a:r>
          </a:p>
          <a:p>
            <a:pPr lvl="1"/>
            <a:r>
              <a:rPr lang="en-US" dirty="0"/>
              <a:t>Click secret link </a:t>
            </a:r>
          </a:p>
          <a:p>
            <a:pPr lvl="1"/>
            <a:r>
              <a:rPr lang="en-US" dirty="0"/>
              <a:t>Secret sports link </a:t>
            </a:r>
          </a:p>
          <a:p>
            <a:r>
              <a:rPr lang="en-US" dirty="0"/>
              <a:t>Ham messages:</a:t>
            </a:r>
          </a:p>
          <a:p>
            <a:pPr lvl="1"/>
            <a:r>
              <a:rPr lang="en-US" dirty="0"/>
              <a:t>Play sports today </a:t>
            </a:r>
          </a:p>
          <a:p>
            <a:pPr lvl="1"/>
            <a:r>
              <a:rPr lang="en-US" dirty="0"/>
              <a:t>Went play sports </a:t>
            </a:r>
          </a:p>
          <a:p>
            <a:pPr lvl="1"/>
            <a:r>
              <a:rPr lang="en-US" dirty="0"/>
              <a:t>Secret sports event </a:t>
            </a:r>
          </a:p>
          <a:p>
            <a:pPr lvl="1"/>
            <a:r>
              <a:rPr lang="en-US" dirty="0"/>
              <a:t>Sports is today </a:t>
            </a:r>
          </a:p>
          <a:p>
            <a:pPr lvl="1"/>
            <a:r>
              <a:rPr lang="en-US" dirty="0"/>
              <a:t>Sports costs money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Size of vocabulary= ? </a:t>
            </a:r>
          </a:p>
          <a:p>
            <a:r>
              <a:rPr lang="en-US" dirty="0"/>
              <a:t>P(SPAM) = ? </a:t>
            </a:r>
          </a:p>
          <a:p>
            <a:r>
              <a:rPr lang="en-US" dirty="0"/>
              <a:t>P</a:t>
            </a:r>
            <a:r>
              <a:rPr lang="en-US" baseline="-25000" dirty="0"/>
              <a:t>ML</a:t>
            </a:r>
            <a:r>
              <a:rPr lang="en-US" dirty="0"/>
              <a:t>(“</a:t>
            </a:r>
            <a:r>
              <a:rPr lang="en-US" dirty="0" err="1"/>
              <a:t>Secret”|SPAM</a:t>
            </a:r>
            <a:r>
              <a:rPr lang="en-US" dirty="0"/>
              <a:t>) = ?</a:t>
            </a:r>
          </a:p>
          <a:p>
            <a:r>
              <a:rPr lang="en-US" dirty="0"/>
              <a:t> P</a:t>
            </a:r>
            <a:r>
              <a:rPr lang="en-US" baseline="-25000" dirty="0"/>
              <a:t>ML</a:t>
            </a:r>
            <a:r>
              <a:rPr lang="en-US" dirty="0"/>
              <a:t>(“</a:t>
            </a:r>
            <a:r>
              <a:rPr lang="en-US" dirty="0" err="1"/>
              <a:t>Secret”|HAM</a:t>
            </a:r>
            <a:r>
              <a:rPr lang="en-US" dirty="0"/>
              <a:t>)=?</a:t>
            </a:r>
          </a:p>
          <a:p>
            <a:r>
              <a:rPr lang="en-US" dirty="0"/>
              <a:t>how many parameters to represent the Naïve Bayes Network?</a:t>
            </a:r>
          </a:p>
          <a:p>
            <a:r>
              <a:rPr lang="en-US" dirty="0"/>
              <a:t>P(</a:t>
            </a:r>
            <a:r>
              <a:rPr lang="en-US" dirty="0" err="1"/>
              <a:t>SPAM|”Sports</a:t>
            </a:r>
            <a:r>
              <a:rPr lang="en-US" dirty="0"/>
              <a:t>”)=? </a:t>
            </a:r>
          </a:p>
          <a:p>
            <a:r>
              <a:rPr lang="en-US" dirty="0"/>
              <a:t>P(SPAM| “Secret is secret”) = ?</a:t>
            </a:r>
          </a:p>
          <a:p>
            <a:r>
              <a:rPr lang="en-US" dirty="0"/>
              <a:t>P(</a:t>
            </a:r>
            <a:r>
              <a:rPr lang="en-US" dirty="0" err="1"/>
              <a:t>SPAM|”Today</a:t>
            </a:r>
            <a:r>
              <a:rPr lang="en-US" dirty="0"/>
              <a:t> is secret”)=?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9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hange of Variabl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Change of Variables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5" y="7924060"/>
            <a:ext cx="12959406" cy="193711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C5C08-0345-0848-974F-605609D3118F}"/>
                  </a:ext>
                </a:extLst>
              </p:cNvPr>
              <p:cNvSpPr txBox="1"/>
              <p:nvPr/>
            </p:nvSpPr>
            <p:spPr>
              <a:xfrm>
                <a:off x="308536" y="2145247"/>
                <a:ext cx="11295529" cy="6897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kumimoji="0" lang="en-LB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Example of common mistake: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LB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LB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LB" dirty="0"/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∈[0,½]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𝑒𝑙𝑠𝑒𝑤h𝑒𝑟𝑒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LB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L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‼</m:t>
                      </m:r>
                    </m:oMath>
                  </m:oMathPara>
                </a14:m>
                <a:endParaRPr lang="en-LB" dirty="0"/>
              </a:p>
              <a:p>
                <a:pPr algn="l"/>
                <a:r>
                  <a:rPr lang="en-US" dirty="0"/>
                  <a:t>T</a:t>
                </a:r>
                <a:r>
                  <a:rPr lang="en-LB" dirty="0"/>
                  <a:t>he right thing 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LB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LB" dirty="0"/>
              </a:p>
              <a:p>
                <a:pPr algn="l"/>
                <a:r>
                  <a:rPr lang="en-LB" dirty="0"/>
                  <a:t>In higher dimensions: </a:t>
                </a: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LB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C5C08-0345-0848-974F-605609D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2145247"/>
                <a:ext cx="11295529" cy="6897401"/>
              </a:xfrm>
              <a:prstGeom prst="rect">
                <a:avLst/>
              </a:prstGeom>
              <a:blipFill>
                <a:blip r:embed="rId3"/>
                <a:stretch>
                  <a:fillRect l="-2022" t="-20956" b="-386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3633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Consider an experiment in which we flip 10 coins, and we want to know the number of coins that come up heads. </a:t>
                </a:r>
              </a:p>
              <a:p>
                <a:r>
                  <a:rPr lang="en-US" dirty="0"/>
                  <a:t>Here, the elements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are 10-length sequences of heads and tails. </a:t>
                </a:r>
              </a:p>
              <a:p>
                <a:r>
                  <a:rPr lang="en-US" dirty="0"/>
                  <a:t>For example, we might have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However, in practice, we usually do not care about the probability of obtaining any particular sequence of heads and tails. </a:t>
                </a:r>
              </a:p>
              <a:p>
                <a:r>
                  <a:rPr lang="en-US" dirty="0"/>
                  <a:t>Instead we usually care about real-valued functions of outcomes, such as </a:t>
                </a:r>
              </a:p>
              <a:p>
                <a:pPr lvl="1"/>
                <a:r>
                  <a:rPr lang="en-US" dirty="0"/>
                  <a:t>the number of heads that appear among our 10 tosses, </a:t>
                </a:r>
              </a:p>
              <a:p>
                <a:pPr lvl="1"/>
                <a:r>
                  <a:rPr lang="en-US" dirty="0"/>
                  <a:t>or the length of the longest run of tails. </a:t>
                </a:r>
              </a:p>
              <a:p>
                <a:r>
                  <a:rPr lang="en-US" dirty="0"/>
                  <a:t>These functions, under some technical conditions, are known as random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9" t="-2328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5671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2E43-DA6C-644D-B22B-F9E801BE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Information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A20B8-3C2A-744D-BDA3-8EAB41E6D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</a:t>
            </a:r>
            <a:r>
              <a:rPr lang="en-LB" dirty="0"/>
              <a:t>earning that an unlikely event has occur</a:t>
            </a:r>
            <a:r>
              <a:rPr lang="en-US" dirty="0"/>
              <a:t>r</a:t>
            </a:r>
            <a:r>
              <a:rPr lang="en-LB" dirty="0"/>
              <a:t>ed is more informative that learning that a likely event has occur</a:t>
            </a:r>
            <a:r>
              <a:rPr lang="en-US" dirty="0"/>
              <a:t>r</a:t>
            </a:r>
            <a:r>
              <a:rPr lang="en-LB" dirty="0"/>
              <a:t>ed! </a:t>
            </a:r>
          </a:p>
          <a:p>
            <a:r>
              <a:rPr lang="en-US" dirty="0"/>
              <a:t>Which statement has more information? </a:t>
            </a:r>
          </a:p>
          <a:p>
            <a:pPr lvl="1"/>
            <a:r>
              <a:rPr lang="en-LB" dirty="0"/>
              <a:t>“The sun rose this morning” </a:t>
            </a:r>
          </a:p>
          <a:p>
            <a:pPr lvl="1"/>
            <a:r>
              <a:rPr lang="en-LB" dirty="0"/>
              <a:t>“There was a solar eclipse this morning” </a:t>
            </a:r>
          </a:p>
          <a:p>
            <a:pPr lvl="1"/>
            <a:endParaRPr lang="en-LB" dirty="0"/>
          </a:p>
          <a:p>
            <a:r>
              <a:rPr lang="en-US" dirty="0"/>
              <a:t>Independent events should have additive information: </a:t>
            </a:r>
          </a:p>
          <a:p>
            <a:pPr lvl="1"/>
            <a:r>
              <a:rPr lang="en-US" dirty="0"/>
              <a:t>F</a:t>
            </a:r>
            <a:r>
              <a:rPr lang="en-LB" dirty="0"/>
              <a:t>inding out that a tossed coin has come up heads twice has two time more information that finding out that a tossed coin has come up heads one time!</a:t>
            </a:r>
          </a:p>
          <a:p>
            <a:pPr lvl="1"/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92998717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formation Theor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Self-Information</a:t>
            </a:r>
            <a:endParaRPr dirty="0"/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4" y="2897229"/>
            <a:ext cx="12774536" cy="97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FE8647-E130-E242-9601-B18507F80366}"/>
              </a:ext>
            </a:extLst>
          </p:cNvPr>
          <p:cNvSpPr txBox="1"/>
          <p:nvPr/>
        </p:nvSpPr>
        <p:spPr>
          <a:xfrm>
            <a:off x="1577788" y="5249565"/>
            <a:ext cx="8355106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kumimoji="0" lang="en-L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og base e =&gt; unit is </a:t>
            </a:r>
            <a:r>
              <a:rPr kumimoji="0" lang="en-LB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nats</a:t>
            </a:r>
            <a:endParaRPr lang="en-LB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B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Log base 2 =&gt; unit is </a:t>
            </a:r>
            <a:r>
              <a:rPr kumimoji="0" lang="en-LB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bits </a:t>
            </a:r>
            <a:r>
              <a:rPr kumimoji="0" lang="en-LB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 </a:t>
            </a:r>
            <a:r>
              <a:rPr kumimoji="0" lang="en-LB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shannons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B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469266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5458-7974-A64D-B57E-A0E1491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Entropy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094C5-C26B-EF46-B1E3-CD7F449E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4680554"/>
            <a:ext cx="11099800" cy="4209446"/>
          </a:xfrm>
        </p:spPr>
        <p:txBody>
          <a:bodyPr>
            <a:normAutofit lnSpcReduction="10000"/>
          </a:bodyPr>
          <a:lstStyle/>
          <a:p>
            <a:r>
              <a:rPr lang="en-LB" dirty="0"/>
              <a:t>Entropy is a lower bound on the number of bits needded on average to encode symbols drawn from a distribution P.</a:t>
            </a:r>
          </a:p>
          <a:p>
            <a:r>
              <a:rPr lang="en-LB" dirty="0"/>
              <a:t>Distributions that are nearly deterministic have low entropy</a:t>
            </a:r>
          </a:p>
          <a:p>
            <a:r>
              <a:rPr lang="en-US" dirty="0"/>
              <a:t>D</a:t>
            </a:r>
            <a:r>
              <a:rPr lang="en-LB" dirty="0"/>
              <a:t>istributions that are nearly uniform have high entropy 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EE6A7E79-DA65-B54C-919D-6266AD0C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" y="3229386"/>
            <a:ext cx="12506670" cy="82528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Entropy:">
            <a:extLst>
              <a:ext uri="{FF2B5EF4-FFF2-40B4-BE49-F238E27FC236}">
                <a16:creationId xmlns:a16="http://schemas.microsoft.com/office/drawing/2014/main" id="{2B7B7A01-3A56-D146-ADD4-F1594A71367C}"/>
              </a:ext>
            </a:extLst>
          </p:cNvPr>
          <p:cNvSpPr txBox="1"/>
          <p:nvPr/>
        </p:nvSpPr>
        <p:spPr>
          <a:xfrm>
            <a:off x="5490497" y="2602253"/>
            <a:ext cx="18169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Entropy:</a:t>
            </a:r>
          </a:p>
        </p:txBody>
      </p:sp>
    </p:spTree>
    <p:extLst>
      <p:ext uri="{BB962C8B-B14F-4D97-AF65-F5344CB8AC3E}">
        <p14:creationId xmlns:p14="http://schemas.microsoft.com/office/powerpoint/2010/main" val="203399228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ntropy of a Bernoulli Variab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Entropy of a Bernoulli Variable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0" y="2167167"/>
            <a:ext cx="11616027" cy="6160576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Figure 3.5"/>
          <p:cNvSpPr txBox="1"/>
          <p:nvPr/>
        </p:nvSpPr>
        <p:spPr>
          <a:xfrm>
            <a:off x="5131592" y="8873878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3.5</a:t>
            </a:r>
          </a:p>
        </p:txBody>
      </p:sp>
      <p:sp>
        <p:nvSpPr>
          <p:cNvPr id="221" name="Bernoulli parameter"/>
          <p:cNvSpPr txBox="1"/>
          <p:nvPr/>
        </p:nvSpPr>
        <p:spPr>
          <a:xfrm>
            <a:off x="7294350" y="7891409"/>
            <a:ext cx="410408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Bernoulli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68725F-5AC8-D641-B56B-D29998CA9DB0}"/>
                  </a:ext>
                </a:extLst>
              </p:cNvPr>
              <p:cNvSpPr txBox="1"/>
              <p:nvPr/>
            </p:nvSpPr>
            <p:spPr>
              <a:xfrm>
                <a:off x="2669363" y="5944507"/>
                <a:ext cx="7666073" cy="553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𝐻</m:t>
                      </m:r>
                      <m:d>
                        <m:dPr>
                          <m:ctrl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𝜙</m:t>
                          </m:r>
                        </m:e>
                      </m:d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=(</m:t>
                      </m:r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𝜙</m:t>
                      </m:r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−1)</m:t>
                      </m:r>
                      <m:func>
                        <m:funcPr>
                          <m:ctrl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3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dPr>
                            <m:e>
                              <m: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1−</m:t>
                              </m:r>
                              <m: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−</m:t>
                      </m:r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𝜙</m:t>
                      </m:r>
                      <m:r>
                        <m:rPr>
                          <m:sty m:val="p"/>
                        </m:rPr>
                        <a:rPr kumimoji="0" lang="en-US" sz="36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log</m:t>
                      </m:r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⁡(</m:t>
                      </m:r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𝜙</m:t>
                      </m:r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)</m:t>
                      </m:r>
                    </m:oMath>
                  </m:oMathPara>
                </a14:m>
                <a:endParaRPr kumimoji="0" lang="en-LB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68725F-5AC8-D641-B56B-D29998CA9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63" y="5944507"/>
                <a:ext cx="7666073" cy="553998"/>
              </a:xfrm>
              <a:prstGeom prst="rect">
                <a:avLst/>
              </a:prstGeom>
              <a:blipFill>
                <a:blip r:embed="rId3"/>
                <a:stretch>
                  <a:fillRect l="-1488" t="-9091" r="-496" b="-3409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46766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30F3-B3DE-E141-96F5-2A269017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Kullback-Leibler Divergence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09860-1273-0B42-9999-33F045CF6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964584"/>
            <a:ext cx="11099800" cy="4925416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LB" dirty="0"/>
              <a:t>L-divergence is the extra amount of information needed to send a message containing symbols drawn from P, when we use a code designed to minimize the length of messages containing symbols drawn from Q </a:t>
            </a:r>
          </a:p>
          <a:p>
            <a:r>
              <a:rPr lang="en-LB" dirty="0"/>
              <a:t>KL-divergence is non-negative</a:t>
            </a:r>
          </a:p>
          <a:p>
            <a:r>
              <a:rPr lang="en-LB" dirty="0"/>
              <a:t>KL-divergence = 0 if P and Q are the same distribution </a:t>
            </a:r>
          </a:p>
          <a:p>
            <a:endParaRPr lang="en-LB" dirty="0"/>
          </a:p>
          <a:p>
            <a:endParaRPr lang="en-LB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4C5B9B1-138A-5349-B060-BE0C18D1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4" y="2603916"/>
            <a:ext cx="12522828" cy="136066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KL divergence:">
            <a:extLst>
              <a:ext uri="{FF2B5EF4-FFF2-40B4-BE49-F238E27FC236}">
                <a16:creationId xmlns:a16="http://schemas.microsoft.com/office/drawing/2014/main" id="{3DB8ACBD-7C87-A643-9F07-43EDD2AFE078}"/>
              </a:ext>
            </a:extLst>
          </p:cNvPr>
          <p:cNvSpPr txBox="1"/>
          <p:nvPr/>
        </p:nvSpPr>
        <p:spPr>
          <a:xfrm>
            <a:off x="4928654" y="2136213"/>
            <a:ext cx="31474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KL divergence:</a:t>
            </a:r>
          </a:p>
        </p:txBody>
      </p:sp>
    </p:spTree>
    <p:extLst>
      <p:ext uri="{BB962C8B-B14F-4D97-AF65-F5344CB8AC3E}">
        <p14:creationId xmlns:p14="http://schemas.microsoft.com/office/powerpoint/2010/main" val="78608931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3B2A-CE20-3248-AE9D-40B06F15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KL-divergence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C6545C-F3F7-6A4F-AC17-B665B7DC51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LB" dirty="0"/>
                  <a:t>It can be used as a distance measure between distributions </a:t>
                </a:r>
              </a:p>
              <a:p>
                <a:r>
                  <a:rPr lang="en-LB" dirty="0"/>
                  <a:t>But it is not a true distance measure since it is not symmetric: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L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C6545C-F3F7-6A4F-AC17-B665B7DC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29" t="-1210"/>
                </a:stretch>
              </a:blipFill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62747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he KL Divergence is Asymmetri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sz="6000" dirty="0"/>
              <a:t>The KL Divergence is Asymmetric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1" y="3108845"/>
            <a:ext cx="12681118" cy="632090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Figure 3.6"/>
          <p:cNvSpPr txBox="1"/>
          <p:nvPr/>
        </p:nvSpPr>
        <p:spPr>
          <a:xfrm>
            <a:off x="5447659" y="9105899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Figure 3.6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D1735-5520-C341-AEF5-CD8FB30DCE05}"/>
              </a:ext>
            </a:extLst>
          </p:cNvPr>
          <p:cNvSpPr txBox="1"/>
          <p:nvPr/>
        </p:nvSpPr>
        <p:spPr>
          <a:xfrm>
            <a:off x="645935" y="2361508"/>
            <a:ext cx="108109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Mixture of two Gaussians for P, One Gaussian for Q</a:t>
            </a:r>
          </a:p>
        </p:txBody>
      </p:sp>
    </p:spTree>
    <p:extLst>
      <p:ext uri="{BB962C8B-B14F-4D97-AF65-F5344CB8AC3E}">
        <p14:creationId xmlns:p14="http://schemas.microsoft.com/office/powerpoint/2010/main" val="19712006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FF20-339C-B346-979F-0337D61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LB" dirty="0"/>
              <a:t>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775842-C279-B04D-A9BB-332AEA666EB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120523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LB" dirty="0"/>
              </a:p>
              <a:p>
                <a:r>
                  <a:rPr lang="en-US" dirty="0"/>
                  <a:t>M</a:t>
                </a:r>
                <a:r>
                  <a:rPr lang="en-LB" dirty="0"/>
                  <a:t>inimzing the cross entropy with respect to Q is equivalent to minimize the KL divergence!</a:t>
                </a:r>
              </a:p>
              <a:p>
                <a:endParaRPr lang="en-LB" dirty="0"/>
              </a:p>
              <a:p>
                <a:r>
                  <a:rPr lang="en-LB" dirty="0"/>
                  <a:t>Remark: usually we consider </a:t>
                </a:r>
                <a14:m>
                  <m:oMath xmlns:m="http://schemas.openxmlformats.org/officeDocument/2006/math">
                    <m:r>
                      <a:rPr lang="en-LB" i="1" dirty="0" smtClean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LB" dirty="0"/>
              </a:p>
              <a:p>
                <a:endParaRPr lang="en-L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775842-C279-B04D-A9BB-332AEA666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12052300" cy="6286500"/>
              </a:xfrm>
              <a:blipFill>
                <a:blip r:embed="rId2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1781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irected Model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Directed Model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17" y="2250529"/>
            <a:ext cx="5179592" cy="5252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0" y="7813993"/>
            <a:ext cx="12701965" cy="66335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Figure 3.7"/>
          <p:cNvSpPr txBox="1"/>
          <p:nvPr/>
        </p:nvSpPr>
        <p:spPr>
          <a:xfrm>
            <a:off x="1214640" y="2914422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3.7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AE355-5595-9C46-8B80-D93D9217AD13}"/>
                  </a:ext>
                </a:extLst>
              </p:cNvPr>
              <p:cNvSpPr txBox="1"/>
              <p:nvPr/>
            </p:nvSpPr>
            <p:spPr>
              <a:xfrm>
                <a:off x="148230" y="6314253"/>
                <a:ext cx="5208862" cy="1344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𝑝</m:t>
                      </m:r>
                      <m:d>
                        <m:dPr>
                          <m:ctrl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3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x</m:t>
                          </m:r>
                        </m:e>
                      </m:d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𝑝</m:t>
                          </m:r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kumimoji="0" lang="en-US" sz="36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"/>
                                </a:rPr>
                                <m:t>x</m:t>
                              </m:r>
                            </m:e>
                            <m:sub>
                              <m: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|</m:t>
                          </m:r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𝑃</m:t>
                          </m:r>
                          <m:sSub>
                            <m:sSubPr>
                              <m:ctrlP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"/>
                                </a:rPr>
                                <m:t>𝒢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kumimoji="0" lang="en-US" sz="3600" b="0" i="0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kumimoji="0" lang="en-US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LB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AE355-5595-9C46-8B80-D93D9217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0" y="6314253"/>
                <a:ext cx="5208862" cy="1344279"/>
              </a:xfrm>
              <a:prstGeom prst="rect">
                <a:avLst/>
              </a:prstGeom>
              <a:blipFill>
                <a:blip r:embed="rId4"/>
                <a:stretch>
                  <a:fillRect l="-3171" t="-146729" r="-732" b="-2046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067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vs.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Discrete random variable: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Continuous random variable: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29" t="-1210"/>
                </a:stretch>
              </a:blipFill>
            </p:spPr>
            <p:txBody>
              <a:bodyPr/>
              <a:lstStyle/>
              <a:p>
                <a:r>
                  <a:rPr lang="en-L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736" y="5414033"/>
            <a:ext cx="5439001" cy="408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0437" y="6521072"/>
                <a:ext cx="6613236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NimbusRomNo9L-Regu"/>
                  </a:rPr>
                  <a:t>A cumulative distribution function (CDF):</a:t>
                </a:r>
              </a:p>
              <a:p>
                <a:pPr algn="r"/>
                <a:r>
                  <a:rPr lang="en-US" sz="2800" dirty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NimbusRomNo9L-Regu"/>
                </a:endParaRPr>
              </a:p>
              <a:p>
                <a:pPr algn="l"/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7" y="6521072"/>
                <a:ext cx="6613236" cy="1508105"/>
              </a:xfrm>
              <a:prstGeom prst="rect">
                <a:avLst/>
              </a:prstGeom>
              <a:blipFill>
                <a:blip r:embed="rId4"/>
                <a:stretch>
                  <a:fillRect l="-737" t="-4453" r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5803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obability Mass Func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9148">
              <a:defRPr sz="7519"/>
            </a:lvl1pPr>
          </a:lstStyle>
          <a:p>
            <a:r>
              <a:rPr sz="4400" dirty="0"/>
              <a:t>Probability Mass Function</a:t>
            </a:r>
            <a:br>
              <a:rPr lang="en-US" sz="4400" dirty="0"/>
            </a:br>
            <a:r>
              <a:rPr lang="en-US" sz="4400" dirty="0"/>
              <a:t> (discrete variable)</a:t>
            </a:r>
            <a:endParaRPr sz="4400" dirty="0"/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7" y="2241158"/>
            <a:ext cx="11919426" cy="3771725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Example: uniform distribution:"/>
          <p:cNvSpPr txBox="1"/>
          <p:nvPr/>
        </p:nvSpPr>
        <p:spPr>
          <a:xfrm>
            <a:off x="1082414" y="7064065"/>
            <a:ext cx="62637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Example: uniform distribution: 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20" y="6420006"/>
            <a:ext cx="4821282" cy="19358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83230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bability Density Func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/>
            </a:lvl1pPr>
          </a:lstStyle>
          <a:p>
            <a:r>
              <a:rPr sz="4800" dirty="0"/>
              <a:t>Probability Density Function</a:t>
            </a:r>
            <a:br>
              <a:rPr lang="en-US" sz="4800" dirty="0"/>
            </a:br>
            <a:r>
              <a:rPr lang="en-US" sz="4800" dirty="0"/>
              <a:t>(continuous variable)</a:t>
            </a:r>
            <a:endParaRPr sz="4800" dirty="0"/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63" y="3816287"/>
            <a:ext cx="11347874" cy="224258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Example: uniform distribution:"/>
          <p:cNvSpPr txBox="1"/>
          <p:nvPr/>
        </p:nvSpPr>
        <p:spPr>
          <a:xfrm>
            <a:off x="1405595" y="6469412"/>
            <a:ext cx="62637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Example: uniform distribution: 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235" y="6358178"/>
            <a:ext cx="3770586" cy="870169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52500" y="7638888"/>
                <a:ext cx="8929896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The pdf at some point </a:t>
                </a:r>
                <a14:m>
                  <m:oMath xmlns:m="http://schemas.openxmlformats.org/officeDocument/2006/math">
                    <m:r>
                      <a:rPr kumimoji="0" lang="en-US" sz="36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"/>
                      </a:rPr>
                      <m:t>𝑥</m:t>
                    </m:r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 is not the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 probability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"/>
                        <a:cs typeface="Helvetica"/>
                        <a:sym typeface="Helvetica"/>
                      </a:rPr>
                      <m:t>𝑝</m:t>
                    </m:r>
                    <m:d>
                      <m:dPr>
                        <m:ctrlP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dPr>
                      <m:e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7638888"/>
                <a:ext cx="8929896" cy="1210588"/>
              </a:xfrm>
              <a:prstGeom prst="rect">
                <a:avLst/>
              </a:prstGeom>
              <a:blipFill>
                <a:blip r:embed="rId5"/>
                <a:stretch>
                  <a:fillRect l="-2526" t="-7035" b="-180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847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mputing Marginal Probability with the Sum Ru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r>
              <a:t>Computing Marginal Probability with the Sum Rule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90" y="4328296"/>
            <a:ext cx="11908510" cy="1076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1" y="6361607"/>
            <a:ext cx="11725908" cy="20245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46481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ditional Probabi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Probability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62" y="4103513"/>
            <a:ext cx="11551150" cy="15465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06294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hain Rule of Probabi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Chain Rule of Probability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1" y="4338201"/>
            <a:ext cx="12640376" cy="10882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200668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{46665BAA-04FB-D041-9266-3D9364154732}tf10001076</Template>
  <TotalTime>1049</TotalTime>
  <Words>1349</Words>
  <Application>Microsoft Macintosh PowerPoint</Application>
  <PresentationFormat>Custom</PresentationFormat>
  <Paragraphs>210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Cambria Math</vt:lpstr>
      <vt:lpstr>Courier New</vt:lpstr>
      <vt:lpstr>Helvetica</vt:lpstr>
      <vt:lpstr>Helvetica Light</vt:lpstr>
      <vt:lpstr>Helvetica Neue</vt:lpstr>
      <vt:lpstr>NimbusRomNo9L-Regu</vt:lpstr>
      <vt:lpstr>Tw Cen MT</vt:lpstr>
      <vt:lpstr>Wingdings</vt:lpstr>
      <vt:lpstr>Wingdings 2</vt:lpstr>
      <vt:lpstr>White</vt:lpstr>
      <vt:lpstr>Median</vt:lpstr>
      <vt:lpstr>Probability and Information Theory</vt:lpstr>
      <vt:lpstr>Probability </vt:lpstr>
      <vt:lpstr>Random variable</vt:lpstr>
      <vt:lpstr>Discrete vs. continuous</vt:lpstr>
      <vt:lpstr>Probability Mass Function  (discrete variable)</vt:lpstr>
      <vt:lpstr>Probability Density Function (continuous variable)</vt:lpstr>
      <vt:lpstr>Computing Marginal Probability with the Sum Rule</vt:lpstr>
      <vt:lpstr>Conditional Probability</vt:lpstr>
      <vt:lpstr>Chain Rule of Probability</vt:lpstr>
      <vt:lpstr>Independence</vt:lpstr>
      <vt:lpstr>Conditional Independence</vt:lpstr>
      <vt:lpstr>Expectation</vt:lpstr>
      <vt:lpstr>Variance and Covariance</vt:lpstr>
      <vt:lpstr>Bernoulli Distribution</vt:lpstr>
      <vt:lpstr>Gaussian Distribution</vt:lpstr>
      <vt:lpstr>Gaussian Distribution</vt:lpstr>
      <vt:lpstr>Multivariate Gaussian</vt:lpstr>
      <vt:lpstr>More Distributions</vt:lpstr>
      <vt:lpstr>Empirical Distribution</vt:lpstr>
      <vt:lpstr>Mixture Distributions</vt:lpstr>
      <vt:lpstr>Logistic Sigmoid</vt:lpstr>
      <vt:lpstr>Softplus Function</vt:lpstr>
      <vt:lpstr>Useful Properties</vt:lpstr>
      <vt:lpstr>Bayes’ Rule</vt:lpstr>
      <vt:lpstr>Bayes Rule</vt:lpstr>
      <vt:lpstr>Bag‐of‐words Naïve Bayes:</vt:lpstr>
      <vt:lpstr>Example </vt:lpstr>
      <vt:lpstr>Bag of words exercise </vt:lpstr>
      <vt:lpstr>Change of Variables</vt:lpstr>
      <vt:lpstr>Information theory</vt:lpstr>
      <vt:lpstr>Self-Information</vt:lpstr>
      <vt:lpstr>Entropy</vt:lpstr>
      <vt:lpstr>Entropy of a Bernoulli Variable</vt:lpstr>
      <vt:lpstr>Kullback-Leibler Divergence</vt:lpstr>
      <vt:lpstr>KL-divergence</vt:lpstr>
      <vt:lpstr>The KL Divergence is Asymmetric</vt:lpstr>
      <vt:lpstr>Cross-entropy</vt:lpstr>
      <vt:lpstr>Directed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nassar</dc:creator>
  <cp:lastModifiedBy>Mohamed El Baker Nassar</cp:lastModifiedBy>
  <cp:revision>153</cp:revision>
  <dcterms:modified xsi:type="dcterms:W3CDTF">2020-04-19T11:43:55Z</dcterms:modified>
</cp:coreProperties>
</file>