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5.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842" r:id="rId2"/>
    <p:sldId id="840" r:id="rId3"/>
    <p:sldId id="339" r:id="rId4"/>
    <p:sldId id="294" r:id="rId5"/>
    <p:sldId id="295" r:id="rId6"/>
    <p:sldId id="296" r:id="rId7"/>
    <p:sldId id="297" r:id="rId8"/>
    <p:sldId id="298" r:id="rId9"/>
    <p:sldId id="299" r:id="rId10"/>
    <p:sldId id="300" r:id="rId11"/>
    <p:sldId id="331" r:id="rId12"/>
    <p:sldId id="301" r:id="rId13"/>
    <p:sldId id="332" r:id="rId14"/>
    <p:sldId id="333" r:id="rId15"/>
    <p:sldId id="302" r:id="rId16"/>
    <p:sldId id="303" r:id="rId17"/>
    <p:sldId id="304" r:id="rId18"/>
    <p:sldId id="305" r:id="rId19"/>
    <p:sldId id="306" r:id="rId20"/>
    <p:sldId id="334" r:id="rId21"/>
    <p:sldId id="307" r:id="rId22"/>
    <p:sldId id="340" r:id="rId23"/>
    <p:sldId id="341" r:id="rId24"/>
    <p:sldId id="342" r:id="rId25"/>
    <p:sldId id="343" r:id="rId26"/>
    <p:sldId id="344" r:id="rId27"/>
    <p:sldId id="366" r:id="rId28"/>
    <p:sldId id="345" r:id="rId29"/>
    <p:sldId id="346" r:id="rId30"/>
    <p:sldId id="347" r:id="rId31"/>
    <p:sldId id="348" r:id="rId32"/>
    <p:sldId id="349" r:id="rId33"/>
    <p:sldId id="350" r:id="rId34"/>
    <p:sldId id="351" r:id="rId35"/>
    <p:sldId id="337" r:id="rId36"/>
    <p:sldId id="352" r:id="rId37"/>
    <p:sldId id="367" r:id="rId38"/>
    <p:sldId id="353" r:id="rId39"/>
    <p:sldId id="354" r:id="rId40"/>
    <p:sldId id="355" r:id="rId41"/>
    <p:sldId id="356" r:id="rId42"/>
    <p:sldId id="357" r:id="rId43"/>
    <p:sldId id="358" r:id="rId44"/>
    <p:sldId id="359" r:id="rId45"/>
    <p:sldId id="360" r:id="rId46"/>
    <p:sldId id="361" r:id="rId47"/>
    <p:sldId id="362" r:id="rId48"/>
    <p:sldId id="330" r:id="rId49"/>
    <p:sldId id="364" r:id="rId50"/>
    <p:sldId id="293" r:id="rId51"/>
    <p:sldId id="839"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D03A2C-4F56-4289-AC64-76E5F4F32EC4}">
          <p14:sldIdLst/>
        </p14:section>
        <p14:section name="Default Section" id="{6C68F128-8132-409A-AF4A-DBC4DCE6ECC5}">
          <p14:sldIdLst>
            <p14:sldId id="842"/>
            <p14:sldId id="840"/>
            <p14:sldId id="339"/>
            <p14:sldId id="294"/>
            <p14:sldId id="295"/>
            <p14:sldId id="296"/>
            <p14:sldId id="297"/>
            <p14:sldId id="298"/>
            <p14:sldId id="299"/>
            <p14:sldId id="300"/>
            <p14:sldId id="331"/>
            <p14:sldId id="301"/>
            <p14:sldId id="332"/>
            <p14:sldId id="333"/>
            <p14:sldId id="302"/>
            <p14:sldId id="303"/>
            <p14:sldId id="304"/>
            <p14:sldId id="305"/>
            <p14:sldId id="306"/>
            <p14:sldId id="334"/>
            <p14:sldId id="307"/>
            <p14:sldId id="340"/>
            <p14:sldId id="341"/>
            <p14:sldId id="342"/>
            <p14:sldId id="343"/>
            <p14:sldId id="344"/>
            <p14:sldId id="366"/>
            <p14:sldId id="345"/>
            <p14:sldId id="346"/>
            <p14:sldId id="347"/>
            <p14:sldId id="348"/>
            <p14:sldId id="349"/>
            <p14:sldId id="350"/>
            <p14:sldId id="351"/>
            <p14:sldId id="337"/>
            <p14:sldId id="352"/>
            <p14:sldId id="367"/>
            <p14:sldId id="353"/>
            <p14:sldId id="354"/>
            <p14:sldId id="355"/>
            <p14:sldId id="356"/>
            <p14:sldId id="357"/>
            <p14:sldId id="358"/>
            <p14:sldId id="359"/>
            <p14:sldId id="360"/>
            <p14:sldId id="361"/>
            <p14:sldId id="362"/>
            <p14:sldId id="330"/>
            <p14:sldId id="364"/>
            <p14:sldId id="293"/>
            <p14:sldId id="8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3" autoAdjust="0"/>
    <p:restoredTop sz="94660"/>
  </p:normalViewPr>
  <p:slideViewPr>
    <p:cSldViewPr snapToGrid="0">
      <p:cViewPr varScale="1">
        <p:scale>
          <a:sx n="131" d="100"/>
          <a:sy n="131" d="100"/>
        </p:scale>
        <p:origin x="1352" y="184"/>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685716-0B86-48B7-BEA9-37CA52C515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E7D5C2-DAED-422E-82F5-22D0A5911E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D528E-2EDA-4474-866A-DF716A159D98}" type="datetimeFigureOut">
              <a:rPr lang="en-US" smtClean="0"/>
              <a:t>8/15/24</a:t>
            </a:fld>
            <a:endParaRPr lang="en-US"/>
          </a:p>
        </p:txBody>
      </p:sp>
      <p:sp>
        <p:nvSpPr>
          <p:cNvPr id="4" name="Footer Placeholder 3">
            <a:extLst>
              <a:ext uri="{FF2B5EF4-FFF2-40B4-BE49-F238E27FC236}">
                <a16:creationId xmlns:a16="http://schemas.microsoft.com/office/drawing/2014/main" id="{B2D20EE1-4C2B-4935-9973-3362F94C9B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C588557-6C08-4635-8E6B-3565CCFBAA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549345-F011-4943-B160-9EA408A4C3D1}" type="slidenum">
              <a:rPr lang="en-US" smtClean="0"/>
              <a:t>‹#›</a:t>
            </a:fld>
            <a:endParaRPr lang="en-US"/>
          </a:p>
        </p:txBody>
      </p:sp>
    </p:spTree>
    <p:extLst>
      <p:ext uri="{BB962C8B-B14F-4D97-AF65-F5344CB8AC3E}">
        <p14:creationId xmlns:p14="http://schemas.microsoft.com/office/powerpoint/2010/main" val="3075117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10241-759B-45E0-98F4-1DCE48CEAB8A}" type="datetimeFigureOut">
              <a:rPr lang="en-US" smtClean="0"/>
              <a:t>8/15/24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2114C-AB4D-4D86-844B-4975A0F34071}" type="slidenum">
              <a:rPr lang="en-US" smtClean="0"/>
              <a:t>‹#›</a:t>
            </a:fld>
            <a:endParaRPr lang="en-US"/>
          </a:p>
        </p:txBody>
      </p:sp>
    </p:spTree>
    <p:extLst>
      <p:ext uri="{BB962C8B-B14F-4D97-AF65-F5344CB8AC3E}">
        <p14:creationId xmlns:p14="http://schemas.microsoft.com/office/powerpoint/2010/main" val="155326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9A9740-7E3A-4FE2-88C2-95046F907A2A}" type="slidenum">
              <a:rPr lang="en-US"/>
              <a:pPr eaLnBrk="1" hangingPunct="1"/>
              <a:t>5</a:t>
            </a:fld>
            <a:endParaRPr lang="en-US"/>
          </a:p>
        </p:txBody>
      </p:sp>
    </p:spTree>
    <p:extLst>
      <p:ext uri="{BB962C8B-B14F-4D97-AF65-F5344CB8AC3E}">
        <p14:creationId xmlns:p14="http://schemas.microsoft.com/office/powerpoint/2010/main" val="321194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54EE6A-63C5-4EC8-A1E1-EF878620F6EA}" type="slidenum">
              <a:rPr lang="en-US"/>
              <a:pPr eaLnBrk="1" hangingPunct="1"/>
              <a:t>33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a:latin typeface="Arial" panose="020B0604020202020204" pitchFamily="34" charset="0"/>
            </a:endParaRPr>
          </a:p>
        </p:txBody>
      </p:sp>
    </p:spTree>
    <p:extLst>
      <p:ext uri="{BB962C8B-B14F-4D97-AF65-F5344CB8AC3E}">
        <p14:creationId xmlns:p14="http://schemas.microsoft.com/office/powerpoint/2010/main" val="3744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vi-VN">
              <a:latin typeface="Arial" panose="020B0604020202020204" pitchFamily="34" charset="0"/>
            </a:endParaRPr>
          </a:p>
        </p:txBody>
      </p:sp>
    </p:spTree>
    <p:extLst>
      <p:ext uri="{BB962C8B-B14F-4D97-AF65-F5344CB8AC3E}">
        <p14:creationId xmlns:p14="http://schemas.microsoft.com/office/powerpoint/2010/main" val="3086663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Linh AvantGarde" panose="02000603030000020004"/>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7" name="Slide Number Placeholder 6"/>
          <p:cNvSpPr>
            <a:spLocks noGrp="1"/>
          </p:cNvSpPr>
          <p:nvPr>
            <p:ph type="sldNum" sz="quarter" idx="12"/>
          </p:nvPr>
        </p:nvSpPr>
        <p:spPr>
          <a:xfrm>
            <a:off x="7688695"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7" name="Slide Number Placeholder 6"/>
          <p:cNvSpPr>
            <a:spLocks noGrp="1"/>
          </p:cNvSpPr>
          <p:nvPr>
            <p:ph type="sldNum" sz="quarter" idx="12"/>
          </p:nvPr>
        </p:nvSpPr>
        <p:spPr>
          <a:xfrm>
            <a:off x="7702550"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5"/>
          <p:cNvSpPr>
            <a:spLocks noGrp="1"/>
          </p:cNvSpPr>
          <p:nvPr>
            <p:ph type="sldNum" sz="quarter" idx="12"/>
          </p:nvPr>
        </p:nvSpPr>
        <p:spPr>
          <a:xfrm>
            <a:off x="7702550" y="6487969"/>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5"/>
          <p:cNvSpPr>
            <a:spLocks noGrp="1"/>
          </p:cNvSpPr>
          <p:nvPr>
            <p:ph type="sldNum" sz="quarter" idx="12"/>
          </p:nvPr>
        </p:nvSpPr>
        <p:spPr>
          <a:xfrm>
            <a:off x="7688695"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756AEA9-AC28-48DF-B7C8-BB38C215A99F}" type="datetime1">
              <a:rPr lang="en-US"/>
              <a:pPr/>
              <a:t>8/15/24</a:t>
            </a:fld>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D12CDBC9-4451-4436-A24F-E039BB7FD64C}" type="slidenum">
              <a:rPr lang="en-US" altLang="en-US"/>
              <a:pPr/>
              <a:t>‹#›</a:t>
            </a:fld>
            <a:endParaRPr lang="en-US" altLang="en-US"/>
          </a:p>
        </p:txBody>
      </p:sp>
      <p:sp>
        <p:nvSpPr>
          <p:cNvPr id="7" name="Rectangle 4"/>
          <p:cNvSpPr>
            <a:spLocks noGrp="1" noChangeArrowheads="1"/>
          </p:cNvSpPr>
          <p:nvPr>
            <p:ph type="ftr" sz="quarter" idx="12"/>
          </p:nvPr>
        </p:nvSpPr>
        <p:spPr>
          <a:ln/>
        </p:spPr>
        <p:txBody>
          <a:bodyPr/>
          <a:lstStyle>
            <a:lvl1pPr>
              <a:defRPr/>
            </a:lvl1pPr>
          </a:lstStyle>
          <a:p>
            <a:pPr>
              <a:defRPr/>
            </a:pPr>
            <a:r>
              <a:rPr lang="en-US" altLang="en-US"/>
              <a:t>Học Máy – IT 4862</a:t>
            </a:r>
          </a:p>
        </p:txBody>
      </p:sp>
    </p:spTree>
    <p:extLst>
      <p:ext uri="{BB962C8B-B14F-4D97-AF65-F5344CB8AC3E}">
        <p14:creationId xmlns:p14="http://schemas.microsoft.com/office/powerpoint/2010/main" val="2582179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EE13367E-EBB3-4806-BE53-1042970B7351}" type="datetime1">
              <a:rPr lang="en-US"/>
              <a:pPr/>
              <a:t>8/15/24</a:t>
            </a:fld>
            <a:endParaRPr lang="en-US" altLang="en-US"/>
          </a:p>
        </p:txBody>
      </p:sp>
      <p:sp>
        <p:nvSpPr>
          <p:cNvPr id="7" name="Rectangle 6"/>
          <p:cNvSpPr>
            <a:spLocks noGrp="1" noChangeArrowheads="1"/>
          </p:cNvSpPr>
          <p:nvPr>
            <p:ph type="sldNum" sz="quarter" idx="11"/>
          </p:nvPr>
        </p:nvSpPr>
        <p:spPr>
          <a:ln/>
        </p:spPr>
        <p:txBody>
          <a:bodyPr/>
          <a:lstStyle>
            <a:lvl1pPr>
              <a:defRPr/>
            </a:lvl1pPr>
          </a:lstStyle>
          <a:p>
            <a:fld id="{DB9AF5DD-F28E-47C0-863F-4254EA306C6D}" type="slidenum">
              <a:rPr lang="en-US" altLang="en-US"/>
              <a:pPr/>
              <a:t>‹#›</a:t>
            </a:fld>
            <a:endParaRPr lang="en-US" altLang="en-US"/>
          </a:p>
        </p:txBody>
      </p:sp>
      <p:sp>
        <p:nvSpPr>
          <p:cNvPr id="8" name="Rectangle 4"/>
          <p:cNvSpPr>
            <a:spLocks noGrp="1" noChangeArrowheads="1"/>
          </p:cNvSpPr>
          <p:nvPr>
            <p:ph type="ftr" sz="quarter" idx="12"/>
          </p:nvPr>
        </p:nvSpPr>
        <p:spPr>
          <a:ln/>
        </p:spPr>
        <p:txBody>
          <a:bodyPr/>
          <a:lstStyle>
            <a:lvl1pPr>
              <a:defRPr/>
            </a:lvl1pPr>
          </a:lstStyle>
          <a:p>
            <a:pPr>
              <a:defRPr/>
            </a:pPr>
            <a:r>
              <a:rPr lang="en-US" altLang="en-US"/>
              <a:t>Học Máy – IT 4862</a:t>
            </a:r>
          </a:p>
        </p:txBody>
      </p:sp>
    </p:spTree>
    <p:extLst>
      <p:ext uri="{BB962C8B-B14F-4D97-AF65-F5344CB8AC3E}">
        <p14:creationId xmlns:p14="http://schemas.microsoft.com/office/powerpoint/2010/main" val="231875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4000" b="1" baseline="0">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8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680614" y="6474114"/>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7693891" y="6474113"/>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7666186" y="6479020"/>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7693891" y="6492874"/>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5" name="Slide Number Placeholder 4"/>
          <p:cNvSpPr>
            <a:spLocks noGrp="1"/>
          </p:cNvSpPr>
          <p:nvPr>
            <p:ph type="sldNum" sz="quarter" idx="12"/>
          </p:nvPr>
        </p:nvSpPr>
        <p:spPr>
          <a:xfrm>
            <a:off x="7707745" y="6479020"/>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07745" y="6479020"/>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7"/>
            <a:ext cx="7886700" cy="731404"/>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080655"/>
            <a:ext cx="7886700" cy="5005821"/>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4000" b="1"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20.wmf"/></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7" Type="http://schemas.openxmlformats.org/officeDocument/2006/relationships/oleObject" Target="../embeddings/oleObject16.bin"/><Relationship Id="rId12" Type="http://schemas.openxmlformats.org/officeDocument/2006/relationships/image" Target="../media/image24.wmf"/><Relationship Id="rId2" Type="http://schemas.openxmlformats.org/officeDocument/2006/relationships/slideLayout" Target="../slideLayouts/slideLayout16.xml"/><Relationship Id="rId1" Type="http://schemas.openxmlformats.org/officeDocument/2006/relationships/themeOverride" Target="../theme/themeOverride10.xml"/><Relationship Id="rId6" Type="http://schemas.openxmlformats.org/officeDocument/2006/relationships/image" Target="../media/image2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8.png"/><Relationship Id="rId9" Type="http://schemas.openxmlformats.org/officeDocument/2006/relationships/oleObject" Target="../embeddings/oleObject17.bin"/><Relationship Id="rId1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5.bin"/><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6.wmf"/><Relationship Id="rId4"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7.bin"/><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5.wmf"/><Relationship Id="rId5" Type="http://schemas.openxmlformats.org/officeDocument/2006/relationships/oleObject" Target="../embeddings/oleObject38.bin"/><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10.png"/></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41.bin"/><Relationship Id="rId1" Type="http://schemas.openxmlformats.org/officeDocument/2006/relationships/slideLayout" Target="../slideLayouts/slideLayout17.xml"/><Relationship Id="rId6" Type="http://schemas.openxmlformats.org/officeDocument/2006/relationships/oleObject" Target="../embeddings/oleObject43.bin"/><Relationship Id="rId5" Type="http://schemas.openxmlformats.org/officeDocument/2006/relationships/image" Target="../media/image54.wmf"/><Relationship Id="rId4" Type="http://schemas.openxmlformats.org/officeDocument/2006/relationships/oleObject" Target="../embeddings/oleObject42.bin"/></Relationships>
</file>

<file path=ppt/slides/_rels/slide41.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44.bin"/><Relationship Id="rId1" Type="http://schemas.openxmlformats.org/officeDocument/2006/relationships/slideLayout" Target="../slideLayouts/slideLayout9.xml"/><Relationship Id="rId6" Type="http://schemas.openxmlformats.org/officeDocument/2006/relationships/oleObject" Target="../embeddings/oleObject46.bin"/><Relationship Id="rId5" Type="http://schemas.openxmlformats.org/officeDocument/2006/relationships/image" Target="../media/image57.wmf"/><Relationship Id="rId4" Type="http://schemas.openxmlformats.org/officeDocument/2006/relationships/oleObject" Target="../embeddings/oleObject45.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49.xml.rels><?xml version="1.0" encoding="UTF-8" standalone="yes"?>
<Relationships xmlns="http://schemas.openxmlformats.org/package/2006/relationships"><Relationship Id="rId3" Type="http://schemas.openxmlformats.org/officeDocument/2006/relationships/hyperlink" Target="http://www.csie.ntu.edu.tw/~cjlin/liblinear/"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2988E-C6B6-4031-90F1-6573C99F0471}"/>
              </a:ext>
            </a:extLst>
          </p:cNvPr>
          <p:cNvSpPr>
            <a:spLocks noGrp="1"/>
          </p:cNvSpPr>
          <p:nvPr>
            <p:ph type="ctrTitle"/>
          </p:nvPr>
        </p:nvSpPr>
        <p:spPr>
          <a:xfrm>
            <a:off x="592931" y="2235199"/>
            <a:ext cx="7958138" cy="4462483"/>
          </a:xfrm>
        </p:spPr>
        <p:txBody>
          <a:bodyPr>
            <a:normAutofit/>
          </a:bodyPr>
          <a:lstStyle/>
          <a:p>
            <a:r>
              <a:rPr lang="en-US" sz="5400" dirty="0" err="1"/>
              <a:t>Học</a:t>
            </a:r>
            <a:r>
              <a:rPr lang="en-US" sz="5400" dirty="0"/>
              <a:t> </a:t>
            </a:r>
            <a:r>
              <a:rPr lang="en-US" sz="5400" dirty="0" err="1"/>
              <a:t>máy</a:t>
            </a:r>
            <a:r>
              <a:rPr lang="en-US" sz="5400" dirty="0"/>
              <a:t> </a:t>
            </a:r>
            <a:r>
              <a:rPr lang="en-US" sz="5400" dirty="0" err="1"/>
              <a:t>cơ</a:t>
            </a:r>
            <a:r>
              <a:rPr lang="en-US" sz="5400" dirty="0"/>
              <a:t> </a:t>
            </a:r>
            <a:r>
              <a:rPr lang="en-US" sz="5400" dirty="0" err="1"/>
              <a:t>bản</a:t>
            </a:r>
            <a:br>
              <a:rPr lang="en-US" sz="5400" dirty="0"/>
            </a:br>
            <a:br>
              <a:rPr lang="en-US" sz="4800" dirty="0"/>
            </a:br>
            <a:r>
              <a:rPr lang="en-US" sz="4400" b="0" dirty="0"/>
              <a:t>SVM</a:t>
            </a:r>
            <a:br>
              <a:rPr lang="en-US" sz="4400" b="0" dirty="0"/>
            </a:br>
            <a:br>
              <a:rPr lang="en-US" sz="4400" b="0" dirty="0"/>
            </a:br>
            <a:br>
              <a:rPr lang="en-US" sz="4400" b="0" dirty="0"/>
            </a:br>
            <a:r>
              <a:rPr lang="en-US" sz="3200" dirty="0" err="1"/>
              <a:t>Nguyễn</a:t>
            </a:r>
            <a:r>
              <a:rPr lang="en-US" sz="3200" dirty="0"/>
              <a:t> </a:t>
            </a:r>
            <a:r>
              <a:rPr lang="en-US" sz="3200" dirty="0" err="1"/>
              <a:t>Đức</a:t>
            </a:r>
            <a:r>
              <a:rPr lang="en-US" sz="3200"/>
              <a:t> Anh</a:t>
            </a:r>
            <a:endParaRPr lang="en-US" sz="4000" dirty="0"/>
          </a:p>
        </p:txBody>
      </p:sp>
      <p:sp>
        <p:nvSpPr>
          <p:cNvPr id="5" name="Slide Number Placeholder 4">
            <a:extLst>
              <a:ext uri="{FF2B5EF4-FFF2-40B4-BE49-F238E27FC236}">
                <a16:creationId xmlns:a16="http://schemas.microsoft.com/office/drawing/2014/main" id="{9CEFB227-EC19-4559-BD5E-E26549F63684}"/>
              </a:ext>
            </a:extLst>
          </p:cNvPr>
          <p:cNvSpPr>
            <a:spLocks noGrp="1"/>
          </p:cNvSpPr>
          <p:nvPr>
            <p:ph type="sldNum" sz="quarter" idx="4294967295"/>
          </p:nvPr>
        </p:nvSpPr>
        <p:spPr>
          <a:xfrm>
            <a:off x="7987145" y="6483064"/>
            <a:ext cx="1117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ACC793-D879-4A72-AB4C-25BC676A92D0}" type="slidenum">
              <a:rPr kumimoji="0" lang="en-US" sz="12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11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a:xfrm>
            <a:off x="457200" y="304800"/>
            <a:ext cx="8229600" cy="762000"/>
          </a:xfrm>
        </p:spPr>
        <p:txBody>
          <a:bodyPr/>
          <a:lstStyle/>
          <a:p>
            <a:pPr>
              <a:defRPr/>
            </a:pPr>
            <a:r>
              <a:rPr lang="en-US" sz="3600" dirty="0" err="1">
                <a:latin typeface="Tahoma" panose="020B0604030504040204" pitchFamily="34" charset="0"/>
                <a:ea typeface="Tahoma" panose="020B0604030504040204" pitchFamily="34" charset="0"/>
                <a:cs typeface="Tahoma" panose="020B0604030504040204" pitchFamily="34" charset="0"/>
              </a:rPr>
              <a:t>Tính</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toán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mức</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lề</a:t>
            </a:r>
            <a:r>
              <a:rPr lang="en-US" sz="3600" dirty="0">
                <a:latin typeface="Tahoma" panose="020B0604030504040204" pitchFamily="34" charset="0"/>
                <a:ea typeface="Tahoma" panose="020B0604030504040204" pitchFamily="34" charset="0"/>
                <a:cs typeface="Tahoma" panose="020B0604030504040204" pitchFamily="34" charset="0"/>
              </a:rPr>
              <a:t> (2)</a:t>
            </a:r>
          </a:p>
        </p:txBody>
      </p:sp>
      <p:sp>
        <p:nvSpPr>
          <p:cNvPr id="2" name="Rectangle 3"/>
          <p:cNvSpPr>
            <a:spLocks noGrp="1" noChangeArrowheads="1"/>
          </p:cNvSpPr>
          <p:nvPr>
            <p:ph idx="1"/>
          </p:nvPr>
        </p:nvSpPr>
        <p:spPr>
          <a:xfrm>
            <a:off x="457200" y="1371600"/>
            <a:ext cx="8229600" cy="4114800"/>
          </a:xfrm>
        </p:spPr>
        <p:txBody>
          <a:bodyPr/>
          <a:lstStyle/>
          <a:p>
            <a:pPr marL="285750" indent="-285750"/>
            <a:r>
              <a:rPr lang="en-US" altLang="ja-JP" sz="2400">
                <a:ea typeface="ＭＳ Ｐゴシック" panose="020B0600070205080204" pitchFamily="34" charset="-128"/>
              </a:rPr>
              <a:t>Tính toán </a:t>
            </a:r>
            <a:r>
              <a:rPr lang="en-US" altLang="ja-JP" sz="2400" i="1">
                <a:ea typeface="ＭＳ Ｐゴシック" panose="020B0600070205080204" pitchFamily="34" charset="-128"/>
              </a:rPr>
              <a:t>d</a:t>
            </a:r>
            <a:r>
              <a:rPr lang="en-US" altLang="ja-JP" sz="2400" b="1" baseline="-25000">
                <a:ea typeface="ＭＳ Ｐゴシック" panose="020B0600070205080204" pitchFamily="34" charset="-128"/>
              </a:rPr>
              <a:t>+</a:t>
            </a:r>
            <a:r>
              <a:rPr lang="en-US" altLang="ja-JP" sz="2400">
                <a:ea typeface="ＭＳ Ｐゴシック" panose="020B0600070205080204" pitchFamily="34" charset="-128"/>
              </a:rPr>
              <a:t>: khoảng cách từ </a:t>
            </a:r>
            <a:r>
              <a:rPr lang="en-US" altLang="ja-JP" sz="2400" b="1">
                <a:ea typeface="ＭＳ Ｐゴシック" panose="020B0600070205080204" pitchFamily="34" charset="-128"/>
              </a:rPr>
              <a:t>x</a:t>
            </a:r>
            <a:r>
              <a:rPr lang="en-US" altLang="ja-JP" sz="2400" b="1" baseline="30000">
                <a:ea typeface="ＭＳ Ｐゴシック" panose="020B0600070205080204" pitchFamily="34" charset="-128"/>
              </a:rPr>
              <a:t>+ </a:t>
            </a:r>
            <a:r>
              <a:rPr lang="en-US" altLang="ja-JP" sz="2400">
                <a:ea typeface="ＭＳ Ｐゴシック" panose="020B0600070205080204" pitchFamily="34" charset="-128"/>
              </a:rPr>
              <a:t>đến (</a:t>
            </a:r>
            <a:r>
              <a:rPr lang="en-US" altLang="ja-JP" sz="2400">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w </a:t>
            </a:r>
            <a:r>
              <a:rPr lang="en-US" altLang="ja-JP" sz="2400" b="1">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 x</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rPr>
              <a:t> + b</a:t>
            </a:r>
            <a:r>
              <a:rPr lang="en-US" altLang="ja-JP" sz="2400">
                <a:ea typeface="ＭＳ Ｐゴシック" panose="020B0600070205080204" pitchFamily="34" charset="-128"/>
              </a:rPr>
              <a:t> = 0)</a:t>
            </a:r>
          </a:p>
          <a:p>
            <a:pPr marL="685800" lvl="1" indent="-228600"/>
            <a:r>
              <a:rPr lang="en-GB" altLang="ja-JP" sz="2000">
                <a:ea typeface="ＭＳ Ｐゴシック" panose="020B0600070205080204" pitchFamily="34" charset="-128"/>
              </a:rPr>
              <a:t>Áp dụng các biểu thức [Eq.3-4]:</a:t>
            </a:r>
          </a:p>
          <a:p>
            <a:pPr marL="285750" indent="-285750">
              <a:spcBef>
                <a:spcPts val="7600"/>
              </a:spcBef>
            </a:pPr>
            <a:r>
              <a:rPr lang="en-US" altLang="ja-JP" sz="2400">
                <a:ea typeface="ＭＳ Ｐゴシック" panose="020B0600070205080204" pitchFamily="34" charset="-128"/>
              </a:rPr>
              <a:t>Tính toán </a:t>
            </a:r>
            <a:r>
              <a:rPr lang="en-US" altLang="ja-JP" sz="2400" i="1">
                <a:ea typeface="ＭＳ Ｐゴシック" panose="020B0600070205080204" pitchFamily="34" charset="-128"/>
              </a:rPr>
              <a:t>d</a:t>
            </a:r>
            <a:r>
              <a:rPr lang="en-US" altLang="ja-JP" sz="2400" b="1" baseline="-25000">
                <a:ea typeface="ＭＳ Ｐゴシック" panose="020B0600070205080204" pitchFamily="34" charset="-128"/>
              </a:rPr>
              <a:t>-</a:t>
            </a:r>
            <a:r>
              <a:rPr lang="en-US" altLang="ja-JP" sz="2400">
                <a:ea typeface="ＭＳ Ｐゴシック" panose="020B0600070205080204" pitchFamily="34" charset="-128"/>
              </a:rPr>
              <a:t>: khoảng cách từ </a:t>
            </a:r>
            <a:r>
              <a:rPr lang="en-US" altLang="ja-JP" sz="2400" b="1">
                <a:ea typeface="ＭＳ Ｐゴシック" panose="020B0600070205080204" pitchFamily="34" charset="-128"/>
              </a:rPr>
              <a:t>x</a:t>
            </a:r>
            <a:r>
              <a:rPr lang="en-US" altLang="ja-JP" sz="2400" b="1" baseline="30000">
                <a:ea typeface="ＭＳ Ｐゴシック" panose="020B0600070205080204" pitchFamily="34" charset="-128"/>
              </a:rPr>
              <a:t>- </a:t>
            </a:r>
            <a:r>
              <a:rPr lang="en-US" altLang="ja-JP" sz="2400">
                <a:ea typeface="ＭＳ Ｐゴシック" panose="020B0600070205080204" pitchFamily="34" charset="-128"/>
              </a:rPr>
              <a:t>đến (</a:t>
            </a:r>
            <a:r>
              <a:rPr lang="en-US" altLang="ja-JP" sz="2400">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w </a:t>
            </a:r>
            <a:r>
              <a:rPr lang="en-US" altLang="ja-JP" sz="2400" b="1">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 x</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rPr>
              <a:t> + b</a:t>
            </a:r>
            <a:r>
              <a:rPr lang="en-US" altLang="ja-JP" sz="2400">
                <a:ea typeface="ＭＳ Ｐゴシック" panose="020B0600070205080204" pitchFamily="34" charset="-128"/>
              </a:rPr>
              <a:t> = 0)</a:t>
            </a:r>
          </a:p>
          <a:p>
            <a:pPr marL="685800" lvl="1" indent="-228600"/>
            <a:r>
              <a:rPr lang="en-GB" altLang="ja-JP" sz="2000">
                <a:ea typeface="ＭＳ Ｐゴシック" panose="020B0600070205080204" pitchFamily="34" charset="-128"/>
              </a:rPr>
              <a:t>Áp dụng các biểu thức [Eq.3-4]:</a:t>
            </a:r>
          </a:p>
          <a:p>
            <a:pPr marL="285750" indent="-285750">
              <a:spcBef>
                <a:spcPts val="7600"/>
              </a:spcBef>
            </a:pPr>
            <a:r>
              <a:rPr lang="en-GB" altLang="ja-JP" sz="2400">
                <a:ea typeface="ＭＳ Ｐゴシック" panose="020B0600070205080204" pitchFamily="34" charset="-128"/>
              </a:rPr>
              <a:t>Tính toán mức lề</a:t>
            </a:r>
          </a:p>
        </p:txBody>
      </p:sp>
      <p:sp>
        <p:nvSpPr>
          <p:cNvPr id="3"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3074" name="Object 2"/>
          <p:cNvGraphicFramePr>
            <a:graphicFrameLocks noChangeAspect="1"/>
          </p:cNvGraphicFramePr>
          <p:nvPr/>
        </p:nvGraphicFramePr>
        <p:xfrm>
          <a:off x="2362200" y="2133600"/>
          <a:ext cx="4191000" cy="898525"/>
        </p:xfrm>
        <a:graphic>
          <a:graphicData uri="http://schemas.openxmlformats.org/presentationml/2006/ole">
            <mc:AlternateContent xmlns:mc="http://schemas.openxmlformats.org/markup-compatibility/2006">
              <mc:Choice xmlns:v="urn:schemas-microsoft-com:vml" Requires="v">
                <p:oleObj name="Formel" r:id="rId3" imgW="2057400" imgH="444240" progId="Equation.3">
                  <p:embed/>
                </p:oleObj>
              </mc:Choice>
              <mc:Fallback>
                <p:oleObj name="Formel" r:id="rId3" imgW="2057400" imgH="44424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133600"/>
                        <a:ext cx="4191000" cy="8985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1"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3075" name="Object 3"/>
          <p:cNvGraphicFramePr>
            <a:graphicFrameLocks noChangeAspect="1"/>
          </p:cNvGraphicFramePr>
          <p:nvPr/>
        </p:nvGraphicFramePr>
        <p:xfrm>
          <a:off x="1828800" y="5105400"/>
          <a:ext cx="3594100" cy="976313"/>
        </p:xfrm>
        <a:graphic>
          <a:graphicData uri="http://schemas.openxmlformats.org/presentationml/2006/ole">
            <mc:AlternateContent xmlns:mc="http://schemas.openxmlformats.org/markup-compatibility/2006">
              <mc:Choice xmlns:v="urn:schemas-microsoft-com:vml" Requires="v">
                <p:oleObj name="Formel" r:id="rId5" imgW="1435100" imgH="393700" progId="Equation.3">
                  <p:embed/>
                </p:oleObj>
              </mc:Choice>
              <mc:Fallback>
                <p:oleObj name="Formel" r:id="rId5" imgW="1435100" imgH="393700" progId="Equation.3">
                  <p:embed/>
                  <p:pic>
                    <p:nvPicPr>
                      <p:cNvPr id="30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105400"/>
                        <a:ext cx="3594100" cy="976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076" name="Object 12"/>
          <p:cNvGraphicFramePr>
            <a:graphicFrameLocks noChangeAspect="1"/>
          </p:cNvGraphicFramePr>
          <p:nvPr/>
        </p:nvGraphicFramePr>
        <p:xfrm>
          <a:off x="2362200" y="3886200"/>
          <a:ext cx="4114800" cy="882650"/>
        </p:xfrm>
        <a:graphic>
          <a:graphicData uri="http://schemas.openxmlformats.org/presentationml/2006/ole">
            <mc:AlternateContent xmlns:mc="http://schemas.openxmlformats.org/markup-compatibility/2006">
              <mc:Choice xmlns:v="urn:schemas-microsoft-com:vml" Requires="v">
                <p:oleObj name="Formel" r:id="rId7" imgW="2057400" imgH="444240" progId="Equation.3">
                  <p:embed/>
                </p:oleObj>
              </mc:Choice>
              <mc:Fallback>
                <p:oleObj name="Formel" r:id="rId7" imgW="2057400" imgH="444240" progId="Equation.3">
                  <p:embed/>
                  <p:pic>
                    <p:nvPicPr>
                      <p:cNvPr id="307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886200"/>
                        <a:ext cx="4114800" cy="882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082" name="Text Box 8"/>
          <p:cNvSpPr txBox="1">
            <a:spLocks noChangeArrowheads="1"/>
          </p:cNvSpPr>
          <p:nvPr/>
        </p:nvSpPr>
        <p:spPr bwMode="auto">
          <a:xfrm>
            <a:off x="7924800" y="22860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[Eq.6]</a:t>
            </a:r>
          </a:p>
        </p:txBody>
      </p:sp>
      <p:sp>
        <p:nvSpPr>
          <p:cNvPr id="3083" name="Text Box 8"/>
          <p:cNvSpPr txBox="1">
            <a:spLocks noChangeArrowheads="1"/>
          </p:cNvSpPr>
          <p:nvPr/>
        </p:nvSpPr>
        <p:spPr bwMode="auto">
          <a:xfrm>
            <a:off x="7848600" y="40386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[Eq.7]</a:t>
            </a:r>
          </a:p>
        </p:txBody>
      </p:sp>
      <p:sp>
        <p:nvSpPr>
          <p:cNvPr id="3084" name="Text Box 8"/>
          <p:cNvSpPr txBox="1">
            <a:spLocks noChangeArrowheads="1"/>
          </p:cNvSpPr>
          <p:nvPr/>
        </p:nvSpPr>
        <p:spPr bwMode="auto">
          <a:xfrm>
            <a:off x="7848600" y="53340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[Eq.8]</a:t>
            </a:r>
          </a:p>
        </p:txBody>
      </p:sp>
      <p:sp>
        <p:nvSpPr>
          <p:cNvPr id="14" name="Slide Number Placeholder 13"/>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10</a:t>
            </a:fld>
            <a:endParaRPr lang="en-US" altLang="en-US">
              <a:latin typeface="Garamond" panose="02020404030301010803" pitchFamily="18" charset="0"/>
            </a:endParaRPr>
          </a:p>
        </p:txBody>
      </p:sp>
    </p:spTree>
    <p:extLst>
      <p:ext uri="{BB962C8B-B14F-4D97-AF65-F5344CB8AC3E}">
        <p14:creationId xmlns:p14="http://schemas.microsoft.com/office/powerpoint/2010/main" val="3673188379"/>
      </p:ext>
    </p:extLst>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itle 1"/>
          <p:cNvSpPr>
            <a:spLocks noGrp="1"/>
          </p:cNvSpPr>
          <p:nvPr>
            <p:ph type="title"/>
          </p:nvPr>
        </p:nvSpPr>
        <p:spPr>
          <a:xfrm>
            <a:off x="457200" y="304800"/>
            <a:ext cx="8229600" cy="762000"/>
          </a:xfrm>
        </p:spPr>
        <p:txBody>
          <a:bodyPr/>
          <a:lstStyle/>
          <a:p>
            <a:r>
              <a:rPr lang="en-GB" sz="3600">
                <a:latin typeface="Tahoma" panose="020B0604030504040204" pitchFamily="34" charset="0"/>
                <a:ea typeface="Tahoma" panose="020B0604030504040204" pitchFamily="34" charset="0"/>
                <a:cs typeface="Tahoma" panose="020B0604030504040204" pitchFamily="34" charset="0"/>
              </a:rPr>
              <a:t>Học SVM: </a:t>
            </a:r>
            <a:r>
              <a:rPr lang="en-GB" sz="3600">
                <a:solidFill>
                  <a:srgbClr val="0000FF"/>
                </a:solidFill>
                <a:latin typeface="Tahoma" panose="020B0604030504040204" pitchFamily="34" charset="0"/>
                <a:ea typeface="Tahoma" panose="020B0604030504040204" pitchFamily="34" charset="0"/>
                <a:cs typeface="Tahoma" panose="020B0604030504040204" pitchFamily="34" charset="0"/>
              </a:rPr>
              <a:t>Cực đại hóa mức lề (1)</a:t>
            </a:r>
            <a:endParaRPr lang="en-US" sz="360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4103" name="Content Placeholder 2"/>
          <p:cNvSpPr>
            <a:spLocks noGrp="1"/>
          </p:cNvSpPr>
          <p:nvPr>
            <p:ph idx="1"/>
          </p:nvPr>
        </p:nvSpPr>
        <p:spPr>
          <a:xfrm>
            <a:off x="457200" y="1447800"/>
            <a:ext cx="8229600" cy="4874941"/>
          </a:xfrm>
        </p:spPr>
        <p:txBody>
          <a:bodyPr>
            <a:normAutofit/>
          </a:bodyPr>
          <a:lstStyle/>
          <a:p>
            <a:pPr>
              <a:lnSpc>
                <a:spcPct val="80000"/>
              </a:lnSpc>
              <a:buFont typeface="Wingdings" panose="05000000000000000000" pitchFamily="2" charset="2"/>
              <a:buNone/>
            </a:pPr>
            <a:r>
              <a:rPr lang="en-US" altLang="ja-JP" sz="2400">
                <a:ea typeface="ＭＳ Ｐゴシック" panose="020B0600070205080204" pitchFamily="34" charset="-128"/>
              </a:rPr>
              <a:t>Định nghĩa (</a:t>
            </a:r>
            <a:r>
              <a:rPr lang="en-US" altLang="ja-JP" sz="2400" b="1">
                <a:ea typeface="ＭＳ Ｐゴシック" panose="020B0600070205080204" pitchFamily="34" charset="-128"/>
              </a:rPr>
              <a:t>Linear SVM –</a:t>
            </a:r>
            <a:r>
              <a:rPr lang="en-US" altLang="ja-JP" sz="2400">
                <a:ea typeface="ＭＳ Ｐゴシック" panose="020B0600070205080204" pitchFamily="34" charset="-128"/>
              </a:rPr>
              <a:t> Trường hợp </a:t>
            </a:r>
            <a:r>
              <a:rPr lang="en-US" altLang="ja-JP" sz="2400" b="1">
                <a:ea typeface="ＭＳ Ｐゴシック" panose="020B0600070205080204" pitchFamily="34" charset="-128"/>
              </a:rPr>
              <a:t>phân tách được</a:t>
            </a:r>
            <a:r>
              <a:rPr lang="en-US" altLang="ja-JP" sz="2400">
                <a:ea typeface="ＭＳ Ｐゴシック" panose="020B0600070205080204" pitchFamily="34" charset="-128"/>
              </a:rPr>
              <a:t>)</a:t>
            </a:r>
          </a:p>
          <a:p>
            <a:pPr>
              <a:lnSpc>
                <a:spcPct val="80000"/>
              </a:lnSpc>
              <a:spcBef>
                <a:spcPts val="1138"/>
              </a:spcBef>
            </a:pPr>
            <a:r>
              <a:rPr lang="en-US" altLang="ja-JP" sz="2400">
                <a:ea typeface="ＭＳ Ｐゴシック" panose="020B0600070205080204" pitchFamily="34" charset="-128"/>
              </a:rPr>
              <a:t>Tập gồm </a:t>
            </a:r>
            <a:r>
              <a:rPr lang="en-US" altLang="ja-JP" sz="2400" i="1">
                <a:latin typeface="Courier New" panose="02070309020205020404" pitchFamily="49" charset="0"/>
                <a:ea typeface="ＭＳ Ｐゴシック" panose="020B0600070205080204" pitchFamily="34" charset="-128"/>
                <a:cs typeface="Courier New" panose="02070309020205020404" pitchFamily="49" charset="0"/>
              </a:rPr>
              <a:t>r</a:t>
            </a:r>
            <a:r>
              <a:rPr lang="en-US" altLang="ja-JP" sz="2400">
                <a:ea typeface="ＭＳ Ｐゴシック" panose="020B0600070205080204" pitchFamily="34" charset="-128"/>
              </a:rPr>
              <a:t> ví dụ huấn luyện có thể phân tách tuyến tính</a:t>
            </a:r>
            <a:endParaRPr lang="en-US" altLang="ja-JP" sz="2400" i="1">
              <a:ea typeface="ＭＳ Ｐゴシック" panose="020B0600070205080204" pitchFamily="34" charset="-128"/>
            </a:endParaRPr>
          </a:p>
          <a:p>
            <a:pPr marL="800100" lvl="1" indent="-228600">
              <a:lnSpc>
                <a:spcPct val="80000"/>
              </a:lnSpc>
              <a:spcBef>
                <a:spcPct val="40000"/>
              </a:spcBef>
              <a:spcAft>
                <a:spcPct val="40000"/>
              </a:spcAft>
              <a:buFont typeface="Wingdings" panose="05000000000000000000" pitchFamily="2" charset="2"/>
              <a:buNone/>
            </a:pPr>
            <a:r>
              <a:rPr lang="en-US" altLang="ja-JP" sz="2400" i="1">
                <a:ea typeface="ＭＳ Ｐゴシック" panose="020B0600070205080204" pitchFamily="34" charset="-128"/>
              </a:rPr>
              <a:t>D</a:t>
            </a:r>
            <a:r>
              <a:rPr lang="en-US" altLang="ja-JP" sz="2400">
                <a:ea typeface="ＭＳ Ｐゴシック" panose="020B0600070205080204" pitchFamily="34" charset="-128"/>
              </a:rPr>
              <a:t> =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1</a:t>
            </a:r>
            <a:r>
              <a:rPr lang="en-US" altLang="ja-JP" sz="2400">
                <a:ea typeface="ＭＳ Ｐゴシック" panose="020B0600070205080204" pitchFamily="34" charset="-128"/>
              </a:rPr>
              <a:t>,</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1</a:t>
            </a:r>
            <a:r>
              <a:rPr lang="en-US" altLang="ja-JP" sz="2400">
                <a:ea typeface="ＭＳ Ｐゴシック" panose="020B0600070205080204" pitchFamily="34" charset="-128"/>
              </a:rPr>
              <a:t>),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2</a:t>
            </a:r>
            <a:r>
              <a:rPr lang="en-US" altLang="ja-JP" sz="2400">
                <a:ea typeface="ＭＳ Ｐゴシック" panose="020B0600070205080204" pitchFamily="34" charset="-128"/>
              </a:rPr>
              <a:t>,</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2</a:t>
            </a:r>
            <a:r>
              <a:rPr lang="en-US" altLang="ja-JP" sz="2400">
                <a:ea typeface="ＭＳ Ｐゴシック" panose="020B0600070205080204" pitchFamily="34" charset="-128"/>
              </a:rPr>
              <a:t>), …,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r</a:t>
            </a:r>
            <a:r>
              <a:rPr lang="en-US" altLang="ja-JP" sz="2400">
                <a:ea typeface="ＭＳ Ｐゴシック" panose="020B0600070205080204" pitchFamily="34" charset="-128"/>
              </a:rPr>
              <a:t>,</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r</a:t>
            </a:r>
            <a:r>
              <a:rPr lang="en-US" altLang="ja-JP" sz="2400">
                <a:ea typeface="ＭＳ Ｐゴシック" panose="020B0600070205080204" pitchFamily="34" charset="-128"/>
              </a:rPr>
              <a:t>)}</a:t>
            </a:r>
          </a:p>
          <a:p>
            <a:pPr>
              <a:lnSpc>
                <a:spcPct val="80000"/>
              </a:lnSpc>
              <a:spcBef>
                <a:spcPts val="1138"/>
              </a:spcBef>
            </a:pPr>
            <a:r>
              <a:rPr lang="en-US" altLang="ja-JP" sz="2400">
                <a:solidFill>
                  <a:srgbClr val="0000FF"/>
                </a:solidFill>
                <a:ea typeface="ＭＳ Ｐゴシック" panose="020B0600070205080204" pitchFamily="34" charset="-128"/>
              </a:rPr>
              <a:t>SVM học một hàm phân loại (classifier) mà có mức lề cực đại</a:t>
            </a:r>
          </a:p>
          <a:p>
            <a:pPr>
              <a:lnSpc>
                <a:spcPct val="80000"/>
              </a:lnSpc>
              <a:spcBef>
                <a:spcPts val="1700"/>
              </a:spcBef>
            </a:pPr>
            <a:r>
              <a:rPr lang="en-US" altLang="ja-JP" sz="2400">
                <a:ea typeface="ＭＳ Ｐゴシック" panose="020B0600070205080204" pitchFamily="34" charset="-128"/>
              </a:rPr>
              <a:t>Tương đương với việc giải quyết </a:t>
            </a:r>
            <a:r>
              <a:rPr lang="en-US" altLang="ja-JP" sz="2400" b="1">
                <a:ea typeface="ＭＳ Ｐゴシック" panose="020B0600070205080204" pitchFamily="34" charset="-128"/>
              </a:rPr>
              <a:t>bài toán tối ưu bậc hai</a:t>
            </a:r>
            <a:r>
              <a:rPr lang="en-US" altLang="ja-JP" sz="2400">
                <a:ea typeface="ＭＳ Ｐゴシック" panose="020B0600070205080204" pitchFamily="34" charset="-128"/>
              </a:rPr>
              <a:t> sau đây</a:t>
            </a:r>
          </a:p>
          <a:p>
            <a:pPr marL="800100" lvl="1" indent="-228600">
              <a:spcBef>
                <a:spcPts val="1138"/>
              </a:spcBef>
            </a:pPr>
            <a:r>
              <a:rPr lang="en-GB" sz="2000"/>
              <a:t>Tìm </a:t>
            </a:r>
            <a:r>
              <a:rPr lang="en-GB" sz="2000" b="1" i="1"/>
              <a:t>w</a:t>
            </a:r>
            <a:r>
              <a:rPr lang="en-GB" sz="2000"/>
              <a:t> và </a:t>
            </a:r>
            <a:r>
              <a:rPr lang="en-GB" sz="2000" i="1"/>
              <a:t>b</a:t>
            </a:r>
            <a:r>
              <a:rPr lang="en-GB" sz="2000"/>
              <a:t> sao cho:                                  đạt cực đại</a:t>
            </a:r>
          </a:p>
          <a:p>
            <a:pPr marL="800100" lvl="1" indent="-228600">
              <a:spcBef>
                <a:spcPts val="1138"/>
              </a:spcBef>
            </a:pPr>
            <a:r>
              <a:rPr lang="en-GB" sz="2000"/>
              <a:t>Với điều kiện:</a:t>
            </a:r>
          </a:p>
          <a:p>
            <a:pPr marL="800100" lvl="1" indent="-228600">
              <a:spcBef>
                <a:spcPts val="3000"/>
              </a:spcBef>
              <a:buFont typeface="Wingdings" panose="05000000000000000000" pitchFamily="2" charset="2"/>
              <a:buNone/>
            </a:pPr>
            <a:endParaRPr lang="en-GB" sz="1400"/>
          </a:p>
          <a:p>
            <a:pPr marL="800100" lvl="1" indent="-228600">
              <a:spcBef>
                <a:spcPts val="3000"/>
              </a:spcBef>
              <a:buFont typeface="Wingdings" panose="05000000000000000000" pitchFamily="2" charset="2"/>
              <a:buNone/>
            </a:pPr>
            <a:r>
              <a:rPr lang="en-GB" sz="2000"/>
              <a:t>với mọi ví dụ huấn luyện </a:t>
            </a:r>
            <a:r>
              <a:rPr lang="en-GB" sz="2000" b="1"/>
              <a:t>x</a:t>
            </a:r>
            <a:r>
              <a:rPr lang="en-GB" sz="2000" b="1" baseline="-25000"/>
              <a:t>i</a:t>
            </a:r>
            <a:r>
              <a:rPr lang="en-GB" sz="2000"/>
              <a:t> (i=1..r)</a:t>
            </a:r>
            <a:endParaRPr lang="en-US" sz="2000"/>
          </a:p>
        </p:txBody>
      </p:sp>
      <p:graphicFrame>
        <p:nvGraphicFramePr>
          <p:cNvPr id="4098" name="Object 2"/>
          <p:cNvGraphicFramePr>
            <a:graphicFrameLocks noChangeAspect="1"/>
          </p:cNvGraphicFramePr>
          <p:nvPr>
            <p:extLst>
              <p:ext uri="{D42A27DB-BD31-4B8C-83A1-F6EECF244321}">
                <p14:modId xmlns:p14="http://schemas.microsoft.com/office/powerpoint/2010/main" val="976870176"/>
              </p:ext>
            </p:extLst>
          </p:nvPr>
        </p:nvGraphicFramePr>
        <p:xfrm>
          <a:off x="3553696" y="3906643"/>
          <a:ext cx="1700213" cy="838200"/>
        </p:xfrm>
        <a:graphic>
          <a:graphicData uri="http://schemas.openxmlformats.org/presentationml/2006/ole">
            <mc:AlternateContent xmlns:mc="http://schemas.openxmlformats.org/markup-compatibility/2006">
              <mc:Choice xmlns:v="urn:schemas-microsoft-com:vml" Requires="v">
                <p:oleObj name="Equazione" r:id="rId2" imgW="901440" imgH="444240" progId="Equation.3">
                  <p:embed/>
                </p:oleObj>
              </mc:Choice>
              <mc:Fallback>
                <p:oleObj name="Equazione" r:id="rId2" imgW="901440" imgH="44424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3696" y="3906643"/>
                        <a:ext cx="1700213" cy="838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316638121"/>
              </p:ext>
            </p:extLst>
          </p:nvPr>
        </p:nvGraphicFramePr>
        <p:xfrm>
          <a:off x="1826710" y="4884234"/>
          <a:ext cx="2867025" cy="838200"/>
        </p:xfrm>
        <a:graphic>
          <a:graphicData uri="http://schemas.openxmlformats.org/presentationml/2006/ole">
            <mc:AlternateContent xmlns:mc="http://schemas.openxmlformats.org/markup-compatibility/2006">
              <mc:Choice xmlns:v="urn:schemas-microsoft-com:vml" Requires="v">
                <p:oleObj name="Equation" r:id="rId4" imgW="1650960" imgH="482400" progId="Equation.3">
                  <p:embed/>
                </p:oleObj>
              </mc:Choice>
              <mc:Fallback>
                <p:oleObj name="Equation" r:id="rId4" imgW="1650960" imgH="482400" progId="Equation.3">
                  <p:embed/>
                  <p:pic>
                    <p:nvPicPr>
                      <p:cNvPr id="4099" name="Object 3"/>
                      <p:cNvPicPr>
                        <a:picLocks noChangeAspect="1" noChangeArrowheads="1"/>
                      </p:cNvPicPr>
                      <p:nvPr/>
                    </p:nvPicPr>
                    <p:blipFill>
                      <a:blip r:embed="rId5"/>
                      <a:srcRect/>
                      <a:stretch>
                        <a:fillRect/>
                      </a:stretch>
                    </p:blipFill>
                    <p:spPr bwMode="auto">
                      <a:xfrm>
                        <a:off x="1826710" y="4884234"/>
                        <a:ext cx="2867025" cy="838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11</a:t>
            </a:fld>
            <a:endParaRPr lang="en-US" altLang="en-US">
              <a:latin typeface="Garamond" panose="02020404030301010803" pitchFamily="18" charset="0"/>
            </a:endParaRPr>
          </a:p>
        </p:txBody>
      </p:sp>
    </p:spTree>
    <p:extLst>
      <p:ext uri="{BB962C8B-B14F-4D97-AF65-F5344CB8AC3E}">
        <p14:creationId xmlns:p14="http://schemas.microsoft.com/office/powerpoint/2010/main" val="189576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374650" y="304800"/>
            <a:ext cx="8229600" cy="762000"/>
          </a:xfrm>
        </p:spPr>
        <p:txBody>
          <a:bodyPr/>
          <a:lstStyle/>
          <a:p>
            <a:pPr>
              <a:defRPr/>
            </a:pPr>
            <a:r>
              <a:rPr lang="en-GB" sz="3600">
                <a:latin typeface="Tahoma" panose="020B0604030504040204" pitchFamily="34" charset="0"/>
                <a:ea typeface="Tahoma" panose="020B0604030504040204" pitchFamily="34" charset="0"/>
                <a:cs typeface="Tahoma" panose="020B0604030504040204" pitchFamily="34" charset="0"/>
              </a:rPr>
              <a:t>Học SVM: </a:t>
            </a:r>
            <a:r>
              <a:rPr lang="en-GB" sz="3600">
                <a:solidFill>
                  <a:srgbClr val="0000FF"/>
                </a:solidFill>
                <a:latin typeface="Tahoma" panose="020B0604030504040204" pitchFamily="34" charset="0"/>
                <a:ea typeface="Tahoma" panose="020B0604030504040204" pitchFamily="34" charset="0"/>
                <a:cs typeface="Tahoma" panose="020B0604030504040204" pitchFamily="34" charset="0"/>
              </a:rPr>
              <a:t>Cực đại hóa mức lề (2)</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5128" name="Rectangle 3"/>
          <p:cNvSpPr>
            <a:spLocks noGrp="1" noChangeArrowheads="1"/>
          </p:cNvSpPr>
          <p:nvPr>
            <p:ph idx="1"/>
          </p:nvPr>
        </p:nvSpPr>
        <p:spPr>
          <a:xfrm>
            <a:off x="457200" y="1447800"/>
            <a:ext cx="8229600" cy="4645025"/>
          </a:xfrm>
        </p:spPr>
        <p:txBody>
          <a:bodyPr/>
          <a:lstStyle/>
          <a:p>
            <a:pPr marL="400050" indent="-228600">
              <a:lnSpc>
                <a:spcPct val="80000"/>
              </a:lnSpc>
              <a:spcBef>
                <a:spcPts val="1138"/>
              </a:spcBef>
            </a:pPr>
            <a:r>
              <a:rPr lang="en-US" altLang="ja-JP" sz="2400">
                <a:ea typeface="ＭＳ Ｐゴシック" panose="020B0600070205080204" pitchFamily="34" charset="-128"/>
              </a:rPr>
              <a:t>Học SVM tương đương với giải quyết </a:t>
            </a:r>
            <a:r>
              <a:rPr lang="en-US" altLang="ja-JP" sz="2400" b="1">
                <a:ea typeface="ＭＳ Ｐゴシック" panose="020B0600070205080204" pitchFamily="34" charset="-128"/>
              </a:rPr>
              <a:t>bài toán cực tiểu hóa có ràng buộc</a:t>
            </a:r>
            <a:r>
              <a:rPr lang="en-US" altLang="ja-JP" sz="2400">
                <a:ea typeface="ＭＳ Ｐゴシック" panose="020B0600070205080204" pitchFamily="34" charset="-128"/>
              </a:rPr>
              <a:t> sau đây</a:t>
            </a:r>
          </a:p>
          <a:p>
            <a:pPr marL="400050" indent="-228600">
              <a:lnSpc>
                <a:spcPct val="80000"/>
              </a:lnSpc>
              <a:spcBef>
                <a:spcPts val="2400"/>
              </a:spcBef>
              <a:buFont typeface="Wingdings" panose="05000000000000000000" pitchFamily="2" charset="2"/>
              <a:buNone/>
            </a:pPr>
            <a:r>
              <a:rPr lang="en-US" altLang="ja-JP" sz="2400">
                <a:ea typeface="ＭＳ Ｐゴシック" panose="020B0600070205080204" pitchFamily="34" charset="-128"/>
              </a:rPr>
              <a:t>Cực tiểu hóa:</a:t>
            </a:r>
          </a:p>
          <a:p>
            <a:pPr marL="400050" indent="-228600">
              <a:lnSpc>
                <a:spcPct val="80000"/>
              </a:lnSpc>
              <a:spcBef>
                <a:spcPts val="3600"/>
              </a:spcBef>
              <a:buFont typeface="Wingdings" panose="05000000000000000000" pitchFamily="2" charset="2"/>
              <a:buNone/>
            </a:pPr>
            <a:r>
              <a:rPr lang="en-US" altLang="ja-JP" sz="2400">
                <a:ea typeface="ＭＳ Ｐゴシック" panose="020B0600070205080204" pitchFamily="34" charset="-128"/>
              </a:rPr>
              <a:t>Với điều kiện:</a:t>
            </a:r>
          </a:p>
          <a:p>
            <a:pPr marL="400050" indent="-228600">
              <a:lnSpc>
                <a:spcPct val="80000"/>
              </a:lnSpc>
              <a:spcBef>
                <a:spcPts val="6000"/>
              </a:spcBef>
            </a:pPr>
            <a:r>
              <a:rPr lang="en-US" altLang="ja-JP" sz="2400">
                <a:ea typeface="ＭＳ Ｐゴシック" panose="020B0600070205080204" pitchFamily="34" charset="-128"/>
                <a:sym typeface="Symbol" panose="05050102010706020507" pitchFamily="18" charset="2"/>
              </a:rPr>
              <a:t>tương đương với</a:t>
            </a:r>
          </a:p>
          <a:p>
            <a:pPr marL="400050" indent="-228600">
              <a:lnSpc>
                <a:spcPct val="80000"/>
              </a:lnSpc>
              <a:spcBef>
                <a:spcPts val="2400"/>
              </a:spcBef>
              <a:buFont typeface="Wingdings" panose="05000000000000000000" pitchFamily="2" charset="2"/>
              <a:buNone/>
            </a:pPr>
            <a:r>
              <a:rPr lang="en-US" sz="2400">
                <a:ea typeface="ＭＳ Ｐゴシック" panose="020B0600070205080204" pitchFamily="34" charset="-128"/>
                <a:sym typeface="Symbol" panose="05050102010706020507" pitchFamily="18" charset="2"/>
              </a:rPr>
              <a:t>Cực tiểu hóa:</a:t>
            </a:r>
          </a:p>
          <a:p>
            <a:pPr marL="400050" indent="-228600">
              <a:lnSpc>
                <a:spcPct val="80000"/>
              </a:lnSpc>
              <a:spcBef>
                <a:spcPts val="2400"/>
              </a:spcBef>
              <a:buFont typeface="Wingdings" panose="05000000000000000000" pitchFamily="2" charset="2"/>
              <a:buNone/>
            </a:pPr>
            <a:r>
              <a:rPr lang="en-US" sz="2400">
                <a:ea typeface="ＭＳ Ｐゴシック" panose="020B0600070205080204" pitchFamily="34" charset="-128"/>
                <a:sym typeface="Symbol" panose="05050102010706020507" pitchFamily="18" charset="2"/>
              </a:rPr>
              <a:t>Với điều kiện:</a:t>
            </a:r>
            <a:endParaRPr lang="en-US" sz="2400"/>
          </a:p>
        </p:txBody>
      </p:sp>
      <p:sp>
        <p:nvSpPr>
          <p:cNvPr id="2" name="Rectangle 5"/>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5122" name="Object 2"/>
          <p:cNvGraphicFramePr>
            <a:graphicFrameLocks noChangeAspect="1"/>
          </p:cNvGraphicFramePr>
          <p:nvPr/>
        </p:nvGraphicFramePr>
        <p:xfrm>
          <a:off x="4114800" y="2133600"/>
          <a:ext cx="3417888" cy="1676400"/>
        </p:xfrm>
        <a:graphic>
          <a:graphicData uri="http://schemas.openxmlformats.org/presentationml/2006/ole">
            <mc:AlternateContent xmlns:mc="http://schemas.openxmlformats.org/markup-compatibility/2006">
              <mc:Choice xmlns:v="urn:schemas-microsoft-com:vml" Requires="v">
                <p:oleObj name="Equazione" r:id="rId3" imgW="1803240" imgH="888840" progId="Equation.3">
                  <p:embed/>
                </p:oleObj>
              </mc:Choice>
              <mc:Fallback>
                <p:oleObj name="Equazione" r:id="rId3" imgW="1803240" imgH="88884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133600"/>
                        <a:ext cx="3417888" cy="1676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5129" name="Text Box 8"/>
          <p:cNvSpPr txBox="1">
            <a:spLocks noChangeArrowheads="1"/>
          </p:cNvSpPr>
          <p:nvPr/>
        </p:nvSpPr>
        <p:spPr bwMode="auto">
          <a:xfrm>
            <a:off x="7696200" y="22860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[Eq.9]</a:t>
            </a:r>
          </a:p>
        </p:txBody>
      </p:sp>
      <p:graphicFrame>
        <p:nvGraphicFramePr>
          <p:cNvPr id="5123" name="Object 11"/>
          <p:cNvGraphicFramePr>
            <a:graphicFrameLocks noChangeAspect="1"/>
          </p:cNvGraphicFramePr>
          <p:nvPr/>
        </p:nvGraphicFramePr>
        <p:xfrm>
          <a:off x="4294188" y="4572000"/>
          <a:ext cx="3163887" cy="1143000"/>
        </p:xfrm>
        <a:graphic>
          <a:graphicData uri="http://schemas.openxmlformats.org/presentationml/2006/ole">
            <mc:AlternateContent xmlns:mc="http://schemas.openxmlformats.org/markup-compatibility/2006">
              <mc:Choice xmlns:v="urn:schemas-microsoft-com:vml" Requires="v">
                <p:oleObj name="Equazione" r:id="rId5" imgW="1752480" imgH="634680" progId="Equation.3">
                  <p:embed/>
                </p:oleObj>
              </mc:Choice>
              <mc:Fallback>
                <p:oleObj name="Equazione" r:id="rId5" imgW="1752480" imgH="634680" progId="Equation.3">
                  <p:embed/>
                  <p:pic>
                    <p:nvPicPr>
                      <p:cNvPr id="512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4188" y="4572000"/>
                        <a:ext cx="3163887" cy="1143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130" name="Text Box 8"/>
          <p:cNvSpPr txBox="1">
            <a:spLocks noChangeArrowheads="1"/>
          </p:cNvSpPr>
          <p:nvPr/>
        </p:nvSpPr>
        <p:spPr bwMode="auto">
          <a:xfrm>
            <a:off x="7772400" y="46482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[Eq.10]</a:t>
            </a:r>
          </a:p>
        </p:txBody>
      </p:sp>
      <p:sp>
        <p:nvSpPr>
          <p:cNvPr id="12" name="Slide Number Placeholder 11"/>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12</a:t>
            </a:fld>
            <a:endParaRPr lang="en-US" altLang="en-US">
              <a:latin typeface="Garamond" panose="02020404030301010803" pitchFamily="18" charset="0"/>
            </a:endParaRPr>
          </a:p>
        </p:txBody>
      </p:sp>
    </p:spTree>
    <p:extLst>
      <p:ext uri="{BB962C8B-B14F-4D97-AF65-F5344CB8AC3E}">
        <p14:creationId xmlns:p14="http://schemas.microsoft.com/office/powerpoint/2010/main" val="722403793"/>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itle 1"/>
          <p:cNvSpPr>
            <a:spLocks noGrp="1"/>
          </p:cNvSpPr>
          <p:nvPr>
            <p:ph type="title"/>
          </p:nvPr>
        </p:nvSpPr>
        <p:spPr>
          <a:xfrm>
            <a:off x="457200" y="304800"/>
            <a:ext cx="8153400" cy="762000"/>
          </a:xfrm>
        </p:spPr>
        <p:txBody>
          <a:bodyPr/>
          <a:lstStyle/>
          <a:p>
            <a:r>
              <a:rPr lang="en-GB" sz="3600">
                <a:latin typeface="Tahoma" panose="020B0604030504040204" pitchFamily="34" charset="0"/>
                <a:ea typeface="Tahoma" panose="020B0604030504040204" pitchFamily="34" charset="0"/>
                <a:cs typeface="Tahoma" panose="020B0604030504040204" pitchFamily="34" charset="0"/>
              </a:rPr>
              <a:t>Lý thuyết tối ưu có ràng buộc (1)</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6151" name="Content Placeholder 2"/>
          <p:cNvSpPr>
            <a:spLocks noGrp="1"/>
          </p:cNvSpPr>
          <p:nvPr>
            <p:ph idx="1"/>
          </p:nvPr>
        </p:nvSpPr>
        <p:spPr>
          <a:xfrm>
            <a:off x="457200" y="1295400"/>
            <a:ext cx="8229600" cy="4876800"/>
          </a:xfrm>
        </p:spPr>
        <p:txBody>
          <a:bodyPr/>
          <a:lstStyle/>
          <a:p>
            <a:pPr marL="228600" indent="-228600"/>
            <a:r>
              <a:rPr lang="en-GB" sz="2400">
                <a:solidFill>
                  <a:srgbClr val="0000FF"/>
                </a:solidFill>
              </a:rPr>
              <a:t>Bài toán cực tiểu hóa có ràng buộc đẳng thức:</a:t>
            </a:r>
          </a:p>
          <a:p>
            <a:pPr marL="742950" lvl="1" indent="171450">
              <a:buFont typeface="Wingdings" panose="05000000000000000000" pitchFamily="2" charset="2"/>
              <a:buNone/>
            </a:pPr>
            <a:r>
              <a:rPr lang="en-GB" sz="2400"/>
              <a:t>Cực tiểu hóa </a:t>
            </a:r>
            <a:r>
              <a:rPr lang="en-GB" sz="2400" i="1"/>
              <a:t>f</a:t>
            </a:r>
            <a:r>
              <a:rPr lang="en-GB" sz="2400"/>
              <a:t>(</a:t>
            </a:r>
            <a:r>
              <a:rPr lang="en-GB" sz="2400" b="1"/>
              <a:t>x</a:t>
            </a:r>
            <a:r>
              <a:rPr lang="en-GB" sz="2400"/>
              <a:t>), với điều kiện </a:t>
            </a:r>
            <a:r>
              <a:rPr lang="en-GB" sz="2400" i="1"/>
              <a:t>g</a:t>
            </a:r>
            <a:r>
              <a:rPr lang="en-GB" sz="2400"/>
              <a:t>(</a:t>
            </a:r>
            <a:r>
              <a:rPr lang="en-GB" sz="2400" b="1"/>
              <a:t>x</a:t>
            </a:r>
            <a:r>
              <a:rPr lang="en-GB" sz="2400"/>
              <a:t>)=0</a:t>
            </a:r>
          </a:p>
          <a:p>
            <a:pPr marL="228600" indent="-228600"/>
            <a:r>
              <a:rPr lang="en-GB" sz="2400">
                <a:solidFill>
                  <a:srgbClr val="0000FF"/>
                </a:solidFill>
              </a:rPr>
              <a:t>Điều kiện cần</a:t>
            </a:r>
            <a:r>
              <a:rPr lang="en-GB" sz="2400"/>
              <a:t> để </a:t>
            </a:r>
            <a:r>
              <a:rPr lang="en-GB" sz="2400" b="1"/>
              <a:t>x</a:t>
            </a:r>
            <a:r>
              <a:rPr lang="en-GB" sz="2400" b="1" baseline="-25000"/>
              <a:t>0</a:t>
            </a:r>
            <a:r>
              <a:rPr lang="en-GB" sz="2400"/>
              <a:t> là một lời giải:</a:t>
            </a:r>
          </a:p>
          <a:p>
            <a:pPr marL="228600" indent="-228600">
              <a:spcBef>
                <a:spcPts val="6000"/>
              </a:spcBef>
              <a:buFont typeface="Wingdings" panose="05000000000000000000" pitchFamily="2" charset="2"/>
              <a:buNone/>
            </a:pPr>
            <a:r>
              <a:rPr lang="en-GB" sz="2400"/>
              <a:t>với </a:t>
            </a:r>
            <a:r>
              <a:rPr lang="en-GB" sz="2400" i="1">
                <a:sym typeface="Symbol" panose="05050102010706020507" pitchFamily="18" charset="2"/>
              </a:rPr>
              <a:t></a:t>
            </a:r>
            <a:r>
              <a:rPr lang="en-GB" sz="2400">
                <a:sym typeface="Symbol" panose="05050102010706020507" pitchFamily="18" charset="2"/>
              </a:rPr>
              <a:t> là một hệ số nhân (multiplier) Lagrange</a:t>
            </a:r>
            <a:endParaRPr lang="en-GB" sz="2400"/>
          </a:p>
          <a:p>
            <a:pPr marL="228600" indent="-228600">
              <a:spcBef>
                <a:spcPts val="2400"/>
              </a:spcBef>
            </a:pPr>
            <a:r>
              <a:rPr lang="en-GB" sz="2400"/>
              <a:t>Trong trường hợp có nhiều ràng buộc đẳng thức </a:t>
            </a:r>
            <a:r>
              <a:rPr lang="en-GB" sz="2400" i="1"/>
              <a:t>g</a:t>
            </a:r>
            <a:r>
              <a:rPr lang="en-GB" sz="2400" i="1" baseline="-25000"/>
              <a:t>i</a:t>
            </a:r>
            <a:r>
              <a:rPr lang="en-GB" sz="2400"/>
              <a:t>(</a:t>
            </a:r>
            <a:r>
              <a:rPr lang="en-GB" sz="2400" b="1"/>
              <a:t>x</a:t>
            </a:r>
            <a:r>
              <a:rPr lang="en-GB" sz="2400"/>
              <a:t>)=0 (</a:t>
            </a:r>
            <a:r>
              <a:rPr lang="en-GB" sz="2400" i="1"/>
              <a:t>i</a:t>
            </a:r>
            <a:r>
              <a:rPr lang="en-GB" sz="2400"/>
              <a:t>=1..</a:t>
            </a:r>
            <a:r>
              <a:rPr lang="en-GB" sz="2400" i="1"/>
              <a:t>r</a:t>
            </a:r>
            <a:r>
              <a:rPr lang="en-GB" sz="2400"/>
              <a:t>), cần một hệ số nhân Lagrange cho mỗi ràng buộc:</a:t>
            </a:r>
          </a:p>
          <a:p>
            <a:pPr marL="228600" indent="-228600">
              <a:spcBef>
                <a:spcPts val="2400"/>
              </a:spcBef>
              <a:buFont typeface="Wingdings" panose="05000000000000000000" pitchFamily="2" charset="2"/>
              <a:buNone/>
            </a:pPr>
            <a:r>
              <a:rPr lang="en-GB" sz="2400"/>
              <a:t> </a:t>
            </a:r>
            <a:endParaRPr lang="en-US" sz="2400"/>
          </a:p>
        </p:txBody>
      </p:sp>
      <p:graphicFrame>
        <p:nvGraphicFramePr>
          <p:cNvPr id="6146" name="Object 6"/>
          <p:cNvGraphicFramePr>
            <a:graphicFrameLocks noChangeAspect="1"/>
          </p:cNvGraphicFramePr>
          <p:nvPr>
            <p:extLst>
              <p:ext uri="{D42A27DB-BD31-4B8C-83A1-F6EECF244321}">
                <p14:modId xmlns:p14="http://schemas.microsoft.com/office/powerpoint/2010/main" val="932584117"/>
              </p:ext>
            </p:extLst>
          </p:nvPr>
        </p:nvGraphicFramePr>
        <p:xfrm>
          <a:off x="5562600" y="2209800"/>
          <a:ext cx="3048000" cy="1219200"/>
        </p:xfrm>
        <a:graphic>
          <a:graphicData uri="http://schemas.openxmlformats.org/presentationml/2006/ole">
            <mc:AlternateContent xmlns:mc="http://schemas.openxmlformats.org/markup-compatibility/2006">
              <mc:Choice xmlns:v="urn:schemas-microsoft-com:vml" Requires="v">
                <p:oleObj name="Equation" r:id="rId2" imgW="1650960" imgH="660240" progId="Equation.3">
                  <p:embed/>
                </p:oleObj>
              </mc:Choice>
              <mc:Fallback>
                <p:oleObj name="Equation" r:id="rId2" imgW="1650960" imgH="660240" progId="Equation.3">
                  <p:embed/>
                  <p:pic>
                    <p:nvPicPr>
                      <p:cNvPr id="6146" name="Object 6"/>
                      <p:cNvPicPr>
                        <a:picLocks noChangeAspect="1" noChangeArrowheads="1"/>
                      </p:cNvPicPr>
                      <p:nvPr/>
                    </p:nvPicPr>
                    <p:blipFill>
                      <a:blip r:embed="rId3"/>
                      <a:srcRect/>
                      <a:stretch>
                        <a:fillRect/>
                      </a:stretch>
                    </p:blipFill>
                    <p:spPr bwMode="auto">
                      <a:xfrm>
                        <a:off x="5562600" y="2209800"/>
                        <a:ext cx="3048000" cy="1219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990600" y="4876800"/>
          <a:ext cx="3609975" cy="1312863"/>
        </p:xfrm>
        <a:graphic>
          <a:graphicData uri="http://schemas.openxmlformats.org/presentationml/2006/ole">
            <mc:AlternateContent xmlns:mc="http://schemas.openxmlformats.org/markup-compatibility/2006">
              <mc:Choice xmlns:v="urn:schemas-microsoft-com:vml" Requires="v">
                <p:oleObj name="Equazione" r:id="rId4" imgW="1955520" imgH="711000" progId="Equation.3">
                  <p:embed/>
                </p:oleObj>
              </mc:Choice>
              <mc:Fallback>
                <p:oleObj name="Equazione" r:id="rId4" imgW="1955520" imgH="711000" progId="Equation.3">
                  <p:embed/>
                  <p:pic>
                    <p:nvPicPr>
                      <p:cNvPr id="61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876800"/>
                        <a:ext cx="3609975" cy="1312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13</a:t>
            </a:fld>
            <a:endParaRPr lang="en-US" altLang="en-US">
              <a:latin typeface="Garamond" panose="02020404030301010803" pitchFamily="18" charset="0"/>
            </a:endParaRPr>
          </a:p>
        </p:txBody>
      </p:sp>
    </p:spTree>
    <p:extLst>
      <p:ext uri="{BB962C8B-B14F-4D97-AF65-F5344CB8AC3E}">
        <p14:creationId xmlns:p14="http://schemas.microsoft.com/office/powerpoint/2010/main" val="14158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itle 1"/>
          <p:cNvSpPr>
            <a:spLocks noGrp="1"/>
          </p:cNvSpPr>
          <p:nvPr>
            <p:ph type="title"/>
          </p:nvPr>
        </p:nvSpPr>
        <p:spPr>
          <a:xfrm>
            <a:off x="457200" y="304800"/>
            <a:ext cx="8229600" cy="762000"/>
          </a:xfrm>
        </p:spPr>
        <p:txBody>
          <a:bodyPr/>
          <a:lstStyle/>
          <a:p>
            <a:r>
              <a:rPr lang="en-GB" sz="3600">
                <a:latin typeface="Tahoma" panose="020B0604030504040204" pitchFamily="34" charset="0"/>
                <a:ea typeface="Tahoma" panose="020B0604030504040204" pitchFamily="34" charset="0"/>
                <a:cs typeface="Tahoma" panose="020B0604030504040204" pitchFamily="34" charset="0"/>
              </a:rPr>
              <a:t>Lý thuyết tối ưu có ràng buộc (2)</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7175" name="Content Placeholder 2"/>
          <p:cNvSpPr>
            <a:spLocks noGrp="1"/>
          </p:cNvSpPr>
          <p:nvPr>
            <p:ph idx="1"/>
          </p:nvPr>
        </p:nvSpPr>
        <p:spPr>
          <a:xfrm>
            <a:off x="457200" y="1371600"/>
            <a:ext cx="8229600" cy="4759325"/>
          </a:xfrm>
        </p:spPr>
        <p:txBody>
          <a:bodyPr/>
          <a:lstStyle/>
          <a:p>
            <a:pPr marL="228600" indent="-228600"/>
            <a:r>
              <a:rPr lang="en-GB" sz="2200">
                <a:solidFill>
                  <a:srgbClr val="0000FF"/>
                </a:solidFill>
              </a:rPr>
              <a:t>Bài toán cực tiểu hóa có các ràng buộc bất đẳng thức:</a:t>
            </a:r>
          </a:p>
          <a:p>
            <a:pPr marL="742950" lvl="1" indent="171450">
              <a:buFont typeface="Wingdings" panose="05000000000000000000" pitchFamily="2" charset="2"/>
              <a:buNone/>
            </a:pPr>
            <a:r>
              <a:rPr lang="en-GB" sz="2200"/>
              <a:t>Cực tiểu hóa </a:t>
            </a:r>
            <a:r>
              <a:rPr lang="en-GB" sz="2200" i="1"/>
              <a:t>f</a:t>
            </a:r>
            <a:r>
              <a:rPr lang="en-GB" sz="2200"/>
              <a:t>(</a:t>
            </a:r>
            <a:r>
              <a:rPr lang="en-GB" sz="2200" b="1"/>
              <a:t>x</a:t>
            </a:r>
            <a:r>
              <a:rPr lang="en-GB" sz="2200"/>
              <a:t>), với các điều kiện </a:t>
            </a:r>
            <a:r>
              <a:rPr lang="en-GB" sz="2200" i="1"/>
              <a:t>g</a:t>
            </a:r>
            <a:r>
              <a:rPr lang="en-GB" sz="2200" i="1" baseline="-25000"/>
              <a:t>i</a:t>
            </a:r>
            <a:r>
              <a:rPr lang="en-GB" sz="2200"/>
              <a:t>(</a:t>
            </a:r>
            <a:r>
              <a:rPr lang="en-GB" sz="2200" b="1"/>
              <a:t>x</a:t>
            </a:r>
            <a:r>
              <a:rPr lang="en-GB" sz="2200"/>
              <a:t>)≤0</a:t>
            </a:r>
          </a:p>
          <a:p>
            <a:pPr marL="228600" indent="-228600">
              <a:spcBef>
                <a:spcPts val="1700"/>
              </a:spcBef>
            </a:pPr>
            <a:r>
              <a:rPr lang="en-GB" sz="2200">
                <a:solidFill>
                  <a:srgbClr val="0000FF"/>
                </a:solidFill>
              </a:rPr>
              <a:t>Điều kiện cần</a:t>
            </a:r>
            <a:r>
              <a:rPr lang="en-GB" sz="2200"/>
              <a:t> để </a:t>
            </a:r>
            <a:r>
              <a:rPr lang="en-GB" sz="2200" b="1"/>
              <a:t>x</a:t>
            </a:r>
            <a:r>
              <a:rPr lang="en-GB" sz="2200" b="1" baseline="-25000"/>
              <a:t>0</a:t>
            </a:r>
            <a:r>
              <a:rPr lang="en-GB" sz="2200"/>
              <a:t> là một lời giải:</a:t>
            </a:r>
          </a:p>
          <a:p>
            <a:pPr marL="228600" indent="-228600">
              <a:spcBef>
                <a:spcPts val="4800"/>
              </a:spcBef>
              <a:buFont typeface="Wingdings" panose="05000000000000000000" pitchFamily="2" charset="2"/>
              <a:buNone/>
            </a:pPr>
            <a:r>
              <a:rPr lang="en-GB" sz="2200">
                <a:sym typeface="Symbol" panose="05050102010706020507" pitchFamily="18" charset="2"/>
              </a:rPr>
              <a:t>							với </a:t>
            </a:r>
            <a:r>
              <a:rPr lang="en-GB" sz="2200" baseline="-25000">
                <a:sym typeface="Symbol" panose="05050102010706020507" pitchFamily="18" charset="2"/>
              </a:rPr>
              <a:t>i</a:t>
            </a:r>
            <a:r>
              <a:rPr lang="en-GB" sz="2200">
                <a:sym typeface="Symbol" panose="05050102010706020507" pitchFamily="18" charset="2"/>
              </a:rPr>
              <a:t>  0</a:t>
            </a:r>
          </a:p>
          <a:p>
            <a:pPr marL="228600" indent="-228600">
              <a:spcBef>
                <a:spcPts val="7200"/>
              </a:spcBef>
            </a:pPr>
            <a:r>
              <a:rPr lang="en-GB" sz="2200">
                <a:sym typeface="Symbol" panose="05050102010706020507" pitchFamily="18" charset="2"/>
              </a:rPr>
              <a:t>Hàm</a:t>
            </a:r>
          </a:p>
          <a:p>
            <a:pPr marL="1257300" lvl="2" indent="2962275">
              <a:spcBef>
                <a:spcPts val="1800"/>
              </a:spcBef>
              <a:buFont typeface="Wingdings" panose="05000000000000000000" pitchFamily="2" charset="2"/>
              <a:buNone/>
            </a:pPr>
            <a:r>
              <a:rPr lang="en-GB">
                <a:sym typeface="Symbol" panose="05050102010706020507" pitchFamily="18" charset="2"/>
              </a:rPr>
              <a:t>được gọi là hàm Lagrange</a:t>
            </a:r>
            <a:endParaRPr lang="en-US"/>
          </a:p>
        </p:txBody>
      </p:sp>
      <p:graphicFrame>
        <p:nvGraphicFramePr>
          <p:cNvPr id="7170" name="Object 6"/>
          <p:cNvGraphicFramePr>
            <a:graphicFrameLocks noChangeAspect="1"/>
          </p:cNvGraphicFramePr>
          <p:nvPr/>
        </p:nvGraphicFramePr>
        <p:xfrm>
          <a:off x="1752600" y="2895600"/>
          <a:ext cx="3538538" cy="1312863"/>
        </p:xfrm>
        <a:graphic>
          <a:graphicData uri="http://schemas.openxmlformats.org/presentationml/2006/ole">
            <mc:AlternateContent xmlns:mc="http://schemas.openxmlformats.org/markup-compatibility/2006">
              <mc:Choice xmlns:v="urn:schemas-microsoft-com:vml" Requires="v">
                <p:oleObj name="Equazione" r:id="rId2" imgW="1917360" imgH="711000" progId="Equation.3">
                  <p:embed/>
                </p:oleObj>
              </mc:Choice>
              <mc:Fallback>
                <p:oleObj name="Equazione" r:id="rId2" imgW="1917360" imgH="711000" progId="Equation.3">
                  <p:embed/>
                  <p:pic>
                    <p:nvPicPr>
                      <p:cNvPr id="717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95600"/>
                        <a:ext cx="3538538" cy="13128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p:cNvGraphicFramePr>
            <a:graphicFrameLocks noChangeAspect="1"/>
          </p:cNvGraphicFramePr>
          <p:nvPr/>
        </p:nvGraphicFramePr>
        <p:xfrm>
          <a:off x="1676400" y="4876800"/>
          <a:ext cx="2606675" cy="904875"/>
        </p:xfrm>
        <a:graphic>
          <a:graphicData uri="http://schemas.openxmlformats.org/presentationml/2006/ole">
            <mc:AlternateContent xmlns:mc="http://schemas.openxmlformats.org/markup-compatibility/2006">
              <mc:Choice xmlns:v="urn:schemas-microsoft-com:vml" Requires="v">
                <p:oleObj name="Equation" r:id="rId4" imgW="1244520" imgH="431640" progId="Equation.3">
                  <p:embed/>
                </p:oleObj>
              </mc:Choice>
              <mc:Fallback>
                <p:oleObj name="Equation" r:id="rId4" imgW="1244520" imgH="43164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876800"/>
                        <a:ext cx="2606675" cy="904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14</a:t>
            </a:fld>
            <a:endParaRPr lang="en-US" altLang="en-US">
              <a:latin typeface="Garamond" panose="02020404030301010803" pitchFamily="18" charset="0"/>
            </a:endParaRPr>
          </a:p>
        </p:txBody>
      </p:sp>
    </p:spTree>
    <p:extLst>
      <p:ext uri="{BB962C8B-B14F-4D97-AF65-F5344CB8AC3E}">
        <p14:creationId xmlns:p14="http://schemas.microsoft.com/office/powerpoint/2010/main" val="214728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a:xfrm>
            <a:off x="381000" y="304800"/>
            <a:ext cx="8229600" cy="762000"/>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Học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giải bài toán cực tiểu hóa</a:t>
            </a:r>
          </a:p>
        </p:txBody>
      </p:sp>
      <p:sp>
        <p:nvSpPr>
          <p:cNvPr id="8197" name="Rectangle 3"/>
          <p:cNvSpPr>
            <a:spLocks noGrp="1" noChangeArrowheads="1"/>
          </p:cNvSpPr>
          <p:nvPr>
            <p:ph idx="1"/>
          </p:nvPr>
        </p:nvSpPr>
        <p:spPr>
          <a:xfrm>
            <a:off x="457200" y="1447800"/>
            <a:ext cx="8229600" cy="4683125"/>
          </a:xfrm>
        </p:spPr>
        <p:txBody>
          <a:bodyPr/>
          <a:lstStyle/>
          <a:p>
            <a:pPr>
              <a:lnSpc>
                <a:spcPct val="90000"/>
              </a:lnSpc>
            </a:pPr>
            <a:r>
              <a:rPr lang="en-US" sz="2400"/>
              <a:t>Biểu thức Lagrange</a:t>
            </a:r>
          </a:p>
          <a:p>
            <a:pPr lvl="1">
              <a:lnSpc>
                <a:spcPct val="90000"/>
              </a:lnSpc>
              <a:spcBef>
                <a:spcPts val="9000"/>
              </a:spcBef>
              <a:buFont typeface="Wingdings" panose="05000000000000000000" pitchFamily="2" charset="2"/>
              <a:buNone/>
            </a:pPr>
            <a:r>
              <a:rPr lang="en-US" altLang="ja-JP" sz="2000">
                <a:ea typeface="ＭＳ Ｐゴシック" panose="020B0600070205080204" pitchFamily="34" charset="-128"/>
              </a:rPr>
              <a:t>trong đó </a:t>
            </a:r>
            <a:r>
              <a:rPr lang="en-US" altLang="ja-JP" sz="2000" i="1">
                <a:ea typeface="ＭＳ Ｐゴシック" panose="020B0600070205080204" pitchFamily="34" charset="-128"/>
                <a:sym typeface="Symbol" panose="05050102010706020507" pitchFamily="18" charset="2"/>
              </a:rPr>
              <a:t></a:t>
            </a:r>
            <a:r>
              <a:rPr lang="en-US" altLang="ja-JP" sz="2000" i="1" baseline="-25000">
                <a:ea typeface="ＭＳ Ｐゴシック" panose="020B0600070205080204" pitchFamily="34" charset="-128"/>
              </a:rPr>
              <a:t>i</a:t>
            </a:r>
            <a:r>
              <a:rPr lang="en-US" altLang="ja-JP" sz="2000">
                <a:ea typeface="ＭＳ Ｐゴシック" panose="020B0600070205080204" pitchFamily="34" charset="-128"/>
                <a:sym typeface="Symbol" panose="05050102010706020507" pitchFamily="18" charset="2"/>
              </a:rPr>
              <a:t> (</a:t>
            </a:r>
            <a:r>
              <a:rPr lang="en-US" altLang="ja-JP" sz="2000">
                <a:ea typeface="ＭＳ Ｐゴシック" panose="020B0600070205080204" pitchFamily="34" charset="-128"/>
              </a:rPr>
              <a:t>0)</a:t>
            </a:r>
            <a:r>
              <a:rPr lang="en-US" altLang="ja-JP" sz="2000" i="1">
                <a:ea typeface="ＭＳ Ｐゴシック" panose="020B0600070205080204" pitchFamily="34" charset="-128"/>
              </a:rPr>
              <a:t> </a:t>
            </a:r>
            <a:r>
              <a:rPr lang="en-US" altLang="ja-JP" sz="2000">
                <a:ea typeface="ＭＳ Ｐゴシック" panose="020B0600070205080204" pitchFamily="34" charset="-128"/>
              </a:rPr>
              <a:t>là các hệ số nhân </a:t>
            </a:r>
            <a:r>
              <a:rPr lang="en-US" altLang="ja-JP" sz="2000">
                <a:ea typeface="ＭＳ Ｐゴシック" panose="020B0600070205080204" pitchFamily="34" charset="-128"/>
                <a:sym typeface="Symbol" panose="05050102010706020507" pitchFamily="18" charset="2"/>
              </a:rPr>
              <a:t>Lagrange</a:t>
            </a:r>
            <a:endParaRPr lang="en-US" altLang="ja-JP" sz="2000" i="1">
              <a:ea typeface="ＭＳ Ｐゴシック" panose="020B0600070205080204" pitchFamily="34" charset="-128"/>
              <a:sym typeface="Symbol" panose="05050102010706020507" pitchFamily="18" charset="2"/>
            </a:endParaRPr>
          </a:p>
          <a:p>
            <a:pPr>
              <a:lnSpc>
                <a:spcPct val="90000"/>
              </a:lnSpc>
              <a:spcBef>
                <a:spcPts val="1700"/>
              </a:spcBef>
            </a:pPr>
            <a:r>
              <a:rPr lang="en-US" altLang="ja-JP" sz="2400">
                <a:ea typeface="ＭＳ Ｐゴシック" panose="020B0600070205080204" pitchFamily="34" charset="-128"/>
                <a:sym typeface="Symbol" panose="05050102010706020507" pitchFamily="18" charset="2"/>
              </a:rPr>
              <a:t>Lý thuyết tối ưu chỉ ra rằng một lời giải tối ưu cho [Eq.11] phải thỏa mãn các điều kiện nhất định, được gọi là </a:t>
            </a:r>
            <a:r>
              <a:rPr lang="en-US" altLang="ja-JP" sz="2400" b="1">
                <a:ea typeface="ＭＳ Ｐゴシック" panose="020B0600070205080204" pitchFamily="34" charset="-128"/>
                <a:sym typeface="Symbol" panose="05050102010706020507" pitchFamily="18" charset="2"/>
              </a:rPr>
              <a:t>các điều kiện Karush-Kuhn-Tucker</a:t>
            </a:r>
            <a:r>
              <a:rPr lang="en-US" altLang="ja-JP" sz="2400">
                <a:ea typeface="ＭＳ Ｐゴシック" panose="020B0600070205080204" pitchFamily="34" charset="-128"/>
                <a:sym typeface="Symbol" panose="05050102010706020507" pitchFamily="18" charset="2"/>
              </a:rPr>
              <a:t> (là các điều kiện cần, nhưng không phải là các điều kiện đủ)</a:t>
            </a:r>
          </a:p>
          <a:p>
            <a:pPr>
              <a:lnSpc>
                <a:spcPct val="90000"/>
              </a:lnSpc>
              <a:spcBef>
                <a:spcPts val="1700"/>
              </a:spcBef>
            </a:pPr>
            <a:r>
              <a:rPr lang="en-US" altLang="ja-JP" sz="2400">
                <a:ea typeface="ＭＳ Ｐゴシック" panose="020B0600070205080204" pitchFamily="34" charset="-128"/>
                <a:sym typeface="Symbol" panose="05050102010706020507" pitchFamily="18" charset="2"/>
              </a:rPr>
              <a:t>Các điều kiện Karush-Kuhn-Tucker đóng vai trò trung tâm trong cả lý thuyết và ứng dụng của lĩnh vực tối ưu có ràng buộc</a:t>
            </a:r>
            <a:endParaRPr lang="en-US" sz="2400">
              <a:sym typeface="Symbol" panose="05050102010706020507" pitchFamily="18" charset="2"/>
            </a:endParaRPr>
          </a:p>
        </p:txBody>
      </p:sp>
      <p:sp>
        <p:nvSpPr>
          <p:cNvPr id="2"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8194" name="Object 2"/>
          <p:cNvGraphicFramePr>
            <a:graphicFrameLocks noChangeAspect="1"/>
          </p:cNvGraphicFramePr>
          <p:nvPr/>
        </p:nvGraphicFramePr>
        <p:xfrm>
          <a:off x="914400" y="1905000"/>
          <a:ext cx="6724650" cy="979488"/>
        </p:xfrm>
        <a:graphic>
          <a:graphicData uri="http://schemas.openxmlformats.org/presentationml/2006/ole">
            <mc:AlternateContent xmlns:mc="http://schemas.openxmlformats.org/markup-compatibility/2006">
              <mc:Choice xmlns:v="urn:schemas-microsoft-com:vml" Requires="v">
                <p:oleObj name="Equation" r:id="rId3" imgW="2984400" imgH="431640" progId="Equation.3">
                  <p:embed/>
                </p:oleObj>
              </mc:Choice>
              <mc:Fallback>
                <p:oleObj name="Equation" r:id="rId3" imgW="2984400" imgH="431640" progId="Equation.3">
                  <p:embed/>
                  <p:pic>
                    <p:nvPicPr>
                      <p:cNvPr id="81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6724650" cy="9794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199" name="Text Box 8"/>
          <p:cNvSpPr txBox="1">
            <a:spLocks noChangeArrowheads="1"/>
          </p:cNvSpPr>
          <p:nvPr/>
        </p:nvSpPr>
        <p:spPr bwMode="auto">
          <a:xfrm>
            <a:off x="7772400" y="2133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[Eq.11]</a:t>
            </a:r>
          </a:p>
        </p:txBody>
      </p:sp>
      <p:sp>
        <p:nvSpPr>
          <p:cNvPr id="9" name="Slide Number Placeholder 8"/>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15</a:t>
            </a:fld>
            <a:endParaRPr lang="en-US" altLang="en-US">
              <a:latin typeface="Garamond" panose="02020404030301010803" pitchFamily="18" charset="0"/>
            </a:endParaRPr>
          </a:p>
        </p:txBody>
      </p:sp>
    </p:spTree>
    <p:extLst>
      <p:ext uri="{BB962C8B-B14F-4D97-AF65-F5344CB8AC3E}">
        <p14:creationId xmlns:p14="http://schemas.microsoft.com/office/powerpoint/2010/main" val="173593163"/>
      </p:ext>
    </p:extLst>
  </p:cSld>
  <p:clrMapOvr>
    <a:overrideClrMapping bg1="lt1" tx1="dk1" bg2="lt2" tx2="dk2" accent1="accent1" accent2="accent2" accent3="accent3" accent4="accent4" accent5="accent5" accent6="accent6" hlink="hlink" folHlink="folHlink"/>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2"/>
          <p:cNvSpPr>
            <a:spLocks noGrp="1" noChangeArrowheads="1"/>
          </p:cNvSpPr>
          <p:nvPr>
            <p:ph type="title"/>
          </p:nvPr>
        </p:nvSpPr>
        <p:spPr>
          <a:xfrm>
            <a:off x="457200" y="304800"/>
            <a:ext cx="8229600" cy="747713"/>
          </a:xfrm>
        </p:spPr>
        <p:txBody>
          <a:bodyPr/>
          <a:lstStyle/>
          <a:p>
            <a:r>
              <a:rPr lang="en-US" altLang="ja-JP" sz="360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Tập điều kiện Karush-Kuhn-Tucker</a:t>
            </a:r>
            <a:endParaRPr lang="en-US" sz="360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9225" name="Rectangle 6"/>
              <p:cNvSpPr>
                <a:spLocks noGrp="1" noChangeArrowheads="1"/>
              </p:cNvSpPr>
              <p:nvPr>
                <p:ph type="body" sz="half" idx="1"/>
              </p:nvPr>
            </p:nvSpPr>
            <p:spPr>
              <a:xfrm>
                <a:off x="457200" y="4413250"/>
                <a:ext cx="8110538" cy="1981200"/>
              </a:xfrm>
            </p:spPr>
            <p:txBody>
              <a:bodyPr/>
              <a:lstStyle/>
              <a:p>
                <a:pPr marL="228600" indent="-228600">
                  <a:spcBef>
                    <a:spcPct val="50000"/>
                  </a:spcBef>
                </a:pPr>
                <a:r>
                  <a:rPr lang="en-US" altLang="ja-JP" sz="2000" dirty="0">
                    <a:ea typeface="ＭＳ Ｐゴシック" panose="020B0600070205080204" pitchFamily="34" charset="-128"/>
                  </a:rPr>
                  <a:t>[Eq.14] </a:t>
                </a:r>
                <a:r>
                  <a:rPr lang="en-US" altLang="ja-JP" sz="2000" dirty="0" err="1">
                    <a:ea typeface="ＭＳ Ｐゴシック" panose="020B0600070205080204" pitchFamily="34" charset="-128"/>
                  </a:rPr>
                  <a:t>chính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tập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ràng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buộc</a:t>
                </a:r>
                <a:r>
                  <a:rPr lang="en-US" altLang="ja-JP" sz="2000" dirty="0">
                    <a:ea typeface="ＭＳ Ｐゴシック" panose="020B0600070205080204" pitchFamily="34" charset="-128"/>
                  </a:rPr>
                  <a:t> ban </a:t>
                </a:r>
                <a:r>
                  <a:rPr lang="en-US" altLang="ja-JP" sz="2000" dirty="0" err="1">
                    <a:ea typeface="ＭＳ Ｐゴシック" panose="020B0600070205080204" pitchFamily="34" charset="-128"/>
                  </a:rPr>
                  <a:t>đầu</a:t>
                </a:r>
                <a:endParaRPr lang="en-US" altLang="ja-JP" sz="2000" dirty="0">
                  <a:ea typeface="ＭＳ Ｐゴシック" panose="020B0600070205080204" pitchFamily="34" charset="-128"/>
                </a:endParaRPr>
              </a:p>
              <a:p>
                <a:pPr marL="228600" indent="-228600">
                  <a:spcBef>
                    <a:spcPct val="10000"/>
                  </a:spcBef>
                </a:pPr>
                <a:r>
                  <a:rPr lang="en-US" altLang="ja-JP" sz="2000" dirty="0" err="1">
                    <a:ea typeface="ＭＳ Ｐゴシック" panose="020B0600070205080204" pitchFamily="34" charset="-128"/>
                  </a:rPr>
                  <a:t>Điều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kiện</a:t>
                </a:r>
                <a:r>
                  <a:rPr lang="en-US" altLang="ja-JP" sz="2000" dirty="0">
                    <a:ea typeface="ＭＳ Ｐゴシック" panose="020B0600070205080204" pitchFamily="34" charset="-128"/>
                  </a:rPr>
                  <a:t> </a:t>
                </a:r>
                <a:r>
                  <a:rPr lang="en-US" altLang="ja-JP" sz="2000" i="1" dirty="0" err="1">
                    <a:ea typeface="ＭＳ Ｐゴシック" panose="020B0600070205080204" pitchFamily="34" charset="-128"/>
                  </a:rPr>
                  <a:t>bổ</a:t>
                </a:r>
                <a:r>
                  <a:rPr lang="en-US" altLang="ja-JP" sz="2000" i="1" dirty="0">
                    <a:ea typeface="ＭＳ Ｐゴシック" panose="020B0600070205080204" pitchFamily="34" charset="-128"/>
                  </a:rPr>
                  <a:t> sung</a:t>
                </a:r>
                <a:r>
                  <a:rPr lang="en-US" altLang="ja-JP" sz="2000" dirty="0">
                    <a:ea typeface="ＭＳ Ｐゴシック" panose="020B0600070205080204" pitchFamily="34" charset="-128"/>
                  </a:rPr>
                  <a:t> [Eq.16] </a:t>
                </a:r>
                <a:r>
                  <a:rPr lang="en-US" altLang="ja-JP" sz="2000" dirty="0" err="1">
                    <a:ea typeface="ＭＳ Ｐゴシック" panose="020B0600070205080204" pitchFamily="34" charset="-128"/>
                  </a:rPr>
                  <a:t>chỉ</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ra</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rằng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chỉ</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những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điểm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dữ</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liệu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thuộc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mặt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siêu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phẳng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lề</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rPr>
                  <a:t>H</a:t>
                </a:r>
                <a:r>
                  <a:rPr lang="en-US" altLang="ja-JP" sz="2000" baseline="-25000" dirty="0">
                    <a:ea typeface="ＭＳ Ｐゴシック" panose="020B0600070205080204" pitchFamily="34" charset="-128"/>
                  </a:rPr>
                  <a: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và</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rPr>
                  <a:t>H</a:t>
                </a:r>
                <a:r>
                  <a:rPr lang="en-US" altLang="ja-JP" sz="2000" b="1" baseline="-25000" dirty="0">
                    <a:ea typeface="ＭＳ Ｐゴシック" panose="020B0600070205080204" pitchFamily="34" charset="-128"/>
                  </a:rPr>
                  <a: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mới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14:m>
                  <m:oMath xmlns:m="http://schemas.openxmlformats.org/officeDocument/2006/math">
                    <m:r>
                      <a:rPr lang="en-US" altLang="ja-JP" sz="20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000" i="1" baseline="-25000" smtClean="0">
                        <a:latin typeface="Cambria Math" panose="02040503050406030204" pitchFamily="18" charset="0"/>
                        <a:ea typeface="ＭＳ Ｐゴシック" panose="020B0600070205080204" pitchFamily="34" charset="-128"/>
                      </a:rPr>
                      <m:t>𝑖</m:t>
                    </m:r>
                    <m:r>
                      <a:rPr lang="en-US" altLang="ja-JP" sz="2000" i="1" smtClean="0">
                        <a:latin typeface="Cambria Math" panose="02040503050406030204" pitchFamily="18" charset="0"/>
                        <a:ea typeface="ＭＳ Ｐゴシック" panose="020B0600070205080204" pitchFamily="34" charset="-128"/>
                      </a:rPr>
                      <m:t>&gt;0</m:t>
                    </m:r>
                  </m:oMath>
                </a14:m>
                <a:r>
                  <a:rPr lang="en-US" altLang="ja-JP" sz="2000" dirty="0">
                    <a:ea typeface="ＭＳ Ｐゴシック" panose="020B0600070205080204" pitchFamily="34" charset="-128"/>
                  </a:rPr>
                  <a:t> – </a:t>
                </a:r>
                <a:r>
                  <a:rPr lang="en-US" altLang="ja-JP" sz="2000" dirty="0" err="1">
                    <a:ea typeface="ＭＳ Ｐゴシック" panose="020B0600070205080204" pitchFamily="34" charset="-128"/>
                  </a:rPr>
                  <a:t>bởi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vì</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với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những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đụ</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thì</a:t>
                </a:r>
                <a:r>
                  <a:rPr lang="en-US" altLang="ja-JP" sz="2000" dirty="0">
                    <a:ea typeface="ＭＳ Ｐゴシック" panose="020B0600070205080204" pitchFamily="34" charset="-128"/>
                  </a:rPr>
                  <a:t>  </a:t>
                </a:r>
                <a14:m>
                  <m:oMath xmlns:m="http://schemas.openxmlformats.org/officeDocument/2006/math">
                    <m:r>
                      <a:rPr lang="en-US" altLang="ja-JP" sz="2000" i="1" smtClean="0">
                        <a:latin typeface="Cambria Math" panose="02040503050406030204" pitchFamily="18" charset="0"/>
                        <a:ea typeface="ＭＳ Ｐゴシック" panose="020B0600070205080204" pitchFamily="34" charset="-128"/>
                      </a:rPr>
                      <m:t>𝑦</m:t>
                    </m:r>
                    <m:r>
                      <a:rPr lang="en-US" altLang="ja-JP" sz="2000" i="1" baseline="-25000" smtClean="0">
                        <a:latin typeface="Cambria Math" panose="02040503050406030204" pitchFamily="18" charset="0"/>
                        <a:ea typeface="ＭＳ Ｐゴシック" panose="020B0600070205080204" pitchFamily="34" charset="-128"/>
                      </a:rPr>
                      <m:t>𝑖</m:t>
                    </m:r>
                    <m:r>
                      <a:rPr lang="en-US" altLang="ja-JP" sz="2000" i="1" smtClean="0">
                        <a:latin typeface="Cambria Math" panose="02040503050406030204" pitchFamily="18" charset="0"/>
                        <a:ea typeface="ＭＳ Ｐゴシック" panose="020B0600070205080204" pitchFamily="34" charset="-128"/>
                      </a:rPr>
                      <m:t>(</m:t>
                    </m:r>
                    <m:r>
                      <a:rPr lang="en-US" altLang="ja-JP" sz="20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000" b="1" i="1" smtClean="0">
                        <a:latin typeface="Cambria Math" panose="02040503050406030204" pitchFamily="18" charset="0"/>
                        <a:ea typeface="ＭＳ Ｐゴシック" panose="020B0600070205080204" pitchFamily="34" charset="-128"/>
                      </a:rPr>
                      <m:t>𝒘</m:t>
                    </m:r>
                    <m:r>
                      <a:rPr lang="en-US" altLang="ja-JP" sz="20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000" b="1" i="1" smtClean="0">
                        <a:latin typeface="Cambria Math" panose="02040503050406030204" pitchFamily="18" charset="0"/>
                        <a:ea typeface="ＭＳ Ｐゴシック" panose="020B0600070205080204" pitchFamily="34" charset="-128"/>
                      </a:rPr>
                      <m:t>𝒙</m:t>
                    </m:r>
                    <m:r>
                      <a:rPr lang="en-US" altLang="ja-JP" sz="2000" i="1" baseline="-25000" smtClean="0">
                        <a:latin typeface="Cambria Math" panose="02040503050406030204" pitchFamily="18" charset="0"/>
                        <a:ea typeface="ＭＳ Ｐゴシック" panose="020B0600070205080204" pitchFamily="34" charset="-128"/>
                      </a:rPr>
                      <m:t>𝑖</m:t>
                    </m:r>
                    <m:r>
                      <a:rPr lang="en-US" altLang="ja-JP" sz="20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000" i="1" smtClean="0">
                        <a:latin typeface="Cambria Math" panose="02040503050406030204" pitchFamily="18" charset="0"/>
                        <a:ea typeface="ＭＳ Ｐゴシック" panose="020B0600070205080204" pitchFamily="34" charset="-128"/>
                      </a:rPr>
                      <m:t>+</m:t>
                    </m:r>
                    <m:r>
                      <a:rPr lang="en-US" altLang="ja-JP" sz="2000" i="1" smtClean="0">
                        <a:latin typeface="Cambria Math" panose="02040503050406030204" pitchFamily="18" charset="0"/>
                        <a:ea typeface="ＭＳ Ｐゴシック" panose="020B0600070205080204" pitchFamily="34" charset="-128"/>
                      </a:rPr>
                      <m:t>𝑏</m:t>
                    </m:r>
                    <m:r>
                      <a:rPr lang="en-US" altLang="ja-JP" sz="2000" i="1" smtClean="0">
                        <a:latin typeface="Cambria Math" panose="02040503050406030204" pitchFamily="18" charset="0"/>
                        <a:ea typeface="ＭＳ Ｐゴシック" panose="020B0600070205080204" pitchFamily="34" charset="-128"/>
                      </a:rPr>
                      <m:t>)−1=0</m:t>
                    </m:r>
                  </m:oMath>
                </a14:m>
                <a:endParaRPr lang="en-US" altLang="ja-JP" sz="2000" dirty="0">
                  <a:ea typeface="ＭＳ Ｐゴシック" panose="020B0600070205080204" pitchFamily="34" charset="-128"/>
                </a:endParaRPr>
              </a:p>
              <a:p>
                <a:pPr marL="555625" lvl="1" indent="-228600">
                  <a:spcBef>
                    <a:spcPct val="10000"/>
                  </a:spcBef>
                  <a:buSzPct val="100000"/>
                  <a:buFont typeface="Arial" panose="020B0604020202020204" pitchFamily="34" charset="0"/>
                  <a:buChar char="→"/>
                </a:pPr>
                <a:r>
                  <a:rPr lang="en-US" altLang="ja-JP" sz="2000" dirty="0" err="1">
                    <a:ea typeface="ＭＳ Ｐゴシック" panose="020B0600070205080204" pitchFamily="34" charset="-128"/>
                  </a:rPr>
                  <a:t>Những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điểm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dữ</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liệu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này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gọi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là</a:t>
                </a:r>
                <a:r>
                  <a:rPr lang="en-US" altLang="ja-JP" sz="2000" dirty="0">
                    <a:ea typeface="ＭＳ Ｐゴシック" panose="020B0600070205080204" pitchFamily="34" charset="-128"/>
                  </a:rPr>
                  <a:t> </a:t>
                </a:r>
                <a:r>
                  <a:rPr lang="en-US" altLang="ja-JP" sz="2000" b="1" dirty="0" err="1">
                    <a:solidFill>
                      <a:srgbClr val="0000FF"/>
                    </a:solidFill>
                    <a:ea typeface="ＭＳ Ｐゴシック" panose="020B0600070205080204" pitchFamily="34" charset="-128"/>
                  </a:rPr>
                  <a:t>các</a:t>
                </a:r>
                <a:r>
                  <a:rPr lang="en-US" altLang="ja-JP" sz="2000" b="1" dirty="0">
                    <a:solidFill>
                      <a:srgbClr val="0000FF"/>
                    </a:solidFill>
                    <a:ea typeface="ＭＳ Ｐゴシック" panose="020B0600070205080204" pitchFamily="34" charset="-128"/>
                  </a:rPr>
                  <a:t> </a:t>
                </a:r>
                <a:r>
                  <a:rPr lang="en-US" altLang="ja-JP" sz="2000" b="1" dirty="0" err="1">
                    <a:solidFill>
                      <a:srgbClr val="0000FF"/>
                    </a:solidFill>
                    <a:ea typeface="ＭＳ Ｐゴシック" panose="020B0600070205080204" pitchFamily="34" charset="-128"/>
                  </a:rPr>
                  <a:t>vectơ</a:t>
                </a:r>
                <a:r>
                  <a:rPr lang="en-US" altLang="ja-JP" sz="2000" b="1" dirty="0">
                    <a:solidFill>
                      <a:srgbClr val="0000FF"/>
                    </a:solidFill>
                    <a:ea typeface="ＭＳ Ｐゴシック" panose="020B0600070205080204" pitchFamily="34" charset="-128"/>
                  </a:rPr>
                  <a:t> </a:t>
                </a:r>
                <a:r>
                  <a:rPr lang="en-US" altLang="ja-JP" sz="2000" b="1" dirty="0" err="1">
                    <a:solidFill>
                      <a:srgbClr val="0000FF"/>
                    </a:solidFill>
                    <a:ea typeface="ＭＳ Ｐゴシック" panose="020B0600070205080204" pitchFamily="34" charset="-128"/>
                  </a:rPr>
                  <a:t>hỗ</a:t>
                </a:r>
                <a:r>
                  <a:rPr lang="en-US" altLang="ja-JP" sz="2000" b="1" dirty="0">
                    <a:solidFill>
                      <a:srgbClr val="0000FF"/>
                    </a:solidFill>
                    <a:ea typeface="ＭＳ Ｐゴシック" panose="020B0600070205080204" pitchFamily="34" charset="-128"/>
                  </a:rPr>
                  <a:t> </a:t>
                </a:r>
                <a:r>
                  <a:rPr lang="en-US" altLang="ja-JP" sz="2000" b="1" dirty="0" err="1">
                    <a:solidFill>
                      <a:srgbClr val="0000FF"/>
                    </a:solidFill>
                    <a:ea typeface="ＭＳ Ｐゴシック" panose="020B0600070205080204" pitchFamily="34" charset="-128"/>
                  </a:rPr>
                  <a:t>trợ</a:t>
                </a:r>
                <a:r>
                  <a:rPr lang="en-US" altLang="ja-JP" sz="2000" dirty="0">
                    <a:solidFill>
                      <a:srgbClr val="0000FF"/>
                    </a:solidFill>
                    <a:ea typeface="ＭＳ Ｐゴシック" panose="020B0600070205080204" pitchFamily="34" charset="-128"/>
                  </a:rPr>
                  <a:t>!</a:t>
                </a:r>
              </a:p>
              <a:p>
                <a:pPr marL="228600" indent="-228600">
                  <a:spcBef>
                    <a:spcPct val="10000"/>
                  </a:spcBef>
                </a:pPr>
                <a:r>
                  <a:rPr lang="en-US" altLang="ja-JP" sz="2000" dirty="0" err="1">
                    <a:ea typeface="ＭＳ Ｐゴシック" panose="020B0600070205080204" pitchFamily="34" charset="-128"/>
                  </a:rPr>
                  <a:t>Đối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với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phải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vectơ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hỗ</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trợ</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thì</a:t>
                </a:r>
                <a:r>
                  <a:rPr lang="en-US" altLang="ja-JP" sz="2000" dirty="0">
                    <a:ea typeface="ＭＳ Ｐゴシック" panose="020B0600070205080204" pitchFamily="34" charset="-128"/>
                  </a:rPr>
                  <a:t>  </a:t>
                </a:r>
                <a14:m>
                  <m:oMath xmlns:m="http://schemas.openxmlformats.org/officeDocument/2006/math">
                    <m:r>
                      <a:rPr lang="en-US" altLang="ja-JP" sz="20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000" i="1" baseline="-25000" smtClean="0">
                        <a:latin typeface="Cambria Math" panose="02040503050406030204" pitchFamily="18" charset="0"/>
                        <a:ea typeface="ＭＳ Ｐゴシック" panose="020B0600070205080204" pitchFamily="34" charset="-128"/>
                      </a:rPr>
                      <m:t>𝑖</m:t>
                    </m:r>
                    <m:r>
                      <a:rPr lang="en-US" altLang="ja-JP" sz="2000" i="1" smtClean="0">
                        <a:latin typeface="Cambria Math" panose="02040503050406030204" pitchFamily="18" charset="0"/>
                        <a:ea typeface="ＭＳ Ｐゴシック" panose="020B0600070205080204" pitchFamily="34" charset="-128"/>
                      </a:rPr>
                      <m:t>=0</m:t>
                    </m:r>
                  </m:oMath>
                </a14:m>
                <a:endParaRPr lang="en-US" sz="2000" dirty="0"/>
              </a:p>
            </p:txBody>
          </p:sp>
        </mc:Choice>
        <mc:Fallback xmlns="">
          <p:sp>
            <p:nvSpPr>
              <p:cNvPr id="9225" name="Rectangle 6"/>
              <p:cNvSpPr>
                <a:spLocks noGrp="1" noRot="1" noChangeAspect="1" noMove="1" noResize="1" noEditPoints="1" noAdjustHandles="1" noChangeArrowheads="1" noChangeShapeType="1" noTextEdit="1"/>
              </p:cNvSpPr>
              <p:nvPr>
                <p:ph type="body" sz="half" idx="1"/>
              </p:nvPr>
            </p:nvSpPr>
            <p:spPr>
              <a:xfrm>
                <a:off x="457200" y="4413250"/>
                <a:ext cx="8110538" cy="1981200"/>
              </a:xfrm>
              <a:blipFill>
                <a:blip r:embed="rId4"/>
                <a:stretch>
                  <a:fillRect l="-626" t="-3822"/>
                </a:stretch>
              </a:blipFill>
            </p:spPr>
            <p:txBody>
              <a:bodyPr/>
              <a:lstStyle/>
              <a:p>
                <a:r>
                  <a:rPr>
                    <a:noFill/>
                  </a:rPr>
                  <a:t> </a:t>
                </a:r>
              </a:p>
            </p:txBody>
          </p:sp>
        </mc:Fallback>
      </mc:AlternateContent>
      <p:graphicFrame>
        <p:nvGraphicFramePr>
          <p:cNvPr id="9218" name="Object 7"/>
          <p:cNvGraphicFramePr>
            <a:graphicFrameLocks noChangeAspect="1"/>
          </p:cNvGraphicFramePr>
          <p:nvPr/>
        </p:nvGraphicFramePr>
        <p:xfrm>
          <a:off x="533400" y="1241425"/>
          <a:ext cx="2701925" cy="792163"/>
        </p:xfrm>
        <a:graphic>
          <a:graphicData uri="http://schemas.openxmlformats.org/presentationml/2006/ole">
            <mc:AlternateContent xmlns:mc="http://schemas.openxmlformats.org/markup-compatibility/2006">
              <mc:Choice xmlns:v="urn:schemas-microsoft-com:vml" Requires="v">
                <p:oleObj name="Equation" r:id="rId5" imgW="1473120" imgH="431640" progId="Equation.3">
                  <p:embed/>
                </p:oleObj>
              </mc:Choice>
              <mc:Fallback>
                <p:oleObj name="Equation" r:id="rId5" imgW="1473120" imgH="431640" progId="Equation.3">
                  <p:embed/>
                  <p:pic>
                    <p:nvPicPr>
                      <p:cNvPr id="921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241425"/>
                        <a:ext cx="2701925" cy="792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Text Box 8"/>
          <p:cNvSpPr txBox="1">
            <a:spLocks noChangeArrowheads="1"/>
          </p:cNvSpPr>
          <p:nvPr/>
        </p:nvSpPr>
        <p:spPr bwMode="auto">
          <a:xfrm>
            <a:off x="7696200" y="1371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[Eq.12]</a:t>
            </a:r>
          </a:p>
        </p:txBody>
      </p:sp>
      <p:graphicFrame>
        <p:nvGraphicFramePr>
          <p:cNvPr id="9219" name="Object 3"/>
          <p:cNvGraphicFramePr>
            <a:graphicFrameLocks noChangeAspect="1"/>
          </p:cNvGraphicFramePr>
          <p:nvPr/>
        </p:nvGraphicFramePr>
        <p:xfrm>
          <a:off x="468313" y="1981200"/>
          <a:ext cx="2262187" cy="817563"/>
        </p:xfrm>
        <a:graphic>
          <a:graphicData uri="http://schemas.openxmlformats.org/presentationml/2006/ole">
            <mc:AlternateContent xmlns:mc="http://schemas.openxmlformats.org/markup-compatibility/2006">
              <mc:Choice xmlns:v="urn:schemas-microsoft-com:vml" Requires="v">
                <p:oleObj name="Equation" r:id="rId7" imgW="1193760" imgH="431640" progId="Equation.3">
                  <p:embed/>
                </p:oleObj>
              </mc:Choice>
              <mc:Fallback>
                <p:oleObj name="Equation" r:id="rId7" imgW="1193760" imgH="431640" progId="Equation.3">
                  <p:embed/>
                  <p:pic>
                    <p:nvPicPr>
                      <p:cNvPr id="921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981200"/>
                        <a:ext cx="2262187" cy="817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27" name="Text Box 8"/>
          <p:cNvSpPr txBox="1">
            <a:spLocks noChangeArrowheads="1"/>
          </p:cNvSpPr>
          <p:nvPr/>
        </p:nvSpPr>
        <p:spPr bwMode="auto">
          <a:xfrm>
            <a:off x="7772400" y="2133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[Eq.13]</a:t>
            </a:r>
          </a:p>
        </p:txBody>
      </p:sp>
      <p:graphicFrame>
        <p:nvGraphicFramePr>
          <p:cNvPr id="9220" name="Object 9"/>
          <p:cNvGraphicFramePr>
            <a:graphicFrameLocks noChangeAspect="1"/>
          </p:cNvGraphicFramePr>
          <p:nvPr/>
        </p:nvGraphicFramePr>
        <p:xfrm>
          <a:off x="457200" y="2819400"/>
          <a:ext cx="3836988" cy="454025"/>
        </p:xfrm>
        <a:graphic>
          <a:graphicData uri="http://schemas.openxmlformats.org/presentationml/2006/ole">
            <mc:AlternateContent xmlns:mc="http://schemas.openxmlformats.org/markup-compatibility/2006">
              <mc:Choice xmlns:v="urn:schemas-microsoft-com:vml" Requires="v">
                <p:oleObj name="Equazione" r:id="rId9" imgW="2145960" imgH="253800" progId="Equation.3">
                  <p:embed/>
                </p:oleObj>
              </mc:Choice>
              <mc:Fallback>
                <p:oleObj name="Equazione" r:id="rId9" imgW="2145960" imgH="253800" progId="Equation.3">
                  <p:embed/>
                  <p:pic>
                    <p:nvPicPr>
                      <p:cNvPr id="922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819400"/>
                        <a:ext cx="3836988" cy="45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28" name="Text Box 8"/>
          <p:cNvSpPr txBox="1">
            <a:spLocks noChangeArrowheads="1"/>
          </p:cNvSpPr>
          <p:nvPr/>
        </p:nvSpPr>
        <p:spPr bwMode="auto">
          <a:xfrm>
            <a:off x="7772400" y="2819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[Eq.14]</a:t>
            </a:r>
          </a:p>
        </p:txBody>
      </p:sp>
      <p:graphicFrame>
        <p:nvGraphicFramePr>
          <p:cNvPr id="9221" name="Object 10"/>
          <p:cNvGraphicFramePr>
            <a:graphicFrameLocks noChangeAspect="1"/>
          </p:cNvGraphicFramePr>
          <p:nvPr/>
        </p:nvGraphicFramePr>
        <p:xfrm>
          <a:off x="468313" y="3276600"/>
          <a:ext cx="738187" cy="428625"/>
        </p:xfrm>
        <a:graphic>
          <a:graphicData uri="http://schemas.openxmlformats.org/presentationml/2006/ole">
            <mc:AlternateContent xmlns:mc="http://schemas.openxmlformats.org/markup-compatibility/2006">
              <mc:Choice xmlns:v="urn:schemas-microsoft-com:vml" Requires="v">
                <p:oleObj name="Equation" r:id="rId11" imgW="393480" imgH="228600" progId="Equation.3">
                  <p:embed/>
                </p:oleObj>
              </mc:Choice>
              <mc:Fallback>
                <p:oleObj name="Equation" r:id="rId11" imgW="393480" imgH="228600" progId="Equation.3">
                  <p:embed/>
                  <p:pic>
                    <p:nvPicPr>
                      <p:cNvPr id="9221"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3276600"/>
                        <a:ext cx="738187" cy="4286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29" name="Text Box 8"/>
          <p:cNvSpPr txBox="1">
            <a:spLocks noChangeArrowheads="1"/>
          </p:cNvSpPr>
          <p:nvPr/>
        </p:nvSpPr>
        <p:spPr bwMode="auto">
          <a:xfrm>
            <a:off x="7772400" y="3276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[Eq.15]</a:t>
            </a:r>
          </a:p>
        </p:txBody>
      </p:sp>
      <p:graphicFrame>
        <p:nvGraphicFramePr>
          <p:cNvPr id="9222" name="Object 6"/>
          <p:cNvGraphicFramePr>
            <a:graphicFrameLocks noChangeAspect="1"/>
          </p:cNvGraphicFramePr>
          <p:nvPr/>
        </p:nvGraphicFramePr>
        <p:xfrm>
          <a:off x="503238" y="3657600"/>
          <a:ext cx="2740025" cy="465138"/>
        </p:xfrm>
        <a:graphic>
          <a:graphicData uri="http://schemas.openxmlformats.org/presentationml/2006/ole">
            <mc:AlternateContent xmlns:mc="http://schemas.openxmlformats.org/markup-compatibility/2006">
              <mc:Choice xmlns:v="urn:schemas-microsoft-com:vml" Requires="v">
                <p:oleObj name="Equation" r:id="rId13" imgW="1498320" imgH="253800" progId="Equation.3">
                  <p:embed/>
                </p:oleObj>
              </mc:Choice>
              <mc:Fallback>
                <p:oleObj name="Equation" r:id="rId13" imgW="1498320" imgH="253800" progId="Equation.3">
                  <p:embed/>
                  <p:pic>
                    <p:nvPicPr>
                      <p:cNvPr id="9222"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238" y="3657600"/>
                        <a:ext cx="2740025" cy="4651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230" name="Text Box 8"/>
          <p:cNvSpPr txBox="1">
            <a:spLocks noChangeArrowheads="1"/>
          </p:cNvSpPr>
          <p:nvPr/>
        </p:nvSpPr>
        <p:spPr bwMode="auto">
          <a:xfrm>
            <a:off x="7772400" y="37338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[Eq.16]</a:t>
            </a:r>
          </a:p>
        </p:txBody>
      </p:sp>
      <p:sp>
        <p:nvSpPr>
          <p:cNvPr id="16" name="Slide Number Placeholder 15"/>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F769C7-BA64-418A-9EC1-C3D7969F7841}" type="slidenum">
              <a:rPr lang="en-US" altLang="en-US">
                <a:latin typeface="Garamond" panose="02020404030301010803" pitchFamily="18" charset="0"/>
              </a:rPr>
              <a:pPr eaLnBrk="1" hangingPunct="1"/>
              <a:t>16</a:t>
            </a:fld>
            <a:endParaRPr lang="en-US" altLang="en-US">
              <a:latin typeface="Garamond" panose="02020404030301010803" pitchFamily="18" charset="0"/>
            </a:endParaRPr>
          </a:p>
        </p:txBody>
      </p:sp>
      <p:sp>
        <p:nvSpPr>
          <p:cNvPr id="3" name="Rectangle 2"/>
          <p:cNvSpPr/>
          <p:nvPr/>
        </p:nvSpPr>
        <p:spPr>
          <a:xfrm>
            <a:off x="457200" y="3657600"/>
            <a:ext cx="8305800" cy="476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6932639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457200" y="304800"/>
            <a:ext cx="8229600" cy="762000"/>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Học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giải bài toán cực tiểu hóa</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38915" name="Rectangle 3"/>
          <p:cNvSpPr>
            <a:spLocks noGrp="1" noChangeArrowheads="1"/>
          </p:cNvSpPr>
          <p:nvPr>
            <p:ph idx="1"/>
          </p:nvPr>
        </p:nvSpPr>
        <p:spPr>
          <a:xfrm>
            <a:off x="457200" y="1371600"/>
            <a:ext cx="8458200" cy="4759325"/>
          </a:xfrm>
        </p:spPr>
        <p:txBody>
          <a:bodyPr/>
          <a:lstStyle/>
          <a:p>
            <a:pPr marL="285750" indent="-285750">
              <a:lnSpc>
                <a:spcPct val="90000"/>
              </a:lnSpc>
            </a:pPr>
            <a:r>
              <a:rPr lang="en-US" altLang="ja-JP" sz="2400">
                <a:ea typeface="ＭＳ Ｐゴシック" panose="020B0600070205080204" pitchFamily="34" charset="-128"/>
              </a:rPr>
              <a:t>Trong trường hợp tổng quát, các điều kiện Karush-Kuhn-Tucker là </a:t>
            </a:r>
            <a:r>
              <a:rPr lang="en-US" altLang="ja-JP" sz="2400" i="1">
                <a:ea typeface="ＭＳ Ｐゴシック" panose="020B0600070205080204" pitchFamily="34" charset="-128"/>
              </a:rPr>
              <a:t>cần</a:t>
            </a:r>
            <a:r>
              <a:rPr lang="en-US" altLang="ja-JP" sz="2400">
                <a:ea typeface="ＭＳ Ｐゴシック" panose="020B0600070205080204" pitchFamily="34" charset="-128"/>
              </a:rPr>
              <a:t> đối với một lời giải tối ưu, nhưng </a:t>
            </a:r>
            <a:r>
              <a:rPr lang="en-US" altLang="ja-JP" sz="2400" i="1">
                <a:ea typeface="ＭＳ Ｐゴシック" panose="020B0600070205080204" pitchFamily="34" charset="-128"/>
              </a:rPr>
              <a:t>chưa đủ</a:t>
            </a:r>
            <a:endParaRPr lang="en-US" altLang="ja-JP" sz="2400">
              <a:ea typeface="ＭＳ Ｐゴシック" panose="020B0600070205080204" pitchFamily="34" charset="-128"/>
            </a:endParaRPr>
          </a:p>
          <a:p>
            <a:pPr marL="285750" indent="-285750">
              <a:lnSpc>
                <a:spcPct val="90000"/>
              </a:lnSpc>
              <a:spcBef>
                <a:spcPts val="1138"/>
              </a:spcBef>
            </a:pPr>
            <a:r>
              <a:rPr lang="en-US" altLang="ja-JP" sz="2400">
                <a:solidFill>
                  <a:srgbClr val="0000FF"/>
                </a:solidFill>
                <a:ea typeface="ＭＳ Ｐゴシック" panose="020B0600070205080204" pitchFamily="34" charset="-128"/>
              </a:rPr>
              <a:t>Tuy nhiên đối với SVM, bài toán cực tiểu hóa có </a:t>
            </a:r>
            <a:r>
              <a:rPr lang="en-US" altLang="ja-JP" sz="2400" i="1">
                <a:solidFill>
                  <a:srgbClr val="0000FF"/>
                </a:solidFill>
                <a:ea typeface="ＭＳ Ｐゴシック" panose="020B0600070205080204" pitchFamily="34" charset="-128"/>
              </a:rPr>
              <a:t>hàm mục tiêu lồi</a:t>
            </a:r>
            <a:r>
              <a:rPr lang="en-US" altLang="ja-JP" sz="2400">
                <a:solidFill>
                  <a:srgbClr val="0000FF"/>
                </a:solidFill>
                <a:ea typeface="ＭＳ Ｐゴシック" panose="020B0600070205080204" pitchFamily="34" charset="-128"/>
              </a:rPr>
              <a:t> (convex) và </a:t>
            </a:r>
            <a:r>
              <a:rPr lang="en-US" altLang="ja-JP" sz="2400" i="1">
                <a:solidFill>
                  <a:srgbClr val="0000FF"/>
                </a:solidFill>
                <a:ea typeface="ＭＳ Ｐゴシック" panose="020B0600070205080204" pitchFamily="34" charset="-128"/>
              </a:rPr>
              <a:t>các ràng buộc tuyến tính</a:t>
            </a:r>
            <a:r>
              <a:rPr lang="en-US" altLang="ja-JP" sz="2400">
                <a:solidFill>
                  <a:srgbClr val="0000FF"/>
                </a:solidFill>
                <a:ea typeface="ＭＳ Ｐゴシック" panose="020B0600070205080204" pitchFamily="34" charset="-128"/>
              </a:rPr>
              <a:t>, thì các điều kiện Karush-Kuhn-Tucker là </a:t>
            </a:r>
            <a:r>
              <a:rPr lang="en-US" altLang="ja-JP" sz="2400" i="1">
                <a:solidFill>
                  <a:srgbClr val="0000FF"/>
                </a:solidFill>
                <a:ea typeface="ＭＳ Ｐゴシック" panose="020B0600070205080204" pitchFamily="34" charset="-128"/>
              </a:rPr>
              <a:t>cần và đủ</a:t>
            </a:r>
            <a:r>
              <a:rPr lang="en-US" altLang="ja-JP" sz="2400">
                <a:solidFill>
                  <a:srgbClr val="0000FF"/>
                </a:solidFill>
                <a:ea typeface="ＭＳ Ｐゴシック" panose="020B0600070205080204" pitchFamily="34" charset="-128"/>
              </a:rPr>
              <a:t> đối với một lời giải tối ưu</a:t>
            </a:r>
          </a:p>
          <a:p>
            <a:pPr marL="285750" indent="-285750">
              <a:lnSpc>
                <a:spcPct val="90000"/>
              </a:lnSpc>
              <a:spcBef>
                <a:spcPts val="1138"/>
              </a:spcBef>
            </a:pPr>
            <a:r>
              <a:rPr lang="en-US" altLang="ja-JP" sz="2400">
                <a:ea typeface="ＭＳ Ｐゴシック" panose="020B0600070205080204" pitchFamily="34" charset="-128"/>
              </a:rPr>
              <a:t>Giải quyết bài toán tối ưu này vẫn là một nhiệm vụ khó khăn, do sự tồn tại của các ràng buộc bất đẳng thức!</a:t>
            </a:r>
          </a:p>
          <a:p>
            <a:pPr marL="285750" indent="-285750">
              <a:lnSpc>
                <a:spcPct val="90000"/>
              </a:lnSpc>
              <a:spcBef>
                <a:spcPts val="1700"/>
              </a:spcBef>
            </a:pPr>
            <a:r>
              <a:rPr lang="en-US" altLang="ja-JP" sz="2400">
                <a:ea typeface="ＭＳ Ｐゴシック" panose="020B0600070205080204" pitchFamily="34" charset="-128"/>
              </a:rPr>
              <a:t>Phương pháp Lagrange giải quyết bài toán tối ưu hàm lồi dẫn đến một bài toán </a:t>
            </a:r>
            <a:r>
              <a:rPr lang="en-US" altLang="ja-JP" sz="2400" b="1">
                <a:ea typeface="ＭＳ Ｐゴシック" panose="020B0600070205080204" pitchFamily="34" charset="-128"/>
              </a:rPr>
              <a:t>đối ngẫu (dual)</a:t>
            </a:r>
            <a:r>
              <a:rPr lang="en-US" altLang="ja-JP" sz="2400">
                <a:ea typeface="ＭＳ Ｐゴシック" panose="020B0600070205080204" pitchFamily="34" charset="-128"/>
              </a:rPr>
              <a:t> của bài toán tối ưu</a:t>
            </a:r>
          </a:p>
          <a:p>
            <a:pPr marL="685800" lvl="1" indent="-358775">
              <a:lnSpc>
                <a:spcPct val="90000"/>
              </a:lnSpc>
              <a:spcBef>
                <a:spcPts val="1138"/>
              </a:spcBef>
              <a:buSzPct val="100000"/>
              <a:buFont typeface="Arial" panose="020B0604020202020204" pitchFamily="34" charset="0"/>
              <a:buChar char="→"/>
            </a:pPr>
            <a:r>
              <a:rPr lang="en-US" altLang="ja-JP" sz="2200">
                <a:ea typeface="ＭＳ Ｐゴシック" panose="020B0600070205080204" pitchFamily="34" charset="-128"/>
              </a:rPr>
              <a:t>Dễ giải quyết hơn so với bài toán tối ưu </a:t>
            </a:r>
            <a:r>
              <a:rPr lang="en-US" altLang="ja-JP" sz="2200" b="1">
                <a:ea typeface="ＭＳ Ｐゴシック" panose="020B0600070205080204" pitchFamily="34" charset="-128"/>
              </a:rPr>
              <a:t>ban đầu (primal)</a:t>
            </a:r>
            <a:endParaRPr lang="en-US" sz="2200" b="1"/>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17</a:t>
            </a:fld>
            <a:endParaRPr lang="en-US" altLang="en-US">
              <a:latin typeface="Garamond" panose="02020404030301010803" pitchFamily="18" charset="0"/>
            </a:endParaRPr>
          </a:p>
        </p:txBody>
      </p:sp>
    </p:spTree>
    <p:extLst>
      <p:ext uri="{BB962C8B-B14F-4D97-AF65-F5344CB8AC3E}">
        <p14:creationId xmlns:p14="http://schemas.microsoft.com/office/powerpoint/2010/main" val="4041703897"/>
      </p:ext>
    </p:extLst>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Học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Biểu thức đối ngẫu</a:t>
            </a:r>
          </a:p>
        </p:txBody>
      </p:sp>
      <p:sp>
        <p:nvSpPr>
          <p:cNvPr id="10245" name="Rectangle 3"/>
          <p:cNvSpPr>
            <a:spLocks noGrp="1" noChangeArrowheads="1"/>
          </p:cNvSpPr>
          <p:nvPr>
            <p:ph idx="1"/>
          </p:nvPr>
        </p:nvSpPr>
        <p:spPr>
          <a:xfrm>
            <a:off x="457200" y="1295399"/>
            <a:ext cx="8534400" cy="5257795"/>
          </a:xfrm>
        </p:spPr>
        <p:txBody>
          <a:bodyPr/>
          <a:lstStyle/>
          <a:p>
            <a:pPr marL="228600" indent="-228600"/>
            <a:r>
              <a:rPr lang="en-US" altLang="ja-JP" sz="2400">
                <a:ea typeface="ＭＳ Ｐゴシック" panose="020B0600070205080204" pitchFamily="34" charset="-128"/>
              </a:rPr>
              <a:t>Để thu được biểu thức </a:t>
            </a:r>
            <a:r>
              <a:rPr lang="en-US" altLang="ja-JP" sz="2400" b="1">
                <a:ea typeface="ＭＳ Ｐゴシック" panose="020B0600070205080204" pitchFamily="34" charset="-128"/>
              </a:rPr>
              <a:t>đối ngẫu</a:t>
            </a:r>
            <a:r>
              <a:rPr lang="en-US" altLang="ja-JP" sz="2400">
                <a:ea typeface="ＭＳ Ｐゴシック" panose="020B0600070205080204" pitchFamily="34" charset="-128"/>
              </a:rPr>
              <a:t> từ biểu thức </a:t>
            </a:r>
            <a:r>
              <a:rPr lang="en-US" altLang="ja-JP" sz="2400" b="1">
                <a:ea typeface="ＭＳ Ｐゴシック" panose="020B0600070205080204" pitchFamily="34" charset="-128"/>
              </a:rPr>
              <a:t>ban đầu</a:t>
            </a:r>
            <a:r>
              <a:rPr lang="en-US" altLang="ja-JP" sz="2400">
                <a:ea typeface="ＭＳ Ｐゴシック" panose="020B0600070205080204" pitchFamily="34" charset="-128"/>
              </a:rPr>
              <a:t>:</a:t>
            </a:r>
          </a:p>
          <a:p>
            <a:pPr marL="530225" lvl="1" indent="-203200">
              <a:spcBef>
                <a:spcPts val="563"/>
              </a:spcBef>
              <a:buSzPct val="100000"/>
              <a:buFont typeface="Arial" panose="020B0604020202020204" pitchFamily="34" charset="0"/>
              <a:buChar char="→"/>
            </a:pPr>
            <a:r>
              <a:rPr lang="en-US" altLang="ja-JP" sz="2000">
                <a:ea typeface="ＭＳ Ｐゴシック" panose="020B0600070205080204" pitchFamily="34" charset="-128"/>
              </a:rPr>
              <a:t>Gán giá trị bằng 0 đối với các đạo hàm bộ phận của biểu thức Lagrange trong [Eq.11] đối với </a:t>
            </a:r>
            <a:r>
              <a:rPr lang="en-US" altLang="ja-JP" sz="2000" b="1">
                <a:ea typeface="ＭＳ Ｐゴシック" panose="020B0600070205080204" pitchFamily="34" charset="-128"/>
              </a:rPr>
              <a:t>các biến ban đầu</a:t>
            </a:r>
            <a:r>
              <a:rPr lang="en-US" altLang="ja-JP" sz="2000">
                <a:ea typeface="ＭＳ Ｐゴシック" panose="020B0600070205080204" pitchFamily="34" charset="-128"/>
              </a:rPr>
              <a:t> (</a:t>
            </a:r>
            <a:r>
              <a:rPr lang="en-US" altLang="ja-JP" sz="2000" b="1">
                <a:ea typeface="ＭＳ Ｐゴシック" panose="020B0600070205080204" pitchFamily="34" charset="-128"/>
              </a:rPr>
              <a:t>w</a:t>
            </a:r>
            <a:r>
              <a:rPr lang="en-US" altLang="ja-JP" sz="2000">
                <a:ea typeface="ＭＳ Ｐゴシック" panose="020B0600070205080204" pitchFamily="34" charset="-128"/>
              </a:rPr>
              <a:t> và </a:t>
            </a:r>
            <a:r>
              <a:rPr lang="en-US" altLang="ja-JP" sz="2000" i="1">
                <a:ea typeface="ＭＳ Ｐゴシック" panose="020B0600070205080204" pitchFamily="34" charset="-128"/>
              </a:rPr>
              <a:t>b</a:t>
            </a:r>
            <a:r>
              <a:rPr lang="en-US" altLang="ja-JP" sz="2000">
                <a:ea typeface="ＭＳ Ｐゴシック" panose="020B0600070205080204" pitchFamily="34" charset="-128"/>
              </a:rPr>
              <a:t>)</a:t>
            </a:r>
          </a:p>
          <a:p>
            <a:pPr marL="530225" lvl="1" indent="-203200">
              <a:spcBef>
                <a:spcPts val="563"/>
              </a:spcBef>
              <a:buSzPct val="100000"/>
              <a:buFont typeface="Arial" panose="020B0604020202020204" pitchFamily="34" charset="0"/>
              <a:buChar char="→"/>
            </a:pPr>
            <a:r>
              <a:rPr lang="en-US" altLang="ja-JP" sz="2000">
                <a:ea typeface="ＭＳ Ｐゴシック" panose="020B0600070205080204" pitchFamily="34" charset="-128"/>
              </a:rPr>
              <a:t>Sau đó, áp dụng các quan hệ thu được đối với biểu thức Lagrange </a:t>
            </a:r>
          </a:p>
          <a:p>
            <a:pPr marL="530225" lvl="1" indent="-203200">
              <a:spcBef>
                <a:spcPts val="1138"/>
              </a:spcBef>
            </a:pPr>
            <a:r>
              <a:rPr lang="en-US" altLang="ja-JP" sz="2000">
                <a:ea typeface="ＭＳ Ｐゴシック" panose="020B0600070205080204" pitchFamily="34" charset="-128"/>
              </a:rPr>
              <a:t>Tức là: áp dụng các biểu thức [Eq.12-13] vào biểu thức Lagrange ban đầu ([Eq.11]) để loại bỏ các biến ban đầu (</a:t>
            </a:r>
            <a:r>
              <a:rPr lang="en-US" altLang="ja-JP" sz="2000" b="1">
                <a:ea typeface="ＭＳ Ｐゴシック" panose="020B0600070205080204" pitchFamily="34" charset="-128"/>
              </a:rPr>
              <a:t>w</a:t>
            </a:r>
            <a:r>
              <a:rPr lang="en-US" altLang="ja-JP" sz="2000">
                <a:ea typeface="ＭＳ Ｐゴシック" panose="020B0600070205080204" pitchFamily="34" charset="-128"/>
              </a:rPr>
              <a:t> và b)</a:t>
            </a:r>
          </a:p>
          <a:p>
            <a:pPr marL="228600" indent="-228600">
              <a:spcBef>
                <a:spcPts val="1700"/>
              </a:spcBef>
            </a:pPr>
            <a:r>
              <a:rPr lang="en-GB" sz="2400">
                <a:solidFill>
                  <a:srgbClr val="0000FF"/>
                </a:solidFill>
              </a:rPr>
              <a:t>Biểu thức đối ngẫu </a:t>
            </a:r>
            <a:r>
              <a:rPr lang="en-GB" sz="2400" i="1">
                <a:solidFill>
                  <a:srgbClr val="0000FF"/>
                </a:solidFill>
              </a:rPr>
              <a:t>L</a:t>
            </a:r>
            <a:r>
              <a:rPr lang="en-GB" sz="2400" i="1" baseline="-25000">
                <a:solidFill>
                  <a:srgbClr val="0000FF"/>
                </a:solidFill>
              </a:rPr>
              <a:t>D</a:t>
            </a:r>
          </a:p>
          <a:p>
            <a:pPr marL="228600" indent="-228600">
              <a:spcBef>
                <a:spcPts val="1700"/>
              </a:spcBef>
            </a:pPr>
            <a:endParaRPr lang="en-GB" sz="2400" i="1" baseline="-25000">
              <a:solidFill>
                <a:srgbClr val="0000FF"/>
              </a:solidFill>
            </a:endParaRPr>
          </a:p>
          <a:p>
            <a:pPr marL="228600" indent="-228600">
              <a:spcBef>
                <a:spcPts val="7000"/>
              </a:spcBef>
            </a:pPr>
            <a:r>
              <a:rPr lang="en-GB" sz="2400"/>
              <a:t>Cả hai biểu thức </a:t>
            </a:r>
            <a:r>
              <a:rPr lang="en-GB" sz="2400" i="1"/>
              <a:t>L</a:t>
            </a:r>
            <a:r>
              <a:rPr lang="en-GB" sz="2400" i="1" baseline="-25000"/>
              <a:t>P</a:t>
            </a:r>
            <a:r>
              <a:rPr lang="en-GB" sz="2400"/>
              <a:t> và </a:t>
            </a:r>
            <a:r>
              <a:rPr lang="en-GB" sz="2400" i="1"/>
              <a:t>L</a:t>
            </a:r>
            <a:r>
              <a:rPr lang="en-GB" sz="2400" i="1" baseline="-25000"/>
              <a:t>D</a:t>
            </a:r>
            <a:r>
              <a:rPr lang="en-GB" sz="2400"/>
              <a:t> đều là các biểu thức Lagrange</a:t>
            </a:r>
          </a:p>
          <a:p>
            <a:pPr marL="530225" lvl="1" indent="-203200">
              <a:spcBef>
                <a:spcPts val="563"/>
              </a:spcBef>
            </a:pPr>
            <a:r>
              <a:rPr lang="en-GB" sz="1800"/>
              <a:t>Dựa trên cùng một hàm một tiêu – nhưng với các ràng buộc khác nhau</a:t>
            </a:r>
          </a:p>
          <a:p>
            <a:pPr marL="530225" lvl="1" indent="-203200">
              <a:spcBef>
                <a:spcPts val="563"/>
              </a:spcBef>
            </a:pPr>
            <a:r>
              <a:rPr lang="en-GB" sz="1800"/>
              <a:t>Lời giải tìm được, bằng cách cực tiểu hóa </a:t>
            </a:r>
            <a:r>
              <a:rPr lang="en-GB" sz="1800" i="1"/>
              <a:t>L</a:t>
            </a:r>
            <a:r>
              <a:rPr lang="en-GB" sz="1800" i="1" baseline="-25000"/>
              <a:t>P</a:t>
            </a:r>
            <a:r>
              <a:rPr lang="en-GB" sz="1800"/>
              <a:t> hoặc cực đại hóa </a:t>
            </a:r>
            <a:r>
              <a:rPr lang="en-GB" sz="1800" i="1"/>
              <a:t>L</a:t>
            </a:r>
            <a:r>
              <a:rPr lang="en-GB" sz="1800" i="1" baseline="-25000"/>
              <a:t>D</a:t>
            </a:r>
            <a:endParaRPr lang="en-US" sz="1800" i="1" baseline="-25000"/>
          </a:p>
        </p:txBody>
      </p:sp>
      <p:sp>
        <p:nvSpPr>
          <p:cNvPr id="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10247" name="Rectangle 8"/>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0242" name="Object 2"/>
          <p:cNvGraphicFramePr>
            <a:graphicFrameLocks noChangeAspect="1"/>
          </p:cNvGraphicFramePr>
          <p:nvPr/>
        </p:nvGraphicFramePr>
        <p:xfrm>
          <a:off x="1012825" y="4038600"/>
          <a:ext cx="5060950" cy="962025"/>
        </p:xfrm>
        <a:graphic>
          <a:graphicData uri="http://schemas.openxmlformats.org/presentationml/2006/ole">
            <mc:AlternateContent xmlns:mc="http://schemas.openxmlformats.org/markup-compatibility/2006">
              <mc:Choice xmlns:v="urn:schemas-microsoft-com:vml" Requires="v">
                <p:oleObj name="Formel" r:id="rId3" imgW="2336760" imgH="444240" progId="Equation.3">
                  <p:embed/>
                </p:oleObj>
              </mc:Choice>
              <mc:Fallback>
                <p:oleObj name="Formel" r:id="rId3" imgW="2336760" imgH="444240" progId="Equation.3">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4038600"/>
                        <a:ext cx="5060950" cy="9620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248" name="Text Box 8"/>
          <p:cNvSpPr txBox="1">
            <a:spLocks noChangeArrowheads="1"/>
          </p:cNvSpPr>
          <p:nvPr/>
        </p:nvSpPr>
        <p:spPr bwMode="auto">
          <a:xfrm>
            <a:off x="7543800" y="42672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[Eq.17]</a:t>
            </a:r>
          </a:p>
        </p:txBody>
      </p:sp>
      <p:sp>
        <p:nvSpPr>
          <p:cNvPr id="10" name="Slide Number Placeholder 9"/>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18</a:t>
            </a:fld>
            <a:endParaRPr lang="en-US" altLang="en-US">
              <a:latin typeface="Garamond" panose="02020404030301010803" pitchFamily="18" charset="0"/>
            </a:endParaRPr>
          </a:p>
        </p:txBody>
      </p:sp>
    </p:spTree>
    <p:extLst>
      <p:ext uri="{BB962C8B-B14F-4D97-AF65-F5344CB8AC3E}">
        <p14:creationId xmlns:p14="http://schemas.microsoft.com/office/powerpoint/2010/main" val="3924319420"/>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Bài toán tối ưu đối ngẫu</a:t>
            </a:r>
          </a:p>
        </p:txBody>
      </p:sp>
      <p:sp>
        <p:nvSpPr>
          <p:cNvPr id="11271" name="Text Box 4"/>
          <p:cNvSpPr txBox="1">
            <a:spLocks noChangeArrowheads="1"/>
          </p:cNvSpPr>
          <p:nvPr/>
        </p:nvSpPr>
        <p:spPr bwMode="auto">
          <a:xfrm>
            <a:off x="457200" y="1371600"/>
            <a:ext cx="8305800" cy="4754563"/>
          </a:xfrm>
          <a:prstGeom prst="rect">
            <a:avLst/>
          </a:prstGeom>
          <a:noFill/>
          <a:ln w="9525" algn="ctr">
            <a:noFill/>
            <a:miter lim="800000"/>
            <a:headEnd/>
            <a:tailEnd/>
          </a:ln>
        </p:spPr>
        <p:txBody>
          <a:bodyPr>
            <a:spAutoFit/>
          </a:bodyPr>
          <a:lstStyle>
            <a:lvl1pPr marL="228600" indent="133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10000"/>
              </a:spcBef>
              <a:buClr>
                <a:schemeClr val="accent1"/>
              </a:buClr>
            </a:pPr>
            <a:r>
              <a:rPr lang="en-US" altLang="ja-JP" sz="2400" dirty="0" err="1">
                <a:ea typeface="ＭＳ Ｐゴシック" panose="020B0600070205080204" pitchFamily="34" charset="-128"/>
              </a:rPr>
              <a:t>Cực</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đại</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hóa</a:t>
            </a:r>
            <a:r>
              <a:rPr lang="en-US" altLang="ja-JP" sz="2400" dirty="0">
                <a:ea typeface="ＭＳ Ｐゴシック" panose="020B0600070205080204" pitchFamily="34" charset="-128"/>
              </a:rPr>
              <a:t>:</a:t>
            </a:r>
          </a:p>
          <a:p>
            <a:pPr eaLnBrk="1" hangingPunct="1">
              <a:spcBef>
                <a:spcPts val="4200"/>
              </a:spcBef>
              <a:buClr>
                <a:schemeClr val="accent1"/>
              </a:buClr>
            </a:pPr>
            <a:r>
              <a:rPr lang="en-US" altLang="ja-JP" sz="2400" dirty="0" err="1">
                <a:ea typeface="ＭＳ Ｐゴシック" panose="020B0600070205080204" pitchFamily="34" charset="-128"/>
              </a:rPr>
              <a:t>Với</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điều</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kiện</a:t>
            </a:r>
            <a:r>
              <a:rPr lang="en-US" altLang="ja-JP" sz="2400" dirty="0">
                <a:ea typeface="ＭＳ Ｐゴシック" panose="020B0600070205080204" pitchFamily="34" charset="-128"/>
              </a:rPr>
              <a:t>:</a:t>
            </a:r>
          </a:p>
          <a:p>
            <a:pPr eaLnBrk="1" hangingPunct="1">
              <a:spcBef>
                <a:spcPts val="5400"/>
              </a:spcBef>
              <a:buClr>
                <a:schemeClr val="accent1"/>
              </a:buClr>
              <a:buFont typeface="Wingdings" panose="05000000000000000000" pitchFamily="2" charset="2"/>
              <a:buChar char="§"/>
            </a:pPr>
            <a:r>
              <a:rPr lang="en-US" altLang="ja-JP" sz="2000" dirty="0" err="1">
                <a:ea typeface="ＭＳ Ｐゴシック" panose="020B0600070205080204" pitchFamily="34" charset="-128"/>
              </a:rPr>
              <a:t>Đối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với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hàm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mục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tiêu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hàm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lồi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ràng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buộc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trị</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cực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đại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của</a:t>
            </a:r>
            <a:r>
              <a:rPr lang="en-US" altLang="ja-JP" sz="2000" dirty="0">
                <a:ea typeface="ＭＳ Ｐゴシック" panose="020B0600070205080204" pitchFamily="34" charset="-128"/>
              </a:rPr>
              <a:t> </a:t>
            </a:r>
            <a:r>
              <a:rPr lang="en-US" altLang="ja-JP" sz="2000" b="1" i="1" dirty="0">
                <a:ea typeface="ＭＳ Ｐゴシック" panose="020B0600070205080204" pitchFamily="34" charset="-128"/>
              </a:rPr>
              <a:t>L</a:t>
            </a:r>
            <a:r>
              <a:rPr lang="en-US" altLang="ja-JP" sz="2000" b="1" i="1" baseline="-25000" dirty="0">
                <a:ea typeface="ＭＳ Ｐゴシック" panose="020B0600070205080204" pitchFamily="34" charset="-128"/>
              </a:rPr>
              <a:t>D</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xảy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ra</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tại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cùng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trị</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của</a:t>
            </a:r>
            <a:r>
              <a:rPr lang="en-US" altLang="ja-JP" sz="2000" dirty="0">
                <a:ea typeface="ＭＳ Ｐゴシック" panose="020B0600070205080204" pitchFamily="34" charset="-128"/>
              </a:rPr>
              <a:t> </a:t>
            </a:r>
            <a:r>
              <a:rPr lang="en-US" altLang="ja-JP" sz="2000" b="1" dirty="0">
                <a:ea typeface="ＭＳ Ｐゴシック" panose="020B0600070205080204" pitchFamily="34" charset="-128"/>
              </a:rPr>
              <a:t>w</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rPr>
              <a:t>b</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và</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sym typeface="Symbol" panose="05050102010706020507" pitchFamily="18" charset="2"/>
              </a:rPr>
              <a:t></a:t>
            </a:r>
            <a:r>
              <a:rPr lang="en-US" altLang="ja-JP" sz="2000" i="1" baseline="-25000" dirty="0" err="1">
                <a:ea typeface="ＭＳ Ｐゴシック" panose="020B0600070205080204" pitchFamily="34" charset="-128"/>
              </a:rPr>
              <a:t>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giúp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đạt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giá</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trị</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cực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tiểu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của</a:t>
            </a:r>
            <a:r>
              <a:rPr lang="en-US" altLang="ja-JP" sz="2000" dirty="0">
                <a:ea typeface="ＭＳ Ｐゴシック" panose="020B0600070205080204" pitchFamily="34" charset="-128"/>
              </a:rPr>
              <a:t> </a:t>
            </a:r>
            <a:r>
              <a:rPr lang="en-US" altLang="ja-JP" sz="2000" b="1" i="1" dirty="0">
                <a:ea typeface="ＭＳ Ｐゴシック" panose="020B0600070205080204" pitchFamily="34" charset="-128"/>
              </a:rPr>
              <a:t>L</a:t>
            </a:r>
            <a:r>
              <a:rPr lang="en-US" altLang="ja-JP" sz="2000" b="1" i="1" baseline="-25000" dirty="0">
                <a:ea typeface="ＭＳ Ｐゴシック" panose="020B0600070205080204" pitchFamily="34" charset="-128"/>
              </a:rPr>
              <a:t>P</a:t>
            </a:r>
            <a:endParaRPr lang="en-US" altLang="ja-JP" sz="2000" dirty="0">
              <a:ea typeface="ＭＳ Ｐゴシック" panose="020B0600070205080204" pitchFamily="34" charset="-128"/>
            </a:endParaRPr>
          </a:p>
          <a:p>
            <a:pPr eaLnBrk="1" hangingPunct="1">
              <a:spcBef>
                <a:spcPts val="900"/>
              </a:spcBef>
              <a:buClr>
                <a:schemeClr val="accent1"/>
              </a:buClr>
              <a:buFont typeface="Wingdings" panose="05000000000000000000" pitchFamily="2" charset="2"/>
              <a:buChar char="§"/>
            </a:pPr>
            <a:r>
              <a:rPr lang="en-GB" altLang="ja-JP" sz="2000" dirty="0" err="1">
                <a:ea typeface="ＭＳ Ｐゴシック" panose="020B0600070205080204" pitchFamily="34" charset="-128"/>
              </a:rPr>
              <a:t>Giải</a:t>
            </a:r>
            <a:r>
              <a:rPr lang="en-GB" altLang="ja-JP" sz="2000" dirty="0">
                <a:ea typeface="ＭＳ Ｐゴシック" panose="020B0600070205080204" pitchFamily="34" charset="-128"/>
              </a:rPr>
              <a:t> </a:t>
            </a:r>
            <a:r>
              <a:rPr lang="en-GB" altLang="ja-JP" sz="2000" dirty="0" err="1">
                <a:ea typeface="ＭＳ Ｐゴシック" panose="020B0600070205080204" pitchFamily="34" charset="-128"/>
              </a:rPr>
              <a:t>bài</a:t>
            </a:r>
            <a:r>
              <a:rPr lang="en-GB" altLang="ja-JP" sz="2000" dirty="0">
                <a:ea typeface="ＭＳ Ｐゴシック" panose="020B0600070205080204" pitchFamily="34" charset="-128"/>
              </a:rPr>
              <a:t> </a:t>
            </a:r>
            <a:r>
              <a:rPr lang="en-GB" altLang="ja-JP" sz="2000" dirty="0" err="1">
                <a:ea typeface="ＭＳ Ｐゴシック" panose="020B0600070205080204" pitchFamily="34" charset="-128"/>
              </a:rPr>
              <a:t>toán</a:t>
            </a:r>
            <a:r>
              <a:rPr lang="en-US" altLang="ja-JP" sz="2000" dirty="0">
                <a:ea typeface="ＭＳ Ｐゴシック" panose="020B0600070205080204" pitchFamily="34" charset="-128"/>
              </a:rPr>
              <a:t> [Eq.18], ta </a:t>
            </a:r>
            <a:r>
              <a:rPr lang="en-US" altLang="ja-JP" sz="2000" dirty="0" err="1">
                <a:ea typeface="ＭＳ Ｐゴシック" panose="020B0600070205080204" pitchFamily="34" charset="-128"/>
              </a:rPr>
              <a:t>thu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hệ</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số</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nhân</a:t>
            </a:r>
            <a:r>
              <a:rPr lang="en-US" altLang="ja-JP" sz="2000" dirty="0">
                <a:ea typeface="ＭＳ Ｐゴシック" panose="020B0600070205080204" pitchFamily="34" charset="-128"/>
              </a:rPr>
              <a:t> Lagrange </a:t>
            </a:r>
            <a:r>
              <a:rPr lang="en-US" altLang="ja-JP" sz="2000" i="1" dirty="0">
                <a:ea typeface="ＭＳ Ｐゴシック" panose="020B0600070205080204" pitchFamily="34" charset="-128"/>
                <a:sym typeface="Symbol" panose="05050102010706020507" pitchFamily="18" charset="2"/>
              </a:rPr>
              <a:t></a:t>
            </a:r>
            <a:r>
              <a:rPr lang="en-US" altLang="ja-JP" sz="2000" i="1" baseline="-25000" dirty="0" err="1">
                <a:ea typeface="ＭＳ Ｐゴシック" panose="020B0600070205080204" pitchFamily="34" charset="-128"/>
                <a:sym typeface="Symbol" panose="05050102010706020507" pitchFamily="18" charset="2"/>
              </a:rPr>
              <a:t>i</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các</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hệ</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số</a:t>
            </a:r>
            <a:r>
              <a:rPr lang="en-US" altLang="ja-JP" sz="2000" dirty="0">
                <a:ea typeface="ＭＳ Ｐゴシック" panose="020B0600070205080204" pitchFamily="34" charset="-128"/>
                <a:sym typeface="Symbol" panose="05050102010706020507" pitchFamily="18" charset="2"/>
              </a:rPr>
              <a:t> </a:t>
            </a:r>
            <a:r>
              <a:rPr lang="en-US" altLang="ja-JP" sz="2000" i="1" dirty="0">
                <a:ea typeface="ＭＳ Ｐゴシック" panose="020B0600070205080204" pitchFamily="34" charset="-128"/>
                <a:sym typeface="Symbol" panose="05050102010706020507" pitchFamily="18" charset="2"/>
              </a:rPr>
              <a:t></a:t>
            </a:r>
            <a:r>
              <a:rPr lang="en-US" altLang="ja-JP" sz="2000" i="1" baseline="-25000" dirty="0" err="1">
                <a:ea typeface="ＭＳ Ｐゴシック" panose="020B0600070205080204" pitchFamily="34" charset="-128"/>
                <a:sym typeface="Symbol" panose="05050102010706020507" pitchFamily="18" charset="2"/>
              </a:rPr>
              <a:t>i</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này</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sẽ</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được</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dùng</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để</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tính</a:t>
            </a:r>
            <a:r>
              <a:rPr lang="en-US" altLang="ja-JP" sz="2000" dirty="0">
                <a:ea typeface="ＭＳ Ｐゴシック" panose="020B0600070205080204" pitchFamily="34" charset="-128"/>
                <a:sym typeface="Symbol" panose="05050102010706020507" pitchFamily="18" charset="2"/>
              </a:rPr>
              <a:t> </a:t>
            </a:r>
            <a:r>
              <a:rPr lang="en-US" altLang="ja-JP" sz="2000" b="1" dirty="0">
                <a:ea typeface="ＭＳ Ｐゴシック" panose="020B0600070205080204" pitchFamily="34" charset="-128"/>
                <a:sym typeface="Symbol" panose="05050102010706020507" pitchFamily="18" charset="2"/>
              </a:rPr>
              <a:t>w</a:t>
            </a:r>
            <a:r>
              <a:rPr lang="en-US" altLang="ja-JP" sz="2000" dirty="0">
                <a:ea typeface="ＭＳ Ｐゴシック" panose="020B0600070205080204" pitchFamily="34" charset="-128"/>
                <a:sym typeface="Symbol" panose="05050102010706020507" pitchFamily="18" charset="2"/>
              </a:rPr>
              <a:t> </a:t>
            </a:r>
            <a:r>
              <a:rPr lang="en-US" altLang="ja-JP" sz="2000" dirty="0" err="1">
                <a:ea typeface="ＭＳ Ｐゴシック" panose="020B0600070205080204" pitchFamily="34" charset="-128"/>
                <a:sym typeface="Symbol" panose="05050102010706020507" pitchFamily="18" charset="2"/>
              </a:rPr>
              <a:t>và</a:t>
            </a:r>
            <a:r>
              <a:rPr lang="en-US" altLang="ja-JP" sz="2000" dirty="0">
                <a:ea typeface="ＭＳ Ｐゴシック" panose="020B0600070205080204" pitchFamily="34" charset="-128"/>
                <a:sym typeface="Symbol" panose="05050102010706020507" pitchFamily="18" charset="2"/>
              </a:rPr>
              <a:t> b)</a:t>
            </a:r>
            <a:endParaRPr lang="en-US" altLang="ja-JP" sz="2000" dirty="0">
              <a:ea typeface="ＭＳ Ｐゴシック" panose="020B0600070205080204" pitchFamily="34" charset="-128"/>
            </a:endParaRPr>
          </a:p>
          <a:p>
            <a:pPr eaLnBrk="1" hangingPunct="1">
              <a:spcBef>
                <a:spcPts val="900"/>
              </a:spcBef>
              <a:buClr>
                <a:schemeClr val="accent1"/>
              </a:buClr>
              <a:buFont typeface="Wingdings" panose="05000000000000000000" pitchFamily="2" charset="2"/>
              <a:buChar char="§"/>
            </a:pPr>
            <a:r>
              <a:rPr lang="en-US" altLang="ja-JP" sz="2000" dirty="0" err="1">
                <a:ea typeface="ＭＳ Ｐゴシック" panose="020B0600070205080204" pitchFamily="34" charset="-128"/>
              </a:rPr>
              <a:t>Giải</a:t>
            </a:r>
            <a:r>
              <a:rPr lang="en-US" altLang="ja-JP" sz="2000" dirty="0">
                <a:ea typeface="ＭＳ Ｐゴシック" panose="020B0600070205080204" pitchFamily="34" charset="-128"/>
              </a:rPr>
              <a:t> </a:t>
            </a:r>
            <a:r>
              <a:rPr lang="en-GB" altLang="ja-JP" sz="2000" dirty="0" err="1">
                <a:ea typeface="ＭＳ Ｐゴシック" panose="020B0600070205080204" pitchFamily="34" charset="-128"/>
              </a:rPr>
              <a:t>bài</a:t>
            </a:r>
            <a:r>
              <a:rPr lang="en-GB" altLang="ja-JP" sz="2000" dirty="0">
                <a:ea typeface="ＭＳ Ｐゴシック" panose="020B0600070205080204" pitchFamily="34" charset="-128"/>
              </a:rPr>
              <a:t> </a:t>
            </a:r>
            <a:r>
              <a:rPr lang="en-GB" altLang="ja-JP" sz="2000" dirty="0" err="1">
                <a:ea typeface="ＭＳ Ｐゴシック" panose="020B0600070205080204" pitchFamily="34" charset="-128"/>
              </a:rPr>
              <a:t>toán</a:t>
            </a:r>
            <a:r>
              <a:rPr lang="en-US" altLang="ja-JP" sz="2000" dirty="0">
                <a:ea typeface="ＭＳ Ｐゴシック" panose="020B0600070205080204" pitchFamily="34" charset="-128"/>
              </a:rPr>
              <a:t> [Eq.18] </a:t>
            </a:r>
            <a:r>
              <a:rPr lang="en-US" altLang="ja-JP" sz="2000" dirty="0" err="1">
                <a:ea typeface="ＭＳ Ｐゴシック" panose="020B0600070205080204" pitchFamily="34" charset="-128"/>
              </a:rPr>
              <a:t>cần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đến</a:t>
            </a:r>
            <a:r>
              <a:rPr lang="en-US" altLang="ja-JP" sz="2000" dirty="0">
                <a:ea typeface="ＭＳ Ｐゴシック" panose="020B0600070205080204" pitchFamily="34" charset="-128"/>
              </a:rPr>
              <a:t> </a:t>
            </a:r>
            <a:r>
              <a:rPr lang="en-US" altLang="ja-JP" sz="2000" i="1" dirty="0" err="1">
                <a:ea typeface="ＭＳ Ｐゴシック" panose="020B0600070205080204" pitchFamily="34" charset="-128"/>
              </a:rPr>
              <a:t>các</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phương</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pháp</a:t>
            </a:r>
            <a:r>
              <a:rPr lang="en-US" altLang="ja-JP" sz="2000" i="1" dirty="0">
                <a:ea typeface="ＭＳ Ｐゴシック" panose="020B0600070205080204" pitchFamily="34" charset="-128"/>
              </a:rPr>
              <a:t> </a:t>
            </a:r>
            <a:r>
              <a:rPr lang="en-US" altLang="ja-JP" sz="2000" i="1" dirty="0" err="1">
                <a:ea typeface="ＭＳ Ｐゴシック" panose="020B0600070205080204" pitchFamily="34" charset="-128"/>
              </a:rPr>
              <a:t>lặp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để</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giải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quyết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bài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toán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tối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ưu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hàm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lồi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bậc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hai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ràng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buộc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r>
              <a:rPr lang="en-US" altLang="ja-JP" sz="2000" dirty="0">
                <a:ea typeface="ＭＳ Ｐゴシック" panose="020B0600070205080204" pitchFamily="34" charset="-128"/>
              </a:rPr>
              <a:t>)</a:t>
            </a:r>
          </a:p>
          <a:p>
            <a:pPr lvl="1" eaLnBrk="1" hangingPunct="1">
              <a:buClr>
                <a:schemeClr val="tx2"/>
              </a:buClr>
              <a:buFont typeface="Arial" panose="020B0604020202020204" pitchFamily="34" charset="0"/>
              <a:buChar char="→"/>
            </a:pPr>
            <a:r>
              <a:rPr lang="en-US" altLang="ja-JP" sz="2000" dirty="0">
                <a:ea typeface="ＭＳ Ｐゴシック" panose="020B0600070205080204" pitchFamily="34" charset="-128"/>
              </a:rPr>
              <a:t>Chi </a:t>
            </a:r>
            <a:r>
              <a:rPr lang="en-US" altLang="ja-JP" sz="2000" dirty="0" err="1">
                <a:ea typeface="ＭＳ Ｐゴシック" panose="020B0600070205080204" pitchFamily="34" charset="-128"/>
              </a:rPr>
              <a:t>tiết</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phương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pháp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này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nằm</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ngoài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phạm</a:t>
            </a:r>
            <a:r>
              <a:rPr lang="en-US" altLang="ja-JP" sz="2000" dirty="0">
                <a:ea typeface="ＭＳ Ｐゴシック" panose="020B0600070205080204" pitchFamily="34" charset="-128"/>
              </a:rPr>
              <a:t> vi </a:t>
            </a:r>
            <a:r>
              <a:rPr lang="en-US" altLang="ja-JP" sz="2000" dirty="0" err="1">
                <a:ea typeface="ＭＳ Ｐゴシック" panose="020B0600070205080204" pitchFamily="34" charset="-128"/>
              </a:rPr>
              <a:t>của</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bài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giảng</a:t>
            </a:r>
            <a:r>
              <a:rPr lang="en-US" altLang="ja-JP" sz="2000" dirty="0">
                <a:ea typeface="ＭＳ Ｐゴシック" panose="020B0600070205080204" pitchFamily="34" charset="-128"/>
              </a:rPr>
              <a:t>!</a:t>
            </a:r>
          </a:p>
        </p:txBody>
      </p:sp>
      <p:graphicFrame>
        <p:nvGraphicFramePr>
          <p:cNvPr id="11266" name="Object 7"/>
          <p:cNvGraphicFramePr>
            <a:graphicFrameLocks noChangeAspect="1"/>
          </p:cNvGraphicFramePr>
          <p:nvPr/>
        </p:nvGraphicFramePr>
        <p:xfrm>
          <a:off x="2819400" y="1219200"/>
          <a:ext cx="4564063" cy="2044700"/>
        </p:xfrm>
        <a:graphic>
          <a:graphicData uri="http://schemas.openxmlformats.org/presentationml/2006/ole">
            <mc:AlternateContent xmlns:mc="http://schemas.openxmlformats.org/markup-compatibility/2006">
              <mc:Choice xmlns:v="urn:schemas-microsoft-com:vml" Requires="v">
                <p:oleObj name="Equazione" r:id="rId3" imgW="2323800" imgH="1041120" progId="Equation.3">
                  <p:embed/>
                </p:oleObj>
              </mc:Choice>
              <mc:Fallback>
                <p:oleObj name="Equazione" r:id="rId3" imgW="2323800" imgH="1041120" progId="Equation.3">
                  <p:embed/>
                  <p:pic>
                    <p:nvPicPr>
                      <p:cNvPr id="1126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219200"/>
                        <a:ext cx="4564063" cy="2044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Text Box 8"/>
          <p:cNvSpPr txBox="1">
            <a:spLocks noChangeArrowheads="1"/>
          </p:cNvSpPr>
          <p:nvPr/>
        </p:nvSpPr>
        <p:spPr bwMode="auto">
          <a:xfrm>
            <a:off x="7543800" y="1676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[Eq.18]</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19</a:t>
            </a:fld>
            <a:endParaRPr lang="en-US" altLang="en-US">
              <a:latin typeface="Garamond" panose="02020404030301010803" pitchFamily="18" charset="0"/>
            </a:endParaRPr>
          </a:p>
        </p:txBody>
      </p:sp>
    </p:spTree>
    <p:extLst>
      <p:ext uri="{BB962C8B-B14F-4D97-AF65-F5344CB8AC3E}">
        <p14:creationId xmlns:p14="http://schemas.microsoft.com/office/powerpoint/2010/main" val="308721769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762000"/>
          </a:xfrm>
        </p:spPr>
        <p:txBody>
          <a:bodyPr/>
          <a:lstStyle/>
          <a:p>
            <a:pPr eaLnBrk="1" hangingPunct="1"/>
            <a:r>
              <a:rPr lang="vi-VN" sz="4000">
                <a:latin typeface="Tahoma" panose="020B0604030504040204" pitchFamily="34" charset="0"/>
                <a:ea typeface="Tahoma" panose="020B0604030504040204" pitchFamily="34" charset="0"/>
                <a:cs typeface="Tahoma" panose="020B0604030504040204" pitchFamily="34" charset="0"/>
              </a:rPr>
              <a:t>Nội dung môn học</a:t>
            </a: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6147" name="Rectangle 3"/>
          <p:cNvSpPr>
            <a:spLocks noGrp="1" noChangeArrowheads="1"/>
          </p:cNvSpPr>
          <p:nvPr>
            <p:ph type="body" idx="1"/>
          </p:nvPr>
        </p:nvSpPr>
        <p:spPr>
          <a:xfrm>
            <a:off x="457200" y="1371600"/>
            <a:ext cx="8305800" cy="4876800"/>
          </a:xfrm>
        </p:spPr>
        <p:txBody>
          <a:bodyPr>
            <a:normAutofit/>
          </a:bodyPr>
          <a:lstStyle/>
          <a:p>
            <a:pPr marL="285750" indent="-285750" eaLnBrk="1" hangingPunct="1">
              <a:lnSpc>
                <a:spcPct val="110000"/>
              </a:lnSpc>
            </a:pPr>
            <a:r>
              <a:rPr lang="en-US" sz="2000" b="1"/>
              <a:t>Buổi 1: Giới thiệu về Học máy</a:t>
            </a:r>
          </a:p>
          <a:p>
            <a:pPr marL="285750" indent="-285750">
              <a:lnSpc>
                <a:spcPct val="110000"/>
              </a:lnSpc>
            </a:pPr>
            <a:r>
              <a:rPr lang="en-US" sz="2000"/>
              <a:t>Buổi 2: Quy trình xây dựng hệ thống học máy</a:t>
            </a:r>
          </a:p>
          <a:p>
            <a:pPr marL="285750" indent="-285750">
              <a:lnSpc>
                <a:spcPct val="110000"/>
              </a:lnSpc>
            </a:pPr>
            <a:r>
              <a:rPr lang="en-US" sz="2000"/>
              <a:t>Buổi 3: Hồi quy tuyến tính</a:t>
            </a:r>
          </a:p>
          <a:p>
            <a:pPr marL="285750" indent="-285750">
              <a:lnSpc>
                <a:spcPct val="110000"/>
              </a:lnSpc>
            </a:pPr>
            <a:r>
              <a:rPr lang="en-US" sz="2000"/>
              <a:t>Buổi 4: Học dựa trên láng giềng gần nhất (KNN)</a:t>
            </a:r>
          </a:p>
          <a:p>
            <a:pPr marL="285750" indent="-285750">
              <a:lnSpc>
                <a:spcPct val="110000"/>
              </a:lnSpc>
            </a:pPr>
            <a:r>
              <a:rPr lang="en-US" sz="2000"/>
              <a:t>Buổi 5: Cây quyết định và Rừng ngẫu nhiên</a:t>
            </a:r>
          </a:p>
          <a:p>
            <a:pPr marL="285750" indent="-285750">
              <a:lnSpc>
                <a:spcPct val="110000"/>
              </a:lnSpc>
            </a:pPr>
            <a:r>
              <a:rPr lang="en-US" sz="2000"/>
              <a:t>Buổi 6: Naïve Bayes </a:t>
            </a:r>
          </a:p>
          <a:p>
            <a:pPr marL="285750" indent="-285750">
              <a:lnSpc>
                <a:spcPct val="110000"/>
              </a:lnSpc>
            </a:pPr>
            <a:r>
              <a:rPr lang="en-US" sz="2000" b="1"/>
              <a:t>Buổi 7: Máy vector hỗ trợ (SVM)</a:t>
            </a:r>
          </a:p>
          <a:p>
            <a:pPr marL="285750" indent="-285750">
              <a:lnSpc>
                <a:spcPct val="110000"/>
              </a:lnSpc>
            </a:pPr>
            <a:r>
              <a:rPr lang="en-US" sz="2000"/>
              <a:t>Buổi 8: </a:t>
            </a:r>
            <a:r>
              <a:rPr lang="vi-VN" sz="2000"/>
              <a:t>Kiểm tra giữa kỳ và trình bày ý tưởng làm dự án cuối kỳ</a:t>
            </a:r>
            <a:endParaRPr lang="en-US" sz="2000"/>
          </a:p>
          <a:p>
            <a:pPr marL="285750" indent="-285750">
              <a:lnSpc>
                <a:spcPct val="110000"/>
              </a:lnSpc>
            </a:pPr>
            <a:r>
              <a:rPr lang="en-US" sz="2000"/>
              <a:t>Buổi 9: Đánh giá hiệu quả của mô hình học máy</a:t>
            </a:r>
          </a:p>
          <a:p>
            <a:pPr marL="285750" indent="-285750">
              <a:lnSpc>
                <a:spcPct val="110000"/>
              </a:lnSpc>
            </a:pPr>
            <a:r>
              <a:rPr lang="en-US" sz="2000"/>
              <a:t>Buổi 10: Phân cụm</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9197927-8E52-44A0-B8B3-CF31395FE113}" type="slidenum">
              <a:rPr kumimoji="0" lang="en-US" altLang="en-US" sz="1200" b="0" i="0" u="none" strike="noStrike" kern="1200" cap="none" spc="0" normalizeH="0" baseline="0" noProof="0">
                <a:ln>
                  <a:noFill/>
                </a:ln>
                <a:solidFill>
                  <a:prstClr val="black"/>
                </a:solidFill>
                <a:effectLst/>
                <a:uLnTx/>
                <a:uFillTx/>
                <a:latin typeface="Garamond" panose="02020404030301010803" pitchFamily="18"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201997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itle 1"/>
          <p:cNvSpPr>
            <a:spLocks noGrp="1"/>
          </p:cNvSpPr>
          <p:nvPr>
            <p:ph type="title"/>
          </p:nvPr>
        </p:nvSpPr>
        <p:spPr>
          <a:xfrm>
            <a:off x="457200" y="304800"/>
            <a:ext cx="8229600" cy="762000"/>
          </a:xfrm>
        </p:spPr>
        <p:txBody>
          <a:bodyPr/>
          <a:lstStyle/>
          <a:p>
            <a:r>
              <a:rPr lang="en-GB" sz="3600">
                <a:latin typeface="Tahoma" panose="020B0604030504040204" pitchFamily="34" charset="0"/>
                <a:ea typeface="Tahoma" panose="020B0604030504040204" pitchFamily="34" charset="0"/>
                <a:cs typeface="Tahoma" panose="020B0604030504040204" pitchFamily="34" charset="0"/>
              </a:rPr>
              <a:t>Tính các giá trị </a:t>
            </a:r>
            <a:r>
              <a:rPr lang="en-GB" sz="3600" b="1" i="1">
                <a:latin typeface="Tahoma" panose="020B0604030504040204" pitchFamily="34" charset="0"/>
                <a:ea typeface="Tahoma" panose="020B0604030504040204" pitchFamily="34" charset="0"/>
                <a:cs typeface="Tahoma" panose="020B0604030504040204" pitchFamily="34" charset="0"/>
              </a:rPr>
              <a:t>w*</a:t>
            </a:r>
            <a:r>
              <a:rPr lang="en-GB" sz="3600">
                <a:latin typeface="Tahoma" panose="020B0604030504040204" pitchFamily="34" charset="0"/>
                <a:ea typeface="Tahoma" panose="020B0604030504040204" pitchFamily="34" charset="0"/>
                <a:cs typeface="Tahoma" panose="020B0604030504040204" pitchFamily="34" charset="0"/>
              </a:rPr>
              <a:t> và </a:t>
            </a:r>
            <a:r>
              <a:rPr lang="en-GB" sz="3600" i="1">
                <a:latin typeface="Tahoma" panose="020B0604030504040204" pitchFamily="34" charset="0"/>
                <a:ea typeface="Tahoma" panose="020B0604030504040204" pitchFamily="34" charset="0"/>
                <a:cs typeface="Tahoma" panose="020B0604030504040204" pitchFamily="34" charset="0"/>
              </a:rPr>
              <a:t>b*</a:t>
            </a:r>
            <a:endParaRPr lang="en-US" sz="3600" i="1">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2294" name="Content Placeholder 2"/>
              <p:cNvSpPr>
                <a:spLocks noGrp="1"/>
              </p:cNvSpPr>
              <p:nvPr>
                <p:ph idx="1"/>
              </p:nvPr>
            </p:nvSpPr>
            <p:spPr>
              <a:xfrm>
                <a:off x="457200" y="1295400"/>
                <a:ext cx="8382000" cy="4876800"/>
              </a:xfrm>
            </p:spPr>
            <p:txBody>
              <a:bodyPr/>
              <a:lstStyle/>
              <a:p>
                <a:pPr marL="228600" indent="-228600"/>
                <a:r>
                  <a:rPr lang="en-GB" sz="2200"/>
                  <a:t>Gọi  </a:t>
                </a:r>
                <a:r>
                  <a:rPr lang="en-GB" sz="2200">
                    <a:cs typeface="Courier New" panose="02070309020205020404" pitchFamily="49" charset="0"/>
                  </a:rPr>
                  <a:t>SV</a:t>
                </a:r>
                <a:r>
                  <a:rPr lang="en-GB" sz="2200"/>
                  <a:t>  là tập các </a:t>
                </a:r>
                <a:r>
                  <a:rPr lang="vi-VN" sz="2200"/>
                  <a:t>vectơ </a:t>
                </a:r>
                <a:r>
                  <a:rPr lang="en-US" sz="2200"/>
                  <a:t>hỗ trợ</a:t>
                </a:r>
                <a:endParaRPr lang="en-GB" sz="2200"/>
              </a:p>
              <a:p>
                <a:pPr marL="555625" lvl="1" indent="-228600"/>
                <a:r>
                  <a:rPr lang="en-GB" sz="2000">
                    <a:cs typeface="Courier New" panose="02070309020205020404" pitchFamily="49" charset="0"/>
                  </a:rPr>
                  <a:t>SV</a:t>
                </a:r>
                <a:r>
                  <a:rPr lang="en-GB" sz="2000"/>
                  <a:t>  là tập con của tập </a:t>
                </a:r>
                <a14:m>
                  <m:oMath xmlns:m="http://schemas.openxmlformats.org/officeDocument/2006/math">
                    <m:r>
                      <a:rPr lang="en-GB" sz="2000" i="1" smtClean="0">
                        <a:latin typeface="Cambria Math" panose="02040503050406030204" pitchFamily="18" charset="0"/>
                        <a:cs typeface="Courier New" panose="02070309020205020404" pitchFamily="49" charset="0"/>
                      </a:rPr>
                      <m:t>𝑟</m:t>
                    </m:r>
                  </m:oMath>
                </a14:m>
                <a:r>
                  <a:rPr lang="en-GB" sz="2000"/>
                  <a:t> các ví dụ huấn luyện ban đầu</a:t>
                </a:r>
              </a:p>
              <a:p>
                <a:pPr marL="555625" lvl="1" indent="-228600">
                  <a:buSzPct val="100000"/>
                  <a:buFont typeface="Arial" panose="020B0604020202020204" pitchFamily="34" charset="0"/>
                  <a:buChar char="→"/>
                </a:pPr>
                <a14:m>
                  <m:oMath xmlns:m="http://schemas.openxmlformats.org/officeDocument/2006/math">
                    <m:r>
                      <a:rPr lang="en-GB" sz="2000" i="1" smtClean="0">
                        <a:latin typeface="Cambria Math" panose="02040503050406030204" pitchFamily="18" charset="0"/>
                        <a:sym typeface="Symbol" panose="05050102010706020507" pitchFamily="18" charset="2"/>
                      </a:rPr>
                      <m:t></m:t>
                    </m:r>
                    <m:r>
                      <a:rPr lang="en-GB" sz="2000" i="1" baseline="-25000" smtClean="0">
                        <a:latin typeface="Cambria Math" panose="02040503050406030204" pitchFamily="18" charset="0"/>
                        <a:sym typeface="Symbol" panose="05050102010706020507" pitchFamily="18" charset="2"/>
                      </a:rPr>
                      <m:t>𝑖</m:t>
                    </m:r>
                    <m:r>
                      <a:rPr lang="en-GB" sz="2000" i="1" smtClean="0">
                        <a:latin typeface="Cambria Math" panose="02040503050406030204" pitchFamily="18" charset="0"/>
                        <a:sym typeface="Symbol" panose="05050102010706020507" pitchFamily="18" charset="2"/>
                      </a:rPr>
                      <m:t>&gt;0</m:t>
                    </m:r>
                  </m:oMath>
                </a14:m>
                <a:r>
                  <a:rPr lang="en-GB" sz="2000">
                    <a:sym typeface="Symbol" panose="05050102010706020507" pitchFamily="18" charset="2"/>
                  </a:rPr>
                  <a:t>  đối với các </a:t>
                </a:r>
                <a:r>
                  <a:rPr lang="vi-VN" sz="2000">
                    <a:sym typeface="Symbol" panose="05050102010706020507" pitchFamily="18" charset="2"/>
                  </a:rPr>
                  <a:t>vectơ</a:t>
                </a:r>
                <a:r>
                  <a:rPr lang="en-US" sz="2000">
                    <a:sym typeface="Symbol" panose="05050102010706020507" pitchFamily="18" charset="2"/>
                  </a:rPr>
                  <a:t> hỗ trợ</a:t>
                </a:r>
                <a:r>
                  <a:rPr lang="en-GB" sz="2000">
                    <a:sym typeface="Symbol" panose="05050102010706020507" pitchFamily="18" charset="2"/>
                  </a:rPr>
                  <a:t> </a:t>
                </a:r>
                <a14:m>
                  <m:oMath xmlns:m="http://schemas.openxmlformats.org/officeDocument/2006/math">
                    <m:r>
                      <a:rPr lang="en-GB" sz="2000" b="1" i="1" smtClean="0">
                        <a:latin typeface="Cambria Math" panose="02040503050406030204" pitchFamily="18" charset="0"/>
                        <a:sym typeface="Symbol" panose="05050102010706020507" pitchFamily="18" charset="2"/>
                      </a:rPr>
                      <m:t>𝒙</m:t>
                    </m:r>
                    <m:r>
                      <a:rPr lang="en-GB" sz="2000" b="1" i="1" baseline="-25000" smtClean="0">
                        <a:latin typeface="Cambria Math" panose="02040503050406030204" pitchFamily="18" charset="0"/>
                        <a:sym typeface="Symbol" panose="05050102010706020507" pitchFamily="18" charset="2"/>
                      </a:rPr>
                      <m:t>𝒊</m:t>
                    </m:r>
                  </m:oMath>
                </a14:m>
                <a:endParaRPr lang="en-GB" sz="2000" b="1" baseline="-25000">
                  <a:sym typeface="Symbol" panose="05050102010706020507" pitchFamily="18" charset="2"/>
                </a:endParaRPr>
              </a:p>
              <a:p>
                <a:pPr marL="555625" lvl="1" indent="-228600">
                  <a:buSzPct val="100000"/>
                  <a:buFont typeface="Arial" panose="020B0604020202020204" pitchFamily="34" charset="0"/>
                  <a:buChar char="→"/>
                </a:pPr>
                <a14:m>
                  <m:oMath xmlns:m="http://schemas.openxmlformats.org/officeDocument/2006/math">
                    <m:r>
                      <a:rPr lang="en-GB" sz="2000" i="1" smtClean="0">
                        <a:latin typeface="Cambria Math" panose="02040503050406030204" pitchFamily="18" charset="0"/>
                        <a:sym typeface="Symbol" panose="05050102010706020507" pitchFamily="18" charset="2"/>
                      </a:rPr>
                      <m:t></m:t>
                    </m:r>
                    <m:r>
                      <a:rPr lang="en-GB" sz="2000" i="1" baseline="-25000" smtClean="0">
                        <a:latin typeface="Cambria Math" panose="02040503050406030204" pitchFamily="18" charset="0"/>
                        <a:sym typeface="Symbol" panose="05050102010706020507" pitchFamily="18" charset="2"/>
                      </a:rPr>
                      <m:t>𝑖</m:t>
                    </m:r>
                    <m:r>
                      <a:rPr lang="en-GB" sz="2000" i="1" smtClean="0">
                        <a:latin typeface="Cambria Math" panose="02040503050406030204" pitchFamily="18" charset="0"/>
                      </a:rPr>
                      <m:t>=0</m:t>
                    </m:r>
                  </m:oMath>
                </a14:m>
                <a:r>
                  <a:rPr lang="en-GB" sz="2000"/>
                  <a:t>  đối với các </a:t>
                </a:r>
                <a:r>
                  <a:rPr lang="vi-VN" sz="2000"/>
                  <a:t>vectơ</a:t>
                </a:r>
                <a:r>
                  <a:rPr lang="en-US" sz="2000"/>
                  <a:t> không phải là </a:t>
                </a:r>
                <a:r>
                  <a:rPr lang="vi-VN" sz="2000"/>
                  <a:t>vectơ</a:t>
                </a:r>
                <a:r>
                  <a:rPr lang="en-US" sz="2000"/>
                  <a:t> hỗ trợ</a:t>
                </a:r>
                <a:r>
                  <a:rPr lang="en-GB" sz="2000"/>
                  <a:t> </a:t>
                </a:r>
                <a14:m>
                  <m:oMath xmlns:m="http://schemas.openxmlformats.org/officeDocument/2006/math">
                    <m:r>
                      <a:rPr lang="en-GB" sz="2000" b="1" i="1" smtClean="0">
                        <a:latin typeface="Cambria Math" panose="02040503050406030204" pitchFamily="18" charset="0"/>
                      </a:rPr>
                      <m:t>𝒙</m:t>
                    </m:r>
                    <m:r>
                      <a:rPr lang="en-GB" sz="2000" b="1" i="1" baseline="-25000" smtClean="0">
                        <a:latin typeface="Cambria Math" panose="02040503050406030204" pitchFamily="18" charset="0"/>
                      </a:rPr>
                      <m:t>𝒊</m:t>
                    </m:r>
                  </m:oMath>
                </a14:m>
                <a:endParaRPr lang="en-GB" sz="2000" b="1" baseline="-25000"/>
              </a:p>
              <a:p>
                <a:pPr marL="228600" indent="-228600">
                  <a:spcBef>
                    <a:spcPts val="1138"/>
                  </a:spcBef>
                </a:pPr>
                <a:r>
                  <a:rPr lang="en-GB" sz="2200"/>
                  <a:t>Sử dụng biểu thức [Eq.12], ta có thể tính được giá trị </a:t>
                </a:r>
                <a14:m>
                  <m:oMath xmlns:m="http://schemas.openxmlformats.org/officeDocument/2006/math">
                    <m:sSup>
                      <m:sSupPr>
                        <m:ctrlPr>
                          <a:rPr lang="en-US" sz="2200" b="1" i="1" smtClean="0">
                            <a:latin typeface="Cambria Math" panose="02040503050406030204" pitchFamily="18" charset="0"/>
                          </a:rPr>
                        </m:ctrlPr>
                      </m:sSupPr>
                      <m:e>
                        <m:r>
                          <a:rPr lang="en-GB" sz="2200" b="1" i="1" smtClean="0">
                            <a:latin typeface="Cambria Math" panose="02040503050406030204" pitchFamily="18" charset="0"/>
                          </a:rPr>
                          <m:t>𝒘</m:t>
                        </m:r>
                      </m:e>
                      <m:sup>
                        <m:r>
                          <a:rPr lang="en-US" sz="2200" b="1" i="1" smtClean="0">
                            <a:latin typeface="Cambria Math" panose="02040503050406030204" pitchFamily="18" charset="0"/>
                          </a:rPr>
                          <m:t>∗</m:t>
                        </m:r>
                      </m:sup>
                    </m:sSup>
                  </m:oMath>
                </a14:m>
                <a:r>
                  <a:rPr lang="en-GB" sz="2200"/>
                  <a:t> </a:t>
                </a:r>
              </a:p>
              <a:p>
                <a:pPr marL="228600" indent="-228600">
                  <a:spcBef>
                    <a:spcPts val="1800"/>
                  </a:spcBef>
                  <a:buFont typeface="Wingdings" panose="05000000000000000000" pitchFamily="2" charset="2"/>
                  <a:buNone/>
                </a:pPr>
                <a:r>
                  <a:rPr lang="en-GB" sz="2200"/>
                  <a:t>						bởi vì  </a:t>
                </a:r>
                <a14:m>
                  <m:oMath xmlns:m="http://schemas.openxmlformats.org/officeDocument/2006/math">
                    <m:r>
                      <a:rPr lang="en-GB" sz="2200" i="1" smtClean="0">
                        <a:latin typeface="Cambria Math" panose="02040503050406030204" pitchFamily="18" charset="0"/>
                        <a:sym typeface="Symbol" panose="05050102010706020507" pitchFamily="18" charset="2"/>
                      </a:rPr>
                      <m:t></m:t>
                    </m:r>
                    <m:r>
                      <a:rPr lang="en-GB" sz="2200" b="1" i="1" smtClean="0">
                        <a:latin typeface="Cambria Math" panose="02040503050406030204" pitchFamily="18" charset="0"/>
                        <a:sym typeface="Symbol" panose="05050102010706020507" pitchFamily="18" charset="2"/>
                      </a:rPr>
                      <m:t>𝒙</m:t>
                    </m:r>
                    <m:r>
                      <a:rPr lang="en-GB" sz="2200" b="1" i="1" baseline="-25000" smtClean="0">
                        <a:latin typeface="Cambria Math" panose="02040503050406030204" pitchFamily="18" charset="0"/>
                        <a:sym typeface="Symbol" panose="05050102010706020507" pitchFamily="18" charset="2"/>
                      </a:rPr>
                      <m:t>𝒊</m:t>
                    </m:r>
                    <m:r>
                      <a:rPr lang="en-GB" sz="2200" i="1" smtClean="0">
                        <a:latin typeface="Cambria Math" panose="02040503050406030204" pitchFamily="18" charset="0"/>
                        <a:sym typeface="Symbol" panose="05050102010706020507" pitchFamily="18" charset="2"/>
                      </a:rPr>
                      <m:t>  </m:t>
                    </m:r>
                    <m:r>
                      <a:rPr lang="en-GB" sz="2200" i="1" smtClean="0">
                        <a:latin typeface="Cambria Math" panose="02040503050406030204" pitchFamily="18" charset="0"/>
                        <a:sym typeface="Symbol" panose="05050102010706020507" pitchFamily="18" charset="2"/>
                      </a:rPr>
                      <m:t>𝑆𝑉</m:t>
                    </m:r>
                    <m:r>
                      <a:rPr lang="en-GB" sz="2200" i="1" smtClean="0">
                        <a:latin typeface="Cambria Math" panose="02040503050406030204" pitchFamily="18" charset="0"/>
                        <a:sym typeface="Symbol" panose="05050102010706020507" pitchFamily="18" charset="2"/>
                      </a:rPr>
                      <m:t>: </m:t>
                    </m:r>
                    <m:r>
                      <a:rPr lang="en-GB" sz="2200" i="1" baseline="-25000" smtClean="0">
                        <a:latin typeface="Cambria Math" panose="02040503050406030204" pitchFamily="18" charset="0"/>
                        <a:sym typeface="Symbol" panose="05050102010706020507" pitchFamily="18" charset="2"/>
                      </a:rPr>
                      <m:t>𝑖</m:t>
                    </m:r>
                    <m:r>
                      <a:rPr lang="en-GB" sz="2200" i="1" smtClean="0">
                        <a:latin typeface="Cambria Math" panose="02040503050406030204" pitchFamily="18" charset="0"/>
                        <a:sym typeface="Symbol" panose="05050102010706020507" pitchFamily="18" charset="2"/>
                      </a:rPr>
                      <m:t>=0</m:t>
                    </m:r>
                  </m:oMath>
                </a14:m>
                <a:endParaRPr lang="en-GB" sz="2200"/>
              </a:p>
              <a:p>
                <a:pPr marL="228600" indent="-228600">
                  <a:spcBef>
                    <a:spcPts val="3600"/>
                  </a:spcBef>
                </a:pPr>
                <a:r>
                  <a:rPr lang="en-GB" sz="2200"/>
                  <a:t>Sử dụng biểu thức [Eq.16] và (bất kỳ) một </a:t>
                </a:r>
                <a:r>
                  <a:rPr lang="vi-VN" sz="2200"/>
                  <a:t>vectơ</a:t>
                </a:r>
                <a:r>
                  <a:rPr lang="en-US" sz="2200"/>
                  <a:t> hỗ trợ</a:t>
                </a:r>
                <a:r>
                  <a:rPr lang="en-GB" sz="2200"/>
                  <a:t> </a:t>
                </a:r>
                <a14:m>
                  <m:oMath xmlns:m="http://schemas.openxmlformats.org/officeDocument/2006/math">
                    <m:r>
                      <a:rPr lang="en-GB" sz="2200" b="1" i="1" smtClean="0">
                        <a:latin typeface="Cambria Math" panose="02040503050406030204" pitchFamily="18" charset="0"/>
                      </a:rPr>
                      <m:t>𝒙</m:t>
                    </m:r>
                    <m:r>
                      <a:rPr lang="en-GB" sz="2200" i="1" baseline="-25000" smtClean="0">
                        <a:latin typeface="Cambria Math" panose="02040503050406030204" pitchFamily="18" charset="0"/>
                      </a:rPr>
                      <m:t>𝑘</m:t>
                    </m:r>
                  </m:oMath>
                </a14:m>
                <a:r>
                  <a:rPr lang="en-GB" sz="2200"/>
                  <a:t>, ta có</a:t>
                </a:r>
              </a:p>
              <a:p>
                <a:pPr marL="555625" lvl="1" indent="-228600"/>
                <a14:m>
                  <m:oMath xmlns:m="http://schemas.openxmlformats.org/officeDocument/2006/math">
                    <m:r>
                      <a:rPr lang="en-GB" sz="2000" i="1" smtClean="0">
                        <a:latin typeface="Cambria Math" panose="02040503050406030204" pitchFamily="18" charset="0"/>
                        <a:sym typeface="Symbol" panose="05050102010706020507" pitchFamily="18" charset="2"/>
                      </a:rPr>
                      <m:t></m:t>
                    </m:r>
                    <m:r>
                      <a:rPr lang="en-GB" sz="2000" i="1" baseline="-25000" smtClean="0">
                        <a:latin typeface="Cambria Math" panose="02040503050406030204" pitchFamily="18" charset="0"/>
                        <a:sym typeface="Symbol" panose="05050102010706020507" pitchFamily="18" charset="2"/>
                      </a:rPr>
                      <m:t>𝑘</m:t>
                    </m:r>
                    <m:r>
                      <a:rPr lang="en-US" sz="2000" b="0" i="1" smtClean="0">
                        <a:latin typeface="Cambria Math" panose="02040503050406030204" pitchFamily="18" charset="0"/>
                      </a:rPr>
                      <m:t>[</m:t>
                    </m:r>
                    <m:r>
                      <a:rPr lang="en-GB" sz="2000" i="1" smtClean="0">
                        <a:latin typeface="Cambria Math" panose="02040503050406030204" pitchFamily="18" charset="0"/>
                      </a:rPr>
                      <m:t>𝑦</m:t>
                    </m:r>
                    <m:r>
                      <a:rPr lang="en-GB" sz="2000" i="1" baseline="-25000" smtClean="0">
                        <a:latin typeface="Cambria Math" panose="02040503050406030204" pitchFamily="18" charset="0"/>
                      </a:rPr>
                      <m:t>𝑘</m:t>
                    </m:r>
                    <m:r>
                      <a:rPr lang="en-GB" sz="2000" i="1" smtClean="0">
                        <a:latin typeface="Cambria Math" panose="02040503050406030204" pitchFamily="18" charset="0"/>
                      </a:rPr>
                      <m:t>(</m:t>
                    </m:r>
                    <m:d>
                      <m:dPr>
                        <m:begChr m:val="⟨"/>
                        <m:endChr m:val="⟩"/>
                        <m:ctrlPr>
                          <a:rPr lang="en-GB"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i="1">
                                <a:latin typeface="Cambria Math" panose="02040503050406030204" pitchFamily="18" charset="0"/>
                              </a:rPr>
                              <m:t>𝒘</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GB" sz="2000" b="1" i="1">
                            <a:latin typeface="Cambria Math" panose="02040503050406030204" pitchFamily="18" charset="0"/>
                          </a:rPr>
                          <m:t>𝒙</m:t>
                        </m:r>
                        <m:r>
                          <a:rPr lang="en-GB" sz="2000" i="1" baseline="-25000">
                            <a:latin typeface="Cambria Math" panose="02040503050406030204" pitchFamily="18" charset="0"/>
                          </a:rPr>
                          <m:t>𝑘</m:t>
                        </m:r>
                      </m:e>
                    </m:d>
                    <m:r>
                      <a:rPr lang="en-GB" sz="200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GB" sz="2000" i="1" smtClean="0">
                            <a:latin typeface="Cambria Math" panose="02040503050406030204" pitchFamily="18" charset="0"/>
                          </a:rPr>
                          <m:t>𝑏</m:t>
                        </m:r>
                      </m:e>
                      <m:sup>
                        <m:r>
                          <a:rPr lang="en-GB" sz="2000" i="1" smtClean="0">
                            <a:latin typeface="Cambria Math" panose="02040503050406030204" pitchFamily="18" charset="0"/>
                          </a:rPr>
                          <m:t>∗</m:t>
                        </m:r>
                      </m:sup>
                    </m:sSup>
                    <m:r>
                      <a:rPr lang="en-GB" sz="2000" i="1" smtClean="0">
                        <a:latin typeface="Cambria Math" panose="02040503050406030204" pitchFamily="18" charset="0"/>
                      </a:rPr>
                      <m:t>)−1</m:t>
                    </m:r>
                    <m:r>
                      <a:rPr lang="en-US" sz="2000" b="0" i="1" smtClean="0">
                        <a:latin typeface="Cambria Math" panose="02040503050406030204" pitchFamily="18" charset="0"/>
                      </a:rPr>
                      <m:t>]</m:t>
                    </m:r>
                    <m:r>
                      <a:rPr lang="en-GB" sz="2000" i="1" smtClean="0">
                        <a:latin typeface="Cambria Math" panose="02040503050406030204" pitchFamily="18" charset="0"/>
                      </a:rPr>
                      <m:t>=0</m:t>
                    </m:r>
                  </m:oMath>
                </a14:m>
                <a:endParaRPr lang="en-GB" sz="2000"/>
              </a:p>
              <a:p>
                <a:pPr marL="555625" lvl="1" indent="-228600"/>
                <a:r>
                  <a:rPr lang="en-GB" sz="2000"/>
                  <a:t>Nhớ rằng  </a:t>
                </a:r>
                <a14:m>
                  <m:oMath xmlns:m="http://schemas.openxmlformats.org/officeDocument/2006/math">
                    <m:r>
                      <a:rPr lang="en-GB" sz="2000" i="1" smtClean="0">
                        <a:latin typeface="Cambria Math" panose="02040503050406030204" pitchFamily="18" charset="0"/>
                        <a:sym typeface="Symbol" panose="05050102010706020507" pitchFamily="18" charset="2"/>
                      </a:rPr>
                      <m:t></m:t>
                    </m:r>
                    <m:r>
                      <a:rPr lang="en-GB" sz="2000" i="1" baseline="-25000" smtClean="0">
                        <a:latin typeface="Cambria Math" panose="02040503050406030204" pitchFamily="18" charset="0"/>
                        <a:sym typeface="Symbol" panose="05050102010706020507" pitchFamily="18" charset="2"/>
                      </a:rPr>
                      <m:t>𝑘</m:t>
                    </m:r>
                    <m:r>
                      <a:rPr lang="en-GB" sz="2000" i="1" smtClean="0">
                        <a:latin typeface="Cambria Math" panose="02040503050406030204" pitchFamily="18" charset="0"/>
                        <a:sym typeface="Symbol" panose="05050102010706020507" pitchFamily="18" charset="2"/>
                      </a:rPr>
                      <m:t>&gt;0</m:t>
                    </m:r>
                  </m:oMath>
                </a14:m>
                <a:r>
                  <a:rPr lang="en-GB" sz="2000"/>
                  <a:t>  đối với mọi </a:t>
                </a:r>
                <a:r>
                  <a:rPr lang="vi-VN" sz="2000"/>
                  <a:t>vectơ</a:t>
                </a:r>
                <a:r>
                  <a:rPr lang="en-US" sz="2000"/>
                  <a:t> hỗ trợ</a:t>
                </a:r>
                <a:r>
                  <a:rPr lang="en-GB" sz="2000"/>
                  <a:t> </a:t>
                </a:r>
                <a14:m>
                  <m:oMath xmlns:m="http://schemas.openxmlformats.org/officeDocument/2006/math">
                    <m:r>
                      <a:rPr lang="en-GB" sz="2000" b="1" i="1" smtClean="0">
                        <a:latin typeface="Cambria Math" panose="02040503050406030204" pitchFamily="18" charset="0"/>
                      </a:rPr>
                      <m:t>𝒙</m:t>
                    </m:r>
                    <m:r>
                      <a:rPr lang="en-GB" sz="2000" b="0" i="1" baseline="-25000" smtClean="0">
                        <a:latin typeface="Cambria Math" panose="02040503050406030204" pitchFamily="18" charset="0"/>
                      </a:rPr>
                      <m:t>𝑘</m:t>
                    </m:r>
                  </m:oMath>
                </a14:m>
                <a:endParaRPr lang="en-GB" sz="2000" baseline="-25000"/>
              </a:p>
              <a:p>
                <a:pPr marL="555625" lvl="1" indent="-228600"/>
                <a:r>
                  <a:rPr lang="en-GB" sz="2000"/>
                  <a:t>Vì vậy:  </a:t>
                </a:r>
                <a14:m>
                  <m:oMath xmlns:m="http://schemas.openxmlformats.org/officeDocument/2006/math">
                    <m:r>
                      <a:rPr lang="en-GB" sz="2000" i="1" smtClean="0">
                        <a:latin typeface="Cambria Math" panose="02040503050406030204" pitchFamily="18" charset="0"/>
                      </a:rPr>
                      <m:t>𝑦</m:t>
                    </m:r>
                    <m:r>
                      <a:rPr lang="en-GB" sz="2000" i="1" baseline="-25000" smtClean="0">
                        <a:latin typeface="Cambria Math" panose="02040503050406030204" pitchFamily="18" charset="0"/>
                      </a:rPr>
                      <m:t>𝑘</m:t>
                    </m:r>
                    <m:d>
                      <m:dPr>
                        <m:ctrlPr>
                          <a:rPr lang="en-GB" sz="2000" i="1" smtClean="0">
                            <a:latin typeface="Cambria Math" panose="02040503050406030204" pitchFamily="18" charset="0"/>
                          </a:rPr>
                        </m:ctrlPr>
                      </m:dPr>
                      <m:e>
                        <m:d>
                          <m:dPr>
                            <m:begChr m:val="⟨"/>
                            <m:endChr m:val="⟩"/>
                            <m:ctrlPr>
                              <a:rPr lang="en-GB"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i="1">
                                    <a:latin typeface="Cambria Math" panose="02040503050406030204" pitchFamily="18" charset="0"/>
                                  </a:rPr>
                                  <m:t>𝒘</m:t>
                                </m:r>
                              </m:e>
                              <m:sup>
                                <m:r>
                                  <a:rPr lang="en-US" sz="2000" b="1" i="1">
                                    <a:latin typeface="Cambria Math" panose="02040503050406030204" pitchFamily="18" charset="0"/>
                                  </a:rPr>
                                  <m:t>∗</m:t>
                                </m:r>
                              </m:sup>
                            </m:sSup>
                            <m:r>
                              <a:rPr lang="en-US" sz="2000" b="1" i="1">
                                <a:latin typeface="Cambria Math" panose="02040503050406030204" pitchFamily="18" charset="0"/>
                              </a:rPr>
                              <m:t>,</m:t>
                            </m:r>
                            <m:r>
                              <a:rPr lang="en-GB" sz="2000" b="1" i="1">
                                <a:latin typeface="Cambria Math" panose="02040503050406030204" pitchFamily="18" charset="0"/>
                              </a:rPr>
                              <m:t>𝒙</m:t>
                            </m:r>
                            <m:r>
                              <a:rPr lang="en-GB" sz="2000" i="1" baseline="-25000">
                                <a:latin typeface="Cambria Math" panose="02040503050406030204" pitchFamily="18" charset="0"/>
                              </a:rPr>
                              <m:t>𝑘</m:t>
                            </m:r>
                          </m:e>
                        </m:d>
                        <m:r>
                          <a:rPr lang="en-GB"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𝑏</m:t>
                            </m:r>
                          </m:e>
                          <m:sup>
                            <m:r>
                              <a:rPr lang="en-US" sz="2000" i="1">
                                <a:latin typeface="Cambria Math" panose="02040503050406030204" pitchFamily="18" charset="0"/>
                              </a:rPr>
                              <m:t>∗</m:t>
                            </m:r>
                          </m:sup>
                        </m:sSup>
                      </m:e>
                    </m:d>
                    <m:r>
                      <a:rPr lang="en-GB" sz="2000" i="1" smtClean="0">
                        <a:latin typeface="Cambria Math" panose="02040503050406030204" pitchFamily="18" charset="0"/>
                      </a:rPr>
                      <m:t>−1=0</m:t>
                    </m:r>
                  </m:oMath>
                </a14:m>
                <a:endParaRPr lang="en-GB" sz="2000"/>
              </a:p>
              <a:p>
                <a:pPr marL="555625" lvl="1" indent="-228600">
                  <a:spcBef>
                    <a:spcPts val="1138"/>
                  </a:spcBef>
                </a:pPr>
                <a:r>
                  <a:rPr lang="en-GB" sz="2000"/>
                  <a:t>Từ đây, ta tính được giá trị  </a:t>
                </a:r>
                <a14:m>
                  <m:oMath xmlns:m="http://schemas.openxmlformats.org/officeDocument/2006/math">
                    <m:sSup>
                      <m:sSupPr>
                        <m:ctrlPr>
                          <a:rPr lang="vi-VN" sz="2000" b="0" i="1" smtClean="0">
                            <a:solidFill>
                              <a:srgbClr val="0000FF"/>
                            </a:solidFill>
                            <a:latin typeface="Cambria Math" panose="02040503050406030204" pitchFamily="18" charset="0"/>
                          </a:rPr>
                        </m:ctrlPr>
                      </m:sSupPr>
                      <m:e>
                        <m:r>
                          <a:rPr lang="en-GB" sz="2000" i="1" smtClean="0">
                            <a:solidFill>
                              <a:srgbClr val="0000FF"/>
                            </a:solidFill>
                            <a:latin typeface="Cambria Math" panose="02040503050406030204" pitchFamily="18" charset="0"/>
                          </a:rPr>
                          <m:t>𝑏</m:t>
                        </m:r>
                      </m:e>
                      <m:sup>
                        <m:r>
                          <a:rPr lang="en-GB" sz="2000" i="1" smtClean="0">
                            <a:solidFill>
                              <a:srgbClr val="0000FF"/>
                            </a:solidFill>
                            <a:latin typeface="Cambria Math" panose="02040503050406030204" pitchFamily="18" charset="0"/>
                          </a:rPr>
                          <m:t>∗</m:t>
                        </m:r>
                      </m:sup>
                    </m:sSup>
                    <m:r>
                      <a:rPr lang="en-GB" sz="2000" i="1" smtClean="0">
                        <a:solidFill>
                          <a:srgbClr val="0000FF"/>
                        </a:solidFill>
                        <a:latin typeface="Cambria Math" panose="02040503050406030204" pitchFamily="18" charset="0"/>
                      </a:rPr>
                      <m:t>= </m:t>
                    </m:r>
                    <m:sSub>
                      <m:sSubPr>
                        <m:ctrlPr>
                          <a:rPr lang="en-US" sz="2000" b="0" i="1" smtClean="0">
                            <a:solidFill>
                              <a:srgbClr val="0000FF"/>
                            </a:solidFill>
                            <a:latin typeface="Cambria Math" panose="02040503050406030204" pitchFamily="18" charset="0"/>
                          </a:rPr>
                        </m:ctrlPr>
                      </m:sSubPr>
                      <m:e>
                        <m:r>
                          <a:rPr lang="en-GB" sz="2000" i="1" smtClean="0">
                            <a:solidFill>
                              <a:srgbClr val="0000FF"/>
                            </a:solidFill>
                            <a:latin typeface="Cambria Math" panose="02040503050406030204" pitchFamily="18" charset="0"/>
                          </a:rPr>
                          <m:t>𝑦</m:t>
                        </m:r>
                      </m:e>
                      <m:sub>
                        <m:r>
                          <a:rPr lang="en-GB" sz="2000" i="1" smtClean="0">
                            <a:solidFill>
                              <a:srgbClr val="0000FF"/>
                            </a:solidFill>
                            <a:latin typeface="Cambria Math" panose="02040503050406030204" pitchFamily="18" charset="0"/>
                          </a:rPr>
                          <m:t>𝑘</m:t>
                        </m:r>
                      </m:sub>
                    </m:sSub>
                    <m:r>
                      <a:rPr lang="en-GB" sz="2000" i="1" smtClean="0">
                        <a:solidFill>
                          <a:srgbClr val="0000FF"/>
                        </a:solidFill>
                        <a:latin typeface="Cambria Math" panose="02040503050406030204" pitchFamily="18" charset="0"/>
                      </a:rPr>
                      <m:t>−</m:t>
                    </m:r>
                    <m:d>
                      <m:dPr>
                        <m:begChr m:val="⟨"/>
                        <m:endChr m:val="⟩"/>
                        <m:ctrlPr>
                          <a:rPr lang="en-GB" sz="2000" i="1">
                            <a:solidFill>
                              <a:srgbClr val="0000FF"/>
                            </a:solidFill>
                            <a:latin typeface="Cambria Math" panose="02040503050406030204" pitchFamily="18" charset="0"/>
                          </a:rPr>
                        </m:ctrlPr>
                      </m:dPr>
                      <m:e>
                        <m:sSup>
                          <m:sSupPr>
                            <m:ctrlPr>
                              <a:rPr lang="en-US" sz="2000" b="1" i="1">
                                <a:solidFill>
                                  <a:srgbClr val="0000FF"/>
                                </a:solidFill>
                                <a:latin typeface="Cambria Math" panose="02040503050406030204" pitchFamily="18" charset="0"/>
                              </a:rPr>
                            </m:ctrlPr>
                          </m:sSupPr>
                          <m:e>
                            <m:r>
                              <a:rPr lang="en-US" sz="2000" b="1" i="1">
                                <a:solidFill>
                                  <a:srgbClr val="0000FF"/>
                                </a:solidFill>
                                <a:latin typeface="Cambria Math" panose="02040503050406030204" pitchFamily="18" charset="0"/>
                              </a:rPr>
                              <m:t>𝒘</m:t>
                            </m:r>
                          </m:e>
                          <m:sup>
                            <m:r>
                              <a:rPr lang="en-US" sz="2000" b="1" i="1">
                                <a:solidFill>
                                  <a:srgbClr val="0000FF"/>
                                </a:solidFill>
                                <a:latin typeface="Cambria Math" panose="02040503050406030204" pitchFamily="18" charset="0"/>
                              </a:rPr>
                              <m:t>∗</m:t>
                            </m:r>
                          </m:sup>
                        </m:sSup>
                        <m:r>
                          <a:rPr lang="en-US" sz="2000" b="1" i="1">
                            <a:solidFill>
                              <a:srgbClr val="0000FF"/>
                            </a:solidFill>
                            <a:latin typeface="Cambria Math" panose="02040503050406030204" pitchFamily="18" charset="0"/>
                          </a:rPr>
                          <m:t>,</m:t>
                        </m:r>
                        <m:r>
                          <a:rPr lang="en-GB" sz="2000" b="1" i="1">
                            <a:solidFill>
                              <a:srgbClr val="0000FF"/>
                            </a:solidFill>
                            <a:latin typeface="Cambria Math" panose="02040503050406030204" pitchFamily="18" charset="0"/>
                          </a:rPr>
                          <m:t>𝒙</m:t>
                        </m:r>
                        <m:r>
                          <a:rPr lang="en-GB" sz="2000" i="1" baseline="-25000">
                            <a:solidFill>
                              <a:srgbClr val="0000FF"/>
                            </a:solidFill>
                            <a:latin typeface="Cambria Math" panose="02040503050406030204" pitchFamily="18" charset="0"/>
                          </a:rPr>
                          <m:t>𝑘</m:t>
                        </m:r>
                      </m:e>
                    </m:d>
                  </m:oMath>
                </a14:m>
                <a:endParaRPr lang="en-US" sz="2000"/>
              </a:p>
            </p:txBody>
          </p:sp>
        </mc:Choice>
        <mc:Fallback xmlns="">
          <p:sp>
            <p:nvSpPr>
              <p:cNvPr id="12294" name="Content Placeholder 2"/>
              <p:cNvSpPr>
                <a:spLocks noGrp="1" noRot="1" noChangeAspect="1" noMove="1" noResize="1" noEditPoints="1" noAdjustHandles="1" noChangeArrowheads="1" noChangeShapeType="1" noTextEdit="1"/>
              </p:cNvSpPr>
              <p:nvPr>
                <p:ph idx="1"/>
              </p:nvPr>
            </p:nvSpPr>
            <p:spPr>
              <a:xfrm>
                <a:off x="457200" y="1295400"/>
                <a:ext cx="8382000" cy="4876800"/>
              </a:xfrm>
              <a:blipFill rotWithShape="0">
                <a:blip r:embed="rId3"/>
                <a:stretch>
                  <a:fillRect l="-145" t="-750" r="-364" b="-2625"/>
                </a:stretch>
              </a:blipFill>
            </p:spPr>
            <p:txBody>
              <a:bodyPr/>
              <a:lstStyle/>
              <a:p>
                <a:r>
                  <a:rPr lang="vi-VN">
                    <a:noFill/>
                  </a:rPr>
                  <a:t> </a:t>
                </a:r>
              </a:p>
            </p:txBody>
          </p:sp>
        </mc:Fallback>
      </mc:AlternateContent>
      <p:graphicFrame>
        <p:nvGraphicFramePr>
          <p:cNvPr id="12290" name="Object 7"/>
          <p:cNvGraphicFramePr>
            <a:graphicFrameLocks noChangeAspect="1"/>
          </p:cNvGraphicFramePr>
          <p:nvPr/>
        </p:nvGraphicFramePr>
        <p:xfrm>
          <a:off x="1295400" y="3276600"/>
          <a:ext cx="3190875" cy="839788"/>
        </p:xfrm>
        <a:graphic>
          <a:graphicData uri="http://schemas.openxmlformats.org/presentationml/2006/ole">
            <mc:AlternateContent xmlns:mc="http://schemas.openxmlformats.org/markup-compatibility/2006">
              <mc:Choice xmlns:v="urn:schemas-microsoft-com:vml" Requires="v">
                <p:oleObj name="Equazione" r:id="rId4" imgW="1739880" imgH="457200" progId="Equation.3">
                  <p:embed/>
                </p:oleObj>
              </mc:Choice>
              <mc:Fallback>
                <p:oleObj name="Equazione" r:id="rId4" imgW="1739880" imgH="457200" progId="Equation.3">
                  <p:embed/>
                  <p:pic>
                    <p:nvPicPr>
                      <p:cNvPr id="1229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276600"/>
                        <a:ext cx="3190875" cy="839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 name="Slide Number Placeholder 6"/>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20</a:t>
            </a:fld>
            <a:endParaRPr lang="en-US" altLang="en-US">
              <a:latin typeface="Garamond" panose="02020404030301010803" pitchFamily="18" charset="0"/>
            </a:endParaRPr>
          </a:p>
        </p:txBody>
      </p:sp>
    </p:spTree>
    <p:extLst>
      <p:ext uri="{BB962C8B-B14F-4D97-AF65-F5344CB8AC3E}">
        <p14:creationId xmlns:p14="http://schemas.microsoft.com/office/powerpoint/2010/main" val="151832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p:txBody>
          <a:bodyPr/>
          <a:lstStyle/>
          <a:p>
            <a:r>
              <a:rPr lang="en-US" sz="3600">
                <a:latin typeface="Tahoma" panose="020B0604030504040204" pitchFamily="34" charset="0"/>
                <a:ea typeface="Tahoma" panose="020B0604030504040204" pitchFamily="34" charset="0"/>
                <a:cs typeface="Tahoma" panose="020B0604030504040204" pitchFamily="34" charset="0"/>
              </a:rPr>
              <a:t>Phân lớp cho ví dụ mới</a:t>
            </a:r>
          </a:p>
        </p:txBody>
      </p:sp>
      <p:sp>
        <p:nvSpPr>
          <p:cNvPr id="9223" name="Rectangle 3"/>
          <p:cNvSpPr>
            <a:spLocks noGrp="1" noChangeArrowheads="1"/>
          </p:cNvSpPr>
          <p:nvPr>
            <p:ph idx="1"/>
          </p:nvPr>
        </p:nvSpPr>
        <p:spPr>
          <a:xfrm>
            <a:off x="457200" y="1219199"/>
            <a:ext cx="8382000" cy="5270809"/>
          </a:xfrm>
        </p:spPr>
        <p:txBody>
          <a:bodyPr/>
          <a:lstStyle/>
          <a:p>
            <a:pPr marL="228600" indent="-228600"/>
            <a:r>
              <a:rPr lang="en-US" altLang="ja-JP" sz="2200" b="1">
                <a:ea typeface="ＭＳ Ｐゴシック" panose="020B0600070205080204" pitchFamily="34" charset="-128"/>
              </a:rPr>
              <a:t>Ranh giới quyết định phân lớp</a:t>
            </a:r>
            <a:r>
              <a:rPr lang="en-US" altLang="ja-JP" sz="2200">
                <a:ea typeface="ＭＳ Ｐゴシック" panose="020B0600070205080204" pitchFamily="34" charset="-128"/>
              </a:rPr>
              <a:t> được xác định bởi siêu phẳng:</a:t>
            </a:r>
            <a:endParaRPr lang="en-US" altLang="ja-JP" sz="2200" b="1">
              <a:ea typeface="ＭＳ Ｐゴシック" panose="020B0600070205080204" pitchFamily="34" charset="-128"/>
            </a:endParaRPr>
          </a:p>
          <a:p>
            <a:pPr marL="228600" indent="-228600">
              <a:spcBef>
                <a:spcPts val="6600"/>
              </a:spcBef>
            </a:pPr>
            <a:r>
              <a:rPr lang="en-US" altLang="ja-JP" sz="2200">
                <a:ea typeface="ＭＳ Ｐゴシック" panose="020B0600070205080204" pitchFamily="34" charset="-128"/>
              </a:rPr>
              <a:t>Đối với một ví dụ cần phân lớp </a:t>
            </a:r>
            <a:r>
              <a:rPr lang="en-US" altLang="ja-JP" sz="2200" b="1">
                <a:ea typeface="ＭＳ Ｐゴシック" panose="020B0600070205080204" pitchFamily="34" charset="-128"/>
              </a:rPr>
              <a:t>z</a:t>
            </a:r>
            <a:r>
              <a:rPr lang="en-US" altLang="ja-JP" sz="2200">
                <a:ea typeface="ＭＳ Ｐゴシック" panose="020B0600070205080204" pitchFamily="34" charset="-128"/>
              </a:rPr>
              <a:t>, cần tính giá trị:</a:t>
            </a:r>
            <a:br>
              <a:rPr lang="en-US" altLang="ja-JP" sz="2200">
                <a:ea typeface="ＭＳ Ｐゴシック" panose="020B0600070205080204" pitchFamily="34" charset="-128"/>
              </a:rPr>
            </a:br>
            <a:endParaRPr lang="en-US" altLang="ja-JP" sz="2200">
              <a:ea typeface="ＭＳ Ｐゴシック" panose="020B0600070205080204" pitchFamily="34" charset="-128"/>
            </a:endParaRPr>
          </a:p>
          <a:p>
            <a:pPr marL="628650" lvl="1" indent="-301625">
              <a:spcBef>
                <a:spcPts val="7938"/>
              </a:spcBef>
              <a:buSzPct val="100000"/>
              <a:buFont typeface="Arial" panose="020B0604020202020204" pitchFamily="34" charset="0"/>
              <a:buChar char="→"/>
            </a:pPr>
            <a:r>
              <a:rPr lang="en-US" altLang="ja-JP" sz="2000">
                <a:solidFill>
                  <a:srgbClr val="0000FF"/>
                </a:solidFill>
                <a:ea typeface="ＭＳ Ｐゴシック" panose="020B0600070205080204" pitchFamily="34" charset="-128"/>
              </a:rPr>
              <a:t>Nếu biểu thức [Eq.20] trả về giá trị 1, thì ví dụ </a:t>
            </a:r>
            <a:r>
              <a:rPr lang="en-US" altLang="ja-JP" sz="2000" b="1">
                <a:solidFill>
                  <a:srgbClr val="0000FF"/>
                </a:solidFill>
                <a:ea typeface="ＭＳ Ｐゴシック" panose="020B0600070205080204" pitchFamily="34" charset="-128"/>
              </a:rPr>
              <a:t>z</a:t>
            </a:r>
            <a:r>
              <a:rPr lang="en-US" altLang="ja-JP" sz="2000">
                <a:solidFill>
                  <a:srgbClr val="0000FF"/>
                </a:solidFill>
                <a:ea typeface="ＭＳ Ｐゴシック" panose="020B0600070205080204" pitchFamily="34" charset="-128"/>
              </a:rPr>
              <a:t> được phân vào lớp có nhãn dương (positive); ngược lại, được phân vào lớp có nhãn âm (negative)</a:t>
            </a:r>
          </a:p>
          <a:p>
            <a:pPr marL="228600" indent="-228600">
              <a:spcBef>
                <a:spcPts val="1138"/>
              </a:spcBef>
            </a:pPr>
            <a:r>
              <a:rPr lang="en-GB" sz="2200"/>
              <a:t>Việc phân lớp này:</a:t>
            </a:r>
          </a:p>
          <a:p>
            <a:pPr marL="628650" lvl="1" indent="-301625"/>
            <a:r>
              <a:rPr lang="en-GB" sz="2000" u="sng"/>
              <a:t>Chỉ phụ thuộc vào các </a:t>
            </a:r>
            <a:r>
              <a:rPr lang="vi-VN" sz="2000" u="sng"/>
              <a:t>vectơ</a:t>
            </a:r>
            <a:r>
              <a:rPr lang="en-US" sz="2000" u="sng"/>
              <a:t> hỗ trợ</a:t>
            </a:r>
            <a:endParaRPr lang="en-GB" sz="2000" u="sng"/>
          </a:p>
          <a:p>
            <a:pPr marL="628650" lvl="1" indent="-301625"/>
            <a:r>
              <a:rPr lang="en-GB" sz="2000"/>
              <a:t>Chỉ cần giá trị tích vô hướng (tích trong) của 2 </a:t>
            </a:r>
            <a:r>
              <a:rPr lang="vi-VN" sz="2000"/>
              <a:t>vectơ</a:t>
            </a:r>
            <a:r>
              <a:rPr lang="en-GB" sz="2000"/>
              <a:t> (chứ không cần biết giá trị của 2 </a:t>
            </a:r>
            <a:r>
              <a:rPr lang="vi-VN" sz="2000"/>
              <a:t>vectơ</a:t>
            </a:r>
            <a:r>
              <a:rPr lang="en-US" sz="2000"/>
              <a:t> đấy</a:t>
            </a:r>
            <a:r>
              <a:rPr lang="en-GB" sz="2000"/>
              <a:t>)</a:t>
            </a:r>
          </a:p>
        </p:txBody>
      </p:sp>
      <p:sp>
        <p:nvSpPr>
          <p:cNvPr id="2" name="Rectangle 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3314" name="Object 2"/>
          <p:cNvGraphicFramePr>
            <a:graphicFrameLocks noChangeAspect="1"/>
          </p:cNvGraphicFramePr>
          <p:nvPr/>
        </p:nvGraphicFramePr>
        <p:xfrm>
          <a:off x="1143000" y="1600200"/>
          <a:ext cx="6172200" cy="839788"/>
        </p:xfrm>
        <a:graphic>
          <a:graphicData uri="http://schemas.openxmlformats.org/presentationml/2006/ole">
            <mc:AlternateContent xmlns:mc="http://schemas.openxmlformats.org/markup-compatibility/2006">
              <mc:Choice xmlns:v="urn:schemas-microsoft-com:vml" Requires="v">
                <p:oleObj name="Equation" r:id="rId3" imgW="2705040" imgH="368280" progId="Equation.3">
                  <p:embed/>
                </p:oleObj>
              </mc:Choice>
              <mc:Fallback>
                <p:oleObj name="Equation" r:id="rId3" imgW="2705040" imgH="368280" progId="Equation.3">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172200" cy="8397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32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3315" name="Object 3"/>
          <p:cNvGraphicFramePr>
            <a:graphicFrameLocks noChangeAspect="1"/>
          </p:cNvGraphicFramePr>
          <p:nvPr/>
        </p:nvGraphicFramePr>
        <p:xfrm>
          <a:off x="1282700" y="2743200"/>
          <a:ext cx="5969000" cy="1063625"/>
        </p:xfrm>
        <a:graphic>
          <a:graphicData uri="http://schemas.openxmlformats.org/presentationml/2006/ole">
            <mc:AlternateContent xmlns:mc="http://schemas.openxmlformats.org/markup-compatibility/2006">
              <mc:Choice xmlns:v="urn:schemas-microsoft-com:vml" Requires="v">
                <p:oleObj name="Equation" r:id="rId5" imgW="2857320" imgH="507960" progId="Equation.3">
                  <p:embed/>
                </p:oleObj>
              </mc:Choice>
              <mc:Fallback>
                <p:oleObj name="Equation" r:id="rId5" imgW="2857320" imgH="507960" progId="Equation.3">
                  <p:embed/>
                  <p:pic>
                    <p:nvPicPr>
                      <p:cNvPr id="1331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700" y="2743200"/>
                        <a:ext cx="5969000" cy="10636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3321" name="Text Box 8"/>
          <p:cNvSpPr txBox="1">
            <a:spLocks noChangeArrowheads="1"/>
          </p:cNvSpPr>
          <p:nvPr/>
        </p:nvSpPr>
        <p:spPr bwMode="auto">
          <a:xfrm>
            <a:off x="7848600" y="1676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[Eq.19]</a:t>
            </a:r>
          </a:p>
        </p:txBody>
      </p:sp>
      <p:sp>
        <p:nvSpPr>
          <p:cNvPr id="13322" name="Text Box 8"/>
          <p:cNvSpPr txBox="1">
            <a:spLocks noChangeArrowheads="1"/>
          </p:cNvSpPr>
          <p:nvPr/>
        </p:nvSpPr>
        <p:spPr bwMode="auto">
          <a:xfrm>
            <a:off x="7848600" y="30480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[Eq.20]</a:t>
            </a:r>
          </a:p>
        </p:txBody>
      </p:sp>
      <p:sp>
        <p:nvSpPr>
          <p:cNvPr id="12" name="Slide Number Placeholder 11"/>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21</a:t>
            </a:fld>
            <a:endParaRPr lang="en-US" altLang="en-US">
              <a:latin typeface="Garamond" panose="02020404030301010803" pitchFamily="18" charset="0"/>
            </a:endParaRPr>
          </a:p>
        </p:txBody>
      </p:sp>
    </p:spTree>
    <p:extLst>
      <p:ext uri="{BB962C8B-B14F-4D97-AF65-F5344CB8AC3E}">
        <p14:creationId xmlns:p14="http://schemas.microsoft.com/office/powerpoint/2010/main" val="1290183830"/>
      </p:ext>
    </p:extLst>
  </p:cSld>
  <p:clrMapOvr>
    <a:overrideClrMapping bg1="lt1" tx1="dk1" bg2="lt2" tx2="dk2" accent1="accent1" accent2="accent2" accent3="accent3" accent4="accent4" accent5="accent5" accent6="accent6" hlink="hlink" folHlink="folHlink"/>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304800"/>
            <a:ext cx="8458200" cy="762000"/>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Linear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Không phân tách được (1)</a:t>
            </a:r>
          </a:p>
        </p:txBody>
      </p:sp>
      <p:sp>
        <p:nvSpPr>
          <p:cNvPr id="14342" name="Rectangle 3"/>
          <p:cNvSpPr>
            <a:spLocks noGrp="1" noChangeArrowheads="1"/>
          </p:cNvSpPr>
          <p:nvPr>
            <p:ph type="body" sz="half" idx="1"/>
          </p:nvPr>
        </p:nvSpPr>
        <p:spPr>
          <a:xfrm>
            <a:off x="457200" y="1219200"/>
            <a:ext cx="8534400" cy="4953000"/>
          </a:xfrm>
        </p:spPr>
        <p:txBody>
          <a:bodyPr/>
          <a:lstStyle/>
          <a:p>
            <a:pPr marL="228600" indent="-228600">
              <a:lnSpc>
                <a:spcPct val="90000"/>
              </a:lnSpc>
            </a:pPr>
            <a:r>
              <a:rPr lang="en-GB" sz="2200"/>
              <a:t>Phương pháp SVM trong </a:t>
            </a:r>
            <a:r>
              <a:rPr lang="en-GB" sz="2200">
                <a:solidFill>
                  <a:srgbClr val="FF0000"/>
                </a:solidFill>
              </a:rPr>
              <a:t>trường hợp hai lớp không thể phân tách được bằng một siêu phẳng?</a:t>
            </a:r>
            <a:endParaRPr lang="en-US" sz="2200">
              <a:solidFill>
                <a:srgbClr val="FF0000"/>
              </a:solidFill>
            </a:endParaRPr>
          </a:p>
          <a:p>
            <a:pPr marL="555625" lvl="1" indent="-228600">
              <a:lnSpc>
                <a:spcPct val="90000"/>
              </a:lnSpc>
              <a:spcBef>
                <a:spcPts val="1138"/>
              </a:spcBef>
            </a:pPr>
            <a:r>
              <a:rPr lang="en-US" sz="2000"/>
              <a:t>Trường hợp phân lớp tuyến tính và phân tách được là lý tưởng (ít xảy ra)</a:t>
            </a:r>
          </a:p>
          <a:p>
            <a:pPr marL="555625" lvl="1" indent="-228600">
              <a:lnSpc>
                <a:spcPct val="90000"/>
              </a:lnSpc>
              <a:spcBef>
                <a:spcPts val="1138"/>
              </a:spcBef>
            </a:pPr>
            <a:r>
              <a:rPr lang="en-US" sz="2000"/>
              <a:t>Tập dữ liệu có thể chứa nhiễu, lỗi (vd: một số ví dụ được gán nhãn lớp sai) </a:t>
            </a:r>
          </a:p>
          <a:p>
            <a:pPr marL="228600" indent="-228600">
              <a:lnSpc>
                <a:spcPct val="90000"/>
              </a:lnSpc>
              <a:spcBef>
                <a:spcPts val="1700"/>
              </a:spcBef>
            </a:pPr>
            <a:r>
              <a:rPr lang="en-US" sz="2200"/>
              <a:t>Đối với trường hợp phân tách được, bài toán tối ưu:</a:t>
            </a:r>
          </a:p>
          <a:p>
            <a:pPr marL="228600" indent="-228600">
              <a:lnSpc>
                <a:spcPct val="90000"/>
              </a:lnSpc>
              <a:spcBef>
                <a:spcPts val="1700"/>
              </a:spcBef>
              <a:buFont typeface="Wingdings" panose="05000000000000000000" pitchFamily="2" charset="2"/>
              <a:buNone/>
            </a:pPr>
            <a:r>
              <a:rPr lang="en-US" sz="2000"/>
              <a:t>Cực tiểu hóa:</a:t>
            </a:r>
          </a:p>
          <a:p>
            <a:pPr marL="228600" indent="-228600">
              <a:lnSpc>
                <a:spcPct val="90000"/>
              </a:lnSpc>
              <a:spcBef>
                <a:spcPts val="3000"/>
              </a:spcBef>
              <a:buFont typeface="Wingdings" panose="05000000000000000000" pitchFamily="2" charset="2"/>
              <a:buNone/>
            </a:pPr>
            <a:r>
              <a:rPr lang="en-US" sz="2000"/>
              <a:t>Với điều kiện:</a:t>
            </a:r>
          </a:p>
          <a:p>
            <a:pPr marL="228600" indent="-228600">
              <a:lnSpc>
                <a:spcPct val="90000"/>
              </a:lnSpc>
              <a:spcBef>
                <a:spcPts val="1800"/>
              </a:spcBef>
            </a:pPr>
            <a:r>
              <a:rPr lang="en-US" sz="2200"/>
              <a:t>Nếu tập dữ liệu chứa nhiễu, các điều kiện có thể không được thỏa mãn</a:t>
            </a:r>
          </a:p>
          <a:p>
            <a:pPr marL="555625" lvl="1" indent="-228600">
              <a:lnSpc>
                <a:spcPct val="90000"/>
              </a:lnSpc>
              <a:spcBef>
                <a:spcPts val="563"/>
              </a:spcBef>
              <a:buSzPct val="100000"/>
              <a:buFont typeface="Arial" panose="020B0604020202020204" pitchFamily="34" charset="0"/>
              <a:buChar char="→"/>
            </a:pPr>
            <a:r>
              <a:rPr lang="en-US" sz="2000"/>
              <a:t> Không tìm được lời giải (</a:t>
            </a:r>
            <a:r>
              <a:rPr lang="en-US" sz="2000" b="1"/>
              <a:t>w*</a:t>
            </a:r>
            <a:r>
              <a:rPr lang="en-US" sz="2000"/>
              <a:t> và b*)!</a:t>
            </a:r>
          </a:p>
        </p:txBody>
      </p:sp>
      <p:graphicFrame>
        <p:nvGraphicFramePr>
          <p:cNvPr id="14338" name="Object 2"/>
          <p:cNvGraphicFramePr>
            <a:graphicFrameLocks noGrp="1" noChangeAspect="1"/>
          </p:cNvGraphicFramePr>
          <p:nvPr>
            <p:ph sz="half" idx="2"/>
            <p:extLst>
              <p:ext uri="{D42A27DB-BD31-4B8C-83A1-F6EECF244321}">
                <p14:modId xmlns:p14="http://schemas.microsoft.com/office/powerpoint/2010/main" val="1127594471"/>
              </p:ext>
            </p:extLst>
          </p:nvPr>
        </p:nvGraphicFramePr>
        <p:xfrm>
          <a:off x="2942063" y="3230136"/>
          <a:ext cx="3810000" cy="1236663"/>
        </p:xfrm>
        <a:graphic>
          <a:graphicData uri="http://schemas.openxmlformats.org/presentationml/2006/ole">
            <mc:AlternateContent xmlns:mc="http://schemas.openxmlformats.org/markup-compatibility/2006">
              <mc:Choice xmlns:v="urn:schemas-microsoft-com:vml" Requires="v">
                <p:oleObj name="Equation" r:id="rId2" imgW="1955520" imgH="634680" progId="Equation.3">
                  <p:embed/>
                </p:oleObj>
              </mc:Choice>
              <mc:Fallback>
                <p:oleObj name="Equation" r:id="rId2" imgW="1955520" imgH="634680" progId="Equation.3">
                  <p:embed/>
                  <p:pic>
                    <p:nvPicPr>
                      <p:cNvPr id="143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63" y="3230136"/>
                        <a:ext cx="3810000" cy="1236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 name="Slide Number Placeholder 6"/>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5BEA83-F44B-4268-B906-959A1868A591}" type="slidenum">
              <a:rPr lang="en-US" altLang="en-US">
                <a:latin typeface="Garamond" panose="02020404030301010803" pitchFamily="18" charset="0"/>
              </a:rPr>
              <a:pPr eaLnBrk="1" hangingPunct="1"/>
              <a:t>22</a:t>
            </a:fld>
            <a:endParaRPr lang="en-US" altLang="en-US">
              <a:latin typeface="Garamond" panose="02020404030301010803" pitchFamily="18" charset="0"/>
            </a:endParaRPr>
          </a:p>
        </p:txBody>
      </p:sp>
    </p:spTree>
    <p:extLst>
      <p:ext uri="{BB962C8B-B14F-4D97-AF65-F5344CB8AC3E}">
        <p14:creationId xmlns:p14="http://schemas.microsoft.com/office/powerpoint/2010/main" val="594049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304800"/>
            <a:ext cx="8458200" cy="762000"/>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Linear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Không phân tách được (2)</a:t>
            </a:r>
          </a:p>
        </p:txBody>
      </p:sp>
      <p:sp>
        <p:nvSpPr>
          <p:cNvPr id="39939" name="AutoShape 3"/>
          <p:cNvSpPr>
            <a:spLocks noGrp="1" noChangeAspect="1" noChangeArrowheads="1"/>
          </p:cNvSpPr>
          <p:nvPr>
            <p:ph type="body" sz="half" idx="1"/>
          </p:nvPr>
        </p:nvSpPr>
        <p:spPr>
          <a:xfrm>
            <a:off x="609600" y="1371600"/>
            <a:ext cx="7924800" cy="600075"/>
          </a:xfrm>
        </p:spPr>
        <p:txBody>
          <a:bodyPr/>
          <a:lstStyle/>
          <a:p>
            <a:pPr marL="228600" indent="-228600">
              <a:buFont typeface="Wingdings" panose="05000000000000000000" pitchFamily="2" charset="2"/>
              <a:buNone/>
            </a:pPr>
            <a:r>
              <a:rPr lang="en-US" altLang="ja-JP" sz="2400">
                <a:ea typeface="ＭＳ Ｐゴシック" panose="020B0600070205080204" pitchFamily="34" charset="-128"/>
              </a:rPr>
              <a:t>Hai ví dụ nhiễu </a:t>
            </a:r>
            <a:r>
              <a:rPr lang="en-US" altLang="ja-JP" sz="2400" b="1">
                <a:latin typeface="Courier New" panose="02070309020205020404" pitchFamily="49" charset="0"/>
                <a:ea typeface="ＭＳ Ｐゴシック" panose="020B0600070205080204" pitchFamily="34" charset="-128"/>
                <a:cs typeface="Courier New" panose="02070309020205020404" pitchFamily="49" charset="0"/>
              </a:rPr>
              <a:t>x</a:t>
            </a:r>
            <a:r>
              <a:rPr lang="en-US" altLang="ja-JP" sz="2400" b="1" baseline="-25000">
                <a:latin typeface="Courier New" panose="02070309020205020404" pitchFamily="49" charset="0"/>
                <a:ea typeface="ＭＳ Ｐゴシック" panose="020B0600070205080204" pitchFamily="34" charset="-128"/>
                <a:cs typeface="Courier New" panose="02070309020205020404" pitchFamily="49" charset="0"/>
              </a:rPr>
              <a:t>a</a:t>
            </a:r>
            <a:r>
              <a:rPr lang="en-US" altLang="ja-JP" sz="2400">
                <a:ea typeface="ＭＳ Ｐゴシック" panose="020B0600070205080204" pitchFamily="34" charset="-128"/>
              </a:rPr>
              <a:t> và </a:t>
            </a:r>
            <a:r>
              <a:rPr lang="en-US" altLang="ja-JP" sz="2400" b="1">
                <a:latin typeface="Courier New" panose="02070309020205020404" pitchFamily="49" charset="0"/>
                <a:ea typeface="ＭＳ Ｐゴシック" panose="020B0600070205080204" pitchFamily="34" charset="-128"/>
              </a:rPr>
              <a:t>x</a:t>
            </a:r>
            <a:r>
              <a:rPr lang="en-US" altLang="ja-JP" sz="2400" b="1" baseline="-25000">
                <a:latin typeface="Courier New" panose="02070309020205020404" pitchFamily="49" charset="0"/>
                <a:ea typeface="ＭＳ Ｐゴシック" panose="020B0600070205080204" pitchFamily="34" charset="-128"/>
              </a:rPr>
              <a:t>b</a:t>
            </a:r>
            <a:r>
              <a:rPr lang="en-US" altLang="ja-JP" sz="2400">
                <a:ea typeface="ＭＳ Ｐゴシック" panose="020B0600070205080204" pitchFamily="34" charset="-128"/>
              </a:rPr>
              <a:t> được gán nhãn lớp sai</a:t>
            </a:r>
            <a:endParaRPr lang="en-US" sz="2400"/>
          </a:p>
        </p:txBody>
      </p:sp>
      <p:pic>
        <p:nvPicPr>
          <p:cNvPr id="39940" name="Picture 4"/>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1981200" y="2209800"/>
            <a:ext cx="4787900" cy="3695700"/>
          </a:xfrm>
          <a:noFill/>
        </p:spPr>
      </p:pic>
      <p:sp>
        <p:nvSpPr>
          <p:cNvPr id="39941" name="TextBox 8"/>
          <p:cNvSpPr txBox="1">
            <a:spLocks noChangeArrowheads="1"/>
          </p:cNvSpPr>
          <p:nvPr/>
        </p:nvSpPr>
        <p:spPr bwMode="auto">
          <a:xfrm>
            <a:off x="457200" y="5867400"/>
            <a:ext cx="1600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600" i="1">
                <a:latin typeface="Courier New" panose="02070309020205020404" pitchFamily="49" charset="0"/>
                <a:cs typeface="Courier New" panose="02070309020205020404" pitchFamily="49" charset="0"/>
              </a:rPr>
              <a:t>[Liu, 2006]</a:t>
            </a:r>
            <a:endParaRPr lang="en-US" sz="1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AF71DA-56FC-4059-9C99-3CDABD412E39}" type="slidenum">
              <a:rPr lang="en-US" altLang="en-US">
                <a:latin typeface="Garamond" panose="02020404030301010803" pitchFamily="18" charset="0"/>
              </a:rPr>
              <a:pPr eaLnBrk="1" hangingPunct="1"/>
              <a:t>23</a:t>
            </a:fld>
            <a:endParaRPr lang="en-US" altLang="en-US">
              <a:latin typeface="Garamond" panose="02020404030301010803" pitchFamily="18" charset="0"/>
            </a:endParaRPr>
          </a:p>
        </p:txBody>
      </p:sp>
    </p:spTree>
    <p:extLst>
      <p:ext uri="{BB962C8B-B14F-4D97-AF65-F5344CB8AC3E}">
        <p14:creationId xmlns:p14="http://schemas.microsoft.com/office/powerpoint/2010/main" val="19967983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Nới lỏng các điều kiện </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57200" y="1295400"/>
                <a:ext cx="8229600" cy="4876800"/>
              </a:xfrm>
            </p:spPr>
            <p:txBody>
              <a:bodyPr/>
              <a:lstStyle/>
              <a:p>
                <a:pPr marL="228600" indent="-228600"/>
                <a:r>
                  <a:rPr lang="en-US" altLang="ja-JP" sz="2200">
                    <a:ea typeface="ＭＳ Ｐゴシック" panose="020B0600070205080204" pitchFamily="34" charset="-128"/>
                  </a:rPr>
                  <a:t>Để làm việc với các dữ liệu chứa nhiễu, </a:t>
                </a:r>
                <a:r>
                  <a:rPr lang="en-US" altLang="ja-JP" sz="2200">
                    <a:solidFill>
                      <a:srgbClr val="0000FF"/>
                    </a:solidFill>
                    <a:ea typeface="ＭＳ Ｐゴシック" panose="020B0600070205080204" pitchFamily="34" charset="-128"/>
                  </a:rPr>
                  <a:t>cần nới lỏng các điều kiện lề (margin constraints) bằng cách sử dụng các biến </a:t>
                </a:r>
                <a:r>
                  <a:rPr lang="en-US" altLang="ja-JP" sz="2200" b="1">
                    <a:solidFill>
                      <a:srgbClr val="0000FF"/>
                    </a:solidFill>
                    <a:ea typeface="ＭＳ Ｐゴシック" panose="020B0600070205080204" pitchFamily="34" charset="-128"/>
                  </a:rPr>
                  <a:t>slack</a:t>
                </a:r>
                <a:r>
                  <a:rPr lang="en-US" altLang="ja-JP" sz="2200">
                    <a:solidFill>
                      <a:srgbClr val="0000FF"/>
                    </a:solidFill>
                    <a:ea typeface="ＭＳ Ｐゴシック" panose="020B0600070205080204" pitchFamily="34" charset="-128"/>
                  </a:rPr>
                  <a:t> </a:t>
                </a:r>
                <a:r>
                  <a:rPr lang="en-US" altLang="ja-JP" sz="2200" i="1">
                    <a:solidFill>
                      <a:srgbClr val="0000FF"/>
                    </a:solidFill>
                    <a:ea typeface="ＭＳ Ｐゴシック" panose="020B0600070205080204" pitchFamily="34" charset="-128"/>
                    <a:sym typeface="Symbol" panose="05050102010706020507" pitchFamily="18" charset="2"/>
                  </a:rPr>
                  <a:t></a:t>
                </a:r>
                <a:r>
                  <a:rPr lang="en-US" altLang="ja-JP" sz="2200" i="1" baseline="-25000">
                    <a:solidFill>
                      <a:srgbClr val="0000FF"/>
                    </a:solidFill>
                    <a:ea typeface="ＭＳ Ｐゴシック" panose="020B0600070205080204" pitchFamily="34" charset="-128"/>
                  </a:rPr>
                  <a:t>i</a:t>
                </a:r>
                <a:r>
                  <a:rPr lang="en-US" altLang="ja-JP" sz="2200">
                    <a:solidFill>
                      <a:srgbClr val="0000FF"/>
                    </a:solidFill>
                    <a:ea typeface="ＭＳ Ｐゴシック" panose="020B0600070205080204" pitchFamily="34" charset="-128"/>
                  </a:rPr>
                  <a:t> (</a:t>
                </a:r>
                <a:r>
                  <a:rPr lang="en-US" altLang="ja-JP" sz="2200">
                    <a:solidFill>
                      <a:srgbClr val="0000FF"/>
                    </a:solidFill>
                    <a:ea typeface="ＭＳ Ｐゴシック" panose="020B0600070205080204" pitchFamily="34" charset="-128"/>
                    <a:sym typeface="Symbol" panose="05050102010706020507" pitchFamily="18" charset="2"/>
                  </a:rPr>
                  <a:t></a:t>
                </a:r>
                <a:r>
                  <a:rPr lang="en-US" altLang="ja-JP" sz="2200">
                    <a:solidFill>
                      <a:srgbClr val="0000FF"/>
                    </a:solidFill>
                    <a:ea typeface="ＭＳ Ｐゴシック" panose="020B0600070205080204" pitchFamily="34" charset="-128"/>
                  </a:rPr>
                  <a:t> 0) </a:t>
                </a:r>
              </a:p>
              <a:p>
                <a:pPr marL="228600" indent="-228600">
                  <a:spcBef>
                    <a:spcPts val="600"/>
                  </a:spcBef>
                  <a:buFont typeface="Wingdings" panose="05000000000000000000" pitchFamily="2" charset="2"/>
                  <a:buNone/>
                </a:pPr>
                <a:r>
                  <a:rPr lang="en-US" altLang="ja-JP" sz="2200">
                    <a:ea typeface="ＭＳ Ｐゴシック" panose="020B0600070205080204" pitchFamily="34" charset="-128"/>
                    <a:sym typeface="Symbol" panose="05050102010706020507" pitchFamily="18" charset="2"/>
                  </a:rPr>
                  <a:t>		</a:t>
                </a:r>
                <a:r>
                  <a:rPr lang="en-US" altLang="ja-JP" sz="2200" b="1">
                    <a:ea typeface="ＭＳ Ｐゴシック" panose="020B0600070205080204" pitchFamily="34" charset="-128"/>
                  </a:rPr>
                  <a:t>w</a:t>
                </a:r>
                <a:r>
                  <a:rPr lang="en-US" altLang="ja-JP" sz="2200" b="1">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x</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sym typeface="Symbol" panose="05050102010706020507" pitchFamily="18" charset="2"/>
                  </a:rPr>
                  <a:t></a:t>
                </a:r>
                <a:r>
                  <a:rPr lang="en-US" altLang="ja-JP" sz="2200" i="1">
                    <a:ea typeface="ＭＳ Ｐゴシック" panose="020B0600070205080204" pitchFamily="34" charset="-128"/>
                  </a:rPr>
                  <a:t>+b</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 1</a:t>
                </a:r>
                <a:r>
                  <a:rPr lang="en-US" altLang="ja-JP" sz="2200">
                    <a:ea typeface="ＭＳ Ｐゴシック" panose="020B0600070205080204" pitchFamily="34" charset="-128"/>
                    <a:sym typeface="Symbol" panose="05050102010706020507" pitchFamily="18" charset="2"/>
                  </a:rPr>
                  <a:t></a:t>
                </a:r>
                <a:r>
                  <a:rPr lang="en-US" altLang="ja-JP" sz="2200" i="1">
                    <a:ea typeface="ＭＳ Ｐゴシック" panose="020B0600070205080204" pitchFamily="34" charset="-128"/>
                    <a:sym typeface="Symbol" panose="05050102010706020507" pitchFamily="18" charset="2"/>
                  </a:rPr>
                  <a:t></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đối với các ví dụ có giá trị </a:t>
                </a:r>
                <a:r>
                  <a:rPr lang="en-US" altLang="ja-JP" sz="2200" i="1">
                    <a:ea typeface="ＭＳ Ｐゴシック" panose="020B0600070205080204" pitchFamily="34" charset="-128"/>
                  </a:rPr>
                  <a:t>y</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 1</a:t>
                </a:r>
                <a:endParaRPr lang="en-US" altLang="ja-JP" sz="2200" i="1">
                  <a:ea typeface="ＭＳ Ｐゴシック" panose="020B0600070205080204" pitchFamily="34" charset="-128"/>
                </a:endParaRPr>
              </a:p>
              <a:p>
                <a:pPr marL="228600" indent="-228600">
                  <a:spcBef>
                    <a:spcPts val="1138"/>
                  </a:spcBef>
                  <a:buFont typeface="Wingdings" panose="05000000000000000000" pitchFamily="2" charset="2"/>
                  <a:buNone/>
                </a:pPr>
                <a:r>
                  <a:rPr lang="en-US" altLang="ja-JP" sz="2200" i="1">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w</a:t>
                </a:r>
                <a:r>
                  <a:rPr lang="en-US" altLang="ja-JP" sz="2200" b="1">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x</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sym typeface="Symbol" panose="05050102010706020507" pitchFamily="18" charset="2"/>
                  </a:rPr>
                  <a:t></a:t>
                </a:r>
                <a:r>
                  <a:rPr lang="en-US" altLang="ja-JP" sz="2200" i="1">
                    <a:ea typeface="ＭＳ Ｐゴシック" panose="020B0600070205080204" pitchFamily="34" charset="-128"/>
                  </a:rPr>
                  <a:t>+b</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1+</a:t>
                </a:r>
                <a:r>
                  <a:rPr lang="en-US" altLang="ja-JP" sz="2200" i="1">
                    <a:ea typeface="ＭＳ Ｐゴシック" panose="020B0600070205080204" pitchFamily="34" charset="-128"/>
                    <a:sym typeface="Symbol" panose="05050102010706020507" pitchFamily="18" charset="2"/>
                  </a:rPr>
                  <a:t></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đối với các ví dụ có giá trị </a:t>
                </a:r>
                <a:r>
                  <a:rPr lang="en-US" altLang="ja-JP" sz="2200" i="1">
                    <a:ea typeface="ＭＳ Ｐゴシック" panose="020B0600070205080204" pitchFamily="34" charset="-128"/>
                  </a:rPr>
                  <a:t>y</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 -1</a:t>
                </a:r>
              </a:p>
              <a:p>
                <a:pPr marL="228600" indent="-228600">
                  <a:spcBef>
                    <a:spcPts val="2263"/>
                  </a:spcBef>
                </a:pPr>
                <a:r>
                  <a:rPr lang="en-GB" altLang="ja-JP" sz="2200">
                    <a:ea typeface="ＭＳ Ｐゴシック" panose="020B0600070205080204" pitchFamily="34" charset="-128"/>
                  </a:rPr>
                  <a:t>Đối với một ví dụ nhiễu/lỗi: </a:t>
                </a:r>
                <a:r>
                  <a:rPr lang="en-US" altLang="ja-JP" sz="2200" i="1">
                    <a:ea typeface="ＭＳ Ｐゴシック" panose="020B0600070205080204" pitchFamily="34" charset="-128"/>
                    <a:sym typeface="Symbol" panose="05050102010706020507" pitchFamily="18" charset="2"/>
                  </a:rPr>
                  <a:t></a:t>
                </a:r>
                <a:r>
                  <a:rPr lang="en-US" altLang="ja-JP" sz="2200" i="1" baseline="-25000">
                    <a:ea typeface="ＭＳ Ｐゴシック" panose="020B0600070205080204" pitchFamily="34" charset="-128"/>
                  </a:rPr>
                  <a:t>i </a:t>
                </a:r>
                <a:r>
                  <a:rPr lang="en-GB" altLang="ja-JP" sz="2200">
                    <a:ea typeface="ＭＳ Ｐゴシック" panose="020B0600070205080204" pitchFamily="34" charset="-128"/>
                  </a:rPr>
                  <a:t>&gt;1</a:t>
                </a:r>
                <a:endParaRPr lang="en-US" altLang="ja-JP" sz="2200">
                  <a:ea typeface="ＭＳ Ｐゴシック" panose="020B0600070205080204" pitchFamily="34" charset="-128"/>
                </a:endParaRPr>
              </a:p>
              <a:p>
                <a:pPr marL="228600" indent="-228600">
                  <a:spcBef>
                    <a:spcPts val="1800"/>
                  </a:spcBef>
                </a:pPr>
                <a:r>
                  <a:rPr lang="en-US" altLang="ja-JP" sz="2200">
                    <a:ea typeface="ＭＳ Ｐゴシック" panose="020B0600070205080204" pitchFamily="34" charset="-128"/>
                  </a:rPr>
                  <a:t>Các điều kiện mới đối với trường hợp (phân lớp tuyến tính) không thể phân tách được:</a:t>
                </a:r>
              </a:p>
              <a:p>
                <a:pPr marL="228600" indent="-228600">
                  <a:spcBef>
                    <a:spcPts val="1138"/>
                  </a:spcBef>
                  <a:buNone/>
                </a:pPr>
                <a:r>
                  <a:rPr lang="en-US" altLang="ja-JP" sz="2200" i="1">
                    <a:ea typeface="ＭＳ Ｐゴシック" panose="020B0600070205080204" pitchFamily="34" charset="-128"/>
                    <a:sym typeface="Symbol" panose="05050102010706020507" pitchFamily="18" charset="2"/>
                  </a:rPr>
                  <a:t>		</a:t>
                </a:r>
                <a14:m>
                  <m:oMath xmlns:m="http://schemas.openxmlformats.org/officeDocument/2006/math">
                    <m:r>
                      <a:rPr lang="en-US" altLang="ja-JP" sz="2200" i="1" smtClean="0">
                        <a:latin typeface="Cambria Math" panose="02040503050406030204" pitchFamily="18" charset="0"/>
                        <a:ea typeface="ＭＳ Ｐゴシック" panose="020B0600070205080204" pitchFamily="34" charset="-128"/>
                      </a:rPr>
                      <m:t>𝑦</m:t>
                    </m:r>
                    <m:r>
                      <a:rPr lang="en-US" altLang="ja-JP" sz="2200" i="1" baseline="-25000" smtClean="0">
                        <a:latin typeface="Cambria Math" panose="02040503050406030204" pitchFamily="18" charset="0"/>
                        <a:ea typeface="ＭＳ Ｐゴシック" panose="020B0600070205080204" pitchFamily="34" charset="-128"/>
                      </a:rPr>
                      <m:t>𝑖</m:t>
                    </m:r>
                    <m:r>
                      <a:rPr lang="en-US" altLang="ja-JP" sz="2200" b="0" i="1" baseline="-25000" smtClean="0">
                        <a:latin typeface="Cambria Math" panose="02040503050406030204" pitchFamily="18" charset="0"/>
                        <a:ea typeface="ＭＳ Ｐゴシック" panose="020B0600070205080204" pitchFamily="34" charset="-128"/>
                      </a:rPr>
                      <m:t> </m:t>
                    </m:r>
                    <m:d>
                      <m:dPr>
                        <m:ctrlP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ctrlPr>
                      </m:dPr>
                      <m:e>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b="1" i="1" smtClean="0">
                            <a:latin typeface="Cambria Math" panose="02040503050406030204" pitchFamily="18" charset="0"/>
                            <a:ea typeface="ＭＳ Ｐゴシック" panose="020B0600070205080204" pitchFamily="34" charset="-128"/>
                          </a:rPr>
                          <m:t>𝒘</m:t>
                        </m:r>
                        <m:r>
                          <a:rPr lang="en-US" altLang="ja-JP" sz="2200" b="1"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b="1" i="1" smtClean="0">
                            <a:latin typeface="Cambria Math" panose="02040503050406030204" pitchFamily="18" charset="0"/>
                            <a:ea typeface="ＭＳ Ｐゴシック" panose="020B0600070205080204" pitchFamily="34" charset="-128"/>
                          </a:rPr>
                          <m:t>𝒙</m:t>
                        </m:r>
                        <m:r>
                          <a:rPr lang="en-US" altLang="ja-JP" sz="2200" i="1" baseline="-25000" smtClean="0">
                            <a:latin typeface="Cambria Math" panose="02040503050406030204" pitchFamily="18" charset="0"/>
                            <a:ea typeface="ＭＳ Ｐゴシック" panose="020B0600070205080204" pitchFamily="34" charset="-128"/>
                          </a:rPr>
                          <m:t>𝑖</m:t>
                        </m:r>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smtClean="0">
                            <a:latin typeface="Cambria Math" panose="02040503050406030204" pitchFamily="18" charset="0"/>
                            <a:ea typeface="ＭＳ Ｐゴシック" panose="020B0600070205080204" pitchFamily="34" charset="-128"/>
                          </a:rPr>
                          <m:t>+</m:t>
                        </m:r>
                        <m:r>
                          <a:rPr lang="en-US" altLang="ja-JP" sz="2200" i="1" smtClean="0">
                            <a:latin typeface="Cambria Math" panose="02040503050406030204" pitchFamily="18" charset="0"/>
                            <a:ea typeface="ＭＳ Ｐゴシック" panose="020B0600070205080204" pitchFamily="34" charset="-128"/>
                          </a:rPr>
                          <m:t>𝑏</m:t>
                        </m:r>
                      </m:e>
                    </m:d>
                    <m:r>
                      <a:rPr lang="en-US" altLang="ja-JP" sz="2200" b="0" i="1" smtClean="0">
                        <a:latin typeface="Cambria Math" panose="02040503050406030204" pitchFamily="18" charset="0"/>
                        <a:ea typeface="ＭＳ Ｐゴシック" panose="020B0600070205080204" pitchFamily="34" charset="-128"/>
                      </a:rPr>
                      <m:t>≥1−</m:t>
                    </m:r>
                    <m:r>
                      <a:rPr lang="en-US" altLang="ja-JP" sz="2200" i="1">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baseline="-25000">
                        <a:latin typeface="Cambria Math" panose="02040503050406030204" pitchFamily="18" charset="0"/>
                        <a:ea typeface="ＭＳ Ｐゴシック" panose="020B0600070205080204" pitchFamily="34" charset="-128"/>
                      </a:rPr>
                      <m:t>𝑖</m:t>
                    </m:r>
                    <m:r>
                      <a:rPr lang="en-US" altLang="ja-JP" sz="2200" i="1" smtClean="0">
                        <a:latin typeface="Cambria Math" panose="02040503050406030204" pitchFamily="18" charset="0"/>
                        <a:ea typeface="ＭＳ Ｐゴシック" panose="020B0600070205080204" pitchFamily="34" charset="-128"/>
                      </a:rPr>
                      <m:t>,   </m:t>
                    </m:r>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smtClean="0">
                        <a:latin typeface="Cambria Math" panose="02040503050406030204" pitchFamily="18" charset="0"/>
                        <a:ea typeface="ＭＳ Ｐゴシック" panose="020B0600070205080204" pitchFamily="34" charset="-128"/>
                      </a:rPr>
                      <m:t>𝑖</m:t>
                    </m:r>
                    <m:r>
                      <a:rPr lang="en-US" altLang="ja-JP" sz="2200" i="1" smtClean="0">
                        <a:latin typeface="Cambria Math" panose="02040503050406030204" pitchFamily="18" charset="0"/>
                        <a:ea typeface="ＭＳ Ｐゴシック" panose="020B0600070205080204" pitchFamily="34" charset="-128"/>
                      </a:rPr>
                      <m:t> =1..</m:t>
                    </m:r>
                    <m:r>
                      <a:rPr lang="en-US" altLang="ja-JP" sz="2200" i="1" smtClean="0">
                        <a:latin typeface="Cambria Math" panose="02040503050406030204" pitchFamily="18" charset="0"/>
                        <a:ea typeface="ＭＳ Ｐゴシック" panose="020B0600070205080204" pitchFamily="34" charset="-128"/>
                      </a:rPr>
                      <m:t>𝑟</m:t>
                    </m:r>
                  </m:oMath>
                </a14:m>
                <a:endParaRPr lang="en-US" altLang="ja-JP" sz="2200">
                  <a:ea typeface="ＭＳ Ｐゴシック" panose="020B0600070205080204" pitchFamily="34" charset="-128"/>
                </a:endParaRPr>
              </a:p>
              <a:p>
                <a:pPr marL="228600" indent="-228600">
                  <a:spcBef>
                    <a:spcPts val="1138"/>
                  </a:spcBef>
                  <a:buFont typeface="Wingdings" panose="05000000000000000000" pitchFamily="2" charset="2"/>
                  <a:buNone/>
                </a:pPr>
                <a14:m>
                  <m:oMathPara xmlns:m="http://schemas.openxmlformats.org/officeDocument/2006/math">
                    <m:oMathParaPr>
                      <m:jc m:val="center"/>
                    </m:oMathParaPr>
                    <m:oMath xmlns:m="http://schemas.openxmlformats.org/officeDocument/2006/math">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baseline="-25000" smtClean="0">
                          <a:latin typeface="Cambria Math" panose="02040503050406030204" pitchFamily="18" charset="0"/>
                          <a:ea typeface="ＭＳ Ｐゴシック" panose="020B0600070205080204" pitchFamily="34" charset="-128"/>
                        </a:rPr>
                        <m:t>𝑖</m:t>
                      </m:r>
                      <m:r>
                        <a:rPr lang="en-US" altLang="ja-JP" sz="2200" i="1" smtClean="0">
                          <a:latin typeface="Cambria Math" panose="02040503050406030204" pitchFamily="18" charset="0"/>
                          <a:ea typeface="ＭＳ Ｐゴシック" panose="020B0600070205080204" pitchFamily="34" charset="-128"/>
                        </a:rPr>
                        <m:t> </m:t>
                      </m:r>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smtClean="0">
                          <a:latin typeface="Cambria Math" panose="02040503050406030204" pitchFamily="18" charset="0"/>
                          <a:ea typeface="ＭＳ Ｐゴシック" panose="020B0600070205080204" pitchFamily="34" charset="-128"/>
                        </a:rPr>
                        <m:t> 0,  </m:t>
                      </m:r>
                      <m:r>
                        <a:rPr lang="en-US" altLang="ja-JP" sz="22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200" i="1" smtClean="0">
                          <a:latin typeface="Cambria Math" panose="02040503050406030204" pitchFamily="18" charset="0"/>
                          <a:ea typeface="ＭＳ Ｐゴシック" panose="020B0600070205080204" pitchFamily="34" charset="-128"/>
                        </a:rPr>
                        <m:t>𝑖</m:t>
                      </m:r>
                      <m:r>
                        <a:rPr lang="en-US" altLang="ja-JP" sz="2200" i="1" smtClean="0">
                          <a:latin typeface="Cambria Math" panose="02040503050406030204" pitchFamily="18" charset="0"/>
                          <a:ea typeface="ＭＳ Ｐゴシック" panose="020B0600070205080204" pitchFamily="34" charset="-128"/>
                        </a:rPr>
                        <m:t> =1..</m:t>
                      </m:r>
                      <m:r>
                        <a:rPr lang="en-US" altLang="ja-JP" sz="2200" i="1" smtClean="0">
                          <a:latin typeface="Cambria Math" panose="02040503050406030204" pitchFamily="18" charset="0"/>
                          <a:ea typeface="ＭＳ Ｐゴシック" panose="020B0600070205080204" pitchFamily="34" charset="-128"/>
                        </a:rPr>
                        <m:t>𝑟</m:t>
                      </m:r>
                    </m:oMath>
                  </m:oMathPara>
                </a14:m>
                <a:endParaRPr lang="en-US" sz="2200" i="1"/>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57200" y="1295400"/>
                <a:ext cx="8229600" cy="4876800"/>
              </a:xfrm>
              <a:blipFill>
                <a:blip r:embed="rId2"/>
                <a:stretch>
                  <a:fillRect l="-926" t="-1558"/>
                </a:stretch>
              </a:blipFill>
            </p:spPr>
            <p:txBody>
              <a:bodyPr/>
              <a:lstStyle/>
              <a:p>
                <a:r>
                  <a:rPr>
                    <a:noFill/>
                  </a:rPr>
                  <a:t> </a:t>
                </a:r>
              </a:p>
            </p:txBody>
          </p:sp>
        </mc:Fallback>
      </mc:AlternateContent>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24</a:t>
            </a:fld>
            <a:endParaRPr lang="en-US" altLang="en-US">
              <a:latin typeface="Garamond" panose="02020404030301010803" pitchFamily="18" charset="0"/>
            </a:endParaRPr>
          </a:p>
        </p:txBody>
      </p:sp>
    </p:spTree>
    <p:extLst>
      <p:ext uri="{BB962C8B-B14F-4D97-AF65-F5344CB8AC3E}">
        <p14:creationId xmlns:p14="http://schemas.microsoft.com/office/powerpoint/2010/main" val="17725944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Tích hợp lỗi trong hàm mục tiêu</a:t>
            </a:r>
          </a:p>
        </p:txBody>
      </p:sp>
      <mc:AlternateContent xmlns:mc="http://schemas.openxmlformats.org/markup-compatibility/2006" xmlns:a14="http://schemas.microsoft.com/office/drawing/2010/main">
        <mc:Choice Requires="a14">
          <p:sp>
            <p:nvSpPr>
              <p:cNvPr id="15366" name="Rectangle 3"/>
              <p:cNvSpPr>
                <a:spLocks noGrp="1" noChangeArrowheads="1"/>
              </p:cNvSpPr>
              <p:nvPr>
                <p:ph idx="1"/>
              </p:nvPr>
            </p:nvSpPr>
            <p:spPr>
              <a:xfrm>
                <a:off x="457200" y="1295400"/>
                <a:ext cx="8131175" cy="4876800"/>
              </a:xfrm>
            </p:spPr>
            <p:txBody>
              <a:bodyPr/>
              <a:lstStyle/>
              <a:p>
                <a:pPr marL="285750" indent="-285750">
                  <a:lnSpc>
                    <a:spcPct val="90000"/>
                  </a:lnSpc>
                </a:pPr>
                <a:r>
                  <a:rPr lang="en-US" altLang="ja-JP" sz="2400">
                    <a:ea typeface="ＭＳ Ｐゴシック" panose="020B0600070205080204" pitchFamily="34" charset="-128"/>
                  </a:rPr>
                  <a:t>Cần phải tích hợp lỗi trong hàm tối ưu mục tiêu</a:t>
                </a:r>
              </a:p>
              <a:p>
                <a:pPr marL="285750" indent="-285750">
                  <a:lnSpc>
                    <a:spcPct val="90000"/>
                  </a:lnSpc>
                  <a:spcBef>
                    <a:spcPts val="1700"/>
                  </a:spcBef>
                </a:pPr>
                <a:r>
                  <a:rPr lang="en-US" altLang="ja-JP" sz="2400">
                    <a:ea typeface="ＭＳ Ｐゴシック" panose="020B0600070205080204" pitchFamily="34" charset="-128"/>
                  </a:rPr>
                  <a:t>Bằng cách gán giá trị chi phí (cost) cho các lỗi, và tích hợp chi phí này trong hàm mục tiêu mới:</a:t>
                </a:r>
              </a:p>
              <a:p>
                <a:pPr marL="285750" indent="-285750">
                  <a:lnSpc>
                    <a:spcPct val="90000"/>
                  </a:lnSpc>
                  <a:spcBef>
                    <a:spcPts val="1700"/>
                  </a:spcBef>
                  <a:buFont typeface="Wingdings" panose="05000000000000000000" pitchFamily="2" charset="2"/>
                  <a:buNone/>
                </a:pPr>
                <a:r>
                  <a:rPr lang="en-US" altLang="ja-JP" sz="2400">
                    <a:ea typeface="ＭＳ Ｐゴシック" panose="020B0600070205080204" pitchFamily="34" charset="-128"/>
                  </a:rPr>
                  <a:t>Cực tiểu hóa: </a:t>
                </a:r>
              </a:p>
              <a:p>
                <a:pPr marL="285750" indent="-285750">
                  <a:lnSpc>
                    <a:spcPct val="90000"/>
                  </a:lnSpc>
                  <a:spcBef>
                    <a:spcPts val="170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f>
                        <m:fPr>
                          <m:ctrlPr>
                            <a:rPr lang="mr-IN" altLang="ja-JP" sz="2600" i="1" smtClean="0">
                              <a:latin typeface="Cambria Math" panose="02040503050406030204" pitchFamily="18" charset="0"/>
                              <a:ea typeface="ＭＳ Ｐゴシック" panose="020B0600070205080204" pitchFamily="34" charset="-128"/>
                            </a:rPr>
                          </m:ctrlPr>
                        </m:fPr>
                        <m:num>
                          <m:d>
                            <m:dPr>
                              <m:begChr m:val="⟨"/>
                              <m:endChr m:val="⟩"/>
                              <m:ctrlPr>
                                <a:rPr lang="mr-IN" altLang="ja-JP" sz="2600" i="1" smtClean="0">
                                  <a:latin typeface="Cambria Math" panose="02040503050406030204" pitchFamily="18" charset="0"/>
                                  <a:ea typeface="ＭＳ Ｐゴシック" panose="020B0600070205080204" pitchFamily="34" charset="-128"/>
                                </a:rPr>
                              </m:ctrlPr>
                            </m:dPr>
                            <m:e>
                              <m:r>
                                <a:rPr lang="en-GB" altLang="ja-JP" sz="2600" b="1" i="1" smtClean="0">
                                  <a:latin typeface="Cambria Math" charset="0"/>
                                  <a:ea typeface="ＭＳ Ｐゴシック" panose="020B0600070205080204" pitchFamily="34" charset="-128"/>
                                </a:rPr>
                                <m:t>𝒘</m:t>
                              </m:r>
                              <m:r>
                                <a:rPr lang="en-GB" altLang="ja-JP" sz="2600" b="1" i="1" smtClean="0">
                                  <a:latin typeface="Cambria Math" charset="0"/>
                                  <a:ea typeface="ＭＳ Ｐゴシック" panose="020B0600070205080204" pitchFamily="34" charset="-128"/>
                                </a:rPr>
                                <m:t>⋅</m:t>
                              </m:r>
                              <m:r>
                                <a:rPr lang="en-GB" altLang="ja-JP" sz="2600" b="1" i="1" smtClean="0">
                                  <a:latin typeface="Cambria Math" charset="0"/>
                                  <a:ea typeface="ＭＳ Ｐゴシック" panose="020B0600070205080204" pitchFamily="34" charset="-128"/>
                                </a:rPr>
                                <m:t>𝒘</m:t>
                              </m:r>
                            </m:e>
                          </m:d>
                        </m:num>
                        <m:den>
                          <m:r>
                            <a:rPr lang="vi-VN" altLang="ja-JP" sz="2600" b="0" i="1" smtClean="0">
                              <a:latin typeface="Cambria Math" charset="0"/>
                              <a:ea typeface="ＭＳ Ｐゴシック" panose="020B0600070205080204" pitchFamily="34" charset="-128"/>
                            </a:rPr>
                            <m:t>2</m:t>
                          </m:r>
                        </m:den>
                      </m:f>
                      <m:r>
                        <a:rPr lang="en-GB" altLang="ja-JP" sz="2600" b="0" i="1" smtClean="0">
                          <a:latin typeface="Cambria Math" charset="0"/>
                          <a:ea typeface="ＭＳ Ｐゴシック" panose="020B0600070205080204" pitchFamily="34" charset="-128"/>
                        </a:rPr>
                        <m:t>+</m:t>
                      </m:r>
                      <m:r>
                        <a:rPr lang="en-GB" altLang="ja-JP" sz="2600" b="0" i="1" smtClean="0">
                          <a:latin typeface="Cambria Math" charset="0"/>
                          <a:ea typeface="ＭＳ Ｐゴシック" panose="020B0600070205080204" pitchFamily="34" charset="-128"/>
                        </a:rPr>
                        <m:t>𝐶</m:t>
                      </m:r>
                      <m:nary>
                        <m:naryPr>
                          <m:chr m:val="∑"/>
                          <m:ctrlPr>
                            <a:rPr lang="is-IS" altLang="ja-JP" sz="2600" b="0" i="1" smtClean="0">
                              <a:latin typeface="Cambria Math" panose="02040503050406030204" pitchFamily="18" charset="0"/>
                              <a:ea typeface="ＭＳ Ｐゴシック" panose="020B0600070205080204" pitchFamily="34" charset="-128"/>
                            </a:rPr>
                          </m:ctrlPr>
                        </m:naryPr>
                        <m:sub>
                          <m:r>
                            <m:rPr>
                              <m:brk m:alnAt="23"/>
                            </m:rPr>
                            <a:rPr lang="en-GB" altLang="ja-JP" sz="2600" b="0" i="1" smtClean="0">
                              <a:latin typeface="Cambria Math" charset="0"/>
                              <a:ea typeface="ＭＳ Ｐゴシック" panose="020B0600070205080204" pitchFamily="34" charset="-128"/>
                            </a:rPr>
                            <m:t>𝑖</m:t>
                          </m:r>
                          <m:r>
                            <a:rPr lang="en-GB" altLang="ja-JP" sz="2600" b="0" i="1" smtClean="0">
                              <a:latin typeface="Cambria Math" charset="0"/>
                              <a:ea typeface="ＭＳ Ｐゴシック" panose="020B0600070205080204" pitchFamily="34" charset="-128"/>
                            </a:rPr>
                            <m:t>=1</m:t>
                          </m:r>
                        </m:sub>
                        <m:sup>
                          <m:r>
                            <a:rPr lang="en-GB" altLang="ja-JP" sz="2600" b="0" i="1" smtClean="0">
                              <a:latin typeface="Cambria Math" charset="0"/>
                              <a:ea typeface="ＭＳ Ｐゴシック" panose="020B0600070205080204" pitchFamily="34" charset="-128"/>
                            </a:rPr>
                            <m:t>𝑟</m:t>
                          </m:r>
                        </m:sup>
                        <m:e>
                          <m:sSub>
                            <m:sSubPr>
                              <m:ctrlPr>
                                <a:rPr lang="is-IS" altLang="ja-JP" sz="2600" b="0" i="1" smtClean="0">
                                  <a:latin typeface="Cambria Math" panose="02040503050406030204" pitchFamily="18" charset="0"/>
                                  <a:ea typeface="Cambria Math" charset="0"/>
                                  <a:cs typeface="Cambria Math" charset="0"/>
                                </a:rPr>
                              </m:ctrlPr>
                            </m:sSubPr>
                            <m:e>
                              <m:r>
                                <a:rPr lang="is-IS" altLang="ja-JP" sz="2600" b="0" i="1" smtClean="0">
                                  <a:latin typeface="Cambria Math" charset="0"/>
                                  <a:ea typeface="Cambria Math" charset="0"/>
                                  <a:cs typeface="Cambria Math" charset="0"/>
                                </a:rPr>
                                <m:t>𝜉</m:t>
                              </m:r>
                            </m:e>
                            <m:sub>
                              <m:r>
                                <m:rPr>
                                  <m:sty m:val="p"/>
                                </m:rPr>
                                <a:rPr lang="is-IS" altLang="ja-JP" sz="2600" i="1">
                                  <a:latin typeface="Cambria Math" charset="0"/>
                                  <a:ea typeface="Cambria Math" charset="0"/>
                                  <a:cs typeface="Cambria Math" charset="0"/>
                                </a:rPr>
                                <m:t>i</m:t>
                              </m:r>
                            </m:sub>
                          </m:sSub>
                        </m:e>
                      </m:nary>
                    </m:oMath>
                  </m:oMathPara>
                </a14:m>
                <a:endParaRPr lang="en-US" altLang="ja-JP" sz="2600">
                  <a:ea typeface="ＭＳ Ｐゴシック" panose="020B0600070205080204" pitchFamily="34" charset="-128"/>
                </a:endParaRPr>
              </a:p>
              <a:p>
                <a:pPr marL="612775" lvl="1" indent="-42863">
                  <a:lnSpc>
                    <a:spcPct val="90000"/>
                  </a:lnSpc>
                  <a:spcBef>
                    <a:spcPts val="4200"/>
                  </a:spcBef>
                  <a:buFont typeface="Wingdings" panose="05000000000000000000" pitchFamily="2" charset="2"/>
                  <a:buNone/>
                </a:pPr>
                <a:r>
                  <a:rPr lang="en-GB" altLang="ja-JP" sz="2000">
                    <a:ea typeface="ＭＳ Ｐゴシック" panose="020B0600070205080204" pitchFamily="34" charset="-128"/>
                  </a:rPr>
                  <a:t>trong đó </a:t>
                </a:r>
                <a:r>
                  <a:rPr lang="en-GB" altLang="ja-JP" sz="2400" i="1">
                    <a:latin typeface="Courier New" panose="02070309020205020404" pitchFamily="49" charset="0"/>
                    <a:ea typeface="ＭＳ Ｐゴシック" panose="020B0600070205080204" pitchFamily="34" charset="-128"/>
                    <a:cs typeface="Courier New" panose="02070309020205020404" pitchFamily="49" charset="0"/>
                  </a:rPr>
                  <a:t>C</a:t>
                </a:r>
                <a:r>
                  <a:rPr lang="en-GB" altLang="ja-JP" sz="2000">
                    <a:ea typeface="ＭＳ Ｐゴシック" panose="020B0600070205080204" pitchFamily="34" charset="-128"/>
                  </a:rPr>
                  <a:t> (&gt;0) là tham số xác định </a:t>
                </a:r>
                <a:r>
                  <a:rPr lang="en-GB" altLang="ja-JP" sz="2000" b="1" i="1">
                    <a:ea typeface="ＭＳ Ｐゴシック" panose="020B0600070205080204" pitchFamily="34" charset="-128"/>
                  </a:rPr>
                  <a:t>mức độ phạt (penalty degree)</a:t>
                </a:r>
                <a:r>
                  <a:rPr lang="en-GB" altLang="ja-JP" sz="2000">
                    <a:ea typeface="ＭＳ Ｐゴシック" panose="020B0600070205080204" pitchFamily="34" charset="-128"/>
                  </a:rPr>
                  <a:t> đối với các lỗi</a:t>
                </a:r>
              </a:p>
              <a:p>
                <a:pPr marL="612775" lvl="1" indent="-42863">
                  <a:lnSpc>
                    <a:spcPct val="90000"/>
                  </a:lnSpc>
                  <a:spcBef>
                    <a:spcPts val="1138"/>
                  </a:spcBef>
                  <a:buSzPct val="100000"/>
                  <a:buFont typeface="Arial" panose="020B0604020202020204" pitchFamily="34" charset="0"/>
                  <a:buChar char="→"/>
                </a:pPr>
                <a:r>
                  <a:rPr lang="en-GB" altLang="ja-JP" sz="2000">
                    <a:ea typeface="ＭＳ Ｐゴシック" panose="020B0600070205080204" pitchFamily="34" charset="-128"/>
                  </a:rPr>
                  <a:t> Giá trị </a:t>
                </a:r>
                <a:r>
                  <a:rPr lang="en-GB" altLang="ja-JP" sz="2400" i="1">
                    <a:latin typeface="Courier New" panose="02070309020205020404" pitchFamily="49" charset="0"/>
                    <a:ea typeface="ＭＳ Ｐゴシック" panose="020B0600070205080204" pitchFamily="34" charset="-128"/>
                  </a:rPr>
                  <a:t>C</a:t>
                </a:r>
                <a:r>
                  <a:rPr lang="en-GB" altLang="ja-JP" sz="2000">
                    <a:ea typeface="ＭＳ Ｐゴシック" panose="020B0600070205080204" pitchFamily="34" charset="-128"/>
                  </a:rPr>
                  <a:t> càng lớn, thì mức độ phạt càng cao đối với các lỗi</a:t>
                </a:r>
                <a:endParaRPr lang="en-US" altLang="ja-JP" sz="2000">
                  <a:ea typeface="ＭＳ Ｐゴシック" panose="020B0600070205080204" pitchFamily="34" charset="-128"/>
                </a:endParaRPr>
              </a:p>
            </p:txBody>
          </p:sp>
        </mc:Choice>
        <mc:Fallback xmlns="">
          <p:sp>
            <p:nvSpPr>
              <p:cNvPr id="15366" name="Rectangle 3"/>
              <p:cNvSpPr>
                <a:spLocks noGrp="1" noRot="1" noChangeAspect="1" noMove="1" noResize="1" noEditPoints="1" noAdjustHandles="1" noChangeArrowheads="1" noChangeShapeType="1" noTextEdit="1"/>
              </p:cNvSpPr>
              <p:nvPr>
                <p:ph idx="1"/>
              </p:nvPr>
            </p:nvSpPr>
            <p:spPr>
              <a:xfrm>
                <a:off x="457200" y="1295400"/>
                <a:ext cx="8131175" cy="4876800"/>
              </a:xfrm>
              <a:blipFill rotWithShape="0">
                <a:blip r:embed="rId2"/>
                <a:stretch>
                  <a:fillRect l="-1124" t="-1625"/>
                </a:stretch>
              </a:blipFill>
            </p:spPr>
            <p:txBody>
              <a:bodyPr/>
              <a:lstStyle/>
              <a:p>
                <a:r>
                  <a:rPr lang="en-US">
                    <a:noFill/>
                  </a:rPr>
                  <a:t> </a:t>
                </a:r>
              </a:p>
            </p:txBody>
          </p:sp>
        </mc:Fallback>
      </mc:AlternateContent>
      <p:sp>
        <p:nvSpPr>
          <p:cNvPr id="1536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25</a:t>
            </a:fld>
            <a:endParaRPr lang="en-US" altLang="en-US">
              <a:latin typeface="Garamond" panose="02020404030301010803" pitchFamily="18" charset="0"/>
            </a:endParaRPr>
          </a:p>
        </p:txBody>
      </p:sp>
    </p:spTree>
    <p:extLst>
      <p:ext uri="{BB962C8B-B14F-4D97-AF65-F5344CB8AC3E}">
        <p14:creationId xmlns:p14="http://schemas.microsoft.com/office/powerpoint/2010/main" val="24682675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Bài toán tối ưu mới</a:t>
            </a:r>
          </a:p>
        </p:txBody>
      </p:sp>
      <mc:AlternateContent xmlns:mc="http://schemas.openxmlformats.org/markup-compatibility/2006" xmlns:a14="http://schemas.microsoft.com/office/drawing/2010/main">
        <mc:Choice Requires="a14">
          <p:sp>
            <p:nvSpPr>
              <p:cNvPr id="16389" name="Rectangle 3"/>
              <p:cNvSpPr>
                <a:spLocks noGrp="1" noChangeArrowheads="1"/>
              </p:cNvSpPr>
              <p:nvPr>
                <p:ph idx="1"/>
              </p:nvPr>
            </p:nvSpPr>
            <p:spPr>
              <a:xfrm>
                <a:off x="457200" y="3276600"/>
                <a:ext cx="8291513" cy="2998788"/>
              </a:xfrm>
            </p:spPr>
            <p:txBody>
              <a:bodyPr/>
              <a:lstStyle/>
              <a:p>
                <a:pPr marL="228600" indent="-228600"/>
                <a:r>
                  <a:rPr lang="en-US" altLang="ja-JP" sz="2400">
                    <a:ea typeface="ＭＳ Ｐゴシック" panose="020B0600070205080204" pitchFamily="34" charset="-128"/>
                  </a:rPr>
                  <a:t>Bài toán tối ưu mới này được gọi là  </a:t>
                </a:r>
                <a:r>
                  <a:rPr lang="en-US" altLang="ja-JP" sz="2400" b="1">
                    <a:ea typeface="ＭＳ Ｐゴシック" panose="020B0600070205080204" pitchFamily="34" charset="-128"/>
                  </a:rPr>
                  <a:t>Soft-margin SVM</a:t>
                </a:r>
              </a:p>
              <a:p>
                <a:pPr marL="228600" indent="-228600"/>
                <a:r>
                  <a:rPr lang="en-US" altLang="ja-JP" sz="2400">
                    <a:ea typeface="ＭＳ Ｐゴシック" panose="020B0600070205080204" pitchFamily="34" charset="-128"/>
                  </a:rPr>
                  <a:t>Giải bài toán này tương đương với việc cực tiểu hoá hàm</a:t>
                </a:r>
              </a:p>
              <a:p>
                <a:pPr marL="0" indent="0">
                  <a:buNone/>
                </a:pPr>
                <a14:m>
                  <m:oMathPara xmlns:m="http://schemas.openxmlformats.org/officeDocument/2006/math">
                    <m:oMathParaPr>
                      <m:jc m:val="centerGroup"/>
                    </m:oMathParaPr>
                    <m:oMath xmlns:m="http://schemas.openxmlformats.org/officeDocument/2006/math">
                      <m:d>
                        <m:dPr>
                          <m:begChr m:val="["/>
                          <m:endChr m:val="]"/>
                          <m:ctrlPr>
                            <a:rPr lang="mr-IN" altLang="ja-JP" sz="2400" i="1" smtClean="0">
                              <a:latin typeface="Cambria Math" panose="02040503050406030204" pitchFamily="18" charset="0"/>
                              <a:ea typeface="ＭＳ Ｐゴシック" panose="020B0600070205080204" pitchFamily="34" charset="-128"/>
                            </a:rPr>
                          </m:ctrlPr>
                        </m:dPr>
                        <m:e>
                          <m:f>
                            <m:fPr>
                              <m:ctrlPr>
                                <a:rPr lang="mr-IN" altLang="ja-JP" sz="2400" i="1">
                                  <a:latin typeface="Cambria Math" panose="02040503050406030204" pitchFamily="18" charset="0"/>
                                  <a:ea typeface="ＭＳ Ｐゴシック" panose="020B0600070205080204" pitchFamily="34" charset="-128"/>
                                </a:rPr>
                              </m:ctrlPr>
                            </m:fPr>
                            <m:num>
                              <m:r>
                                <a:rPr lang="vi-VN" altLang="ja-JP" sz="2400" i="1">
                                  <a:latin typeface="Cambria Math" charset="0"/>
                                  <a:ea typeface="ＭＳ Ｐゴシック" panose="020B0600070205080204" pitchFamily="34" charset="-128"/>
                                </a:rPr>
                                <m:t>1</m:t>
                              </m:r>
                            </m:num>
                            <m:den>
                              <m:r>
                                <a:rPr lang="vi-VN" altLang="ja-JP" sz="2400" i="1">
                                  <a:latin typeface="Cambria Math" charset="0"/>
                                  <a:ea typeface="ＭＳ Ｐゴシック" panose="020B0600070205080204" pitchFamily="34" charset="-128"/>
                                </a:rPr>
                                <m:t>𝑟</m:t>
                              </m:r>
                            </m:den>
                          </m:f>
                          <m:nary>
                            <m:naryPr>
                              <m:chr m:val="∑"/>
                              <m:ctrlPr>
                                <a:rPr lang="is-IS" altLang="ja-JP" sz="2400" i="1">
                                  <a:latin typeface="Cambria Math" panose="02040503050406030204" pitchFamily="18" charset="0"/>
                                  <a:ea typeface="ＭＳ Ｐゴシック" panose="020B0600070205080204" pitchFamily="34" charset="-128"/>
                                </a:rPr>
                              </m:ctrlPr>
                            </m:naryPr>
                            <m:sub>
                              <m:r>
                                <m:rPr>
                                  <m:brk m:alnAt="23"/>
                                </m:rPr>
                                <a:rPr lang="en-GB" altLang="ja-JP" sz="2400" i="1">
                                  <a:latin typeface="Cambria Math" charset="0"/>
                                  <a:ea typeface="ＭＳ Ｐゴシック" panose="020B0600070205080204" pitchFamily="34" charset="-128"/>
                                </a:rPr>
                                <m:t>𝑖</m:t>
                              </m:r>
                              <m:r>
                                <a:rPr lang="en-GB" altLang="ja-JP" sz="2400" i="1">
                                  <a:latin typeface="Cambria Math" charset="0"/>
                                  <a:ea typeface="ＭＳ Ｐゴシック" panose="020B0600070205080204" pitchFamily="34" charset="-128"/>
                                </a:rPr>
                                <m:t>=1</m:t>
                              </m:r>
                            </m:sub>
                            <m:sup>
                              <m:r>
                                <a:rPr lang="en-GB" altLang="ja-JP" sz="2400" i="1">
                                  <a:latin typeface="Cambria Math" charset="0"/>
                                  <a:ea typeface="ＭＳ Ｐゴシック" panose="020B0600070205080204" pitchFamily="34" charset="-128"/>
                                </a:rPr>
                                <m:t>𝑟</m:t>
                              </m:r>
                            </m:sup>
                            <m:e>
                              <m:func>
                                <m:funcPr>
                                  <m:ctrlPr>
                                    <a:rPr lang="is-IS" altLang="ja-JP" sz="2400" i="1">
                                      <a:latin typeface="Cambria Math" panose="02040503050406030204" pitchFamily="18" charset="0"/>
                                      <a:ea typeface="ＭＳ Ｐゴシック" panose="020B0600070205080204" pitchFamily="34" charset="-128"/>
                                    </a:rPr>
                                  </m:ctrlPr>
                                </m:funcPr>
                                <m:fName>
                                  <m:r>
                                    <m:rPr>
                                      <m:sty m:val="p"/>
                                    </m:rPr>
                                    <a:rPr lang="is-IS" altLang="ja-JP" sz="2400">
                                      <a:latin typeface="Cambria Math" charset="0"/>
                                      <a:ea typeface="ＭＳ Ｐゴシック" panose="020B0600070205080204" pitchFamily="34" charset="-128"/>
                                    </a:rPr>
                                    <m:t>max</m:t>
                                  </m:r>
                                </m:fName>
                                <m:e>
                                  <m:d>
                                    <m:dPr>
                                      <m:ctrlPr>
                                        <a:rPr lang="is-IS" altLang="ja-JP" sz="2400" i="1">
                                          <a:latin typeface="Cambria Math" panose="02040503050406030204" pitchFamily="18" charset="0"/>
                                          <a:ea typeface="ＭＳ Ｐゴシック" panose="020B0600070205080204" pitchFamily="34" charset="-128"/>
                                        </a:rPr>
                                      </m:ctrlPr>
                                    </m:dPr>
                                    <m:e>
                                      <m:r>
                                        <a:rPr lang="is-IS" altLang="ja-JP" sz="2400" i="1">
                                          <a:latin typeface="Cambria Math" charset="0"/>
                                          <a:ea typeface="ＭＳ Ｐゴシック" panose="020B0600070205080204" pitchFamily="34" charset="-128"/>
                                        </a:rPr>
                                        <m:t>0, </m:t>
                                      </m:r>
                                      <m:r>
                                        <a:rPr lang="en-GB" altLang="ja-JP" sz="2400" i="1">
                                          <a:latin typeface="Cambria Math" charset="0"/>
                                          <a:ea typeface="ＭＳ Ｐゴシック" panose="020B0600070205080204" pitchFamily="34" charset="-128"/>
                                        </a:rPr>
                                        <m:t>1−</m:t>
                                      </m:r>
                                      <m:sSub>
                                        <m:sSubPr>
                                          <m:ctrlPr>
                                            <a:rPr lang="en-GB" altLang="ja-JP" sz="2400" i="1">
                                              <a:latin typeface="Cambria Math" panose="02040503050406030204" pitchFamily="18" charset="0"/>
                                              <a:ea typeface="ＭＳ Ｐゴシック" panose="020B0600070205080204" pitchFamily="34" charset="-128"/>
                                            </a:rPr>
                                          </m:ctrlPr>
                                        </m:sSubPr>
                                        <m:e>
                                          <m:r>
                                            <a:rPr lang="en-GB" altLang="ja-JP" sz="2400" i="1">
                                              <a:latin typeface="Cambria Math" charset="0"/>
                                              <a:ea typeface="ＭＳ Ｐゴシック" panose="020B0600070205080204" pitchFamily="34" charset="-128"/>
                                            </a:rPr>
                                            <m:t>𝑦</m:t>
                                          </m:r>
                                        </m:e>
                                        <m:sub>
                                          <m:r>
                                            <a:rPr lang="en-GB" altLang="ja-JP" sz="2400" i="1">
                                              <a:latin typeface="Cambria Math" charset="0"/>
                                              <a:ea typeface="ＭＳ Ｐゴシック" panose="020B0600070205080204" pitchFamily="34" charset="-128"/>
                                            </a:rPr>
                                            <m:t>𝑖</m:t>
                                          </m:r>
                                        </m:sub>
                                      </m:sSub>
                                      <m:r>
                                        <a:rPr lang="en-GB" altLang="ja-JP" sz="2400" i="1">
                                          <a:latin typeface="Cambria Math" charset="0"/>
                                          <a:ea typeface="ＭＳ Ｐゴシック" panose="020B0600070205080204" pitchFamily="34" charset="-128"/>
                                        </a:rPr>
                                        <m:t>(</m:t>
                                      </m:r>
                                      <m:r>
                                        <a:rPr lang="en-GB" altLang="ja-JP" sz="2400" b="1" i="1">
                                          <a:latin typeface="Cambria Math" charset="0"/>
                                          <a:ea typeface="ＭＳ Ｐゴシック" panose="020B0600070205080204" pitchFamily="34" charset="-128"/>
                                        </a:rPr>
                                        <m:t>𝒘</m:t>
                                      </m:r>
                                      <m:r>
                                        <a:rPr lang="en-GB" altLang="ja-JP" sz="2400" i="1">
                                          <a:latin typeface="Cambria Math" charset="0"/>
                                          <a:ea typeface="ＭＳ Ｐゴシック" panose="020B0600070205080204" pitchFamily="34" charset="-128"/>
                                        </a:rPr>
                                        <m:t>⋅</m:t>
                                      </m:r>
                                      <m:sSub>
                                        <m:sSubPr>
                                          <m:ctrlPr>
                                            <a:rPr lang="en-GB" altLang="ja-JP" sz="2400" i="1">
                                              <a:latin typeface="Cambria Math" panose="02040503050406030204" pitchFamily="18" charset="0"/>
                                              <a:ea typeface="ＭＳ Ｐゴシック" panose="020B0600070205080204" pitchFamily="34" charset="-128"/>
                                            </a:rPr>
                                          </m:ctrlPr>
                                        </m:sSubPr>
                                        <m:e>
                                          <m:r>
                                            <a:rPr lang="en-GB" altLang="ja-JP" sz="2400" b="1" i="1">
                                              <a:latin typeface="Cambria Math" charset="0"/>
                                              <a:ea typeface="ＭＳ Ｐゴシック" panose="020B0600070205080204" pitchFamily="34" charset="-128"/>
                                            </a:rPr>
                                            <m:t>𝒙</m:t>
                                          </m:r>
                                        </m:e>
                                        <m:sub>
                                          <m:r>
                                            <a:rPr lang="en-GB" altLang="ja-JP" sz="2400" i="1">
                                              <a:latin typeface="Cambria Math" charset="0"/>
                                              <a:ea typeface="ＭＳ Ｐゴシック" panose="020B0600070205080204" pitchFamily="34" charset="-128"/>
                                            </a:rPr>
                                            <m:t>𝑖</m:t>
                                          </m:r>
                                        </m:sub>
                                      </m:sSub>
                                      <m:r>
                                        <a:rPr lang="en-GB" altLang="ja-JP" sz="2400" i="1">
                                          <a:latin typeface="Cambria Math" charset="0"/>
                                          <a:ea typeface="ＭＳ Ｐゴシック" panose="020B0600070205080204" pitchFamily="34" charset="-128"/>
                                        </a:rPr>
                                        <m:t>+</m:t>
                                      </m:r>
                                      <m:r>
                                        <a:rPr lang="en-GB" altLang="ja-JP" sz="2400" i="1">
                                          <a:latin typeface="Cambria Math" charset="0"/>
                                          <a:ea typeface="ＭＳ Ｐゴシック" panose="020B0600070205080204" pitchFamily="34" charset="-128"/>
                                        </a:rPr>
                                        <m:t>𝑏</m:t>
                                      </m:r>
                                      <m:r>
                                        <a:rPr lang="en-GB" altLang="ja-JP" sz="2400" i="1">
                                          <a:latin typeface="Cambria Math" charset="0"/>
                                          <a:ea typeface="ＭＳ Ｐゴシック" panose="020B0600070205080204" pitchFamily="34" charset="-128"/>
                                        </a:rPr>
                                        <m:t>)</m:t>
                                      </m:r>
                                    </m:e>
                                  </m:d>
                                </m:e>
                              </m:func>
                            </m:e>
                          </m:nary>
                        </m:e>
                      </m:d>
                      <m:r>
                        <a:rPr lang="en-GB" altLang="ja-JP" sz="2400" b="0" i="1" smtClean="0">
                          <a:latin typeface="Cambria Math" charset="0"/>
                          <a:ea typeface="ＭＳ Ｐゴシック" panose="020B0600070205080204" pitchFamily="34" charset="-128"/>
                        </a:rPr>
                        <m:t>+</m:t>
                      </m:r>
                      <m:r>
                        <a:rPr lang="en-GB" altLang="ja-JP" sz="2400" b="0" i="1" smtClean="0">
                          <a:latin typeface="Cambria Math" charset="0"/>
                          <a:ea typeface="ＭＳ Ｐゴシック" panose="020B0600070205080204" pitchFamily="34" charset="-128"/>
                        </a:rPr>
                        <m:t>𝜆</m:t>
                      </m:r>
                      <m:sSubSup>
                        <m:sSubSupPr>
                          <m:ctrlPr>
                            <a:rPr lang="en-GB" altLang="ja-JP" sz="2400" b="0" i="1" smtClean="0">
                              <a:latin typeface="Cambria Math" panose="02040503050406030204" pitchFamily="18" charset="0"/>
                              <a:ea typeface="ＭＳ Ｐゴシック" panose="020B0600070205080204" pitchFamily="34" charset="-128"/>
                            </a:rPr>
                          </m:ctrlPr>
                        </m:sSubSupPr>
                        <m:e>
                          <m:d>
                            <m:dPr>
                              <m:begChr m:val="‖"/>
                              <m:endChr m:val="‖"/>
                              <m:ctrlPr>
                                <a:rPr lang="en-GB" altLang="ja-JP" sz="2400" b="0" i="1" smtClean="0">
                                  <a:latin typeface="Cambria Math" panose="02040503050406030204" pitchFamily="18" charset="0"/>
                                  <a:ea typeface="ＭＳ Ｐゴシック" panose="020B0600070205080204" pitchFamily="34" charset="-128"/>
                                </a:rPr>
                              </m:ctrlPr>
                            </m:dPr>
                            <m:e>
                              <m:r>
                                <a:rPr lang="en-GB" altLang="ja-JP" sz="2400" b="1" i="1" smtClean="0">
                                  <a:latin typeface="Cambria Math" charset="0"/>
                                  <a:ea typeface="ＭＳ Ｐゴシック" panose="020B0600070205080204" pitchFamily="34" charset="-128"/>
                                </a:rPr>
                                <m:t>𝒘</m:t>
                              </m:r>
                            </m:e>
                          </m:d>
                        </m:e>
                        <m:sub>
                          <m:r>
                            <a:rPr lang="en-GB" altLang="ja-JP" sz="2400" b="0" i="1" smtClean="0">
                              <a:latin typeface="Cambria Math" charset="0"/>
                              <a:ea typeface="ＭＳ Ｐゴシック" panose="020B0600070205080204" pitchFamily="34" charset="-128"/>
                            </a:rPr>
                            <m:t>2</m:t>
                          </m:r>
                        </m:sub>
                        <m:sup>
                          <m:r>
                            <a:rPr lang="en-GB" altLang="ja-JP" sz="2400" b="0" i="1" smtClean="0">
                              <a:latin typeface="Cambria Math" charset="0"/>
                              <a:ea typeface="ＭＳ Ｐゴシック" panose="020B0600070205080204" pitchFamily="34" charset="-128"/>
                            </a:rPr>
                            <m:t>2</m:t>
                          </m:r>
                        </m:sup>
                      </m:sSubSup>
                    </m:oMath>
                  </m:oMathPara>
                </a14:m>
                <a:endParaRPr lang="en-US" altLang="ja-JP" sz="2400">
                  <a:ea typeface="ＭＳ Ｐゴシック" panose="020B0600070205080204" pitchFamily="34" charset="-128"/>
                </a:endParaRPr>
              </a:p>
              <a:p>
                <a:pPr marL="228600" indent="-228600"/>
                <a:r>
                  <a:rPr lang="en-US" altLang="ja-JP" sz="2400">
                    <a:ea typeface="ＭＳ Ｐゴシック" panose="020B0600070205080204" pitchFamily="34" charset="-128"/>
                  </a:rPr>
                  <a:t>Trong đó</a:t>
                </a:r>
              </a:p>
              <a:p>
                <a:pPr marL="555625" lvl="1" indent="-228600"/>
                <a:r>
                  <a:rPr lang="en-US" altLang="ja-JP" sz="2000">
                    <a:ea typeface="ＭＳ Ｐゴシック" panose="020B0600070205080204" pitchFamily="34" charset="-128"/>
                  </a:rPr>
                  <a:t> </a:t>
                </a:r>
                <a14:m>
                  <m:oMath xmlns:m="http://schemas.openxmlformats.org/officeDocument/2006/math">
                    <m:func>
                      <m:funcPr>
                        <m:ctrlPr>
                          <a:rPr lang="is-IS" altLang="ja-JP" sz="2000" i="1">
                            <a:latin typeface="Cambria Math" panose="02040503050406030204" pitchFamily="18" charset="0"/>
                            <a:ea typeface="ＭＳ Ｐゴシック" panose="020B0600070205080204" pitchFamily="34" charset="-128"/>
                          </a:rPr>
                        </m:ctrlPr>
                      </m:funcPr>
                      <m:fName>
                        <m:r>
                          <m:rPr>
                            <m:sty m:val="p"/>
                          </m:rPr>
                          <a:rPr lang="is-IS" altLang="ja-JP" sz="2000">
                            <a:latin typeface="Cambria Math" charset="0"/>
                            <a:ea typeface="ＭＳ Ｐゴシック" panose="020B0600070205080204" pitchFamily="34" charset="-128"/>
                          </a:rPr>
                          <m:t>max</m:t>
                        </m:r>
                      </m:fName>
                      <m:e>
                        <m:d>
                          <m:dPr>
                            <m:ctrlPr>
                              <a:rPr lang="is-IS" altLang="ja-JP" sz="2000" i="1">
                                <a:latin typeface="Cambria Math" panose="02040503050406030204" pitchFamily="18" charset="0"/>
                                <a:ea typeface="ＭＳ Ｐゴシック" panose="020B0600070205080204" pitchFamily="34" charset="-128"/>
                              </a:rPr>
                            </m:ctrlPr>
                          </m:dPr>
                          <m:e>
                            <m:r>
                              <a:rPr lang="is-IS" altLang="ja-JP" sz="2000" i="1">
                                <a:latin typeface="Cambria Math" charset="0"/>
                                <a:ea typeface="ＭＳ Ｐゴシック" panose="020B0600070205080204" pitchFamily="34" charset="-128"/>
                              </a:rPr>
                              <m:t>0, </m:t>
                            </m:r>
                            <m:r>
                              <a:rPr lang="en-GB" altLang="ja-JP" sz="2000" i="1">
                                <a:latin typeface="Cambria Math" charset="0"/>
                                <a:ea typeface="ＭＳ Ｐゴシック" panose="020B0600070205080204" pitchFamily="34" charset="-128"/>
                              </a:rPr>
                              <m:t>1−</m:t>
                            </m:r>
                            <m:sSub>
                              <m:sSubPr>
                                <m:ctrlPr>
                                  <a:rPr lang="en-GB" altLang="ja-JP" sz="2000" i="1">
                                    <a:latin typeface="Cambria Math" panose="02040503050406030204" pitchFamily="18" charset="0"/>
                                    <a:ea typeface="ＭＳ Ｐゴシック" panose="020B0600070205080204" pitchFamily="34" charset="-128"/>
                                  </a:rPr>
                                </m:ctrlPr>
                              </m:sSubPr>
                              <m:e>
                                <m:r>
                                  <a:rPr lang="en-GB" altLang="ja-JP" sz="2000" i="1">
                                    <a:latin typeface="Cambria Math" charset="0"/>
                                    <a:ea typeface="ＭＳ Ｐゴシック" panose="020B0600070205080204" pitchFamily="34" charset="-128"/>
                                  </a:rPr>
                                  <m:t>𝑦</m:t>
                                </m:r>
                              </m:e>
                              <m:sub>
                                <m:r>
                                  <a:rPr lang="en-GB" altLang="ja-JP" sz="2000" i="1">
                                    <a:latin typeface="Cambria Math" charset="0"/>
                                    <a:ea typeface="ＭＳ Ｐゴシック" panose="020B0600070205080204" pitchFamily="34" charset="-128"/>
                                  </a:rPr>
                                  <m:t>𝑖</m:t>
                                </m:r>
                              </m:sub>
                            </m:sSub>
                            <m:r>
                              <a:rPr lang="en-GB" altLang="ja-JP" sz="2000" i="1">
                                <a:latin typeface="Cambria Math" charset="0"/>
                                <a:ea typeface="ＭＳ Ｐゴシック" panose="020B0600070205080204" pitchFamily="34" charset="-128"/>
                              </a:rPr>
                              <m:t>(</m:t>
                            </m:r>
                            <m:r>
                              <a:rPr lang="en-GB" altLang="ja-JP" sz="2000" b="1" i="1">
                                <a:latin typeface="Cambria Math" charset="0"/>
                                <a:ea typeface="ＭＳ Ｐゴシック" panose="020B0600070205080204" pitchFamily="34" charset="-128"/>
                              </a:rPr>
                              <m:t>𝒘</m:t>
                            </m:r>
                            <m:r>
                              <a:rPr lang="en-GB" altLang="ja-JP" sz="2000" i="1">
                                <a:latin typeface="Cambria Math" charset="0"/>
                                <a:ea typeface="ＭＳ Ｐゴシック" panose="020B0600070205080204" pitchFamily="34" charset="-128"/>
                              </a:rPr>
                              <m:t>⋅</m:t>
                            </m:r>
                            <m:sSub>
                              <m:sSubPr>
                                <m:ctrlPr>
                                  <a:rPr lang="en-GB" altLang="ja-JP" sz="2000" i="1">
                                    <a:latin typeface="Cambria Math" panose="02040503050406030204" pitchFamily="18" charset="0"/>
                                    <a:ea typeface="ＭＳ Ｐゴシック" panose="020B0600070205080204" pitchFamily="34" charset="-128"/>
                                  </a:rPr>
                                </m:ctrlPr>
                              </m:sSubPr>
                              <m:e>
                                <m:r>
                                  <a:rPr lang="en-GB" altLang="ja-JP" sz="2000" b="1" i="1">
                                    <a:latin typeface="Cambria Math" charset="0"/>
                                    <a:ea typeface="ＭＳ Ｐゴシック" panose="020B0600070205080204" pitchFamily="34" charset="-128"/>
                                  </a:rPr>
                                  <m:t>𝒙</m:t>
                                </m:r>
                              </m:e>
                              <m:sub>
                                <m:r>
                                  <a:rPr lang="en-GB" altLang="ja-JP" sz="2000" i="1">
                                    <a:latin typeface="Cambria Math" charset="0"/>
                                    <a:ea typeface="ＭＳ Ｐゴシック" panose="020B0600070205080204" pitchFamily="34" charset="-128"/>
                                  </a:rPr>
                                  <m:t>𝑖</m:t>
                                </m:r>
                              </m:sub>
                            </m:sSub>
                            <m:r>
                              <a:rPr lang="en-GB" altLang="ja-JP" sz="2000" i="1">
                                <a:latin typeface="Cambria Math" charset="0"/>
                                <a:ea typeface="ＭＳ Ｐゴシック" panose="020B0600070205080204" pitchFamily="34" charset="-128"/>
                              </a:rPr>
                              <m:t>+</m:t>
                            </m:r>
                            <m:r>
                              <a:rPr lang="en-GB" altLang="ja-JP" sz="2000" i="1">
                                <a:latin typeface="Cambria Math" charset="0"/>
                                <a:ea typeface="ＭＳ Ｐゴシック" panose="020B0600070205080204" pitchFamily="34" charset="-128"/>
                              </a:rPr>
                              <m:t>𝑏</m:t>
                            </m:r>
                            <m:r>
                              <a:rPr lang="en-GB" altLang="ja-JP" sz="2000" i="1">
                                <a:latin typeface="Cambria Math" charset="0"/>
                                <a:ea typeface="ＭＳ Ｐゴシック" panose="020B0600070205080204" pitchFamily="34" charset="-128"/>
                              </a:rPr>
                              <m:t>)</m:t>
                            </m:r>
                          </m:e>
                        </m:d>
                      </m:e>
                    </m:func>
                  </m:oMath>
                </a14:m>
                <a:r>
                  <a:rPr lang="en-US" altLang="ja-JP" sz="2000">
                    <a:ea typeface="ＭＳ Ｐゴシック" panose="020B0600070205080204" pitchFamily="34" charset="-128"/>
                  </a:rPr>
                  <a:t> thường được gọi là </a:t>
                </a:r>
                <a:r>
                  <a:rPr lang="en-US" altLang="ja-JP" sz="2000" i="1">
                    <a:ea typeface="ＭＳ Ｐゴシック" panose="020B0600070205080204" pitchFamily="34" charset="-128"/>
                  </a:rPr>
                  <a:t>Hinge loss</a:t>
                </a:r>
              </a:p>
              <a:p>
                <a:pPr marL="555625" lvl="1" indent="-228600"/>
                <a14:m>
                  <m:oMath xmlns:m="http://schemas.openxmlformats.org/officeDocument/2006/math">
                    <m:r>
                      <a:rPr lang="en-US" altLang="ja-JP" sz="2000" i="1">
                        <a:latin typeface="Cambria Math" charset="0"/>
                        <a:ea typeface="ＭＳ Ｐゴシック" panose="020B0600070205080204" pitchFamily="34" charset="-128"/>
                      </a:rPr>
                      <m:t>𝜆</m:t>
                    </m:r>
                  </m:oMath>
                </a14:m>
                <a:r>
                  <a:rPr lang="en-US" altLang="ja-JP" sz="2000" i="1">
                    <a:ea typeface="ＭＳ Ｐゴシック" panose="020B0600070205080204" pitchFamily="34" charset="-128"/>
                  </a:rPr>
                  <a:t> </a:t>
                </a:r>
                <a:r>
                  <a:rPr lang="en-US" altLang="ja-JP" sz="2000">
                    <a:ea typeface="ＭＳ Ｐゴシック" panose="020B0600070205080204" pitchFamily="34" charset="-128"/>
                  </a:rPr>
                  <a:t>là tham số </a:t>
                </a:r>
              </a:p>
              <a:p>
                <a:pPr marL="228600" indent="-228600"/>
                <a:endParaRPr lang="en-US" altLang="ja-JP" sz="2400">
                  <a:ea typeface="ＭＳ Ｐゴシック" panose="020B0600070205080204" pitchFamily="34" charset="-128"/>
                </a:endParaRPr>
              </a:p>
            </p:txBody>
          </p:sp>
        </mc:Choice>
        <mc:Fallback xmlns="">
          <p:sp>
            <p:nvSpPr>
              <p:cNvPr id="16389" name="Rectangle 3"/>
              <p:cNvSpPr>
                <a:spLocks noGrp="1" noRot="1" noChangeAspect="1" noMove="1" noResize="1" noEditPoints="1" noAdjustHandles="1" noChangeArrowheads="1" noChangeShapeType="1" noTextEdit="1"/>
              </p:cNvSpPr>
              <p:nvPr>
                <p:ph idx="1"/>
              </p:nvPr>
            </p:nvSpPr>
            <p:spPr>
              <a:xfrm>
                <a:off x="457200" y="3276600"/>
                <a:ext cx="8291513" cy="2998788"/>
              </a:xfrm>
              <a:blipFill rotWithShape="0">
                <a:blip r:embed="rId3"/>
                <a:stretch>
                  <a:fillRect l="-294" t="-1426" b="-5906"/>
                </a:stretch>
              </a:blipFill>
            </p:spPr>
            <p:txBody>
              <a:bodyPr/>
              <a:lstStyle/>
              <a:p>
                <a:r>
                  <a:rPr lang="en-US">
                    <a:noFill/>
                  </a:rPr>
                  <a:t> </a:t>
                </a:r>
              </a:p>
            </p:txBody>
          </p:sp>
        </mc:Fallback>
      </mc:AlternateContent>
      <p:sp>
        <p:nvSpPr>
          <p:cNvPr id="16390" name="Rectangle 5"/>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6386" name="Object 2"/>
          <p:cNvGraphicFramePr>
            <a:graphicFrameLocks noChangeAspect="1"/>
          </p:cNvGraphicFramePr>
          <p:nvPr/>
        </p:nvGraphicFramePr>
        <p:xfrm>
          <a:off x="3171825" y="1295400"/>
          <a:ext cx="4524375" cy="1909763"/>
        </p:xfrm>
        <a:graphic>
          <a:graphicData uri="http://schemas.openxmlformats.org/presentationml/2006/ole">
            <mc:AlternateContent xmlns:mc="http://schemas.openxmlformats.org/markup-compatibility/2006">
              <mc:Choice xmlns:v="urn:schemas-microsoft-com:vml" Requires="v">
                <p:oleObj name="Equation" r:id="rId4" imgW="2082600" imgH="914400" progId="Equation.3">
                  <p:embed/>
                </p:oleObj>
              </mc:Choice>
              <mc:Fallback>
                <p:oleObj name="Equation" r:id="rId4" imgW="2082600" imgH="914400" progId="Equation.3">
                  <p:embed/>
                  <p:pic>
                    <p:nvPicPr>
                      <p:cNvPr id="163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295400"/>
                        <a:ext cx="4524375" cy="19097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39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16392"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16393" name="Text Box 8"/>
          <p:cNvSpPr txBox="1">
            <a:spLocks noChangeArrowheads="1"/>
          </p:cNvSpPr>
          <p:nvPr/>
        </p:nvSpPr>
        <p:spPr bwMode="auto">
          <a:xfrm>
            <a:off x="7848600" y="1676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[Eq.21]</a:t>
            </a:r>
          </a:p>
        </p:txBody>
      </p:sp>
      <p:sp>
        <p:nvSpPr>
          <p:cNvPr id="13" name="Slide Number Placeholder 12"/>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26</a:t>
            </a:fld>
            <a:endParaRPr lang="en-US" altLang="en-US">
              <a:latin typeface="Garamond" panose="02020404030301010803" pitchFamily="18" charset="0"/>
            </a:endParaRPr>
          </a:p>
        </p:txBody>
      </p:sp>
      <p:sp>
        <p:nvSpPr>
          <p:cNvPr id="16397" name="TextBox 14"/>
          <p:cNvSpPr txBox="1">
            <a:spLocks noChangeArrowheads="1"/>
          </p:cNvSpPr>
          <p:nvPr/>
        </p:nvSpPr>
        <p:spPr bwMode="auto">
          <a:xfrm>
            <a:off x="685800" y="1447800"/>
            <a:ext cx="213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Cực tiểu hóa:</a:t>
            </a:r>
          </a:p>
        </p:txBody>
      </p:sp>
      <p:sp>
        <p:nvSpPr>
          <p:cNvPr id="16398" name="TextBox 15"/>
          <p:cNvSpPr txBox="1">
            <a:spLocks noChangeArrowheads="1"/>
          </p:cNvSpPr>
          <p:nvPr/>
        </p:nvSpPr>
        <p:spPr bwMode="auto">
          <a:xfrm>
            <a:off x="685800" y="2362200"/>
            <a:ext cx="213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Với điều kiện:</a:t>
            </a:r>
          </a:p>
        </p:txBody>
      </p:sp>
    </p:spTree>
    <p:extLst>
      <p:ext uri="{BB962C8B-B14F-4D97-AF65-F5344CB8AC3E}">
        <p14:creationId xmlns:p14="http://schemas.microsoft.com/office/powerpoint/2010/main" val="3347646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Bài toán tối ưu mới</a:t>
            </a:r>
          </a:p>
        </p:txBody>
      </p:sp>
      <p:sp>
        <p:nvSpPr>
          <p:cNvPr id="16389" name="Rectangle 3"/>
          <p:cNvSpPr>
            <a:spLocks noGrp="1" noChangeArrowheads="1"/>
          </p:cNvSpPr>
          <p:nvPr>
            <p:ph idx="1"/>
          </p:nvPr>
        </p:nvSpPr>
        <p:spPr>
          <a:xfrm>
            <a:off x="338137" y="1464733"/>
            <a:ext cx="8291513" cy="2998788"/>
          </a:xfrm>
        </p:spPr>
        <p:txBody>
          <a:bodyPr/>
          <a:lstStyle/>
          <a:p>
            <a:pPr marL="228600" indent="-228600">
              <a:spcBef>
                <a:spcPts val="2000"/>
              </a:spcBef>
            </a:pPr>
            <a:r>
              <a:rPr lang="en-US" altLang="ja-JP" sz="2400">
                <a:ea typeface="ＭＳ Ｐゴシック" panose="020B0600070205080204" pitchFamily="34" charset="-128"/>
              </a:rPr>
              <a:t>Biểu thức tối ưu Lagrange:</a:t>
            </a:r>
          </a:p>
          <a:p>
            <a:pPr marL="228600" indent="-228600">
              <a:spcBef>
                <a:spcPts val="9000"/>
              </a:spcBef>
              <a:buFont typeface="Wingdings" panose="05000000000000000000" pitchFamily="2" charset="2"/>
              <a:buNone/>
            </a:pPr>
            <a:r>
              <a:rPr lang="en-US" altLang="ja-JP" sz="2400">
                <a:ea typeface="ＭＳ Ｐゴシック" panose="020B0600070205080204" pitchFamily="34" charset="-128"/>
              </a:rPr>
              <a:t>    </a:t>
            </a:r>
            <a:r>
              <a:rPr lang="en-US" altLang="ja-JP" sz="2200">
                <a:ea typeface="ＭＳ Ｐゴシック" panose="020B0600070205080204" pitchFamily="34" charset="-128"/>
              </a:rPr>
              <a:t>trong đó </a:t>
            </a:r>
            <a:r>
              <a:rPr lang="en-US" altLang="ja-JP" sz="2200" i="1">
                <a:ea typeface="ＭＳ Ｐゴシック" panose="020B0600070205080204" pitchFamily="34" charset="-128"/>
                <a:sym typeface="Symbol" panose="05050102010706020507" pitchFamily="18" charset="2"/>
              </a:rPr>
              <a:t></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0) và </a:t>
            </a:r>
            <a:r>
              <a:rPr lang="en-US" altLang="ja-JP" sz="2200" i="1">
                <a:ea typeface="ＭＳ Ｐゴシック" panose="020B0600070205080204" pitchFamily="34" charset="-128"/>
                <a:sym typeface="Symbol" panose="05050102010706020507" pitchFamily="18" charset="2"/>
              </a:rPr>
              <a:t></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0) là các hệ số nhân Lagrange</a:t>
            </a:r>
            <a:endParaRPr lang="en-US" sz="2200"/>
          </a:p>
        </p:txBody>
      </p:sp>
      <p:sp>
        <p:nvSpPr>
          <p:cNvPr id="1639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16392"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6387" name="Object 3"/>
          <p:cNvGraphicFramePr>
            <a:graphicFrameLocks noChangeAspect="1"/>
          </p:cNvGraphicFramePr>
          <p:nvPr>
            <p:extLst>
              <p:ext uri="{D42A27DB-BD31-4B8C-83A1-F6EECF244321}">
                <p14:modId xmlns:p14="http://schemas.microsoft.com/office/powerpoint/2010/main" val="1361373421"/>
              </p:ext>
            </p:extLst>
          </p:nvPr>
        </p:nvGraphicFramePr>
        <p:xfrm>
          <a:off x="609600" y="2074332"/>
          <a:ext cx="8020050" cy="914400"/>
        </p:xfrm>
        <a:graphic>
          <a:graphicData uri="http://schemas.openxmlformats.org/presentationml/2006/ole">
            <mc:AlternateContent xmlns:mc="http://schemas.openxmlformats.org/markup-compatibility/2006">
              <mc:Choice xmlns:v="urn:schemas-microsoft-com:vml" Requires="v">
                <p:oleObj name="Equation" r:id="rId2" imgW="3594100" imgH="406400" progId="Equation.3">
                  <p:embed/>
                </p:oleObj>
              </mc:Choice>
              <mc:Fallback>
                <p:oleObj name="Equation" r:id="rId2" imgW="3594100" imgH="406400" progId="Equation.3">
                  <p:embed/>
                  <p:pic>
                    <p:nvPicPr>
                      <p:cNvPr id="1638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74332"/>
                        <a:ext cx="8020050" cy="9144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6394" name="Text Box 8"/>
          <p:cNvSpPr txBox="1">
            <a:spLocks noChangeArrowheads="1"/>
          </p:cNvSpPr>
          <p:nvPr/>
        </p:nvSpPr>
        <p:spPr bwMode="auto">
          <a:xfrm>
            <a:off x="7848600" y="1693332"/>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[Eq.22]</a:t>
            </a:r>
          </a:p>
        </p:txBody>
      </p:sp>
      <p:sp>
        <p:nvSpPr>
          <p:cNvPr id="13" name="Slide Number Placeholder 12"/>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27</a:t>
            </a:fld>
            <a:endParaRPr lang="en-US" altLang="en-US">
              <a:latin typeface="Garamond" panose="02020404030301010803" pitchFamily="18" charset="0"/>
            </a:endParaRPr>
          </a:p>
        </p:txBody>
      </p:sp>
    </p:spTree>
    <p:extLst>
      <p:ext uri="{BB962C8B-B14F-4D97-AF65-F5344CB8AC3E}">
        <p14:creationId xmlns:p14="http://schemas.microsoft.com/office/powerpoint/2010/main" val="9944818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itle 1"/>
          <p:cNvSpPr>
            <a:spLocks noGrp="1"/>
          </p:cNvSpPr>
          <p:nvPr>
            <p:ph type="title"/>
          </p:nvPr>
        </p:nvSpPr>
        <p:spPr>
          <a:xfrm>
            <a:off x="381000" y="304800"/>
            <a:ext cx="8458200" cy="762000"/>
          </a:xfrm>
        </p:spPr>
        <p:txBody>
          <a:bodyPr>
            <a:normAutofit fontScale="90000"/>
          </a:bodyPr>
          <a:lstStyle/>
          <a:p>
            <a:r>
              <a:rPr lang="en-GB" sz="3600">
                <a:latin typeface="Tahoma" panose="020B0604030504040204" pitchFamily="34" charset="0"/>
                <a:ea typeface="Tahoma" panose="020B0604030504040204" pitchFamily="34" charset="0"/>
                <a:cs typeface="Tahoma" panose="020B0604030504040204" pitchFamily="34" charset="0"/>
              </a:rPr>
              <a:t>Tập điều kiện Karush-Kuhn-Tucker (1)</a:t>
            </a:r>
            <a:endParaRPr lang="en-US" sz="360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7410" name="Object 2"/>
          <p:cNvGraphicFramePr>
            <a:graphicFrameLocks noChangeAspect="1"/>
          </p:cNvGraphicFramePr>
          <p:nvPr/>
        </p:nvGraphicFramePr>
        <p:xfrm>
          <a:off x="1066800" y="1600200"/>
          <a:ext cx="3103563" cy="901700"/>
        </p:xfrm>
        <a:graphic>
          <a:graphicData uri="http://schemas.openxmlformats.org/presentationml/2006/ole">
            <mc:AlternateContent xmlns:mc="http://schemas.openxmlformats.org/markup-compatibility/2006">
              <mc:Choice xmlns:v="urn:schemas-microsoft-com:vml" Requires="v">
                <p:oleObj name="Formel" r:id="rId2" imgW="1485720" imgH="431640" progId="Equation.3">
                  <p:embed/>
                </p:oleObj>
              </mc:Choice>
              <mc:Fallback>
                <p:oleObj name="Formel" r:id="rId2" imgW="1485720" imgH="431640" progId="Equation.3">
                  <p:embed/>
                  <p:pic>
                    <p:nvPicPr>
                      <p:cNvPr id="174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3103563" cy="901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3"/>
          <p:cNvGraphicFramePr>
            <a:graphicFrameLocks noChangeAspect="1"/>
          </p:cNvGraphicFramePr>
          <p:nvPr/>
        </p:nvGraphicFramePr>
        <p:xfrm>
          <a:off x="1066800" y="2819400"/>
          <a:ext cx="2554288" cy="914400"/>
        </p:xfrm>
        <a:graphic>
          <a:graphicData uri="http://schemas.openxmlformats.org/presentationml/2006/ole">
            <mc:AlternateContent xmlns:mc="http://schemas.openxmlformats.org/markup-compatibility/2006">
              <mc:Choice xmlns:v="urn:schemas-microsoft-com:vml" Requires="v">
                <p:oleObj name="Formel" r:id="rId4" imgW="1206360" imgH="431640" progId="Equation.3">
                  <p:embed/>
                </p:oleObj>
              </mc:Choice>
              <mc:Fallback>
                <p:oleObj name="Formel" r:id="rId4" imgW="1206360" imgH="431640" progId="Equation.3">
                  <p:embed/>
                  <p:pic>
                    <p:nvPicPr>
                      <p:cNvPr id="17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819400"/>
                        <a:ext cx="2554288" cy="914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4"/>
          <p:cNvGraphicFramePr>
            <a:graphicFrameLocks noChangeAspect="1"/>
          </p:cNvGraphicFramePr>
          <p:nvPr/>
        </p:nvGraphicFramePr>
        <p:xfrm>
          <a:off x="1066800" y="4114800"/>
          <a:ext cx="4516438" cy="990600"/>
        </p:xfrm>
        <a:graphic>
          <a:graphicData uri="http://schemas.openxmlformats.org/presentationml/2006/ole">
            <mc:AlternateContent xmlns:mc="http://schemas.openxmlformats.org/markup-compatibility/2006">
              <mc:Choice xmlns:v="urn:schemas-microsoft-com:vml" Requires="v">
                <p:oleObj name="Formel" r:id="rId6" imgW="1968480" imgH="431640" progId="Equation.3">
                  <p:embed/>
                </p:oleObj>
              </mc:Choice>
              <mc:Fallback>
                <p:oleObj name="Formel" r:id="rId6" imgW="1968480" imgH="431640" progId="Equation.3">
                  <p:embed/>
                  <p:pic>
                    <p:nvPicPr>
                      <p:cNvPr id="1741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114800"/>
                        <a:ext cx="4516438" cy="99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7414" name="Text Box 8"/>
          <p:cNvSpPr txBox="1">
            <a:spLocks noChangeArrowheads="1"/>
          </p:cNvSpPr>
          <p:nvPr/>
        </p:nvSpPr>
        <p:spPr bwMode="auto">
          <a:xfrm>
            <a:off x="7086600" y="1752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[Eq.23]</a:t>
            </a:r>
          </a:p>
        </p:txBody>
      </p:sp>
      <p:sp>
        <p:nvSpPr>
          <p:cNvPr id="17415" name="Text Box 8"/>
          <p:cNvSpPr txBox="1">
            <a:spLocks noChangeArrowheads="1"/>
          </p:cNvSpPr>
          <p:nvPr/>
        </p:nvSpPr>
        <p:spPr bwMode="auto">
          <a:xfrm>
            <a:off x="7162800" y="30480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[Eq.24]</a:t>
            </a:r>
          </a:p>
        </p:txBody>
      </p:sp>
      <p:sp>
        <p:nvSpPr>
          <p:cNvPr id="17416" name="Text Box 8"/>
          <p:cNvSpPr txBox="1">
            <a:spLocks noChangeArrowheads="1"/>
          </p:cNvSpPr>
          <p:nvPr/>
        </p:nvSpPr>
        <p:spPr bwMode="auto">
          <a:xfrm>
            <a:off x="7162800" y="4343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[Eq.25]</a:t>
            </a:r>
          </a:p>
        </p:txBody>
      </p:sp>
      <p:sp>
        <p:nvSpPr>
          <p:cNvPr id="11" name="Slide Number Placeholder 10"/>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28</a:t>
            </a:fld>
            <a:endParaRPr lang="en-US" altLang="en-US">
              <a:latin typeface="Garamond" panose="02020404030301010803" pitchFamily="18" charset="0"/>
            </a:endParaRPr>
          </a:p>
        </p:txBody>
      </p:sp>
    </p:spTree>
    <p:extLst>
      <p:ext uri="{BB962C8B-B14F-4D97-AF65-F5344CB8AC3E}">
        <p14:creationId xmlns:p14="http://schemas.microsoft.com/office/powerpoint/2010/main" val="3264849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Title 1"/>
          <p:cNvSpPr>
            <a:spLocks noGrp="1"/>
          </p:cNvSpPr>
          <p:nvPr>
            <p:ph type="title"/>
          </p:nvPr>
        </p:nvSpPr>
        <p:spPr>
          <a:xfrm>
            <a:off x="381000" y="304800"/>
            <a:ext cx="8458200" cy="762000"/>
          </a:xfrm>
        </p:spPr>
        <p:txBody>
          <a:bodyPr>
            <a:normAutofit fontScale="90000"/>
          </a:bodyPr>
          <a:lstStyle/>
          <a:p>
            <a:r>
              <a:rPr lang="en-GB" sz="3600">
                <a:latin typeface="Tahoma" panose="020B0604030504040204" pitchFamily="34" charset="0"/>
                <a:ea typeface="Tahoma" panose="020B0604030504040204" pitchFamily="34" charset="0"/>
                <a:cs typeface="Tahoma" panose="020B0604030504040204" pitchFamily="34" charset="0"/>
              </a:rPr>
              <a:t>Tập điều kiện Karush-Kuhn-Tucker (2)</a:t>
            </a:r>
            <a:endParaRPr lang="en-US" sz="360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8434" name="Object 2"/>
          <p:cNvGraphicFramePr>
            <a:graphicFrameLocks noChangeAspect="1"/>
          </p:cNvGraphicFramePr>
          <p:nvPr/>
        </p:nvGraphicFramePr>
        <p:xfrm>
          <a:off x="762000" y="1295400"/>
          <a:ext cx="5524500" cy="571500"/>
        </p:xfrm>
        <a:graphic>
          <a:graphicData uri="http://schemas.openxmlformats.org/presentationml/2006/ole">
            <mc:AlternateContent xmlns:mc="http://schemas.openxmlformats.org/markup-compatibility/2006">
              <mc:Choice xmlns:v="urn:schemas-microsoft-com:vml" Requires="v">
                <p:oleObj name="Formel" r:id="rId2" imgW="2209680" imgH="228600" progId="Equation.3">
                  <p:embed/>
                </p:oleObj>
              </mc:Choice>
              <mc:Fallback>
                <p:oleObj name="Formel" r:id="rId2" imgW="2209680" imgH="228600" progId="Equation.3">
                  <p:embed/>
                  <p:pic>
                    <p:nvPicPr>
                      <p:cNvPr id="1843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5524500"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838200" y="2133600"/>
          <a:ext cx="882650" cy="512763"/>
        </p:xfrm>
        <a:graphic>
          <a:graphicData uri="http://schemas.openxmlformats.org/presentationml/2006/ole">
            <mc:AlternateContent xmlns:mc="http://schemas.openxmlformats.org/markup-compatibility/2006">
              <mc:Choice xmlns:v="urn:schemas-microsoft-com:vml" Requires="v">
                <p:oleObj name="Formel" r:id="rId4" imgW="393480" imgH="228600" progId="Equation.3">
                  <p:embed/>
                </p:oleObj>
              </mc:Choice>
              <mc:Fallback>
                <p:oleObj name="Formel" r:id="rId4" imgW="393480" imgH="228600" progId="Equation.3">
                  <p:embed/>
                  <p:pic>
                    <p:nvPicPr>
                      <p:cNvPr id="184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33600"/>
                        <a:ext cx="882650" cy="5127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838200" y="2895600"/>
          <a:ext cx="881063" cy="495300"/>
        </p:xfrm>
        <a:graphic>
          <a:graphicData uri="http://schemas.openxmlformats.org/presentationml/2006/ole">
            <mc:AlternateContent xmlns:mc="http://schemas.openxmlformats.org/markup-compatibility/2006">
              <mc:Choice xmlns:v="urn:schemas-microsoft-com:vml" Requires="v">
                <p:oleObj name="Formel" r:id="rId6" imgW="406080" imgH="228600" progId="Equation.3">
                  <p:embed/>
                </p:oleObj>
              </mc:Choice>
              <mc:Fallback>
                <p:oleObj name="Formel" r:id="rId6" imgW="406080" imgH="228600" progId="Equation.3">
                  <p:embed/>
                  <p:pic>
                    <p:nvPicPr>
                      <p:cNvPr id="1843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895600"/>
                        <a:ext cx="881063"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838200" y="3657600"/>
          <a:ext cx="881063" cy="495300"/>
        </p:xfrm>
        <a:graphic>
          <a:graphicData uri="http://schemas.openxmlformats.org/presentationml/2006/ole">
            <mc:AlternateContent xmlns:mc="http://schemas.openxmlformats.org/markup-compatibility/2006">
              <mc:Choice xmlns:v="urn:schemas-microsoft-com:vml" Requires="v">
                <p:oleObj name="Formel" r:id="rId8" imgW="406080" imgH="228600" progId="Equation.3">
                  <p:embed/>
                </p:oleObj>
              </mc:Choice>
              <mc:Fallback>
                <p:oleObj name="Formel" r:id="rId8" imgW="406080" imgH="228600" progId="Equation.3">
                  <p:embed/>
                  <p:pic>
                    <p:nvPicPr>
                      <p:cNvPr id="1843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657600"/>
                        <a:ext cx="881063"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762000" y="4419600"/>
          <a:ext cx="4419600" cy="565150"/>
        </p:xfrm>
        <a:graphic>
          <a:graphicData uri="http://schemas.openxmlformats.org/presentationml/2006/ole">
            <mc:AlternateContent xmlns:mc="http://schemas.openxmlformats.org/markup-compatibility/2006">
              <mc:Choice xmlns:v="urn:schemas-microsoft-com:vml" Requires="v">
                <p:oleObj name="Formel" r:id="rId10" imgW="1790640" imgH="228600" progId="Equation.3">
                  <p:embed/>
                </p:oleObj>
              </mc:Choice>
              <mc:Fallback>
                <p:oleObj name="Formel" r:id="rId10" imgW="1790640" imgH="228600" progId="Equation.3">
                  <p:embed/>
                  <p:pic>
                    <p:nvPicPr>
                      <p:cNvPr id="1843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419600"/>
                        <a:ext cx="4419600" cy="565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762000" y="5257800"/>
          <a:ext cx="1128713" cy="495300"/>
        </p:xfrm>
        <a:graphic>
          <a:graphicData uri="http://schemas.openxmlformats.org/presentationml/2006/ole">
            <mc:AlternateContent xmlns:mc="http://schemas.openxmlformats.org/markup-compatibility/2006">
              <mc:Choice xmlns:v="urn:schemas-microsoft-com:vml" Requires="v">
                <p:oleObj name="Formel" r:id="rId12" imgW="520560" imgH="228600" progId="Equation.3">
                  <p:embed/>
                </p:oleObj>
              </mc:Choice>
              <mc:Fallback>
                <p:oleObj name="Formel" r:id="rId12" imgW="520560" imgH="228600" progId="Equation.3">
                  <p:embed/>
                  <p:pic>
                    <p:nvPicPr>
                      <p:cNvPr id="18439"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5257800"/>
                        <a:ext cx="1128713"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8441" name="Text Box 8"/>
          <p:cNvSpPr txBox="1">
            <a:spLocks noChangeArrowheads="1"/>
          </p:cNvSpPr>
          <p:nvPr/>
        </p:nvSpPr>
        <p:spPr bwMode="auto">
          <a:xfrm>
            <a:off x="7543800" y="1371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[Eq.26]</a:t>
            </a:r>
          </a:p>
        </p:txBody>
      </p:sp>
      <p:sp>
        <p:nvSpPr>
          <p:cNvPr id="18442" name="Text Box 8"/>
          <p:cNvSpPr txBox="1">
            <a:spLocks noChangeArrowheads="1"/>
          </p:cNvSpPr>
          <p:nvPr/>
        </p:nvSpPr>
        <p:spPr bwMode="auto">
          <a:xfrm>
            <a:off x="7543800" y="2133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[Eq.27]</a:t>
            </a:r>
          </a:p>
        </p:txBody>
      </p:sp>
      <p:sp>
        <p:nvSpPr>
          <p:cNvPr id="18443" name="Text Box 8"/>
          <p:cNvSpPr txBox="1">
            <a:spLocks noChangeArrowheads="1"/>
          </p:cNvSpPr>
          <p:nvPr/>
        </p:nvSpPr>
        <p:spPr bwMode="auto">
          <a:xfrm>
            <a:off x="7543800" y="28956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[Eq.28]</a:t>
            </a:r>
          </a:p>
        </p:txBody>
      </p:sp>
      <p:sp>
        <p:nvSpPr>
          <p:cNvPr id="18444" name="Text Box 8"/>
          <p:cNvSpPr txBox="1">
            <a:spLocks noChangeArrowheads="1"/>
          </p:cNvSpPr>
          <p:nvPr/>
        </p:nvSpPr>
        <p:spPr bwMode="auto">
          <a:xfrm>
            <a:off x="7543800" y="371475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[Eq.29]</a:t>
            </a:r>
          </a:p>
        </p:txBody>
      </p:sp>
      <p:sp>
        <p:nvSpPr>
          <p:cNvPr id="18445" name="Text Box 8"/>
          <p:cNvSpPr txBox="1">
            <a:spLocks noChangeArrowheads="1"/>
          </p:cNvSpPr>
          <p:nvPr/>
        </p:nvSpPr>
        <p:spPr bwMode="auto">
          <a:xfrm>
            <a:off x="7543800" y="447675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[Eq.30]</a:t>
            </a:r>
          </a:p>
        </p:txBody>
      </p:sp>
      <p:sp>
        <p:nvSpPr>
          <p:cNvPr id="18446" name="Text Box 8"/>
          <p:cNvSpPr txBox="1">
            <a:spLocks noChangeArrowheads="1"/>
          </p:cNvSpPr>
          <p:nvPr/>
        </p:nvSpPr>
        <p:spPr bwMode="auto">
          <a:xfrm>
            <a:off x="7543800" y="52578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[Eq.31]</a:t>
            </a:r>
          </a:p>
        </p:txBody>
      </p:sp>
      <p:sp>
        <p:nvSpPr>
          <p:cNvPr id="17" name="Slide Number Placeholder 16"/>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29</a:t>
            </a:fld>
            <a:endParaRPr lang="en-US" altLang="en-US">
              <a:latin typeface="Garamond" panose="02020404030301010803" pitchFamily="18" charset="0"/>
            </a:endParaRPr>
          </a:p>
        </p:txBody>
      </p:sp>
    </p:spTree>
    <p:extLst>
      <p:ext uri="{BB962C8B-B14F-4D97-AF65-F5344CB8AC3E}">
        <p14:creationId xmlns:p14="http://schemas.microsoft.com/office/powerpoint/2010/main" val="55328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7200" y="304800"/>
            <a:ext cx="8229600" cy="762000"/>
          </a:xfrm>
        </p:spPr>
        <p:txBody>
          <a:bodyPr/>
          <a:lstStyle/>
          <a:p>
            <a:pPr>
              <a:defRPr/>
            </a:pPr>
            <a:r>
              <a:rPr lang="en-US" sz="3600" dirty="0" err="1">
                <a:latin typeface="Tahoma" panose="020B0604030504040204" pitchFamily="34" charset="0"/>
                <a:ea typeface="Tahoma" panose="020B0604030504040204" pitchFamily="34" charset="0"/>
                <a:cs typeface="Tahoma" panose="020B0604030504040204" pitchFamily="34" charset="0"/>
              </a:rPr>
              <a:t>Máy</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vectơ</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err="1">
                <a:latin typeface="Tahoma" panose="020B0604030504040204" pitchFamily="34" charset="0"/>
                <a:ea typeface="Tahoma" panose="020B0604030504040204" pitchFamily="34" charset="0"/>
                <a:cs typeface="Tahoma" panose="020B0604030504040204" pitchFamily="34" charset="0"/>
              </a:rPr>
              <a:t>hỗ</a:t>
            </a:r>
            <a:r>
              <a:rPr lang="en-US" sz="3600">
                <a:latin typeface="Tahoma" panose="020B0604030504040204" pitchFamily="34" charset="0"/>
                <a:ea typeface="Tahoma" panose="020B0604030504040204" pitchFamily="34" charset="0"/>
                <a:cs typeface="Tahoma" panose="020B0604030504040204" pitchFamily="34" charset="0"/>
              </a:rPr>
              <a:t> trợ: </a:t>
            </a:r>
            <a:r>
              <a:rPr lang="en-US" sz="3600" dirty="0" err="1">
                <a:latin typeface="Tahoma" panose="020B0604030504040204" pitchFamily="34" charset="0"/>
                <a:ea typeface="Tahoma" panose="020B0604030504040204" pitchFamily="34" charset="0"/>
                <a:cs typeface="Tahoma" panose="020B0604030504040204" pitchFamily="34" charset="0"/>
              </a:rPr>
              <a:t>Giới</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thiệu</a:t>
            </a:r>
            <a:r>
              <a:rPr lang="en-US" sz="3600" dirty="0">
                <a:latin typeface="Tahoma" panose="020B0604030504040204" pitchFamily="34" charset="0"/>
                <a:ea typeface="Tahoma" panose="020B0604030504040204" pitchFamily="34" charset="0"/>
                <a:cs typeface="Tahoma" panose="020B0604030504040204" pitchFamily="34" charset="0"/>
              </a:rPr>
              <a:t> (1)</a:t>
            </a:r>
          </a:p>
        </p:txBody>
      </p:sp>
      <p:sp>
        <p:nvSpPr>
          <p:cNvPr id="33795" name="Rectangle 3"/>
          <p:cNvSpPr>
            <a:spLocks noGrp="1" noChangeArrowheads="1"/>
          </p:cNvSpPr>
          <p:nvPr>
            <p:ph idx="1"/>
          </p:nvPr>
        </p:nvSpPr>
        <p:spPr>
          <a:xfrm>
            <a:off x="457200" y="1371600"/>
            <a:ext cx="8229600" cy="4862513"/>
          </a:xfrm>
        </p:spPr>
        <p:txBody>
          <a:bodyPr>
            <a:normAutofit/>
          </a:bodyPr>
          <a:lstStyle/>
          <a:p>
            <a:pPr marL="228600" indent="-228600"/>
            <a:r>
              <a:rPr lang="en-US" sz="2200"/>
              <a:t>Máy vectơ hỗ trợ (</a:t>
            </a:r>
            <a:r>
              <a:rPr lang="en-US" sz="2200">
                <a:solidFill>
                  <a:srgbClr val="0000FF"/>
                </a:solidFill>
              </a:rPr>
              <a:t>Support vector machine - SVM</a:t>
            </a:r>
            <a:r>
              <a:rPr lang="en-US" sz="2200"/>
              <a:t>) được đề cử bởi V. Vapnik và các đồng nghiệp của ông vào những năm 1970s ở Nga, và sau đó đã trở nên nổi tiếng và phổ biến vào những năm 1990s</a:t>
            </a:r>
          </a:p>
          <a:p>
            <a:pPr marL="228600" indent="-228600">
              <a:spcBef>
                <a:spcPts val="1138"/>
              </a:spcBef>
            </a:pPr>
            <a:r>
              <a:rPr lang="en-US" sz="2200"/>
              <a:t>SVM là một phương pháp </a:t>
            </a:r>
            <a:r>
              <a:rPr lang="en-US" sz="2200" b="1"/>
              <a:t>phân lớp tuyến tính</a:t>
            </a:r>
            <a:r>
              <a:rPr lang="en-US" sz="2200"/>
              <a:t> (linear classifier), với mục đích xác định một siêu phẳng (hyperplane) để phân tách </a:t>
            </a:r>
            <a:r>
              <a:rPr lang="en-US" sz="2200" b="1"/>
              <a:t>hai lớp</a:t>
            </a:r>
            <a:r>
              <a:rPr lang="en-US" sz="2200"/>
              <a:t> của dữ liệu.</a:t>
            </a:r>
            <a:br>
              <a:rPr lang="en-US" sz="2200"/>
            </a:br>
            <a:r>
              <a:rPr lang="en-US" sz="2200"/>
              <a:t>Ví dụ: lớp có nhãn dương (positive) và lớp có nhãn âm (negative)</a:t>
            </a:r>
          </a:p>
          <a:p>
            <a:pPr marL="228600" indent="-228600">
              <a:spcBef>
                <a:spcPts val="1138"/>
              </a:spcBef>
            </a:pPr>
            <a:r>
              <a:rPr lang="en-US" sz="2200" b="1"/>
              <a:t>Các hàm nhân (kernel functions)</a:t>
            </a:r>
            <a:r>
              <a:rPr lang="en-US" sz="2200"/>
              <a:t>, cũng được gọi là các hàm biến đổi (transformation functions), được dùng cho các trường hợp phân lớp phi tuyến</a:t>
            </a: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a:t>
            </a:fld>
            <a:endParaRPr lang="en-US" altLang="en-US">
              <a:latin typeface="Garamond" panose="02020404030301010803" pitchFamily="18" charset="0"/>
            </a:endParaRPr>
          </a:p>
        </p:txBody>
      </p:sp>
    </p:spTree>
    <p:extLst>
      <p:ext uri="{BB962C8B-B14F-4D97-AF65-F5344CB8AC3E}">
        <p14:creationId xmlns:p14="http://schemas.microsoft.com/office/powerpoint/2010/main" val="2521000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Chuyển về biểu thức đối ngẫu</a:t>
            </a:r>
          </a:p>
        </p:txBody>
      </p:sp>
      <p:sp>
        <p:nvSpPr>
          <p:cNvPr id="41987" name="Rectangle 3"/>
          <p:cNvSpPr>
            <a:spLocks noGrp="1" noChangeArrowheads="1"/>
          </p:cNvSpPr>
          <p:nvPr>
            <p:ph idx="1"/>
          </p:nvPr>
        </p:nvSpPr>
        <p:spPr>
          <a:xfrm>
            <a:off x="533400" y="1295400"/>
            <a:ext cx="8153400" cy="4835525"/>
          </a:xfrm>
        </p:spPr>
        <p:txBody>
          <a:bodyPr/>
          <a:lstStyle/>
          <a:p>
            <a:pPr marL="285750" indent="-285750">
              <a:lnSpc>
                <a:spcPct val="90000"/>
              </a:lnSpc>
            </a:pPr>
            <a:r>
              <a:rPr lang="en-US" altLang="ja-JP" sz="2400">
                <a:ea typeface="ＭＳ Ｐゴシック" panose="020B0600070205080204" pitchFamily="34" charset="-128"/>
              </a:rPr>
              <a:t>Giống như với trường hợp dữ liệu có thể phân tách được, chúng ta chuyển biểu thức Lagrange từ dạng ban đầu (primal formulation) về dạng đối ngẫu (dual formulation)</a:t>
            </a:r>
          </a:p>
          <a:p>
            <a:pPr marL="612775" lvl="1" indent="-285750">
              <a:lnSpc>
                <a:spcPct val="90000"/>
              </a:lnSpc>
              <a:spcBef>
                <a:spcPts val="1138"/>
              </a:spcBef>
            </a:pPr>
            <a:r>
              <a:rPr lang="en-US" altLang="ja-JP" sz="2000">
                <a:ea typeface="ＭＳ Ｐゴシック" panose="020B0600070205080204" pitchFamily="34" charset="-128"/>
              </a:rPr>
              <a:t>Gán giá trị bằng 0 cho các đạo hàm bộ phận của biểu thức Lagrange ([Eq.22]) đối với </a:t>
            </a:r>
            <a:r>
              <a:rPr lang="en-US" altLang="ja-JP" sz="2000" b="1">
                <a:ea typeface="ＭＳ Ｐゴシック" panose="020B0600070205080204" pitchFamily="34" charset="-128"/>
              </a:rPr>
              <a:t>các biến ban đầu </a:t>
            </a:r>
            <a:r>
              <a:rPr lang="en-US" altLang="ja-JP" sz="2000">
                <a:ea typeface="ＭＳ Ｐゴシック" panose="020B0600070205080204" pitchFamily="34" charset="-128"/>
              </a:rPr>
              <a:t>(</a:t>
            </a:r>
            <a:r>
              <a:rPr lang="en-US" altLang="ja-JP" sz="2000" b="1">
                <a:ea typeface="ＭＳ Ｐゴシック" panose="020B0600070205080204" pitchFamily="34" charset="-128"/>
              </a:rPr>
              <a:t>w</a:t>
            </a:r>
            <a:r>
              <a:rPr lang="en-US" altLang="ja-JP" sz="2000">
                <a:ea typeface="ＭＳ Ｐゴシック" panose="020B0600070205080204" pitchFamily="34" charset="-128"/>
              </a:rPr>
              <a:t>, </a:t>
            </a:r>
            <a:r>
              <a:rPr lang="en-US" altLang="ja-JP" sz="2000" i="1">
                <a:ea typeface="ＭＳ Ｐゴシック" panose="020B0600070205080204" pitchFamily="34" charset="-128"/>
              </a:rPr>
              <a:t>b</a:t>
            </a:r>
            <a:r>
              <a:rPr lang="en-US" altLang="ja-JP" sz="2000">
                <a:ea typeface="ＭＳ Ｐゴシック" panose="020B0600070205080204" pitchFamily="34" charset="-128"/>
              </a:rPr>
              <a:t>, </a:t>
            </a:r>
            <a:r>
              <a:rPr lang="en-US" altLang="ja-JP" sz="2000" i="1">
                <a:ea typeface="ＭＳ Ｐゴシック" panose="020B0600070205080204" pitchFamily="34" charset="-128"/>
                <a:sym typeface="Symbol" panose="05050102010706020507" pitchFamily="18" charset="2"/>
              </a:rPr>
              <a:t></a:t>
            </a:r>
            <a:r>
              <a:rPr lang="en-US" altLang="ja-JP" sz="2000" i="1" baseline="-25000">
                <a:ea typeface="ＭＳ Ｐゴシック" panose="020B0600070205080204" pitchFamily="34" charset="-128"/>
              </a:rPr>
              <a:t>i</a:t>
            </a:r>
            <a:r>
              <a:rPr lang="en-US" altLang="ja-JP" sz="2000">
                <a:ea typeface="ＭＳ Ｐゴシック" panose="020B0600070205080204" pitchFamily="34" charset="-128"/>
              </a:rPr>
              <a:t>)</a:t>
            </a:r>
          </a:p>
          <a:p>
            <a:pPr marL="612775" lvl="1" indent="-285750">
              <a:lnSpc>
                <a:spcPct val="90000"/>
              </a:lnSpc>
              <a:spcBef>
                <a:spcPts val="1138"/>
              </a:spcBef>
            </a:pPr>
            <a:r>
              <a:rPr lang="en-US" altLang="ja-JP" sz="2000">
                <a:ea typeface="ＭＳ Ｐゴシック" panose="020B0600070205080204" pitchFamily="34" charset="-128"/>
              </a:rPr>
              <a:t>Thay thế các kết quả thu được vào biểu thức Lagrange ban đầu</a:t>
            </a:r>
          </a:p>
          <a:p>
            <a:pPr marL="612775" lvl="1" indent="-285750">
              <a:lnSpc>
                <a:spcPct val="90000"/>
              </a:lnSpc>
              <a:spcBef>
                <a:spcPts val="1138"/>
              </a:spcBef>
              <a:buSzPct val="100000"/>
              <a:buFont typeface="Arial" panose="020B0604020202020204" pitchFamily="34" charset="0"/>
              <a:buChar char="→"/>
            </a:pPr>
            <a:r>
              <a:rPr lang="en-US" altLang="ja-JP" sz="2000">
                <a:ea typeface="ＭＳ Ｐゴシック" panose="020B0600070205080204" pitchFamily="34" charset="-128"/>
              </a:rPr>
              <a:t>Sử dụng các kết quả của các biểu thức [Eq.23-25]  để thay thế vào trong biểu thức Lagrange ban đầu [Eq.22]</a:t>
            </a:r>
          </a:p>
          <a:p>
            <a:pPr marL="285750" indent="-285750">
              <a:lnSpc>
                <a:spcPct val="90000"/>
              </a:lnSpc>
              <a:spcBef>
                <a:spcPts val="2838"/>
              </a:spcBef>
            </a:pPr>
            <a:r>
              <a:rPr lang="en-US" altLang="ja-JP" sz="2400">
                <a:ea typeface="ＭＳ Ｐゴシック" panose="020B0600070205080204" pitchFamily="34" charset="-128"/>
              </a:rPr>
              <a:t>Từ biểu thức [Eq.25], ta có: </a:t>
            </a:r>
            <a:r>
              <a:rPr lang="en-US" altLang="ja-JP" sz="2400" i="1">
                <a:ea typeface="ＭＳ Ｐゴシック" panose="020B0600070205080204" pitchFamily="34" charset="-128"/>
              </a:rPr>
              <a:t>C</a:t>
            </a:r>
            <a:r>
              <a:rPr lang="en-US" altLang="ja-JP" sz="2400">
                <a:ea typeface="ＭＳ Ｐゴシック" panose="020B0600070205080204" pitchFamily="34" charset="-128"/>
              </a:rPr>
              <a:t> </a:t>
            </a:r>
            <a:r>
              <a:rPr lang="en-US" altLang="ja-JP" sz="2400">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 </a:t>
            </a:r>
            <a:r>
              <a:rPr lang="en-US" altLang="ja-JP" sz="2400" i="1">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rPr>
              <a:t>i</a:t>
            </a:r>
            <a:r>
              <a:rPr lang="en-US" altLang="ja-JP" sz="2400">
                <a:ea typeface="ＭＳ Ｐゴシック" panose="020B0600070205080204" pitchFamily="34" charset="-128"/>
              </a:rPr>
              <a:t> </a:t>
            </a:r>
            <a:r>
              <a:rPr lang="en-US" altLang="ja-JP" sz="2400">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 </a:t>
            </a:r>
            <a:r>
              <a:rPr lang="en-US" altLang="ja-JP" sz="2400" i="1">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rPr>
              <a:t>i</a:t>
            </a:r>
            <a:r>
              <a:rPr lang="en-US" altLang="ja-JP" sz="2400">
                <a:ea typeface="ＭＳ Ｐゴシック" panose="020B0600070205080204" pitchFamily="34" charset="-128"/>
              </a:rPr>
              <a:t> = 0, </a:t>
            </a:r>
          </a:p>
          <a:p>
            <a:pPr marL="612775" lvl="1" indent="-285750">
              <a:lnSpc>
                <a:spcPct val="90000"/>
              </a:lnSpc>
              <a:spcBef>
                <a:spcPts val="1138"/>
              </a:spcBef>
            </a:pPr>
            <a:r>
              <a:rPr lang="en-US" altLang="ja-JP" sz="2400">
                <a:ea typeface="ＭＳ Ｐゴシック" panose="020B0600070205080204" pitchFamily="34" charset="-128"/>
              </a:rPr>
              <a:t>và bởi vì: </a:t>
            </a:r>
            <a:r>
              <a:rPr lang="en-US" altLang="ja-JP" sz="2400" i="1">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rPr>
              <a:t>i</a:t>
            </a:r>
            <a:r>
              <a:rPr lang="en-US" altLang="ja-JP" sz="2400">
                <a:ea typeface="ＭＳ Ｐゴシック" panose="020B0600070205080204" pitchFamily="34" charset="-128"/>
                <a:sym typeface="Symbol" panose="05050102010706020507" pitchFamily="18" charset="2"/>
              </a:rPr>
              <a:t> </a:t>
            </a:r>
            <a:r>
              <a:rPr lang="en-US" altLang="ja-JP" sz="2400">
                <a:ea typeface="ＭＳ Ｐゴシック" panose="020B0600070205080204" pitchFamily="34" charset="-128"/>
              </a:rPr>
              <a:t>0,</a:t>
            </a:r>
            <a:endParaRPr lang="en-US" sz="2400"/>
          </a:p>
          <a:p>
            <a:pPr marL="612775" lvl="1" indent="-285750">
              <a:lnSpc>
                <a:spcPct val="90000"/>
              </a:lnSpc>
              <a:spcBef>
                <a:spcPts val="1138"/>
              </a:spcBef>
            </a:pPr>
            <a:r>
              <a:rPr lang="en-US" altLang="ja-JP" sz="2400">
                <a:ea typeface="ＭＳ Ｐゴシック" panose="020B0600070205080204" pitchFamily="34" charset="-128"/>
              </a:rPr>
              <a:t>nên ta suy ra điều kiện: </a:t>
            </a:r>
            <a:r>
              <a:rPr lang="en-US" altLang="ja-JP" sz="2400" i="1">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rPr>
              <a:t>i</a:t>
            </a:r>
            <a:r>
              <a:rPr lang="en-US" altLang="ja-JP" sz="2400">
                <a:ea typeface="ＭＳ Ｐゴシック" panose="020B0600070205080204" pitchFamily="34" charset="-128"/>
              </a:rPr>
              <a:t> </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rPr>
              <a:t>C</a:t>
            </a:r>
            <a:endParaRPr lang="en-US" altLang="ja-JP" sz="2400">
              <a:ea typeface="ＭＳ Ｐゴシック" panose="020B0600070205080204" pitchFamily="34" charset="-128"/>
            </a:endParaRP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30</a:t>
            </a:fld>
            <a:endParaRPr lang="en-US" altLang="en-US">
              <a:latin typeface="Garamond" panose="02020404030301010803" pitchFamily="18" charset="0"/>
            </a:endParaRPr>
          </a:p>
        </p:txBody>
      </p:sp>
    </p:spTree>
    <p:extLst>
      <p:ext uri="{BB962C8B-B14F-4D97-AF65-F5344CB8AC3E}">
        <p14:creationId xmlns:p14="http://schemas.microsoft.com/office/powerpoint/2010/main" val="3980281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Biểu thức đối ngẫu</a:t>
            </a:r>
          </a:p>
        </p:txBody>
      </p:sp>
      <p:sp>
        <p:nvSpPr>
          <p:cNvPr id="19460" name="Rectangle 3"/>
          <p:cNvSpPr>
            <a:spLocks noGrp="1" noChangeArrowheads="1"/>
          </p:cNvSpPr>
          <p:nvPr>
            <p:ph type="body" sz="half" idx="1"/>
          </p:nvPr>
        </p:nvSpPr>
        <p:spPr>
          <a:xfrm>
            <a:off x="457200" y="3886200"/>
            <a:ext cx="8183563" cy="2244725"/>
          </a:xfrm>
        </p:spPr>
        <p:txBody>
          <a:bodyPr/>
          <a:lstStyle/>
          <a:p>
            <a:pPr marL="228600" indent="-228600"/>
            <a:r>
              <a:rPr lang="en-US" altLang="ja-JP" sz="2400" i="1">
                <a:solidFill>
                  <a:srgbClr val="0000FF"/>
                </a:solidFill>
                <a:ea typeface="ＭＳ Ｐゴシック" panose="020B0600070205080204" pitchFamily="34" charset="-128"/>
                <a:sym typeface="Symbol" panose="05050102010706020507" pitchFamily="18" charset="2"/>
              </a:rPr>
              <a:t></a:t>
            </a:r>
            <a:r>
              <a:rPr lang="en-US" altLang="ja-JP" sz="2400" i="1" baseline="-25000">
                <a:solidFill>
                  <a:srgbClr val="0000FF"/>
                </a:solidFill>
                <a:ea typeface="ＭＳ Ｐゴシック" panose="020B0600070205080204" pitchFamily="34" charset="-128"/>
              </a:rPr>
              <a:t>i</a:t>
            </a:r>
            <a:r>
              <a:rPr lang="en-US" altLang="ja-JP" sz="2400" i="1">
                <a:solidFill>
                  <a:srgbClr val="0000FF"/>
                </a:solidFill>
                <a:ea typeface="ＭＳ Ｐゴシック" panose="020B0600070205080204" pitchFamily="34" charset="-128"/>
              </a:rPr>
              <a:t> </a:t>
            </a:r>
            <a:r>
              <a:rPr lang="en-US" altLang="ja-JP" sz="2400">
                <a:solidFill>
                  <a:srgbClr val="0000FF"/>
                </a:solidFill>
                <a:ea typeface="ＭＳ Ｐゴシック" panose="020B0600070205080204" pitchFamily="34" charset="-128"/>
              </a:rPr>
              <a:t>và các hệ số nhân Lagrange</a:t>
            </a:r>
            <a:r>
              <a:rPr lang="en-US" altLang="ja-JP" sz="2400" i="1">
                <a:solidFill>
                  <a:srgbClr val="0000FF"/>
                </a:solidFill>
                <a:ea typeface="ＭＳ Ｐゴシック" panose="020B0600070205080204" pitchFamily="34" charset="-128"/>
              </a:rPr>
              <a:t> </a:t>
            </a:r>
            <a:r>
              <a:rPr lang="en-US" altLang="ja-JP" sz="2400">
                <a:solidFill>
                  <a:srgbClr val="0000FF"/>
                </a:solidFill>
                <a:ea typeface="ＭＳ Ｐゴシック" panose="020B0600070205080204" pitchFamily="34" charset="-128"/>
              </a:rPr>
              <a:t>của chúng (</a:t>
            </a:r>
            <a:r>
              <a:rPr lang="en-US" altLang="ja-JP" sz="2400" i="1">
                <a:solidFill>
                  <a:srgbClr val="0000FF"/>
                </a:solidFill>
                <a:ea typeface="ＭＳ Ｐゴシック" panose="020B0600070205080204" pitchFamily="34" charset="-128"/>
                <a:sym typeface="Symbol" panose="05050102010706020507" pitchFamily="18" charset="2"/>
              </a:rPr>
              <a:t></a:t>
            </a:r>
            <a:r>
              <a:rPr lang="en-US" altLang="ja-JP" sz="2400" i="1" baseline="-25000">
                <a:solidFill>
                  <a:srgbClr val="0000FF"/>
                </a:solidFill>
                <a:ea typeface="ＭＳ Ｐゴシック" panose="020B0600070205080204" pitchFamily="34" charset="-128"/>
              </a:rPr>
              <a:t>i</a:t>
            </a:r>
            <a:r>
              <a:rPr lang="en-US" altLang="ja-JP" sz="2400">
                <a:solidFill>
                  <a:srgbClr val="0000FF"/>
                </a:solidFill>
                <a:ea typeface="ＭＳ Ｐゴシック" panose="020B0600070205080204" pitchFamily="34" charset="-128"/>
              </a:rPr>
              <a:t>) không xuất hiện trong biểu thức đối ngẫu</a:t>
            </a:r>
          </a:p>
          <a:p>
            <a:pPr marL="555625" lvl="1" indent="-228600">
              <a:buSzPct val="100000"/>
              <a:buFont typeface="Arial" panose="020B0604020202020204" pitchFamily="34" charset="0"/>
              <a:buChar char="→"/>
            </a:pPr>
            <a:r>
              <a:rPr lang="en-US" altLang="ja-JP" sz="2200">
                <a:ea typeface="ＭＳ Ｐゴシック" panose="020B0600070205080204" pitchFamily="34" charset="-128"/>
              </a:rPr>
              <a:t> Hàm mục tiêu giống hệt như đối với bài toán phân lớp tuyến tính phân tách được (separable linear classification)!</a:t>
            </a:r>
            <a:endParaRPr lang="en-US" altLang="ja-JP" sz="2200" i="1">
              <a:ea typeface="ＭＳ Ｐゴシック" panose="020B0600070205080204" pitchFamily="34" charset="-128"/>
            </a:endParaRPr>
          </a:p>
          <a:p>
            <a:pPr marL="228600" indent="-228600">
              <a:spcBef>
                <a:spcPts val="1700"/>
              </a:spcBef>
            </a:pPr>
            <a:r>
              <a:rPr lang="en-US" altLang="ja-JP" sz="2400">
                <a:ea typeface="ＭＳ Ｐゴシック" panose="020B0600070205080204" pitchFamily="34" charset="-128"/>
              </a:rPr>
              <a:t>Khác biệt duy nhất là tập các ràng buộc mới: </a:t>
            </a:r>
            <a:r>
              <a:rPr lang="en-US" altLang="ja-JP" sz="2400" i="1">
                <a:ea typeface="ＭＳ Ｐゴシック" panose="020B0600070205080204" pitchFamily="34" charset="-128"/>
                <a:sym typeface="Symbol" panose="05050102010706020507" pitchFamily="18" charset="2"/>
              </a:rPr>
              <a:t></a:t>
            </a:r>
            <a:r>
              <a:rPr lang="en-US" altLang="ja-JP" sz="2400" i="1" baseline="-25000">
                <a:ea typeface="ＭＳ Ｐゴシック" panose="020B0600070205080204" pitchFamily="34" charset="-128"/>
              </a:rPr>
              <a:t>i</a:t>
            </a:r>
            <a:r>
              <a:rPr lang="en-US" altLang="ja-JP" sz="2400">
                <a:ea typeface="ＭＳ Ｐゴシック" panose="020B0600070205080204" pitchFamily="34" charset="-128"/>
              </a:rPr>
              <a:t> </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rPr>
              <a:t>C</a:t>
            </a:r>
            <a:endParaRPr lang="en-US" sz="2400"/>
          </a:p>
        </p:txBody>
      </p:sp>
      <p:graphicFrame>
        <p:nvGraphicFramePr>
          <p:cNvPr id="19458" name="Object 8"/>
          <p:cNvGraphicFramePr>
            <a:graphicFrameLocks noChangeAspect="1"/>
          </p:cNvGraphicFramePr>
          <p:nvPr/>
        </p:nvGraphicFramePr>
        <p:xfrm>
          <a:off x="2139950" y="1219200"/>
          <a:ext cx="5784850" cy="2371725"/>
        </p:xfrm>
        <a:graphic>
          <a:graphicData uri="http://schemas.openxmlformats.org/presentationml/2006/ole">
            <mc:AlternateContent xmlns:mc="http://schemas.openxmlformats.org/markup-compatibility/2006">
              <mc:Choice xmlns:v="urn:schemas-microsoft-com:vml" Requires="v">
                <p:oleObj name="Equation" r:id="rId2" imgW="2539800" imgH="1041120" progId="Equation.3">
                  <p:embed/>
                </p:oleObj>
              </mc:Choice>
              <mc:Fallback>
                <p:oleObj name="Equation" r:id="rId2" imgW="2539800" imgH="1041120" progId="Equation.3">
                  <p:embed/>
                  <p:pic>
                    <p:nvPicPr>
                      <p:cNvPr id="1945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50" y="1219200"/>
                        <a:ext cx="5784850" cy="2371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9461" name="Text Box 8"/>
          <p:cNvSpPr txBox="1">
            <a:spLocks noChangeArrowheads="1"/>
          </p:cNvSpPr>
          <p:nvPr/>
        </p:nvSpPr>
        <p:spPr bwMode="auto">
          <a:xfrm>
            <a:off x="7772400" y="22860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[Eq.32]</a:t>
            </a:r>
          </a:p>
        </p:txBody>
      </p:sp>
      <p:sp>
        <p:nvSpPr>
          <p:cNvPr id="8" name="Slide Number Placeholder 7"/>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66B2CD-E672-4A08-98F1-7C5CF3BF0A74}" type="slidenum">
              <a:rPr lang="en-US" altLang="en-US">
                <a:latin typeface="Garamond" panose="02020404030301010803" pitchFamily="18" charset="0"/>
              </a:rPr>
              <a:pPr eaLnBrk="1" hangingPunct="1"/>
              <a:t>31</a:t>
            </a:fld>
            <a:endParaRPr lang="en-US" altLang="en-US">
              <a:latin typeface="Garamond" panose="02020404030301010803" pitchFamily="18" charset="0"/>
            </a:endParaRPr>
          </a:p>
        </p:txBody>
      </p:sp>
      <p:sp>
        <p:nvSpPr>
          <p:cNvPr id="19464" name="TextBox 9"/>
          <p:cNvSpPr txBox="1">
            <a:spLocks noChangeArrowheads="1"/>
          </p:cNvSpPr>
          <p:nvPr/>
        </p:nvSpPr>
        <p:spPr bwMode="auto">
          <a:xfrm>
            <a:off x="381000" y="1447800"/>
            <a:ext cx="213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Cực đại hóa:</a:t>
            </a:r>
          </a:p>
        </p:txBody>
      </p:sp>
      <p:sp>
        <p:nvSpPr>
          <p:cNvPr id="19465" name="TextBox 10"/>
          <p:cNvSpPr txBox="1">
            <a:spLocks noChangeArrowheads="1"/>
          </p:cNvSpPr>
          <p:nvPr/>
        </p:nvSpPr>
        <p:spPr bwMode="auto">
          <a:xfrm>
            <a:off x="381000" y="2362200"/>
            <a:ext cx="2133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Với điều kiện:</a:t>
            </a:r>
          </a:p>
        </p:txBody>
      </p:sp>
    </p:spTree>
    <p:extLst>
      <p:ext uri="{BB962C8B-B14F-4D97-AF65-F5344CB8AC3E}">
        <p14:creationId xmlns:p14="http://schemas.microsoft.com/office/powerpoint/2010/main" val="9375874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260350"/>
            <a:ext cx="8229600" cy="80645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Tìm lời giải cho các biến ban đầu</a:t>
            </a:r>
          </a:p>
        </p:txBody>
      </p:sp>
      <p:sp>
        <p:nvSpPr>
          <p:cNvPr id="43011" name="Rectangle 3"/>
          <p:cNvSpPr>
            <a:spLocks noGrp="1" noChangeArrowheads="1"/>
          </p:cNvSpPr>
          <p:nvPr>
            <p:ph idx="1"/>
          </p:nvPr>
        </p:nvSpPr>
        <p:spPr>
          <a:xfrm>
            <a:off x="457200" y="1219200"/>
            <a:ext cx="8305800" cy="5029200"/>
          </a:xfrm>
        </p:spPr>
        <p:txBody>
          <a:bodyPr/>
          <a:lstStyle/>
          <a:p>
            <a:pPr marL="228600" indent="-228600"/>
            <a:r>
              <a:rPr lang="en-US" altLang="ja-JP" sz="2200" dirty="0" err="1">
                <a:ea typeface="ＭＳ Ｐゴシック" panose="020B0600070205080204" pitchFamily="34" charset="-128"/>
              </a:rPr>
              <a:t>Bài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toán</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đối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ngẫu</a:t>
            </a:r>
            <a:r>
              <a:rPr lang="en-US" altLang="ja-JP" sz="2200" dirty="0">
                <a:ea typeface="ＭＳ Ｐゴシック" panose="020B0600070205080204" pitchFamily="34" charset="-128"/>
              </a:rPr>
              <a:t> [Eq.32] </a:t>
            </a:r>
            <a:r>
              <a:rPr lang="en-US" altLang="ja-JP" sz="2200" dirty="0" err="1">
                <a:ea typeface="ＭＳ Ｐゴシック" panose="020B0600070205080204" pitchFamily="34" charset="-128"/>
              </a:rPr>
              <a:t>được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giải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quyết</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bằng</a:t>
            </a:r>
            <a:r>
              <a:rPr lang="en-US" altLang="ja-JP" sz="2200" dirty="0">
                <a:ea typeface="ＭＳ Ｐゴシック" panose="020B0600070205080204" pitchFamily="34" charset="-128"/>
              </a:rPr>
              <a:t> </a:t>
            </a:r>
            <a:r>
              <a:rPr lang="en-US" altLang="ja-JP" sz="2200" i="1" dirty="0" err="1">
                <a:ea typeface="ＭＳ Ｐゴシック" panose="020B0600070205080204" pitchFamily="34" charset="-128"/>
              </a:rPr>
              <a:t>các</a:t>
            </a:r>
            <a:r>
              <a:rPr lang="en-US" altLang="ja-JP" sz="2200" i="1" dirty="0">
                <a:ea typeface="ＭＳ Ｐゴシック" panose="020B0600070205080204" pitchFamily="34" charset="-128"/>
              </a:rPr>
              <a:t> </a:t>
            </a:r>
            <a:r>
              <a:rPr lang="en-US" altLang="ja-JP" sz="2200" i="1" dirty="0" err="1">
                <a:ea typeface="ＭＳ Ｐゴシック" panose="020B0600070205080204" pitchFamily="34" charset="-128"/>
              </a:rPr>
              <a:t>phương</a:t>
            </a:r>
            <a:r>
              <a:rPr lang="en-US" altLang="ja-JP" sz="2200" i="1" dirty="0">
                <a:ea typeface="ＭＳ Ｐゴシック" panose="020B0600070205080204" pitchFamily="34" charset="-128"/>
              </a:rPr>
              <a:t> </a:t>
            </a:r>
            <a:r>
              <a:rPr lang="en-US" altLang="ja-JP" sz="2200" i="1" dirty="0" err="1">
                <a:ea typeface="ＭＳ Ｐゴシック" panose="020B0600070205080204" pitchFamily="34" charset="-128"/>
              </a:rPr>
              <a:t>pháp</a:t>
            </a:r>
            <a:r>
              <a:rPr lang="en-US" altLang="ja-JP" sz="2200" i="1" dirty="0">
                <a:ea typeface="ＭＳ Ｐゴシック" panose="020B0600070205080204" pitchFamily="34" charset="-128"/>
              </a:rPr>
              <a:t> </a:t>
            </a:r>
            <a:r>
              <a:rPr lang="en-US" altLang="ja-JP" sz="2200" i="1" dirty="0" err="1">
                <a:ea typeface="ＭＳ Ｐゴシック" panose="020B0600070205080204" pitchFamily="34" charset="-128"/>
              </a:rPr>
              <a:t>lặp</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để</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giải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quyết</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bài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toán</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tối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ưu</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hàm</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lồi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bậc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hai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có</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các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ràng</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buộc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tuyến</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tính</a:t>
            </a:r>
            <a:r>
              <a:rPr lang="en-US" altLang="ja-JP" sz="2200" dirty="0">
                <a:ea typeface="ＭＳ Ｐゴシック" panose="020B0600070205080204" pitchFamily="34" charset="-128"/>
              </a:rPr>
              <a:t>)</a:t>
            </a:r>
            <a:endParaRPr lang="en-US" altLang="ja-JP" sz="2200" i="1" dirty="0">
              <a:ea typeface="ＭＳ Ｐゴシック" panose="020B0600070205080204" pitchFamily="34" charset="-128"/>
            </a:endParaRPr>
          </a:p>
          <a:p>
            <a:pPr marL="228600" indent="-228600">
              <a:spcBef>
                <a:spcPts val="1200"/>
              </a:spcBef>
            </a:pPr>
            <a:r>
              <a:rPr lang="en-US" altLang="ja-JP" sz="2200" dirty="0" err="1">
                <a:ea typeface="ＭＳ Ｐゴシック" panose="020B0600070205080204" pitchFamily="34" charset="-128"/>
              </a:rPr>
              <a:t>Các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giá</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trị</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hệ</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số</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nhân</a:t>
            </a:r>
            <a:r>
              <a:rPr lang="en-US" altLang="ja-JP" sz="2200" dirty="0">
                <a:ea typeface="ＭＳ Ｐゴシック" panose="020B0600070205080204" pitchFamily="34" charset="-128"/>
              </a:rPr>
              <a:t> Lagrange) </a:t>
            </a:r>
            <a:r>
              <a:rPr lang="en-US" altLang="ja-JP" sz="2200" i="1" dirty="0">
                <a:ea typeface="ＭＳ Ｐゴシック" panose="020B0600070205080204" pitchFamily="34" charset="-128"/>
                <a:sym typeface="Symbol" panose="05050102010706020507" pitchFamily="18" charset="2"/>
              </a:rPr>
              <a:t></a:t>
            </a:r>
            <a:r>
              <a:rPr lang="en-US" altLang="ja-JP" sz="2200" i="1" baseline="-25000" dirty="0" err="1">
                <a:ea typeface="ＭＳ Ｐゴシック" panose="020B0600070205080204" pitchFamily="34" charset="-128"/>
              </a:rPr>
              <a:t>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lời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giải</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được</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sử</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dụng</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để</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tính</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toán</a:t>
            </a:r>
            <a:r>
              <a:rPr lang="en-US" altLang="ja-JP" sz="2200" dirty="0">
                <a:ea typeface="ＭＳ Ｐゴシック" panose="020B0600070205080204" pitchFamily="34" charset="-128"/>
              </a:rPr>
              <a:t> </a:t>
            </a:r>
            <a:r>
              <a:rPr lang="en-US" altLang="ja-JP" sz="2200" b="1" dirty="0">
                <a:ea typeface="ＭＳ Ｐゴシック" panose="020B0600070205080204" pitchFamily="34" charset="-128"/>
              </a:rPr>
              <a:t>w*</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và</a:t>
            </a:r>
            <a:r>
              <a:rPr lang="en-US" altLang="ja-JP" sz="2200" dirty="0">
                <a:ea typeface="ＭＳ Ｐゴシック" panose="020B0600070205080204" pitchFamily="34" charset="-128"/>
              </a:rPr>
              <a:t> </a:t>
            </a:r>
            <a:r>
              <a:rPr lang="en-US" altLang="ja-JP" sz="2200" i="1" dirty="0">
                <a:ea typeface="ＭＳ Ｐゴシック" panose="020B0600070205080204" pitchFamily="34" charset="-128"/>
              </a:rPr>
              <a:t>b*</a:t>
            </a:r>
            <a:endParaRPr lang="en-US" altLang="ja-JP" sz="2200" dirty="0">
              <a:ea typeface="ＭＳ Ｐゴシック" panose="020B0600070205080204" pitchFamily="34" charset="-128"/>
            </a:endParaRPr>
          </a:p>
          <a:p>
            <a:pPr marL="555625" lvl="1" indent="-228600">
              <a:spcBef>
                <a:spcPts val="600"/>
              </a:spcBef>
            </a:pPr>
            <a:r>
              <a:rPr lang="en-US" altLang="ja-JP" sz="2000" b="1" dirty="0">
                <a:ea typeface="ＭＳ Ｐゴシック" panose="020B0600070205080204" pitchFamily="34" charset="-128"/>
              </a:rPr>
              <a:t>w*</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xác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định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biểu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thức</a:t>
            </a:r>
            <a:r>
              <a:rPr lang="en-US" altLang="ja-JP" sz="2000" dirty="0">
                <a:ea typeface="ＭＳ Ｐゴシック" panose="020B0600070205080204" pitchFamily="34" charset="-128"/>
              </a:rPr>
              <a:t> [Eq.23]</a:t>
            </a:r>
          </a:p>
          <a:p>
            <a:pPr marL="555625" lvl="1" indent="-228600">
              <a:spcBef>
                <a:spcPts val="600"/>
              </a:spcBef>
            </a:pPr>
            <a:r>
              <a:rPr lang="en-US" altLang="ja-JP" sz="2000" i="1" dirty="0">
                <a:ea typeface="ＭＳ Ｐゴシック" panose="020B0600070205080204" pitchFamily="34" charset="-128"/>
              </a:rPr>
              <a:t>b*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xác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định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sử</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điều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kiện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bổ</a:t>
            </a:r>
            <a:r>
              <a:rPr lang="en-US" altLang="ja-JP" sz="2000" dirty="0">
                <a:ea typeface="ＭＳ Ｐゴシック" panose="020B0600070205080204" pitchFamily="34" charset="-128"/>
              </a:rPr>
              <a:t> sung </a:t>
            </a:r>
            <a:r>
              <a:rPr lang="en-US" altLang="ja-JP" sz="2000" dirty="0" err="1">
                <a:ea typeface="ＭＳ Ｐゴシック" panose="020B0600070205080204" pitchFamily="34" charset="-128"/>
              </a:rPr>
              <a:t>Karush</a:t>
            </a:r>
            <a:r>
              <a:rPr lang="en-US" altLang="ja-JP" sz="2000" dirty="0">
                <a:ea typeface="ＭＳ Ｐゴシック" panose="020B0600070205080204" pitchFamily="34" charset="-128"/>
              </a:rPr>
              <a:t>-Kuhn-Tucker  </a:t>
            </a: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[Eq.30-31] …</a:t>
            </a:r>
            <a:r>
              <a:rPr lang="en-US" altLang="ja-JP" sz="2000" dirty="0" err="1">
                <a:solidFill>
                  <a:srgbClr val="FF0000"/>
                </a:solidFill>
                <a:ea typeface="ＭＳ Ｐゴシック" panose="020B0600070205080204" pitchFamily="34" charset="-128"/>
              </a:rPr>
              <a:t>nhưng</a:t>
            </a:r>
            <a:r>
              <a:rPr lang="en-US" altLang="ja-JP" sz="2000" dirty="0">
                <a:solidFill>
                  <a:srgbClr val="FF0000"/>
                </a:solidFill>
                <a:ea typeface="ＭＳ Ｐゴシック" panose="020B0600070205080204" pitchFamily="34" charset="-128"/>
              </a:rPr>
              <a:t>, </a:t>
            </a:r>
            <a:r>
              <a:rPr lang="en-US" altLang="ja-JP" sz="2000" dirty="0" err="1">
                <a:solidFill>
                  <a:srgbClr val="FF0000"/>
                </a:solidFill>
                <a:ea typeface="ＭＳ Ｐゴシック" panose="020B0600070205080204" pitchFamily="34" charset="-128"/>
              </a:rPr>
              <a:t>có</a:t>
            </a:r>
            <a:r>
              <a:rPr lang="en-US" altLang="ja-JP" sz="2000" dirty="0">
                <a:solidFill>
                  <a:srgbClr val="FF0000"/>
                </a:solidFill>
                <a:ea typeface="ＭＳ Ｐゴシック" panose="020B0600070205080204" pitchFamily="34" charset="-128"/>
              </a:rPr>
              <a:t> </a:t>
            </a:r>
            <a:r>
              <a:rPr lang="en-US" altLang="ja-JP" sz="2000" dirty="0" err="1">
                <a:solidFill>
                  <a:srgbClr val="FF0000"/>
                </a:solidFill>
                <a:ea typeface="ＭＳ Ｐゴシック" panose="020B0600070205080204" pitchFamily="34" charset="-128"/>
              </a:rPr>
              <a:t>vấn</a:t>
            </a:r>
            <a:r>
              <a:rPr lang="en-US" altLang="ja-JP" sz="2000" dirty="0">
                <a:solidFill>
                  <a:srgbClr val="FF0000"/>
                </a:solidFill>
                <a:ea typeface="ＭＳ Ｐゴシック" panose="020B0600070205080204" pitchFamily="34" charset="-128"/>
              </a:rPr>
              <a:t> </a:t>
            </a:r>
            <a:r>
              <a:rPr lang="en-US" altLang="ja-JP" sz="2000" dirty="0" err="1">
                <a:solidFill>
                  <a:srgbClr val="FF0000"/>
                </a:solidFill>
                <a:ea typeface="ＭＳ Ｐゴシック" panose="020B0600070205080204" pitchFamily="34" charset="-128"/>
              </a:rPr>
              <a:t>đề</a:t>
            </a:r>
            <a:r>
              <a:rPr lang="en-US" altLang="ja-JP" sz="2000" dirty="0">
                <a:solidFill>
                  <a:srgbClr val="FF0000"/>
                </a:solidFill>
                <a:ea typeface="ＭＳ Ｐゴシック" panose="020B0600070205080204" pitchFamily="34" charset="-128"/>
              </a:rPr>
              <a:t>:  </a:t>
            </a:r>
            <a:r>
              <a:rPr lang="en-US" altLang="ja-JP" sz="2000" i="1" dirty="0">
                <a:solidFill>
                  <a:srgbClr val="FF0000"/>
                </a:solidFill>
                <a:ea typeface="ＭＳ Ｐゴシック" panose="020B0600070205080204" pitchFamily="34" charset="-128"/>
                <a:sym typeface="Symbol" panose="05050102010706020507" pitchFamily="18" charset="2"/>
              </a:rPr>
              <a:t></a:t>
            </a:r>
            <a:r>
              <a:rPr lang="en-US" altLang="ja-JP" sz="2000" i="1" baseline="-25000" dirty="0" err="1">
                <a:solidFill>
                  <a:srgbClr val="FF0000"/>
                </a:solidFill>
                <a:ea typeface="ＭＳ Ｐゴシック" panose="020B0600070205080204" pitchFamily="34" charset="-128"/>
              </a:rPr>
              <a:t>i</a:t>
            </a:r>
            <a:r>
              <a:rPr lang="en-US" altLang="ja-JP" sz="2000" dirty="0">
                <a:solidFill>
                  <a:srgbClr val="FF0000"/>
                </a:solidFill>
                <a:ea typeface="ＭＳ Ｐゴシック" panose="020B0600070205080204" pitchFamily="34" charset="-128"/>
              </a:rPr>
              <a:t>  </a:t>
            </a:r>
            <a:r>
              <a:rPr lang="en-US" altLang="ja-JP" sz="2000" dirty="0" err="1">
                <a:solidFill>
                  <a:srgbClr val="FF0000"/>
                </a:solidFill>
                <a:ea typeface="ＭＳ Ｐゴシック" panose="020B0600070205080204" pitchFamily="34" charset="-128"/>
              </a:rPr>
              <a:t>chưa</a:t>
            </a:r>
            <a:r>
              <a:rPr lang="en-US" altLang="ja-JP" sz="2000" dirty="0">
                <a:solidFill>
                  <a:srgbClr val="FF0000"/>
                </a:solidFill>
                <a:ea typeface="ＭＳ Ｐゴシック" panose="020B0600070205080204" pitchFamily="34" charset="-128"/>
              </a:rPr>
              <a:t> </a:t>
            </a:r>
            <a:r>
              <a:rPr lang="en-US" altLang="ja-JP" sz="2000" dirty="0" err="1">
                <a:solidFill>
                  <a:srgbClr val="FF0000"/>
                </a:solidFill>
                <a:ea typeface="ＭＳ Ｐゴシック" panose="020B0600070205080204" pitchFamily="34" charset="-128"/>
              </a:rPr>
              <a:t>biết</a:t>
            </a:r>
            <a:r>
              <a:rPr lang="en-US" altLang="ja-JP" sz="2000" dirty="0">
                <a:solidFill>
                  <a:srgbClr val="FF0000"/>
                </a:solidFill>
                <a:ea typeface="ＭＳ Ｐゴシック" panose="020B0600070205080204" pitchFamily="34" charset="-128"/>
              </a:rPr>
              <a:t>!</a:t>
            </a:r>
          </a:p>
          <a:p>
            <a:pPr marL="228600" indent="-228600">
              <a:spcBef>
                <a:spcPts val="1200"/>
              </a:spcBef>
            </a:pPr>
            <a:r>
              <a:rPr lang="en-US" altLang="ja-JP" sz="2200" dirty="0" err="1">
                <a:ea typeface="ＭＳ Ｐゴシック" panose="020B0600070205080204" pitchFamily="34" charset="-128"/>
              </a:rPr>
              <a:t>Để</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tính</a:t>
            </a:r>
            <a:r>
              <a:rPr lang="en-US" altLang="ja-JP" sz="2200" dirty="0">
                <a:ea typeface="ＭＳ Ｐゴシック" panose="020B0600070205080204" pitchFamily="34" charset="-128"/>
              </a:rPr>
              <a:t> </a:t>
            </a:r>
            <a:r>
              <a:rPr lang="en-US" altLang="ja-JP" sz="2200" dirty="0" err="1">
                <a:ea typeface="ＭＳ Ｐゴシック" panose="020B0600070205080204" pitchFamily="34" charset="-128"/>
              </a:rPr>
              <a:t>được</a:t>
            </a:r>
            <a:r>
              <a:rPr lang="en-US" altLang="ja-JP" sz="2200" dirty="0">
                <a:ea typeface="ＭＳ Ｐゴシック" panose="020B0600070205080204" pitchFamily="34" charset="-128"/>
              </a:rPr>
              <a:t> b*</a:t>
            </a:r>
          </a:p>
          <a:p>
            <a:pPr marL="555625" lvl="1" indent="-228600">
              <a:spcBef>
                <a:spcPts val="200"/>
              </a:spcBef>
            </a:pPr>
            <a:r>
              <a:rPr lang="en-US" altLang="ja-JP" sz="2000" dirty="0" err="1">
                <a:ea typeface="ＭＳ Ｐゴシック" panose="020B0600070205080204" pitchFamily="34" charset="-128"/>
              </a:rPr>
              <a:t>Từ</a:t>
            </a:r>
            <a:r>
              <a:rPr lang="en-US" altLang="ja-JP" sz="2000" dirty="0">
                <a:ea typeface="ＭＳ Ｐゴシック" panose="020B0600070205080204" pitchFamily="34" charset="-128"/>
              </a:rPr>
              <a:t> [Eq.25] </a:t>
            </a:r>
            <a:r>
              <a:rPr lang="en-US" altLang="ja-JP" sz="2000" dirty="0" err="1">
                <a:ea typeface="ＭＳ Ｐゴシック" panose="020B0600070205080204" pitchFamily="34" charset="-128"/>
              </a:rPr>
              <a:t>và</a:t>
            </a:r>
            <a:r>
              <a:rPr lang="en-US" altLang="ja-JP" sz="2000" dirty="0">
                <a:ea typeface="ＭＳ Ｐゴシック" panose="020B0600070205080204" pitchFamily="34" charset="-128"/>
              </a:rPr>
              <a:t> [Eq.31], ta </a:t>
            </a:r>
            <a:r>
              <a:rPr lang="en-US" altLang="ja-JP" sz="2000" dirty="0" err="1">
                <a:ea typeface="ＭＳ Ｐゴシック" panose="020B0600070205080204" pitchFamily="34" charset="-128"/>
              </a:rPr>
              <a:t>suy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ra</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sym typeface="Symbol" panose="05050102010706020507" pitchFamily="18" charset="2"/>
              </a:rPr>
              <a:t></a:t>
            </a:r>
            <a:r>
              <a:rPr lang="en-US" altLang="ja-JP" sz="2000" i="1" baseline="-25000" dirty="0" err="1">
                <a:ea typeface="ＭＳ Ｐゴシック" panose="020B0600070205080204" pitchFamily="34" charset="-128"/>
              </a:rPr>
              <a:t>i</a:t>
            </a:r>
            <a:r>
              <a:rPr lang="en-US" altLang="ja-JP" sz="2000" dirty="0">
                <a:ea typeface="ＭＳ Ｐゴシック" panose="020B0600070205080204" pitchFamily="34" charset="-128"/>
              </a:rPr>
              <a:t>=0  </a:t>
            </a:r>
            <a:r>
              <a:rPr lang="en-US" altLang="ja-JP" sz="2000" dirty="0" err="1">
                <a:ea typeface="ＭＳ Ｐゴシック" panose="020B0600070205080204" pitchFamily="34" charset="-128"/>
              </a:rPr>
              <a:t>nếu</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sym typeface="Symbol" panose="05050102010706020507" pitchFamily="18" charset="2"/>
              </a:rPr>
              <a:t></a:t>
            </a:r>
            <a:r>
              <a:rPr lang="en-US" altLang="ja-JP" sz="2000" i="1" baseline="-25000" dirty="0" err="1">
                <a:ea typeface="ＭＳ Ｐゴシック" panose="020B0600070205080204" pitchFamily="34" charset="-128"/>
              </a:rPr>
              <a:t>i</a:t>
            </a:r>
            <a:r>
              <a:rPr lang="en-US" altLang="ja-JP" sz="2000" dirty="0">
                <a:ea typeface="ＭＳ Ｐゴシック" panose="020B0600070205080204" pitchFamily="34" charset="-128"/>
              </a:rPr>
              <a:t>&lt;</a:t>
            </a:r>
            <a:r>
              <a:rPr lang="en-US" altLang="ja-JP" sz="2000" i="1" dirty="0">
                <a:ea typeface="ＭＳ Ｐゴシック" panose="020B0600070205080204" pitchFamily="34" charset="-128"/>
              </a:rPr>
              <a:t>C</a:t>
            </a:r>
            <a:endParaRPr lang="en-US" altLang="ja-JP" sz="2000" dirty="0">
              <a:ea typeface="ＭＳ Ｐゴシック" panose="020B0600070205080204" pitchFamily="34" charset="-128"/>
            </a:endParaRPr>
          </a:p>
          <a:p>
            <a:pPr marL="555625" lvl="1" indent="-228600">
              <a:spcBef>
                <a:spcPts val="200"/>
              </a:spcBef>
            </a:pPr>
            <a:r>
              <a:rPr lang="en-US" altLang="ja-JP" sz="2000" dirty="0" err="1">
                <a:ea typeface="ＭＳ Ｐゴシック" panose="020B0600070205080204" pitchFamily="34" charset="-128"/>
              </a:rPr>
              <a:t>Vì</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vậy</a:t>
            </a:r>
            <a:r>
              <a:rPr lang="en-US" altLang="ja-JP" sz="2000" dirty="0">
                <a:ea typeface="ＭＳ Ｐゴシック" panose="020B0600070205080204" pitchFamily="34" charset="-128"/>
              </a:rPr>
              <a:t>, </a:t>
            </a:r>
            <a:r>
              <a:rPr lang="en-US" altLang="ja-JP" sz="2000" dirty="0">
                <a:solidFill>
                  <a:srgbClr val="0000FF"/>
                </a:solidFill>
                <a:ea typeface="ＭＳ Ｐゴシック" panose="020B0600070205080204" pitchFamily="34" charset="-128"/>
              </a:rPr>
              <a:t>ta </a:t>
            </a:r>
            <a:r>
              <a:rPr lang="en-US" altLang="ja-JP" sz="2000" dirty="0" err="1">
                <a:solidFill>
                  <a:srgbClr val="0000FF"/>
                </a:solidFill>
                <a:ea typeface="ＭＳ Ｐゴシック" panose="020B0600070205080204" pitchFamily="34" charset="-128"/>
              </a:rPr>
              <a:t>có</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thể</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sử</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dụng</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một</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ví</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dụ</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học</a:t>
            </a:r>
            <a:r>
              <a:rPr lang="en-US" altLang="ja-JP" sz="2000" dirty="0">
                <a:solidFill>
                  <a:srgbClr val="0000FF"/>
                </a:solidFill>
                <a:ea typeface="ＭＳ Ｐゴシック" panose="020B0600070205080204" pitchFamily="34" charset="-128"/>
              </a:rPr>
              <a:t> </a:t>
            </a:r>
            <a:r>
              <a:rPr lang="en-US" altLang="ja-JP" sz="2000" b="1" i="1" dirty="0" err="1">
                <a:solidFill>
                  <a:srgbClr val="0000FF"/>
                </a:solidFill>
                <a:ea typeface="ＭＳ Ｐゴシック" panose="020B0600070205080204" pitchFamily="34" charset="-128"/>
              </a:rPr>
              <a:t>x</a:t>
            </a:r>
            <a:r>
              <a:rPr lang="en-US" altLang="ja-JP" sz="2000" b="1" i="1" baseline="-25000" dirty="0" err="1">
                <a:solidFill>
                  <a:srgbClr val="0000FF"/>
                </a:solidFill>
                <a:ea typeface="ＭＳ Ｐゴシック" panose="020B0600070205080204" pitchFamily="34" charset="-128"/>
              </a:rPr>
              <a:t>k</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thỏa</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mãn</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điều</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kiện</a:t>
            </a:r>
            <a:r>
              <a:rPr lang="en-US" altLang="ja-JP" sz="2000" dirty="0">
                <a:solidFill>
                  <a:srgbClr val="0000FF"/>
                </a:solidFill>
                <a:ea typeface="ＭＳ Ｐゴシック" panose="020B0600070205080204" pitchFamily="34" charset="-128"/>
              </a:rPr>
              <a:t> (0&lt;</a:t>
            </a:r>
            <a:r>
              <a:rPr lang="en-US" altLang="ja-JP" sz="2000" i="1" dirty="0">
                <a:solidFill>
                  <a:srgbClr val="0000FF"/>
                </a:solidFill>
                <a:ea typeface="ＭＳ Ｐゴシック" panose="020B0600070205080204" pitchFamily="34" charset="-128"/>
                <a:sym typeface="Symbol" panose="05050102010706020507" pitchFamily="18" charset="2"/>
              </a:rPr>
              <a:t></a:t>
            </a:r>
            <a:r>
              <a:rPr lang="en-US" altLang="ja-JP" sz="2000" i="1" baseline="-25000" dirty="0">
                <a:solidFill>
                  <a:srgbClr val="0000FF"/>
                </a:solidFill>
                <a:ea typeface="ＭＳ Ｐゴシック" panose="020B0600070205080204" pitchFamily="34" charset="-128"/>
              </a:rPr>
              <a:t>k</a:t>
            </a:r>
            <a:r>
              <a:rPr lang="en-US" altLang="ja-JP" sz="2000" dirty="0">
                <a:solidFill>
                  <a:srgbClr val="0000FF"/>
                </a:solidFill>
                <a:ea typeface="ＭＳ Ｐゴシック" panose="020B0600070205080204" pitchFamily="34" charset="-128"/>
              </a:rPr>
              <a:t>&lt;</a:t>
            </a:r>
            <a:r>
              <a:rPr lang="en-US" altLang="ja-JP" sz="2000" i="1" dirty="0">
                <a:solidFill>
                  <a:srgbClr val="0000FF"/>
                </a:solidFill>
                <a:ea typeface="ＭＳ Ｐゴシック" panose="020B0600070205080204" pitchFamily="34" charset="-128"/>
              </a:rPr>
              <a:t>C</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và</a:t>
            </a:r>
            <a:r>
              <a:rPr lang="en-US" altLang="ja-JP" sz="2000" dirty="0">
                <a:solidFill>
                  <a:srgbClr val="0000FF"/>
                </a:solidFill>
                <a:ea typeface="ＭＳ Ｐゴシック" panose="020B0600070205080204" pitchFamily="34" charset="-128"/>
              </a:rPr>
              <a:t> [Eq.30] (</a:t>
            </a:r>
            <a:r>
              <a:rPr lang="en-US" altLang="ja-JP" sz="2000" dirty="0" err="1">
                <a:solidFill>
                  <a:srgbClr val="0000FF"/>
                </a:solidFill>
                <a:ea typeface="ＭＳ Ｐゴシック" panose="020B0600070205080204" pitchFamily="34" charset="-128"/>
              </a:rPr>
              <a:t>với</a:t>
            </a:r>
            <a:r>
              <a:rPr lang="en-US" altLang="ja-JP" sz="2000" dirty="0">
                <a:solidFill>
                  <a:srgbClr val="0000FF"/>
                </a:solidFill>
                <a:ea typeface="ＭＳ Ｐゴシック" panose="020B0600070205080204" pitchFamily="34" charset="-128"/>
              </a:rPr>
              <a:t> </a:t>
            </a:r>
            <a:r>
              <a:rPr lang="en-US" altLang="ja-JP" sz="2000" i="1" dirty="0">
                <a:solidFill>
                  <a:srgbClr val="0000FF"/>
                </a:solidFill>
                <a:ea typeface="ＭＳ Ｐゴシック" panose="020B0600070205080204" pitchFamily="34" charset="-128"/>
                <a:sym typeface="Symbol" panose="05050102010706020507" pitchFamily="18" charset="2"/>
              </a:rPr>
              <a:t></a:t>
            </a:r>
            <a:r>
              <a:rPr lang="en-US" altLang="ja-JP" sz="2000" i="1" baseline="-25000" dirty="0">
                <a:solidFill>
                  <a:srgbClr val="0000FF"/>
                </a:solidFill>
                <a:ea typeface="ＭＳ Ｐゴシック" panose="020B0600070205080204" pitchFamily="34" charset="-128"/>
              </a:rPr>
              <a:t>k </a:t>
            </a:r>
            <a:r>
              <a:rPr lang="en-US" altLang="ja-JP" sz="2000" dirty="0">
                <a:solidFill>
                  <a:srgbClr val="0000FF"/>
                </a:solidFill>
                <a:ea typeface="ＭＳ Ｐゴシック" panose="020B0600070205080204" pitchFamily="34" charset="-128"/>
              </a:rPr>
              <a:t>=0)  </a:t>
            </a:r>
            <a:r>
              <a:rPr lang="en-US" altLang="ja-JP" sz="2000" dirty="0" err="1">
                <a:solidFill>
                  <a:srgbClr val="0000FF"/>
                </a:solidFill>
                <a:ea typeface="ＭＳ Ｐゴシック" panose="020B0600070205080204" pitchFamily="34" charset="-128"/>
              </a:rPr>
              <a:t>để</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tính</a:t>
            </a:r>
            <a:r>
              <a:rPr lang="en-US" altLang="ja-JP" sz="2000" dirty="0">
                <a:solidFill>
                  <a:srgbClr val="0000FF"/>
                </a:solidFill>
                <a:ea typeface="ＭＳ Ｐゴシック" panose="020B0600070205080204" pitchFamily="34" charset="-128"/>
              </a:rPr>
              <a:t> </a:t>
            </a:r>
            <a:r>
              <a:rPr lang="en-US" altLang="ja-JP" sz="2000" dirty="0" err="1">
                <a:solidFill>
                  <a:srgbClr val="0000FF"/>
                </a:solidFill>
                <a:ea typeface="ＭＳ Ｐゴシック" panose="020B0600070205080204" pitchFamily="34" charset="-128"/>
              </a:rPr>
              <a:t>toán</a:t>
            </a:r>
            <a:r>
              <a:rPr lang="en-US" altLang="ja-JP" sz="2000" dirty="0">
                <a:solidFill>
                  <a:srgbClr val="0000FF"/>
                </a:solidFill>
                <a:ea typeface="ＭＳ Ｐゴシック" panose="020B0600070205080204" pitchFamily="34" charset="-128"/>
              </a:rPr>
              <a:t> </a:t>
            </a:r>
            <a:r>
              <a:rPr lang="en-US" altLang="ja-JP" sz="2000" i="1" dirty="0">
                <a:solidFill>
                  <a:srgbClr val="0000FF"/>
                </a:solidFill>
                <a:ea typeface="ＭＳ Ｐゴシック" panose="020B0600070205080204" pitchFamily="34" charset="-128"/>
              </a:rPr>
              <a:t> b*</a:t>
            </a:r>
          </a:p>
          <a:p>
            <a:pPr marL="555625" lvl="1" indent="-228600">
              <a:spcBef>
                <a:spcPts val="200"/>
              </a:spcBef>
            </a:pPr>
            <a:r>
              <a:rPr lang="en-US" altLang="ja-JP" sz="2000" dirty="0" err="1">
                <a:ea typeface="ＭＳ Ｐゴシック" panose="020B0600070205080204" pitchFamily="34" charset="-128"/>
              </a:rPr>
              <a:t>Đến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đây</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việc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toán</a:t>
            </a:r>
            <a:r>
              <a:rPr lang="en-US" altLang="ja-JP" sz="2000" dirty="0">
                <a:ea typeface="ＭＳ Ｐゴシック" panose="020B0600070205080204" pitchFamily="34" charset="-128"/>
              </a:rPr>
              <a:t> </a:t>
            </a:r>
            <a:r>
              <a:rPr lang="en-US" altLang="ja-JP" sz="2000" i="1" dirty="0">
                <a:ea typeface="ＭＳ Ｐゴシック" panose="020B0600070205080204" pitchFamily="34" charset="-128"/>
              </a:rPr>
              <a:t>b*</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tương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tự</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như</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với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trường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hợp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lớp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tách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được</a:t>
            </a:r>
            <a:r>
              <a:rPr lang="en-US" altLang="ja-JP" sz="2000" dirty="0">
                <a:ea typeface="ＭＳ Ｐゴシック" panose="020B0600070205080204" pitchFamily="34" charset="-128"/>
              </a:rPr>
              <a:t>!</a:t>
            </a:r>
            <a:endParaRPr lang="en-US" sz="2000" dirty="0">
              <a:ea typeface="ＭＳ Ｐゴシック" panose="020B0600070205080204" pitchFamily="34" charset="-128"/>
            </a:endParaRPr>
          </a:p>
        </p:txBody>
      </p:sp>
      <p:sp>
        <p:nvSpPr>
          <p:cNvPr id="43012" name="Rectangle 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7" name="Slide Number Placeholder 6"/>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32</a:t>
            </a:fld>
            <a:endParaRPr lang="en-US" altLang="en-US">
              <a:latin typeface="Garamond" panose="02020404030301010803" pitchFamily="18" charset="0"/>
            </a:endParaRPr>
          </a:p>
        </p:txBody>
      </p:sp>
    </p:spTree>
    <p:extLst>
      <p:ext uri="{BB962C8B-B14F-4D97-AF65-F5344CB8AC3E}">
        <p14:creationId xmlns:p14="http://schemas.microsoft.com/office/powerpoint/2010/main" val="1087807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304800"/>
            <a:ext cx="8229600" cy="762000"/>
          </a:xfrm>
        </p:spPr>
        <p:txBody>
          <a:bodyPr/>
          <a:lstStyle/>
          <a:p>
            <a:r>
              <a:rPr lang="en-US" altLang="ja-JP" sz="3600">
                <a:latin typeface="Tahoma" panose="020B0604030504040204" pitchFamily="34" charset="0"/>
                <a:ea typeface="Tahoma" panose="020B0604030504040204" pitchFamily="34" charset="0"/>
                <a:cs typeface="Tahoma" panose="020B0604030504040204" pitchFamily="34" charset="0"/>
              </a:rPr>
              <a:t>Các đặc điểm quan trọng</a:t>
            </a:r>
            <a:endParaRPr lang="en-US" sz="360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20484" name="Rectangle 3"/>
              <p:cNvSpPr>
                <a:spLocks noGrp="1" noChangeArrowheads="1"/>
              </p:cNvSpPr>
              <p:nvPr>
                <p:ph type="body" sz="half" idx="1"/>
              </p:nvPr>
            </p:nvSpPr>
            <p:spPr>
              <a:xfrm>
                <a:off x="457200" y="2971800"/>
                <a:ext cx="8534400" cy="3276600"/>
              </a:xfrm>
            </p:spPr>
            <p:txBody>
              <a:bodyPr/>
              <a:lstStyle/>
              <a:p>
                <a:pPr marL="228600" indent="-228600"/>
                <a:r>
                  <a:rPr lang="en-US" altLang="ja-JP" sz="2200">
                    <a:ea typeface="ＭＳ Ｐゴシック" panose="020B0600070205080204" pitchFamily="34" charset="-128"/>
                  </a:rPr>
                  <a:t>Biểu thức [Eq.33] thể hiện một đặc điểm rất quan trọng của SVM</a:t>
                </a:r>
              </a:p>
              <a:p>
                <a:pPr marL="571500" lvl="1" indent="-227013"/>
                <a:r>
                  <a:rPr lang="en-US" altLang="ja-JP" sz="2000">
                    <a:solidFill>
                      <a:srgbClr val="0000FF"/>
                    </a:solidFill>
                    <a:ea typeface="ＭＳ Ｐゴシック" panose="020B0600070205080204" pitchFamily="34" charset="-128"/>
                  </a:rPr>
                  <a:t>Lời giải được xác định dựa trên rất ít (</a:t>
                </a:r>
                <a:r>
                  <a:rPr lang="en-US" altLang="ja-JP" sz="2000" b="1">
                    <a:solidFill>
                      <a:srgbClr val="0000FF"/>
                    </a:solidFill>
                    <a:ea typeface="ＭＳ Ｐゴシック" panose="020B0600070205080204" pitchFamily="34" charset="-128"/>
                  </a:rPr>
                  <a:t>sparse)</a:t>
                </a:r>
                <a:r>
                  <a:rPr lang="en-US" altLang="ja-JP" sz="2000">
                    <a:solidFill>
                      <a:srgbClr val="0000FF"/>
                    </a:solidFill>
                    <a:ea typeface="ＭＳ Ｐゴシック" panose="020B0600070205080204" pitchFamily="34" charset="-128"/>
                  </a:rPr>
                  <a:t> các giá trị </a:t>
                </a:r>
                <a:r>
                  <a:rPr lang="en-US" altLang="ja-JP" sz="2000" i="1">
                    <a:solidFill>
                      <a:srgbClr val="0000FF"/>
                    </a:solidFill>
                    <a:ea typeface="ＭＳ Ｐゴシック" panose="020B0600070205080204" pitchFamily="34" charset="-128"/>
                    <a:sym typeface="Symbol" panose="05050102010706020507" pitchFamily="18" charset="2"/>
                  </a:rPr>
                  <a:t></a:t>
                </a:r>
                <a:r>
                  <a:rPr lang="en-US" altLang="ja-JP" sz="2000" i="1" baseline="-25000">
                    <a:solidFill>
                      <a:srgbClr val="0000FF"/>
                    </a:solidFill>
                    <a:ea typeface="ＭＳ Ｐゴシック" panose="020B0600070205080204" pitchFamily="34" charset="-128"/>
                  </a:rPr>
                  <a:t>i</a:t>
                </a:r>
                <a:endParaRPr lang="en-US" altLang="ja-JP" sz="2000">
                  <a:solidFill>
                    <a:srgbClr val="0000FF"/>
                  </a:solidFill>
                  <a:ea typeface="ＭＳ Ｐゴシック" panose="020B0600070205080204" pitchFamily="34" charset="-128"/>
                </a:endParaRPr>
              </a:p>
              <a:p>
                <a:pPr marL="923925" lvl="2" indent="-227013">
                  <a:buClr>
                    <a:schemeClr val="tx2"/>
                  </a:buClr>
                </a:pPr>
                <a:r>
                  <a:rPr lang="en-US" altLang="ja-JP" sz="1800">
                    <a:ea typeface="ＭＳ Ｐゴシック" panose="020B0600070205080204" pitchFamily="34" charset="-128"/>
                  </a:rPr>
                  <a:t>Rất nhiều ví dụ học </a:t>
                </a:r>
                <a:r>
                  <a:rPr lang="en-US" altLang="ja-JP" sz="1800" u="sng">
                    <a:ea typeface="ＭＳ Ｐゴシック" panose="020B0600070205080204" pitchFamily="34" charset="-128"/>
                  </a:rPr>
                  <a:t>nằm ngoài khoảng lề</a:t>
                </a:r>
                <a:r>
                  <a:rPr lang="en-US" altLang="ja-JP" sz="1800">
                    <a:ea typeface="ＭＳ Ｐゴシック" panose="020B0600070205080204" pitchFamily="34" charset="-128"/>
                  </a:rPr>
                  <a:t> (margin area), và chúng có giá trị </a:t>
                </a:r>
                <a14:m>
                  <m:oMath xmlns:m="http://schemas.openxmlformats.org/officeDocument/2006/math">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i="1" baseline="-25000" smtClean="0">
                        <a:latin typeface="Cambria Math" panose="02040503050406030204" pitchFamily="18" charset="0"/>
                        <a:ea typeface="ＭＳ Ｐゴシック" panose="020B0600070205080204" pitchFamily="34" charset="-128"/>
                      </a:rPr>
                      <m:t>𝑖</m:t>
                    </m:r>
                  </m:oMath>
                </a14:m>
                <a:r>
                  <a:rPr lang="en-US" altLang="ja-JP" sz="1800">
                    <a:ea typeface="ＭＳ Ｐゴシック" panose="020B0600070205080204" pitchFamily="34" charset="-128"/>
                  </a:rPr>
                  <a:t> bằng 0</a:t>
                </a:r>
              </a:p>
              <a:p>
                <a:pPr marL="923925" lvl="2" indent="-227013">
                  <a:buClr>
                    <a:schemeClr val="tx2"/>
                  </a:buClr>
                </a:pPr>
                <a:r>
                  <a:rPr lang="en-US" altLang="ja-JP" sz="1800">
                    <a:ea typeface="ＭＳ Ｐゴシック" panose="020B0600070205080204" pitchFamily="34" charset="-128"/>
                  </a:rPr>
                  <a:t>Các ví dụ </a:t>
                </a:r>
                <a:r>
                  <a:rPr lang="en-US" altLang="ja-JP" sz="1800" u="sng">
                    <a:ea typeface="ＭＳ Ｐゴシック" panose="020B0600070205080204" pitchFamily="34" charset="-128"/>
                  </a:rPr>
                  <a:t>nằm trên lề</a:t>
                </a:r>
                <a:r>
                  <a:rPr lang="en-US" altLang="ja-JP" sz="1800">
                    <a:ea typeface="ＭＳ Ｐゴシック" panose="020B0600070205080204" pitchFamily="34" charset="-128"/>
                  </a:rPr>
                  <a:t> (</a:t>
                </a:r>
                <a14:m>
                  <m:oMath xmlns:m="http://schemas.openxmlformats.org/officeDocument/2006/math">
                    <m:r>
                      <a:rPr lang="en-US" altLang="ja-JP" sz="1800" i="1" smtClean="0">
                        <a:latin typeface="Cambria Math" panose="02040503050406030204" pitchFamily="18" charset="0"/>
                        <a:ea typeface="ＭＳ Ｐゴシック" panose="020B0600070205080204" pitchFamily="34" charset="-128"/>
                      </a:rPr>
                      <m:t>𝑦</m:t>
                    </m:r>
                    <m:r>
                      <a:rPr lang="en-US" altLang="ja-JP" sz="1800" i="1" baseline="-25000" smtClean="0">
                        <a:latin typeface="Cambria Math" panose="02040503050406030204" pitchFamily="18" charset="0"/>
                        <a:ea typeface="ＭＳ Ｐゴシック" panose="020B0600070205080204" pitchFamily="34" charset="-128"/>
                      </a:rPr>
                      <m:t>𝑖</m:t>
                    </m:r>
                    <m:r>
                      <a:rPr lang="en-US" altLang="ja-JP" sz="1800" i="1" smtClean="0">
                        <a:latin typeface="Cambria Math" panose="02040503050406030204" pitchFamily="18" charset="0"/>
                        <a:ea typeface="ＭＳ Ｐゴシック" panose="020B0600070205080204" pitchFamily="34" charset="-128"/>
                      </a:rPr>
                      <m:t>(</m:t>
                    </m:r>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b="1" i="1" smtClean="0">
                        <a:latin typeface="Cambria Math" panose="02040503050406030204" pitchFamily="18" charset="0"/>
                        <a:ea typeface="ＭＳ Ｐゴシック" panose="020B0600070205080204" pitchFamily="34" charset="-128"/>
                      </a:rPr>
                      <m:t>𝒘</m:t>
                    </m:r>
                    <m:r>
                      <a:rPr lang="en-US" altLang="ja-JP" sz="1800" b="1"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b="1" i="1" smtClean="0">
                        <a:latin typeface="Cambria Math" panose="02040503050406030204" pitchFamily="18" charset="0"/>
                        <a:ea typeface="ＭＳ Ｐゴシック" panose="020B0600070205080204" pitchFamily="34" charset="-128"/>
                      </a:rPr>
                      <m:t>𝒙</m:t>
                    </m:r>
                    <m:r>
                      <a:rPr lang="en-US" altLang="ja-JP" sz="1800" i="1" baseline="-25000" smtClean="0">
                        <a:latin typeface="Cambria Math" panose="02040503050406030204" pitchFamily="18" charset="0"/>
                        <a:ea typeface="ＭＳ Ｐゴシック" panose="020B0600070205080204" pitchFamily="34" charset="-128"/>
                      </a:rPr>
                      <m:t>𝑖</m:t>
                    </m:r>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i="1" smtClean="0">
                        <a:latin typeface="Cambria Math" panose="02040503050406030204" pitchFamily="18" charset="0"/>
                        <a:ea typeface="ＭＳ Ｐゴシック" panose="020B0600070205080204" pitchFamily="34" charset="-128"/>
                      </a:rPr>
                      <m:t>+</m:t>
                    </m:r>
                    <m:r>
                      <a:rPr lang="en-US" altLang="ja-JP" sz="1800" i="1" smtClean="0">
                        <a:latin typeface="Cambria Math" panose="02040503050406030204" pitchFamily="18" charset="0"/>
                        <a:ea typeface="ＭＳ Ｐゴシック" panose="020B0600070205080204" pitchFamily="34" charset="-128"/>
                      </a:rPr>
                      <m:t>𝑏</m:t>
                    </m:r>
                    <m:r>
                      <a:rPr lang="en-US" altLang="ja-JP" sz="1800" i="1" smtClean="0">
                        <a:latin typeface="Cambria Math" panose="02040503050406030204" pitchFamily="18" charset="0"/>
                        <a:ea typeface="ＭＳ Ｐゴシック" panose="020B0600070205080204" pitchFamily="34" charset="-128"/>
                      </a:rPr>
                      <m:t>)=1</m:t>
                    </m:r>
                  </m:oMath>
                </a14:m>
                <a:r>
                  <a:rPr lang="en-US" altLang="ja-JP" sz="1800">
                    <a:ea typeface="ＭＳ Ｐゴシック" panose="020B0600070205080204" pitchFamily="34" charset="-128"/>
                  </a:rPr>
                  <a:t> – chính là </a:t>
                </a:r>
                <a:r>
                  <a:rPr lang="en-US" altLang="ja-JP" sz="1800" b="1">
                    <a:ea typeface="ＭＳ Ｐゴシック" panose="020B0600070205080204" pitchFamily="34" charset="-128"/>
                  </a:rPr>
                  <a:t>các vectơ hỗ trợ</a:t>
                </a:r>
                <a:r>
                  <a:rPr lang="en-US" altLang="ja-JP" sz="1800">
                    <a:ea typeface="ＭＳ Ｐゴシック" panose="020B0600070205080204" pitchFamily="34" charset="-128"/>
                  </a:rPr>
                  <a:t>), thì có giá trị </a:t>
                </a:r>
                <a14:m>
                  <m:oMath xmlns:m="http://schemas.openxmlformats.org/officeDocument/2006/math">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i="1" baseline="-25000" smtClean="0">
                        <a:latin typeface="Cambria Math" panose="02040503050406030204" pitchFamily="18" charset="0"/>
                        <a:ea typeface="ＭＳ Ｐゴシック" panose="020B0600070205080204" pitchFamily="34" charset="-128"/>
                      </a:rPr>
                      <m:t>𝑖</m:t>
                    </m:r>
                  </m:oMath>
                </a14:m>
                <a:r>
                  <a:rPr lang="en-US" altLang="ja-JP" sz="1800">
                    <a:ea typeface="ＭＳ Ｐゴシック" panose="020B0600070205080204" pitchFamily="34" charset="-128"/>
                  </a:rPr>
                  <a:t>  khác không </a:t>
                </a:r>
                <a14:m>
                  <m:oMath xmlns:m="http://schemas.openxmlformats.org/officeDocument/2006/math">
                    <m:r>
                      <a:rPr lang="en-US" altLang="ja-JP" sz="1800" i="1" smtClean="0">
                        <a:latin typeface="Cambria Math" panose="02040503050406030204" pitchFamily="18" charset="0"/>
                        <a:ea typeface="ＭＳ Ｐゴシック" panose="020B0600070205080204" pitchFamily="34" charset="-128"/>
                      </a:rPr>
                      <m:t>(0&lt;</m:t>
                    </m:r>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i="1" baseline="-25000" smtClean="0">
                        <a:latin typeface="Cambria Math" panose="02040503050406030204" pitchFamily="18" charset="0"/>
                        <a:ea typeface="ＭＳ Ｐゴシック" panose="020B0600070205080204" pitchFamily="34" charset="-128"/>
                      </a:rPr>
                      <m:t>𝑖</m:t>
                    </m:r>
                    <m:r>
                      <a:rPr lang="en-US" altLang="ja-JP" sz="1800" i="1" smtClean="0">
                        <a:latin typeface="Cambria Math" panose="02040503050406030204" pitchFamily="18" charset="0"/>
                        <a:ea typeface="ＭＳ Ｐゴシック" panose="020B0600070205080204" pitchFamily="34" charset="-128"/>
                      </a:rPr>
                      <m:t>&lt;</m:t>
                    </m:r>
                    <m:r>
                      <a:rPr lang="en-US" altLang="ja-JP" sz="1800" i="1" smtClean="0">
                        <a:latin typeface="Cambria Math" panose="02040503050406030204" pitchFamily="18" charset="0"/>
                        <a:ea typeface="ＭＳ Ｐゴシック" panose="020B0600070205080204" pitchFamily="34" charset="-128"/>
                      </a:rPr>
                      <m:t>𝐶</m:t>
                    </m:r>
                    <m:r>
                      <a:rPr lang="en-US" altLang="ja-JP" sz="1800" i="1" smtClean="0">
                        <a:latin typeface="Cambria Math" panose="02040503050406030204" pitchFamily="18" charset="0"/>
                        <a:ea typeface="ＭＳ Ｐゴシック" panose="020B0600070205080204" pitchFamily="34" charset="-128"/>
                      </a:rPr>
                      <m:t>)</m:t>
                    </m:r>
                  </m:oMath>
                </a14:m>
                <a:endParaRPr lang="en-US" altLang="ja-JP" sz="1800">
                  <a:ea typeface="ＭＳ Ｐゴシック" panose="020B0600070205080204" pitchFamily="34" charset="-128"/>
                </a:endParaRPr>
              </a:p>
              <a:p>
                <a:pPr marL="923925" lvl="2" indent="-227013">
                  <a:buClr>
                    <a:schemeClr val="tx2"/>
                  </a:buClr>
                </a:pPr>
                <a:r>
                  <a:rPr lang="en-US" altLang="ja-JP" sz="1800">
                    <a:ea typeface="ＭＳ Ｐゴシック" panose="020B0600070205080204" pitchFamily="34" charset="-128"/>
                  </a:rPr>
                  <a:t>Các ví dụ </a:t>
                </a:r>
                <a:r>
                  <a:rPr lang="en-US" altLang="ja-JP" sz="1800" u="sng">
                    <a:ea typeface="ＭＳ Ｐゴシック" panose="020B0600070205080204" pitchFamily="34" charset="-128"/>
                  </a:rPr>
                  <a:t>nằm trong khoảng lề</a:t>
                </a:r>
                <a:r>
                  <a:rPr lang="en-US" altLang="ja-JP" sz="1800">
                    <a:ea typeface="ＭＳ Ｐゴシック" panose="020B0600070205080204" pitchFamily="34" charset="-128"/>
                  </a:rPr>
                  <a:t> (</a:t>
                </a:r>
                <a:r>
                  <a:rPr lang="en-US" altLang="ja-JP" sz="1800" i="1">
                    <a:ea typeface="ＭＳ Ｐゴシック" panose="020B0600070205080204" pitchFamily="34" charset="-128"/>
                  </a:rPr>
                  <a:t>y</a:t>
                </a:r>
                <a:r>
                  <a:rPr lang="en-US" altLang="ja-JP" sz="1800" i="1" baseline="-25000">
                    <a:ea typeface="ＭＳ Ｐゴシック" panose="020B0600070205080204" pitchFamily="34" charset="-128"/>
                  </a:rPr>
                  <a:t>i</a:t>
                </a:r>
                <a:r>
                  <a:rPr lang="en-US" altLang="ja-JP" sz="1800">
                    <a:ea typeface="ＭＳ Ｐゴシック" panose="020B0600070205080204" pitchFamily="34" charset="-128"/>
                  </a:rPr>
                  <a:t>(</a:t>
                </a:r>
                <a:r>
                  <a:rPr lang="en-US" altLang="ja-JP" sz="1800">
                    <a:ea typeface="ＭＳ Ｐゴシック" panose="020B0600070205080204" pitchFamily="34" charset="-128"/>
                    <a:sym typeface="Symbol" panose="05050102010706020507" pitchFamily="18" charset="2"/>
                  </a:rPr>
                  <a:t></a:t>
                </a:r>
                <a:r>
                  <a:rPr lang="en-US" altLang="ja-JP" sz="1800" b="1">
                    <a:ea typeface="ＭＳ Ｐゴシック" panose="020B0600070205080204" pitchFamily="34" charset="-128"/>
                  </a:rPr>
                  <a:t>w</a:t>
                </a:r>
                <a:r>
                  <a:rPr lang="en-US" altLang="ja-JP" sz="1800" b="1">
                    <a:ea typeface="ＭＳ Ｐゴシック" panose="020B0600070205080204" pitchFamily="34" charset="-128"/>
                    <a:sym typeface="Symbol" panose="05050102010706020507" pitchFamily="18" charset="2"/>
                  </a:rPr>
                  <a:t></a:t>
                </a:r>
                <a:r>
                  <a:rPr lang="en-US" altLang="ja-JP" sz="1800" b="1">
                    <a:ea typeface="ＭＳ Ｐゴシック" panose="020B0600070205080204" pitchFamily="34" charset="-128"/>
                  </a:rPr>
                  <a:t>x</a:t>
                </a:r>
                <a:r>
                  <a:rPr lang="en-US" altLang="ja-JP" sz="1800" i="1" baseline="-25000">
                    <a:ea typeface="ＭＳ Ｐゴシック" panose="020B0600070205080204" pitchFamily="34" charset="-128"/>
                  </a:rPr>
                  <a:t>i</a:t>
                </a:r>
                <a:r>
                  <a:rPr lang="en-US" altLang="ja-JP" sz="1800">
                    <a:ea typeface="ＭＳ Ｐゴシック" panose="020B0600070205080204" pitchFamily="34" charset="-128"/>
                    <a:sym typeface="Symbol" panose="05050102010706020507" pitchFamily="18" charset="2"/>
                  </a:rPr>
                  <a:t></a:t>
                </a:r>
                <a:r>
                  <a:rPr lang="en-US" altLang="ja-JP" sz="1800" i="1">
                    <a:ea typeface="ＭＳ Ｐゴシック" panose="020B0600070205080204" pitchFamily="34" charset="-128"/>
                  </a:rPr>
                  <a:t>+b</a:t>
                </a:r>
                <a:r>
                  <a:rPr lang="en-US" altLang="ja-JP" sz="1800">
                    <a:ea typeface="ＭＳ Ｐゴシック" panose="020B0600070205080204" pitchFamily="34" charset="-128"/>
                  </a:rPr>
                  <a:t>)&lt;1 –  là các ví dụ nhiễu/lỗi), thì có giá trị </a:t>
                </a:r>
                <a14:m>
                  <m:oMath xmlns:m="http://schemas.openxmlformats.org/officeDocument/2006/math">
                    <m:r>
                      <a:rPr lang="en-US" altLang="ja-JP" sz="18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1800" i="1" baseline="-25000" smtClean="0">
                        <a:latin typeface="Cambria Math" panose="02040503050406030204" pitchFamily="18" charset="0"/>
                        <a:ea typeface="ＭＳ Ｐゴシック" panose="020B0600070205080204" pitchFamily="34" charset="-128"/>
                      </a:rPr>
                      <m:t>𝑖</m:t>
                    </m:r>
                    <m:r>
                      <a:rPr lang="en-US" altLang="ja-JP" sz="1800" i="1" smtClean="0">
                        <a:latin typeface="Cambria Math" panose="02040503050406030204" pitchFamily="18" charset="0"/>
                        <a:ea typeface="ＭＳ Ｐゴシック" panose="020B0600070205080204" pitchFamily="34" charset="-128"/>
                      </a:rPr>
                      <m:t>=</m:t>
                    </m:r>
                    <m:r>
                      <a:rPr lang="en-US" altLang="ja-JP" sz="1800" i="1" smtClean="0">
                        <a:latin typeface="Cambria Math" panose="02040503050406030204" pitchFamily="18" charset="0"/>
                        <a:ea typeface="ＭＳ Ｐゴシック" panose="020B0600070205080204" pitchFamily="34" charset="-128"/>
                      </a:rPr>
                      <m:t>𝐶</m:t>
                    </m:r>
                  </m:oMath>
                </a14:m>
                <a:endParaRPr lang="en-US" altLang="ja-JP" sz="1800">
                  <a:ea typeface="ＭＳ Ｐゴシック" panose="020B0600070205080204" pitchFamily="34" charset="-128"/>
                </a:endParaRPr>
              </a:p>
              <a:p>
                <a:pPr marL="571500" lvl="1" indent="-227013"/>
                <a:r>
                  <a:rPr lang="en-US" altLang="ja-JP" sz="2000">
                    <a:ea typeface="ＭＳ Ｐゴシック" panose="020B0600070205080204" pitchFamily="34" charset="-128"/>
                  </a:rPr>
                  <a:t>Nếu không có đặc điểm thưa thớt (sparsity) này, thì phương pháp SVM không thể hiệu quả đối với các tập dữ liệu lớn</a:t>
                </a:r>
                <a:endParaRPr lang="en-US" sz="2000"/>
              </a:p>
            </p:txBody>
          </p:sp>
        </mc:Choice>
        <mc:Fallback xmlns="">
          <p:sp>
            <p:nvSpPr>
              <p:cNvPr id="20484" name="Rectangle 3"/>
              <p:cNvSpPr>
                <a:spLocks noGrp="1" noRot="1" noChangeAspect="1" noMove="1" noResize="1" noEditPoints="1" noAdjustHandles="1" noChangeArrowheads="1" noChangeShapeType="1" noTextEdit="1"/>
              </p:cNvSpPr>
              <p:nvPr>
                <p:ph type="body" sz="half" idx="1"/>
              </p:nvPr>
            </p:nvSpPr>
            <p:spPr>
              <a:xfrm>
                <a:off x="457200" y="2971800"/>
                <a:ext cx="8534400" cy="3276600"/>
              </a:xfrm>
              <a:blipFill rotWithShape="0">
                <a:blip r:embed="rId4"/>
                <a:stretch>
                  <a:fillRect l="-143" t="-1117" b="-3352"/>
                </a:stretch>
              </a:blipFill>
            </p:spPr>
            <p:txBody>
              <a:bodyPr/>
              <a:lstStyle/>
              <a:p>
                <a:r>
                  <a:rPr lang="vi-VN">
                    <a:noFill/>
                  </a:rPr>
                  <a:t> </a:t>
                </a:r>
              </a:p>
            </p:txBody>
          </p:sp>
        </mc:Fallback>
      </mc:AlternateContent>
      <p:sp>
        <p:nvSpPr>
          <p:cNvPr id="20485" name="Rectangle 3"/>
          <p:cNvSpPr txBox="1">
            <a:spLocks noChangeArrowheads="1"/>
          </p:cNvSpPr>
          <p:nvPr/>
        </p:nvSpPr>
        <p:spPr bwMode="auto">
          <a:xfrm>
            <a:off x="457200" y="1181100"/>
            <a:ext cx="8153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accent1"/>
              </a:buClr>
              <a:buSzPct val="65000"/>
              <a:buFont typeface="Wingdings" panose="05000000000000000000" pitchFamily="2" charset="2"/>
              <a:buChar char="n"/>
            </a:pPr>
            <a:r>
              <a:rPr lang="en-US" altLang="ja-JP" sz="2200">
                <a:ea typeface="ＭＳ Ｐゴシック" panose="020B0600070205080204" pitchFamily="34" charset="-128"/>
              </a:rPr>
              <a:t>Từ các biểu thức [Eq.25-31], ta có thể suy ra các kết luận sau: </a:t>
            </a:r>
          </a:p>
        </p:txBody>
      </p:sp>
      <p:graphicFrame>
        <p:nvGraphicFramePr>
          <p:cNvPr id="20482" name="Object 8"/>
          <p:cNvGraphicFramePr>
            <a:graphicFrameLocks noChangeAspect="1"/>
          </p:cNvGraphicFramePr>
          <p:nvPr>
            <p:extLst>
              <p:ext uri="{D42A27DB-BD31-4B8C-83A1-F6EECF244321}">
                <p14:modId xmlns:p14="http://schemas.microsoft.com/office/powerpoint/2010/main" val="1064919129"/>
              </p:ext>
            </p:extLst>
          </p:nvPr>
        </p:nvGraphicFramePr>
        <p:xfrm>
          <a:off x="1042988" y="1638300"/>
          <a:ext cx="6003925" cy="1257300"/>
        </p:xfrm>
        <a:graphic>
          <a:graphicData uri="http://schemas.openxmlformats.org/presentationml/2006/ole">
            <mc:AlternateContent xmlns:mc="http://schemas.openxmlformats.org/markup-compatibility/2006">
              <mc:Choice xmlns:v="urn:schemas-microsoft-com:vml" Requires="v">
                <p:oleObj name="Equation" r:id="rId5" imgW="3276360" imgH="685800" progId="Equation.3">
                  <p:embed/>
                </p:oleObj>
              </mc:Choice>
              <mc:Fallback>
                <p:oleObj name="Equation" r:id="rId5" imgW="3276360" imgH="685800" progId="Equation.3">
                  <p:embed/>
                  <p:pic>
                    <p:nvPicPr>
                      <p:cNvPr id="20482" name="Object 8"/>
                      <p:cNvPicPr>
                        <a:picLocks noChangeAspect="1" noChangeArrowheads="1"/>
                      </p:cNvPicPr>
                      <p:nvPr/>
                    </p:nvPicPr>
                    <p:blipFill>
                      <a:blip r:embed="rId6"/>
                      <a:srcRect/>
                      <a:stretch>
                        <a:fillRect/>
                      </a:stretch>
                    </p:blipFill>
                    <p:spPr bwMode="auto">
                      <a:xfrm>
                        <a:off x="1042988" y="1638300"/>
                        <a:ext cx="6003925" cy="1257300"/>
                      </a:xfrm>
                      <a:prstGeom prst="rect">
                        <a:avLst/>
                      </a:prstGeom>
                      <a:noFill/>
                      <a:ln w="1587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486" name="Text Box 8"/>
          <p:cNvSpPr txBox="1">
            <a:spLocks noChangeArrowheads="1"/>
          </p:cNvSpPr>
          <p:nvPr/>
        </p:nvSpPr>
        <p:spPr bwMode="auto">
          <a:xfrm>
            <a:off x="7848600" y="2057400"/>
            <a:ext cx="99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[Eq.33]</a:t>
            </a:r>
          </a:p>
        </p:txBody>
      </p:sp>
      <p:sp>
        <p:nvSpPr>
          <p:cNvPr id="10" name="Slide Number Placeholder 9"/>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15DE4B-19C1-4E8E-A7A3-5A9F5E8D6FDD}" type="slidenum">
              <a:rPr lang="en-US" altLang="en-US">
                <a:latin typeface="Garamond" panose="02020404030301010803" pitchFamily="18" charset="0"/>
              </a:rPr>
              <a:pPr eaLnBrk="1" hangingPunct="1"/>
              <a:t>33</a:t>
            </a:fld>
            <a:endParaRPr lang="en-US" altLang="en-US">
              <a:latin typeface="Garamond" panose="02020404030301010803" pitchFamily="18" charset="0"/>
            </a:endParaRPr>
          </a:p>
        </p:txBody>
      </p:sp>
    </p:spTree>
    <p:extLst>
      <p:ext uri="{BB962C8B-B14F-4D97-AF65-F5344CB8AC3E}">
        <p14:creationId xmlns:p14="http://schemas.microsoft.com/office/powerpoint/2010/main" val="19813607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Ranh giới quyết định phân lớp</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idx="1"/>
              </p:nvPr>
            </p:nvSpPr>
            <p:spPr>
              <a:xfrm>
                <a:off x="457200" y="1219200"/>
                <a:ext cx="8167688" cy="4953000"/>
              </a:xfrm>
            </p:spPr>
            <p:txBody>
              <a:bodyPr/>
              <a:lstStyle/>
              <a:p>
                <a:pPr marL="228600" indent="-228600">
                  <a:lnSpc>
                    <a:spcPct val="90000"/>
                  </a:lnSpc>
                </a:pPr>
                <a:r>
                  <a:rPr lang="en-US" altLang="ja-JP" sz="2400">
                    <a:ea typeface="ＭＳ Ｐゴシック" panose="020B0600070205080204" pitchFamily="34" charset="-128"/>
                  </a:rPr>
                  <a:t>Ranh giới quyết định phân lớp chính là siêu phẳng:</a:t>
                </a:r>
              </a:p>
              <a:p>
                <a:pPr lvl="1">
                  <a:lnSpc>
                    <a:spcPct val="90000"/>
                  </a:lnSpc>
                  <a:spcBef>
                    <a:spcPts val="8500"/>
                  </a:spcBef>
                  <a:buSzPct val="100000"/>
                  <a:buFont typeface="Arial" panose="020B0604020202020204" pitchFamily="34" charset="0"/>
                  <a:buChar char="→"/>
                </a:pPr>
                <a:r>
                  <a:rPr lang="en-GB" altLang="ja-JP" sz="2200">
                    <a:ea typeface="ＭＳ Ｐゴシック" panose="020B0600070205080204" pitchFamily="34" charset="-128"/>
                  </a:rPr>
                  <a:t>Rất nhiều ví dụ học </a:t>
                </a:r>
                <a:r>
                  <a:rPr lang="en-GB" altLang="ja-JP" sz="2200" b="1" i="1">
                    <a:ea typeface="ＭＳ Ｐゴシック" panose="020B0600070205080204" pitchFamily="34" charset="-128"/>
                  </a:rPr>
                  <a:t>x</a:t>
                </a:r>
                <a:r>
                  <a:rPr lang="en-GB" altLang="ja-JP" sz="2200" b="1" i="1" baseline="-25000">
                    <a:ea typeface="ＭＳ Ｐゴシック" panose="020B0600070205080204" pitchFamily="34" charset="-128"/>
                  </a:rPr>
                  <a:t>i</a:t>
                </a:r>
                <a:r>
                  <a:rPr lang="en-GB" altLang="ja-JP" sz="2200">
                    <a:ea typeface="ＭＳ Ｐゴシック" panose="020B0600070205080204" pitchFamily="34" charset="-128"/>
                  </a:rPr>
                  <a:t> có giá trị </a:t>
                </a:r>
                <a:r>
                  <a:rPr lang="en-GB" altLang="ja-JP" sz="2200" i="1">
                    <a:ea typeface="ＭＳ Ｐゴシック" panose="020B0600070205080204" pitchFamily="34" charset="-128"/>
                    <a:sym typeface="Symbol" panose="05050102010706020507" pitchFamily="18" charset="2"/>
                  </a:rPr>
                  <a:t></a:t>
                </a:r>
                <a:r>
                  <a:rPr lang="en-GB" altLang="ja-JP" sz="2200" i="1" baseline="-25000">
                    <a:ea typeface="ＭＳ Ｐゴシック" panose="020B0600070205080204" pitchFamily="34" charset="-128"/>
                    <a:sym typeface="Symbol" panose="05050102010706020507" pitchFamily="18" charset="2"/>
                  </a:rPr>
                  <a:t>i</a:t>
                </a:r>
                <a:r>
                  <a:rPr lang="en-GB" altLang="ja-JP" sz="2200">
                    <a:ea typeface="ＭＳ Ｐゴシック" panose="020B0600070205080204" pitchFamily="34" charset="-128"/>
                  </a:rPr>
                  <a:t> bằng 0! (chính là đặc điểm thưa thớt – sparsity – của phương pháp SVM)</a:t>
                </a:r>
                <a:endParaRPr lang="en-US" altLang="ja-JP">
                  <a:ea typeface="ＭＳ Ｐゴシック" panose="020B0600070205080204" pitchFamily="34" charset="-128"/>
                </a:endParaRPr>
              </a:p>
              <a:p>
                <a:pPr marL="228600" indent="-228600">
                  <a:lnSpc>
                    <a:spcPct val="90000"/>
                  </a:lnSpc>
                  <a:spcBef>
                    <a:spcPts val="2263"/>
                  </a:spcBef>
                </a:pPr>
                <a:r>
                  <a:rPr lang="en-US" altLang="ja-JP" sz="2400">
                    <a:ea typeface="ＭＳ Ｐゴシック" panose="020B0600070205080204" pitchFamily="34" charset="-128"/>
                  </a:rPr>
                  <a:t>Đối với một ví dụ cần phân loại </a:t>
                </a:r>
                <a:r>
                  <a:rPr lang="en-US" altLang="ja-JP" sz="2400" b="1" i="1">
                    <a:ea typeface="ＭＳ Ｐゴシック" panose="020B0600070205080204" pitchFamily="34" charset="-128"/>
                  </a:rPr>
                  <a:t>z</a:t>
                </a:r>
                <a:r>
                  <a:rPr lang="en-US" altLang="ja-JP" sz="2400">
                    <a:ea typeface="ＭＳ Ｐゴシック" panose="020B0600070205080204" pitchFamily="34" charset="-128"/>
                  </a:rPr>
                  <a:t>, nó được phân loại bởi:</a:t>
                </a:r>
              </a:p>
              <a:p>
                <a:pPr marL="228600" indent="-228600">
                  <a:lnSpc>
                    <a:spcPct val="90000"/>
                  </a:lnSpc>
                  <a:spcBef>
                    <a:spcPct val="40000"/>
                  </a:spcBef>
                  <a:spcAft>
                    <a:spcPct val="30000"/>
                  </a:spcAft>
                  <a:buFont typeface="Wingdings" panose="05000000000000000000" pitchFamily="2" charset="2"/>
                  <a:buNone/>
                </a:pPr>
                <a:r>
                  <a:rPr lang="en-US" altLang="ja-JP" sz="2600" i="1">
                    <a:ea typeface="ＭＳ Ｐゴシック" panose="020B0600070205080204" pitchFamily="34" charset="-128"/>
                  </a:rPr>
                  <a:t>			</a:t>
                </a:r>
                <a14:m>
                  <m:oMath xmlns:m="http://schemas.openxmlformats.org/officeDocument/2006/math">
                    <m:r>
                      <a:rPr lang="en-US" altLang="ja-JP" sz="2600" i="1" smtClean="0">
                        <a:latin typeface="Cambria Math" panose="02040503050406030204" pitchFamily="18" charset="0"/>
                        <a:ea typeface="ＭＳ Ｐゴシック" panose="020B0600070205080204" pitchFamily="34" charset="-128"/>
                      </a:rPr>
                      <m:t>𝑠𝑖𝑔𝑛</m:t>
                    </m:r>
                    <m:r>
                      <a:rPr lang="en-US" altLang="ja-JP" sz="2600" i="1" smtClean="0">
                        <a:latin typeface="Cambria Math" panose="02040503050406030204" pitchFamily="18" charset="0"/>
                        <a:ea typeface="ＭＳ Ｐゴシック" panose="020B0600070205080204" pitchFamily="34" charset="-128"/>
                      </a:rPr>
                      <m:t>(</m:t>
                    </m:r>
                    <m:d>
                      <m:dPr>
                        <m:begChr m:val="⟨"/>
                        <m:endChr m:val="⟩"/>
                        <m:ctrlPr>
                          <a:rPr lang="en-US" altLang="ja-JP" sz="2600" i="1" smtClean="0">
                            <a:latin typeface="Cambria Math" panose="02040503050406030204" pitchFamily="18" charset="0"/>
                            <a:ea typeface="ＭＳ Ｐゴシック" panose="020B0600070205080204" pitchFamily="34" charset="-128"/>
                          </a:rPr>
                        </m:ctrlPr>
                      </m:dPr>
                      <m:e>
                        <m:sSup>
                          <m:sSupPr>
                            <m:ctrlPr>
                              <a:rPr lang="en-US" altLang="ja-JP" sz="2600" b="0" i="1" smtClean="0">
                                <a:latin typeface="Cambria Math" panose="02040503050406030204" pitchFamily="18" charset="0"/>
                                <a:ea typeface="ＭＳ Ｐゴシック" panose="020B0600070205080204" pitchFamily="34" charset="-128"/>
                              </a:rPr>
                            </m:ctrlPr>
                          </m:sSupPr>
                          <m:e>
                            <m:r>
                              <a:rPr lang="en-US" altLang="ja-JP" sz="2600" b="1" i="1" smtClean="0">
                                <a:latin typeface="Cambria Math" panose="02040503050406030204" pitchFamily="18" charset="0"/>
                                <a:ea typeface="ＭＳ Ｐゴシック" panose="020B0600070205080204" pitchFamily="34" charset="-128"/>
                              </a:rPr>
                              <m:t>𝒘</m:t>
                            </m:r>
                          </m:e>
                          <m:sup>
                            <m:r>
                              <a:rPr lang="en-US" altLang="ja-JP" sz="2600" b="0" i="1" smtClean="0">
                                <a:latin typeface="Cambria Math" panose="02040503050406030204" pitchFamily="18" charset="0"/>
                                <a:ea typeface="ＭＳ Ｐゴシック" panose="020B0600070205080204" pitchFamily="34" charset="-128"/>
                              </a:rPr>
                              <m:t>∗</m:t>
                            </m:r>
                          </m:sup>
                        </m:sSup>
                        <m:r>
                          <a:rPr lang="en-US" altLang="ja-JP" sz="2600" b="0" i="1" smtClean="0">
                            <a:latin typeface="Cambria Math" panose="02040503050406030204" pitchFamily="18" charset="0"/>
                            <a:ea typeface="ＭＳ Ｐゴシック" panose="020B0600070205080204" pitchFamily="34" charset="-128"/>
                          </a:rPr>
                          <m:t>,</m:t>
                        </m:r>
                        <m:r>
                          <a:rPr lang="en-US" altLang="ja-JP" sz="2600" b="1" i="1" smtClean="0">
                            <a:latin typeface="Cambria Math" panose="02040503050406030204" pitchFamily="18" charset="0"/>
                            <a:ea typeface="ＭＳ Ｐゴシック" panose="020B0600070205080204" pitchFamily="34" charset="-128"/>
                          </a:rPr>
                          <m:t>𝒛</m:t>
                        </m:r>
                      </m:e>
                    </m:d>
                    <m:r>
                      <a:rPr lang="en-US" altLang="ja-JP" sz="2600" i="1" smtClean="0">
                        <a:latin typeface="Cambria Math" panose="02040503050406030204" pitchFamily="18" charset="0"/>
                        <a:ea typeface="ＭＳ Ｐゴシック" panose="020B0600070205080204" pitchFamily="34" charset="-128"/>
                      </a:rPr>
                      <m:t>+</m:t>
                    </m:r>
                    <m:sSup>
                      <m:sSupPr>
                        <m:ctrlPr>
                          <a:rPr lang="en-US" altLang="ja-JP" sz="2600" b="0" i="1" smtClean="0">
                            <a:latin typeface="Cambria Math" panose="02040503050406030204" pitchFamily="18" charset="0"/>
                            <a:ea typeface="ＭＳ Ｐゴシック" panose="020B0600070205080204" pitchFamily="34" charset="-128"/>
                            <a:sym typeface="Symbol" panose="05050102010706020507" pitchFamily="18" charset="2"/>
                          </a:rPr>
                        </m:ctrlPr>
                      </m:sSupPr>
                      <m:e>
                        <m:r>
                          <a:rPr lang="en-US" altLang="ja-JP" sz="2600" i="1" smtClean="0">
                            <a:latin typeface="Cambria Math" panose="02040503050406030204" pitchFamily="18" charset="0"/>
                            <a:ea typeface="ＭＳ Ｐゴシック" panose="020B0600070205080204" pitchFamily="34" charset="-128"/>
                          </a:rPr>
                          <m:t>𝑏</m:t>
                        </m:r>
                      </m:e>
                      <m:sup>
                        <m:r>
                          <a:rPr lang="en-US" altLang="ja-JP" sz="2600" i="1" smtClean="0">
                            <a:latin typeface="Cambria Math" panose="02040503050406030204" pitchFamily="18" charset="0"/>
                            <a:ea typeface="ＭＳ Ｐゴシック" panose="020B0600070205080204" pitchFamily="34" charset="-128"/>
                          </a:rPr>
                          <m:t>∗</m:t>
                        </m:r>
                      </m:sup>
                    </m:sSup>
                    <m:r>
                      <a:rPr lang="en-US" altLang="ja-JP" sz="2600" i="1" smtClean="0">
                        <a:latin typeface="Cambria Math" panose="02040503050406030204" pitchFamily="18" charset="0"/>
                        <a:ea typeface="ＭＳ Ｐゴシック" panose="020B0600070205080204" pitchFamily="34" charset="-128"/>
                      </a:rPr>
                      <m:t>)</m:t>
                    </m:r>
                  </m:oMath>
                </a14:m>
                <a:endParaRPr lang="en-US" altLang="ja-JP" sz="2600">
                  <a:ea typeface="ＭＳ Ｐゴシック" panose="020B0600070205080204" pitchFamily="34" charset="-128"/>
                </a:endParaRPr>
              </a:p>
              <a:p>
                <a:pPr marL="228600" indent="-228600">
                  <a:lnSpc>
                    <a:spcPct val="90000"/>
                  </a:lnSpc>
                  <a:spcBef>
                    <a:spcPts val="1200"/>
                  </a:spcBef>
                </a:pPr>
                <a:r>
                  <a:rPr lang="en-US" altLang="ja-JP" sz="2400">
                    <a:ea typeface="ＭＳ Ｐゴシック" panose="020B0600070205080204" pitchFamily="34" charset="-128"/>
                  </a:rPr>
                  <a:t>Cần xác định giá trị phù hợp của tham số </a:t>
                </a:r>
                <a:r>
                  <a:rPr lang="en-US" altLang="ja-JP" sz="2400" i="1">
                    <a:latin typeface="Courier New" panose="02070309020205020404" pitchFamily="49" charset="0"/>
                    <a:ea typeface="ＭＳ Ｐゴシック" panose="020B0600070205080204" pitchFamily="34" charset="-128"/>
                    <a:cs typeface="Courier New" panose="02070309020205020404" pitchFamily="49" charset="0"/>
                  </a:rPr>
                  <a:t>C</a:t>
                </a:r>
                <a:r>
                  <a:rPr lang="en-US" altLang="ja-JP" sz="2400">
                    <a:ea typeface="ＭＳ Ｐゴシック" panose="020B0600070205080204" pitchFamily="34" charset="-128"/>
                  </a:rPr>
                  <a:t> (trong hàm tối ưu mục tiêu)</a:t>
                </a:r>
              </a:p>
              <a:p>
                <a:pPr lvl="1">
                  <a:lnSpc>
                    <a:spcPct val="90000"/>
                  </a:lnSpc>
                  <a:spcBef>
                    <a:spcPts val="1138"/>
                  </a:spcBef>
                  <a:buSzPct val="100000"/>
                  <a:buFont typeface="Arial" panose="020B0604020202020204" pitchFamily="34" charset="0"/>
                  <a:buChar char="→"/>
                </a:pPr>
                <a:r>
                  <a:rPr lang="en-US" altLang="ja-JP" sz="2000">
                    <a:ea typeface="ＭＳ Ｐゴシック" panose="020B0600070205080204" pitchFamily="34" charset="-128"/>
                  </a:rPr>
                  <a:t>Thường được xác định bằng cách sử dụng một tập dữ liệu tối ưu (validation set)</a:t>
                </a:r>
                <a:endParaRPr lang="en-US" sz="2200"/>
              </a:p>
            </p:txBody>
          </p:sp>
        </mc:Choice>
        <mc:Fallback xmlns="">
          <p:sp>
            <p:nvSpPr>
              <p:cNvPr id="21508" name="Rectangle 3"/>
              <p:cNvSpPr>
                <a:spLocks noGrp="1" noRot="1" noChangeAspect="1" noMove="1" noResize="1" noEditPoints="1" noAdjustHandles="1" noChangeArrowheads="1" noChangeShapeType="1" noTextEdit="1"/>
              </p:cNvSpPr>
              <p:nvPr>
                <p:ph idx="1"/>
              </p:nvPr>
            </p:nvSpPr>
            <p:spPr>
              <a:xfrm>
                <a:off x="457200" y="1219200"/>
                <a:ext cx="8167688" cy="4953000"/>
              </a:xfrm>
              <a:blipFill rotWithShape="0">
                <a:blip r:embed="rId3"/>
                <a:stretch>
                  <a:fillRect l="-299" t="-1599" r="-373" b="-246"/>
                </a:stretch>
              </a:blipFill>
            </p:spPr>
            <p:txBody>
              <a:bodyPr/>
              <a:lstStyle/>
              <a:p>
                <a:r>
                  <a:rPr lang="vi-VN">
                    <a:noFill/>
                  </a:rPr>
                  <a:t> </a:t>
                </a:r>
              </a:p>
            </p:txBody>
          </p:sp>
        </mc:Fallback>
      </mc:AlternateContent>
      <p:sp>
        <p:nvSpPr>
          <p:cNvPr id="21509"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21506" name="Object 2"/>
          <p:cNvGraphicFramePr>
            <a:graphicFrameLocks noChangeAspect="1"/>
          </p:cNvGraphicFramePr>
          <p:nvPr/>
        </p:nvGraphicFramePr>
        <p:xfrm>
          <a:off x="990600" y="1600200"/>
          <a:ext cx="5446713" cy="1035050"/>
        </p:xfrm>
        <a:graphic>
          <a:graphicData uri="http://schemas.openxmlformats.org/presentationml/2006/ole">
            <mc:AlternateContent xmlns:mc="http://schemas.openxmlformats.org/markup-compatibility/2006">
              <mc:Choice xmlns:v="urn:schemas-microsoft-com:vml" Requires="v">
                <p:oleObj name="Formel" r:id="rId4" imgW="2247840" imgH="431640" progId="Equation.3">
                  <p:embed/>
                </p:oleObj>
              </mc:Choice>
              <mc:Fallback>
                <p:oleObj name="Formel" r:id="rId4" imgW="2247840" imgH="431640" progId="Equation.3">
                  <p:embed/>
                  <p:pic>
                    <p:nvPicPr>
                      <p:cNvPr id="2150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00200"/>
                        <a:ext cx="5446713" cy="10350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34</a:t>
            </a:fld>
            <a:endParaRPr lang="en-US" altLang="en-US">
              <a:latin typeface="Garamond" panose="02020404030301010803" pitchFamily="18" charset="0"/>
            </a:endParaRPr>
          </a:p>
        </p:txBody>
      </p:sp>
      <p:sp>
        <p:nvSpPr>
          <p:cNvPr id="2" name="Rectangle 1"/>
          <p:cNvSpPr/>
          <p:nvPr/>
        </p:nvSpPr>
        <p:spPr>
          <a:xfrm>
            <a:off x="457200" y="4495800"/>
            <a:ext cx="8167688"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8200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itle 1"/>
          <p:cNvSpPr>
            <a:spLocks noGrp="1"/>
          </p:cNvSpPr>
          <p:nvPr>
            <p:ph type="title"/>
          </p:nvPr>
        </p:nvSpPr>
        <p:spPr>
          <a:xfrm>
            <a:off x="457200" y="304800"/>
            <a:ext cx="8229600" cy="762000"/>
          </a:xfrm>
        </p:spPr>
        <p:txBody>
          <a:bodyPr/>
          <a:lstStyle/>
          <a:p>
            <a:r>
              <a:rPr lang="en-GB" sz="3600">
                <a:latin typeface="Tahoma" panose="020B0604030504040204" pitchFamily="34" charset="0"/>
                <a:ea typeface="Tahoma" panose="020B0604030504040204" pitchFamily="34" charset="0"/>
                <a:cs typeface="Tahoma" panose="020B0604030504040204" pitchFamily="34" charset="0"/>
              </a:rPr>
              <a:t>Linear SVM: </a:t>
            </a:r>
            <a:r>
              <a:rPr lang="en-GB" sz="3600">
                <a:solidFill>
                  <a:srgbClr val="0000FF"/>
                </a:solidFill>
                <a:latin typeface="Tahoma" panose="020B0604030504040204" pitchFamily="34" charset="0"/>
                <a:ea typeface="Tahoma" panose="020B0604030504040204" pitchFamily="34" charset="0"/>
                <a:cs typeface="Tahoma" panose="020B0604030504040204" pitchFamily="34" charset="0"/>
              </a:rPr>
              <a:t>Tổng kết</a:t>
            </a:r>
            <a:endParaRPr lang="en-US" sz="360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44035" name="Content Placeholder 2"/>
          <p:cNvSpPr>
            <a:spLocks noGrp="1"/>
          </p:cNvSpPr>
          <p:nvPr>
            <p:ph idx="1"/>
          </p:nvPr>
        </p:nvSpPr>
        <p:spPr>
          <a:xfrm>
            <a:off x="457200" y="1371600"/>
            <a:ext cx="8229600" cy="4800600"/>
          </a:xfrm>
        </p:spPr>
        <p:txBody>
          <a:bodyPr/>
          <a:lstStyle/>
          <a:p>
            <a:pPr marL="228600" indent="-228600"/>
            <a:r>
              <a:rPr lang="en-GB" sz="2200" dirty="0" err="1"/>
              <a:t>Sự</a:t>
            </a:r>
            <a:r>
              <a:rPr lang="en-GB" sz="2200" dirty="0"/>
              <a:t> </a:t>
            </a:r>
            <a:r>
              <a:rPr lang="en-GB" sz="2200" dirty="0" err="1"/>
              <a:t>phân</a:t>
            </a:r>
            <a:r>
              <a:rPr lang="en-GB" sz="2200" dirty="0"/>
              <a:t> </a:t>
            </a:r>
            <a:r>
              <a:rPr lang="en-GB" sz="2200" dirty="0" err="1"/>
              <a:t>lớp</a:t>
            </a:r>
            <a:r>
              <a:rPr lang="en-GB" sz="2200" dirty="0"/>
              <a:t> </a:t>
            </a:r>
            <a:r>
              <a:rPr lang="en-GB" sz="2200" dirty="0" err="1"/>
              <a:t>dựa</a:t>
            </a:r>
            <a:r>
              <a:rPr lang="en-GB" sz="2200" dirty="0"/>
              <a:t> </a:t>
            </a:r>
            <a:r>
              <a:rPr lang="en-GB" sz="2200" dirty="0" err="1"/>
              <a:t>vào</a:t>
            </a:r>
            <a:r>
              <a:rPr lang="en-GB" sz="2200" dirty="0"/>
              <a:t> </a:t>
            </a:r>
            <a:r>
              <a:rPr lang="en-GB" sz="2200" dirty="0" err="1"/>
              <a:t>siêu</a:t>
            </a:r>
            <a:r>
              <a:rPr lang="en-GB" sz="2200" dirty="0"/>
              <a:t> </a:t>
            </a:r>
            <a:r>
              <a:rPr lang="en-GB" sz="2200" dirty="0" err="1"/>
              <a:t>phẳng</a:t>
            </a:r>
            <a:r>
              <a:rPr lang="en-GB" sz="2200" dirty="0"/>
              <a:t> </a:t>
            </a:r>
            <a:r>
              <a:rPr lang="en-GB" sz="2200" dirty="0" err="1"/>
              <a:t>phân</a:t>
            </a:r>
            <a:r>
              <a:rPr lang="en-GB" sz="2200" dirty="0"/>
              <a:t> </a:t>
            </a:r>
            <a:r>
              <a:rPr lang="en-GB" sz="2200" dirty="0" err="1"/>
              <a:t>tách</a:t>
            </a:r>
            <a:endParaRPr lang="en-GB" sz="2200" dirty="0"/>
          </a:p>
          <a:p>
            <a:pPr marL="228600" indent="-228600">
              <a:spcBef>
                <a:spcPts val="1138"/>
              </a:spcBef>
            </a:pPr>
            <a:r>
              <a:rPr lang="en-GB" sz="2200" dirty="0" err="1"/>
              <a:t>Siêu</a:t>
            </a:r>
            <a:r>
              <a:rPr lang="en-GB" sz="2200" dirty="0"/>
              <a:t> </a:t>
            </a:r>
            <a:r>
              <a:rPr lang="en-GB" sz="2200" dirty="0" err="1"/>
              <a:t>phẳng</a:t>
            </a:r>
            <a:r>
              <a:rPr lang="en-GB" sz="2200" dirty="0"/>
              <a:t> </a:t>
            </a:r>
            <a:r>
              <a:rPr lang="en-GB" sz="2200" dirty="0" err="1"/>
              <a:t>phân</a:t>
            </a:r>
            <a:r>
              <a:rPr lang="en-GB" sz="2200" dirty="0"/>
              <a:t> </a:t>
            </a:r>
            <a:r>
              <a:rPr lang="en-GB" sz="2200" dirty="0" err="1"/>
              <a:t>tách</a:t>
            </a:r>
            <a:r>
              <a:rPr lang="en-GB" sz="2200" dirty="0"/>
              <a:t> </a:t>
            </a:r>
            <a:r>
              <a:rPr lang="en-GB" sz="2200" dirty="0" err="1"/>
              <a:t>được</a:t>
            </a:r>
            <a:r>
              <a:rPr lang="en-GB" sz="2200" dirty="0"/>
              <a:t> </a:t>
            </a:r>
            <a:r>
              <a:rPr lang="en-GB" sz="2200" dirty="0" err="1"/>
              <a:t>xác</a:t>
            </a:r>
            <a:r>
              <a:rPr lang="en-GB" sz="2200" dirty="0"/>
              <a:t> </a:t>
            </a:r>
            <a:r>
              <a:rPr lang="en-GB" sz="2200" dirty="0" err="1"/>
              <a:t>định</a:t>
            </a:r>
            <a:r>
              <a:rPr lang="en-GB" sz="2200" dirty="0"/>
              <a:t> </a:t>
            </a:r>
            <a:r>
              <a:rPr lang="en-GB" sz="2200" dirty="0" err="1"/>
              <a:t>dựa</a:t>
            </a:r>
            <a:r>
              <a:rPr lang="en-GB" sz="2200" dirty="0"/>
              <a:t> </a:t>
            </a:r>
            <a:r>
              <a:rPr lang="en-GB" sz="2200" dirty="0" err="1"/>
              <a:t>trên</a:t>
            </a:r>
            <a:r>
              <a:rPr lang="en-GB" sz="2200" dirty="0"/>
              <a:t> </a:t>
            </a:r>
            <a:r>
              <a:rPr lang="en-GB" sz="2200" dirty="0" err="1"/>
              <a:t>tập</a:t>
            </a:r>
            <a:r>
              <a:rPr lang="en-GB" sz="2200" dirty="0"/>
              <a:t> </a:t>
            </a:r>
            <a:r>
              <a:rPr lang="en-GB" sz="2200" b="1" dirty="0" err="1"/>
              <a:t>các</a:t>
            </a:r>
            <a:r>
              <a:rPr lang="en-GB" sz="2200" b="1" dirty="0"/>
              <a:t> </a:t>
            </a:r>
            <a:r>
              <a:rPr lang="vi-VN" sz="2200" b="1" dirty="0"/>
              <a:t>vectơ</a:t>
            </a:r>
            <a:r>
              <a:rPr lang="en-US" sz="2200" b="1" dirty="0"/>
              <a:t> </a:t>
            </a:r>
            <a:r>
              <a:rPr lang="en-US" sz="2200" b="1" dirty="0" err="1"/>
              <a:t>hỗ</a:t>
            </a:r>
            <a:r>
              <a:rPr lang="en-US" sz="2200" b="1" dirty="0"/>
              <a:t> </a:t>
            </a:r>
            <a:r>
              <a:rPr lang="en-US" sz="2200" b="1" dirty="0" err="1"/>
              <a:t>trợ</a:t>
            </a:r>
            <a:endParaRPr lang="en-GB" sz="2200" b="1" dirty="0"/>
          </a:p>
          <a:p>
            <a:pPr marL="228600" indent="-228600">
              <a:spcBef>
                <a:spcPts val="1138"/>
              </a:spcBef>
            </a:pPr>
            <a:r>
              <a:rPr lang="en-GB" sz="2200" dirty="0" err="1"/>
              <a:t>Chỉ</a:t>
            </a:r>
            <a:r>
              <a:rPr lang="en-GB" sz="2200" dirty="0"/>
              <a:t> </a:t>
            </a:r>
            <a:r>
              <a:rPr lang="en-GB" sz="2200" dirty="0" err="1"/>
              <a:t>đối</a:t>
            </a:r>
            <a:r>
              <a:rPr lang="en-GB" sz="2200" dirty="0"/>
              <a:t> </a:t>
            </a:r>
            <a:r>
              <a:rPr lang="en-GB" sz="2200" dirty="0" err="1"/>
              <a:t>với</a:t>
            </a:r>
            <a:r>
              <a:rPr lang="en-GB" sz="2200" dirty="0"/>
              <a:t> </a:t>
            </a:r>
            <a:r>
              <a:rPr lang="en-GB" sz="2200" dirty="0" err="1"/>
              <a:t>các</a:t>
            </a:r>
            <a:r>
              <a:rPr lang="en-GB" sz="2200" dirty="0"/>
              <a:t> </a:t>
            </a:r>
            <a:r>
              <a:rPr lang="en-GB" sz="2200" dirty="0" err="1"/>
              <a:t>vectơ</a:t>
            </a:r>
            <a:r>
              <a:rPr lang="en-GB" sz="2200" dirty="0"/>
              <a:t> </a:t>
            </a:r>
            <a:r>
              <a:rPr lang="en-GB" sz="2200" dirty="0" err="1"/>
              <a:t>hỗ</a:t>
            </a:r>
            <a:r>
              <a:rPr lang="en-GB" sz="2200" dirty="0"/>
              <a:t> </a:t>
            </a:r>
            <a:r>
              <a:rPr lang="en-GB" sz="2200" dirty="0" err="1"/>
              <a:t>trợ</a:t>
            </a:r>
            <a:r>
              <a:rPr lang="en-GB" sz="2200" dirty="0"/>
              <a:t>, </a:t>
            </a:r>
            <a:r>
              <a:rPr lang="en-GB" sz="2200" dirty="0" err="1"/>
              <a:t>thì</a:t>
            </a:r>
            <a:r>
              <a:rPr lang="en-GB" sz="2200" dirty="0"/>
              <a:t> </a:t>
            </a:r>
            <a:r>
              <a:rPr lang="en-GB" sz="2200" dirty="0" err="1"/>
              <a:t>hệ</a:t>
            </a:r>
            <a:r>
              <a:rPr lang="en-GB" sz="2200" dirty="0"/>
              <a:t> </a:t>
            </a:r>
            <a:r>
              <a:rPr lang="en-GB" sz="2200" dirty="0" err="1"/>
              <a:t>số</a:t>
            </a:r>
            <a:r>
              <a:rPr lang="en-GB" sz="2200" dirty="0"/>
              <a:t> </a:t>
            </a:r>
            <a:r>
              <a:rPr lang="en-GB" sz="2200" dirty="0" err="1"/>
              <a:t>nhân</a:t>
            </a:r>
            <a:r>
              <a:rPr lang="en-GB" sz="2200" dirty="0"/>
              <a:t> Lagrange </a:t>
            </a:r>
            <a:r>
              <a:rPr lang="en-GB" sz="2200" dirty="0" err="1"/>
              <a:t>của</a:t>
            </a:r>
            <a:r>
              <a:rPr lang="en-GB" sz="2200" dirty="0"/>
              <a:t> </a:t>
            </a:r>
            <a:r>
              <a:rPr lang="en-GB" sz="2200" dirty="0" err="1"/>
              <a:t>chúng</a:t>
            </a:r>
            <a:r>
              <a:rPr lang="en-GB" sz="2200" dirty="0"/>
              <a:t> </a:t>
            </a:r>
            <a:r>
              <a:rPr lang="en-GB" sz="2200" dirty="0" err="1"/>
              <a:t>khác</a:t>
            </a:r>
            <a:r>
              <a:rPr lang="en-GB" sz="2200" dirty="0"/>
              <a:t> 0</a:t>
            </a:r>
          </a:p>
          <a:p>
            <a:pPr marL="555625" lvl="1" indent="-228600"/>
            <a:r>
              <a:rPr lang="en-GB" sz="2000" dirty="0" err="1"/>
              <a:t>Đối</a:t>
            </a:r>
            <a:r>
              <a:rPr lang="en-GB" sz="2000" dirty="0"/>
              <a:t> </a:t>
            </a:r>
            <a:r>
              <a:rPr lang="en-GB" sz="2000" dirty="0" err="1"/>
              <a:t>với</a:t>
            </a:r>
            <a:r>
              <a:rPr lang="en-GB" sz="2000" dirty="0"/>
              <a:t> </a:t>
            </a:r>
            <a:r>
              <a:rPr lang="en-GB" sz="2000" dirty="0" err="1"/>
              <a:t>các</a:t>
            </a:r>
            <a:r>
              <a:rPr lang="en-GB" sz="2000" dirty="0"/>
              <a:t> </a:t>
            </a:r>
            <a:r>
              <a:rPr lang="en-GB" sz="2000" dirty="0" err="1"/>
              <a:t>ví</a:t>
            </a:r>
            <a:r>
              <a:rPr lang="en-GB" sz="2000" dirty="0"/>
              <a:t> </a:t>
            </a:r>
            <a:r>
              <a:rPr lang="en-GB" sz="2000" dirty="0" err="1"/>
              <a:t>dụ</a:t>
            </a:r>
            <a:r>
              <a:rPr lang="en-GB" sz="2000" dirty="0"/>
              <a:t> </a:t>
            </a:r>
            <a:r>
              <a:rPr lang="en-GB" sz="2000" dirty="0" err="1"/>
              <a:t>huấn</a:t>
            </a:r>
            <a:r>
              <a:rPr lang="en-GB" sz="2000" dirty="0"/>
              <a:t> </a:t>
            </a:r>
            <a:r>
              <a:rPr lang="en-GB" sz="2000" dirty="0" err="1"/>
              <a:t>luyện</a:t>
            </a:r>
            <a:r>
              <a:rPr lang="en-GB" sz="2000" dirty="0"/>
              <a:t> </a:t>
            </a:r>
            <a:r>
              <a:rPr lang="en-GB" sz="2000" dirty="0" err="1"/>
              <a:t>khác</a:t>
            </a:r>
            <a:r>
              <a:rPr lang="en-GB" sz="2000" dirty="0"/>
              <a:t> (</a:t>
            </a:r>
            <a:r>
              <a:rPr lang="en-GB" sz="2000" dirty="0" err="1"/>
              <a:t>không</a:t>
            </a:r>
            <a:r>
              <a:rPr lang="en-GB" sz="2000" dirty="0"/>
              <a:t> </a:t>
            </a:r>
            <a:r>
              <a:rPr lang="en-GB" sz="2000" dirty="0" err="1"/>
              <a:t>phải</a:t>
            </a:r>
            <a:r>
              <a:rPr lang="en-GB" sz="2000" dirty="0"/>
              <a:t> </a:t>
            </a:r>
            <a:r>
              <a:rPr lang="en-GB" sz="2000" dirty="0" err="1"/>
              <a:t>là</a:t>
            </a:r>
            <a:r>
              <a:rPr lang="en-GB" sz="2000" dirty="0"/>
              <a:t> </a:t>
            </a:r>
            <a:r>
              <a:rPr lang="en-GB" sz="2000" dirty="0" err="1"/>
              <a:t>các</a:t>
            </a:r>
            <a:r>
              <a:rPr lang="en-GB" sz="2000" dirty="0"/>
              <a:t> </a:t>
            </a:r>
            <a:r>
              <a:rPr lang="en-GB" sz="2000" dirty="0" err="1"/>
              <a:t>vectơ</a:t>
            </a:r>
            <a:r>
              <a:rPr lang="en-GB" sz="2000" dirty="0"/>
              <a:t> </a:t>
            </a:r>
            <a:r>
              <a:rPr lang="en-GB" sz="2000" dirty="0" err="1"/>
              <a:t>hỗ</a:t>
            </a:r>
            <a:r>
              <a:rPr lang="en-GB" sz="2000" dirty="0"/>
              <a:t> </a:t>
            </a:r>
            <a:r>
              <a:rPr lang="en-GB" sz="2000" dirty="0" err="1"/>
              <a:t>trợ</a:t>
            </a:r>
            <a:r>
              <a:rPr lang="en-GB" sz="2000" dirty="0"/>
              <a:t>), </a:t>
            </a:r>
            <a:r>
              <a:rPr lang="en-GB" sz="2000" dirty="0" err="1"/>
              <a:t>thì</a:t>
            </a:r>
            <a:r>
              <a:rPr lang="en-GB" sz="2000" dirty="0"/>
              <a:t> </a:t>
            </a:r>
            <a:r>
              <a:rPr lang="en-GB" sz="2000" dirty="0" err="1"/>
              <a:t>hệ</a:t>
            </a:r>
            <a:r>
              <a:rPr lang="en-GB" sz="2000" dirty="0"/>
              <a:t> </a:t>
            </a:r>
            <a:r>
              <a:rPr lang="en-GB" sz="2000" dirty="0" err="1"/>
              <a:t>số</a:t>
            </a:r>
            <a:r>
              <a:rPr lang="en-GB" sz="2000" dirty="0"/>
              <a:t> </a:t>
            </a:r>
            <a:r>
              <a:rPr lang="en-GB" sz="2000" dirty="0" err="1"/>
              <a:t>nhân</a:t>
            </a:r>
            <a:r>
              <a:rPr lang="en-GB" sz="2000" dirty="0"/>
              <a:t> Lagrange </a:t>
            </a:r>
            <a:r>
              <a:rPr lang="en-GB" sz="2000" dirty="0" err="1"/>
              <a:t>của</a:t>
            </a:r>
            <a:r>
              <a:rPr lang="en-GB" sz="2000" dirty="0"/>
              <a:t> </a:t>
            </a:r>
            <a:r>
              <a:rPr lang="en-GB" sz="2000" dirty="0" err="1"/>
              <a:t>chúng</a:t>
            </a:r>
            <a:r>
              <a:rPr lang="en-GB" sz="2000" dirty="0"/>
              <a:t> </a:t>
            </a:r>
            <a:r>
              <a:rPr lang="en-GB" sz="2000" dirty="0" err="1"/>
              <a:t>bằng</a:t>
            </a:r>
            <a:r>
              <a:rPr lang="en-GB" sz="2000" dirty="0"/>
              <a:t> 0</a:t>
            </a:r>
          </a:p>
          <a:p>
            <a:pPr marL="228600" indent="-228600">
              <a:spcBef>
                <a:spcPts val="1138"/>
              </a:spcBef>
            </a:pPr>
            <a:r>
              <a:rPr lang="en-GB" sz="2200" dirty="0" err="1"/>
              <a:t>Việc</a:t>
            </a:r>
            <a:r>
              <a:rPr lang="en-GB" sz="2200" dirty="0"/>
              <a:t> </a:t>
            </a:r>
            <a:r>
              <a:rPr lang="en-GB" sz="2200" dirty="0" err="1"/>
              <a:t>xác</a:t>
            </a:r>
            <a:r>
              <a:rPr lang="en-GB" sz="2200" dirty="0"/>
              <a:t> </a:t>
            </a:r>
            <a:r>
              <a:rPr lang="en-GB" sz="2200" dirty="0" err="1"/>
              <a:t>định</a:t>
            </a:r>
            <a:r>
              <a:rPr lang="en-GB" sz="2200" dirty="0"/>
              <a:t> </a:t>
            </a:r>
            <a:r>
              <a:rPr lang="en-GB" sz="2200" dirty="0" err="1"/>
              <a:t>các</a:t>
            </a:r>
            <a:r>
              <a:rPr lang="en-GB" sz="2200" dirty="0"/>
              <a:t> </a:t>
            </a:r>
            <a:r>
              <a:rPr lang="vi-VN" sz="2200" dirty="0"/>
              <a:t>vectơ</a:t>
            </a:r>
            <a:r>
              <a:rPr lang="en-US" sz="2200" dirty="0"/>
              <a:t> </a:t>
            </a:r>
            <a:r>
              <a:rPr lang="en-US" sz="2200" dirty="0" err="1"/>
              <a:t>hỗ</a:t>
            </a:r>
            <a:r>
              <a:rPr lang="en-US" sz="2200" dirty="0"/>
              <a:t> </a:t>
            </a:r>
            <a:r>
              <a:rPr lang="en-US" sz="2200" dirty="0" err="1"/>
              <a:t>trợ</a:t>
            </a:r>
            <a:r>
              <a:rPr lang="en-GB" sz="2200" dirty="0"/>
              <a:t> (</a:t>
            </a:r>
            <a:r>
              <a:rPr lang="en-GB" sz="2200" dirty="0" err="1"/>
              <a:t>trong</a:t>
            </a:r>
            <a:r>
              <a:rPr lang="en-GB" sz="2200" dirty="0"/>
              <a:t> </a:t>
            </a:r>
            <a:r>
              <a:rPr lang="en-GB" sz="2200" dirty="0" err="1"/>
              <a:t>số</a:t>
            </a:r>
            <a:r>
              <a:rPr lang="en-GB" sz="2200" dirty="0"/>
              <a:t> </a:t>
            </a:r>
            <a:r>
              <a:rPr lang="en-GB" sz="2200" dirty="0" err="1"/>
              <a:t>các</a:t>
            </a:r>
            <a:r>
              <a:rPr lang="en-GB" sz="2200" dirty="0"/>
              <a:t> </a:t>
            </a:r>
            <a:r>
              <a:rPr lang="en-GB" sz="2200" dirty="0" err="1"/>
              <a:t>ví</a:t>
            </a:r>
            <a:r>
              <a:rPr lang="en-GB" sz="2200" dirty="0"/>
              <a:t> </a:t>
            </a:r>
            <a:r>
              <a:rPr lang="en-GB" sz="2200" dirty="0" err="1"/>
              <a:t>dụ</a:t>
            </a:r>
            <a:r>
              <a:rPr lang="en-GB" sz="2200" dirty="0"/>
              <a:t> </a:t>
            </a:r>
            <a:r>
              <a:rPr lang="en-GB" sz="2200" dirty="0" err="1"/>
              <a:t>huấn</a:t>
            </a:r>
            <a:r>
              <a:rPr lang="en-GB" sz="2200" dirty="0"/>
              <a:t> </a:t>
            </a:r>
            <a:r>
              <a:rPr lang="en-GB" sz="2200" dirty="0" err="1"/>
              <a:t>luyện</a:t>
            </a:r>
            <a:r>
              <a:rPr lang="en-GB" sz="2200" dirty="0"/>
              <a:t>) </a:t>
            </a:r>
            <a:r>
              <a:rPr lang="en-GB" sz="2200" dirty="0" err="1"/>
              <a:t>đòi</a:t>
            </a:r>
            <a:r>
              <a:rPr lang="en-GB" sz="2200" dirty="0"/>
              <a:t> </a:t>
            </a:r>
            <a:r>
              <a:rPr lang="en-GB" sz="2200" dirty="0" err="1"/>
              <a:t>hỏi</a:t>
            </a:r>
            <a:r>
              <a:rPr lang="en-GB" sz="2200" dirty="0"/>
              <a:t> </a:t>
            </a:r>
            <a:r>
              <a:rPr lang="en-GB" sz="2200" dirty="0" err="1"/>
              <a:t>phải</a:t>
            </a:r>
            <a:r>
              <a:rPr lang="en-GB" sz="2200" dirty="0"/>
              <a:t> </a:t>
            </a:r>
            <a:r>
              <a:rPr lang="en-GB" sz="2200" dirty="0" err="1"/>
              <a:t>giải</a:t>
            </a:r>
            <a:r>
              <a:rPr lang="en-GB" sz="2200" dirty="0"/>
              <a:t> </a:t>
            </a:r>
            <a:r>
              <a:rPr lang="en-GB" sz="2200" dirty="0" err="1"/>
              <a:t>quyết</a:t>
            </a:r>
            <a:r>
              <a:rPr lang="en-GB" sz="2200" dirty="0"/>
              <a:t> </a:t>
            </a:r>
            <a:r>
              <a:rPr lang="en-GB" sz="2200" dirty="0" err="1"/>
              <a:t>bài</a:t>
            </a:r>
            <a:r>
              <a:rPr lang="en-GB" sz="2200" dirty="0"/>
              <a:t> </a:t>
            </a:r>
            <a:r>
              <a:rPr lang="en-GB" sz="2200" dirty="0" err="1"/>
              <a:t>toán</a:t>
            </a:r>
            <a:r>
              <a:rPr lang="en-GB" sz="2200" dirty="0"/>
              <a:t> </a:t>
            </a:r>
            <a:r>
              <a:rPr lang="en-GB" sz="2200" dirty="0" err="1"/>
              <a:t>tối</a:t>
            </a:r>
            <a:r>
              <a:rPr lang="en-GB" sz="2200" dirty="0"/>
              <a:t> </a:t>
            </a:r>
            <a:r>
              <a:rPr lang="en-GB" sz="2200" dirty="0" err="1"/>
              <a:t>ưu</a:t>
            </a:r>
            <a:r>
              <a:rPr lang="en-GB" sz="2200" dirty="0"/>
              <a:t> </a:t>
            </a:r>
            <a:r>
              <a:rPr lang="en-GB" sz="2200" dirty="0" err="1"/>
              <a:t>bậc</a:t>
            </a:r>
            <a:r>
              <a:rPr lang="en-GB" sz="2200" dirty="0"/>
              <a:t> </a:t>
            </a:r>
            <a:r>
              <a:rPr lang="en-GB" sz="2200" dirty="0" err="1"/>
              <a:t>hai</a:t>
            </a:r>
            <a:endParaRPr lang="en-GB" sz="2200" dirty="0"/>
          </a:p>
          <a:p>
            <a:pPr marL="228600" indent="-228600">
              <a:spcBef>
                <a:spcPts val="1138"/>
              </a:spcBef>
            </a:pPr>
            <a:r>
              <a:rPr lang="en-GB" sz="2200" dirty="0" err="1"/>
              <a:t>Trong</a:t>
            </a:r>
            <a:r>
              <a:rPr lang="en-GB" sz="2200" dirty="0"/>
              <a:t> </a:t>
            </a:r>
            <a:r>
              <a:rPr lang="en-GB" sz="2200" dirty="0" err="1"/>
              <a:t>biểu</a:t>
            </a:r>
            <a:r>
              <a:rPr lang="en-GB" sz="2200" dirty="0"/>
              <a:t> </a:t>
            </a:r>
            <a:r>
              <a:rPr lang="en-GB" sz="2200" dirty="0" err="1"/>
              <a:t>thức</a:t>
            </a:r>
            <a:r>
              <a:rPr lang="en-GB" sz="2200" dirty="0"/>
              <a:t> </a:t>
            </a:r>
            <a:r>
              <a:rPr lang="en-GB" sz="2200" dirty="0" err="1"/>
              <a:t>đối</a:t>
            </a:r>
            <a:r>
              <a:rPr lang="en-GB" sz="2200" dirty="0"/>
              <a:t> </a:t>
            </a:r>
            <a:r>
              <a:rPr lang="en-GB" sz="2200" dirty="0" err="1"/>
              <a:t>ngẫu</a:t>
            </a:r>
            <a:r>
              <a:rPr lang="en-GB" sz="2200" dirty="0"/>
              <a:t> (</a:t>
            </a:r>
            <a:r>
              <a:rPr lang="en-GB" sz="2200" i="1" dirty="0"/>
              <a:t>L</a:t>
            </a:r>
            <a:r>
              <a:rPr lang="en-GB" sz="2200" i="1" baseline="-25000" dirty="0"/>
              <a:t>D</a:t>
            </a:r>
            <a:r>
              <a:rPr lang="en-GB" sz="2200" dirty="0"/>
              <a:t>) </a:t>
            </a:r>
            <a:r>
              <a:rPr lang="en-GB" sz="2200" dirty="0" err="1"/>
              <a:t>và</a:t>
            </a:r>
            <a:r>
              <a:rPr lang="en-GB" sz="2200" dirty="0"/>
              <a:t> </a:t>
            </a:r>
            <a:r>
              <a:rPr lang="en-GB" sz="2200" dirty="0" err="1"/>
              <a:t>trong</a:t>
            </a:r>
            <a:r>
              <a:rPr lang="en-GB" sz="2200" dirty="0"/>
              <a:t> </a:t>
            </a:r>
            <a:r>
              <a:rPr lang="en-GB" sz="2200" dirty="0" err="1"/>
              <a:t>biểu</a:t>
            </a:r>
            <a:r>
              <a:rPr lang="en-GB" sz="2200" dirty="0"/>
              <a:t> </a:t>
            </a:r>
            <a:r>
              <a:rPr lang="en-GB" sz="2200" dirty="0" err="1"/>
              <a:t>thức</a:t>
            </a:r>
            <a:r>
              <a:rPr lang="en-GB" sz="2200" dirty="0"/>
              <a:t> </a:t>
            </a:r>
            <a:r>
              <a:rPr lang="en-GB" sz="2200" dirty="0" err="1"/>
              <a:t>biểu</a:t>
            </a:r>
            <a:r>
              <a:rPr lang="en-GB" sz="2200" dirty="0"/>
              <a:t> </a:t>
            </a:r>
            <a:r>
              <a:rPr lang="en-GB" sz="2200" dirty="0" err="1"/>
              <a:t>diễn</a:t>
            </a:r>
            <a:r>
              <a:rPr lang="en-GB" sz="2200" dirty="0"/>
              <a:t> </a:t>
            </a:r>
            <a:r>
              <a:rPr lang="en-GB" sz="2200" dirty="0" err="1"/>
              <a:t>siêu</a:t>
            </a:r>
            <a:r>
              <a:rPr lang="en-GB" sz="2200" dirty="0"/>
              <a:t> </a:t>
            </a:r>
            <a:r>
              <a:rPr lang="en-GB" sz="2200" dirty="0" err="1"/>
              <a:t>phẳng</a:t>
            </a:r>
            <a:r>
              <a:rPr lang="en-GB" sz="2200" dirty="0"/>
              <a:t> </a:t>
            </a:r>
            <a:r>
              <a:rPr lang="en-GB" sz="2200" dirty="0" err="1"/>
              <a:t>phân</a:t>
            </a:r>
            <a:r>
              <a:rPr lang="en-GB" sz="2200" dirty="0"/>
              <a:t> </a:t>
            </a:r>
            <a:r>
              <a:rPr lang="en-GB" sz="2200" dirty="0" err="1"/>
              <a:t>tách</a:t>
            </a:r>
            <a:r>
              <a:rPr lang="en-GB" sz="2200" dirty="0"/>
              <a:t>, </a:t>
            </a:r>
            <a:r>
              <a:rPr lang="en-GB" sz="2200" dirty="0" err="1"/>
              <a:t>các</a:t>
            </a:r>
            <a:r>
              <a:rPr lang="en-GB" sz="2200" dirty="0"/>
              <a:t> </a:t>
            </a:r>
            <a:r>
              <a:rPr lang="en-GB" sz="2200" dirty="0" err="1"/>
              <a:t>ví</a:t>
            </a:r>
            <a:r>
              <a:rPr lang="en-GB" sz="2200" dirty="0"/>
              <a:t> </a:t>
            </a:r>
            <a:r>
              <a:rPr lang="en-GB" sz="2200" dirty="0" err="1"/>
              <a:t>dụ</a:t>
            </a:r>
            <a:r>
              <a:rPr lang="en-GB" sz="2200" dirty="0"/>
              <a:t> </a:t>
            </a:r>
            <a:r>
              <a:rPr lang="en-GB" sz="2200" dirty="0" err="1"/>
              <a:t>huấn</a:t>
            </a:r>
            <a:r>
              <a:rPr lang="en-GB" sz="2200" dirty="0"/>
              <a:t> </a:t>
            </a:r>
            <a:r>
              <a:rPr lang="en-GB" sz="2200" dirty="0" err="1"/>
              <a:t>luyện</a:t>
            </a:r>
            <a:r>
              <a:rPr lang="en-GB" sz="2200" dirty="0"/>
              <a:t> </a:t>
            </a:r>
            <a:r>
              <a:rPr lang="en-GB" sz="2200" dirty="0" err="1"/>
              <a:t>chỉ</a:t>
            </a:r>
            <a:r>
              <a:rPr lang="en-GB" sz="2200" dirty="0"/>
              <a:t> </a:t>
            </a:r>
            <a:r>
              <a:rPr lang="en-GB" sz="2200" dirty="0" err="1"/>
              <a:t>xuất</a:t>
            </a:r>
            <a:r>
              <a:rPr lang="en-GB" sz="2200" dirty="0"/>
              <a:t> </a:t>
            </a:r>
            <a:r>
              <a:rPr lang="en-GB" sz="2200" dirty="0" err="1"/>
              <a:t>hiện</a:t>
            </a:r>
            <a:r>
              <a:rPr lang="en-GB" sz="2200" dirty="0"/>
              <a:t> </a:t>
            </a:r>
            <a:r>
              <a:rPr lang="en-GB" sz="2200" dirty="0" err="1"/>
              <a:t>bên</a:t>
            </a:r>
            <a:r>
              <a:rPr lang="en-GB" sz="2200" dirty="0"/>
              <a:t> </a:t>
            </a:r>
            <a:r>
              <a:rPr lang="en-GB" sz="2200" dirty="0" err="1"/>
              <a:t>trong</a:t>
            </a:r>
            <a:r>
              <a:rPr lang="en-GB" sz="2200" dirty="0"/>
              <a:t> </a:t>
            </a:r>
            <a:r>
              <a:rPr lang="en-GB" sz="2200" dirty="0" err="1"/>
              <a:t>các</a:t>
            </a:r>
            <a:r>
              <a:rPr lang="en-GB" sz="2200" dirty="0"/>
              <a:t> </a:t>
            </a:r>
            <a:r>
              <a:rPr lang="en-GB" sz="2200" dirty="0" err="1"/>
              <a:t>tích</a:t>
            </a:r>
            <a:r>
              <a:rPr lang="en-GB" sz="2200" dirty="0"/>
              <a:t> </a:t>
            </a:r>
            <a:r>
              <a:rPr lang="en-GB" sz="2200" dirty="0" err="1"/>
              <a:t>vô</a:t>
            </a:r>
            <a:r>
              <a:rPr lang="en-GB" sz="2200" dirty="0"/>
              <a:t> </a:t>
            </a:r>
            <a:r>
              <a:rPr lang="en-GB" sz="2200" dirty="0" err="1"/>
              <a:t>hướng</a:t>
            </a:r>
            <a:r>
              <a:rPr lang="en-GB" sz="2200" dirty="0"/>
              <a:t> (inner/dot-products) </a:t>
            </a:r>
            <a:r>
              <a:rPr lang="en-GB" sz="2200" dirty="0" err="1"/>
              <a:t>của</a:t>
            </a:r>
            <a:r>
              <a:rPr lang="en-GB" sz="2200" dirty="0"/>
              <a:t> </a:t>
            </a:r>
            <a:r>
              <a:rPr lang="en-GB" sz="2200" dirty="0" err="1"/>
              <a:t>các</a:t>
            </a:r>
            <a:r>
              <a:rPr lang="en-GB" sz="2200" dirty="0"/>
              <a:t> </a:t>
            </a:r>
            <a:r>
              <a:rPr lang="vi-VN" sz="2200" dirty="0"/>
              <a:t>vectơ</a:t>
            </a:r>
            <a:endParaRPr lang="en-US" sz="2200" dirty="0"/>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35</a:t>
            </a:fld>
            <a:endParaRPr lang="en-US" altLang="en-US">
              <a:latin typeface="Garamond" panose="02020404030301010803" pitchFamily="18" charset="0"/>
            </a:endParaRPr>
          </a:p>
        </p:txBody>
      </p:sp>
    </p:spTree>
    <p:extLst>
      <p:ext uri="{BB962C8B-B14F-4D97-AF65-F5344CB8AC3E}">
        <p14:creationId xmlns:p14="http://schemas.microsoft.com/office/powerpoint/2010/main" val="2051336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77813"/>
            <a:ext cx="8475663" cy="788987"/>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Non-linear SVM</a:t>
            </a:r>
          </a:p>
        </p:txBody>
      </p:sp>
      <p:sp>
        <p:nvSpPr>
          <p:cNvPr id="45059" name="Rectangle 3"/>
          <p:cNvSpPr>
            <a:spLocks noGrp="1" noChangeArrowheads="1"/>
          </p:cNvSpPr>
          <p:nvPr>
            <p:ph idx="1"/>
          </p:nvPr>
        </p:nvSpPr>
        <p:spPr>
          <a:xfrm>
            <a:off x="503238" y="1219200"/>
            <a:ext cx="8412162" cy="4953000"/>
          </a:xfrm>
        </p:spPr>
        <p:txBody>
          <a:bodyPr/>
          <a:lstStyle/>
          <a:p>
            <a:pPr marL="228600" indent="-228600"/>
            <a:r>
              <a:rPr lang="en-US" altLang="ja-JP" sz="2000" dirty="0" err="1">
                <a:ea typeface="ＭＳ Ｐゴシック" panose="020B0600070205080204" pitchFamily="34" charset="-128"/>
              </a:rPr>
              <a:t>Lưu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ý</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thức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phương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pháp</a:t>
            </a:r>
            <a:r>
              <a:rPr lang="en-US" altLang="ja-JP" sz="2000" dirty="0">
                <a:ea typeface="ＭＳ Ｐゴシック" panose="020B0600070205080204" pitchFamily="34" charset="-128"/>
              </a:rPr>
              <a:t> SVM </a:t>
            </a:r>
            <a:r>
              <a:rPr lang="en-US" altLang="ja-JP" sz="2000" dirty="0" err="1">
                <a:ea typeface="ＭＳ Ｐゴシック" panose="020B0600070205080204" pitchFamily="34" charset="-128"/>
              </a:rPr>
              <a:t>đòi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hỏi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tập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dữ</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liệu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phải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thể</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lớp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a:t>
            </a:r>
            <a:r>
              <a:rPr lang="en-US" altLang="ja-JP" sz="2000" dirty="0" err="1">
                <a:ea typeface="ＭＳ Ｐゴシック" panose="020B0600070205080204" pitchFamily="34" charset="-128"/>
              </a:rPr>
              <a:t>không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nhiễu</a:t>
            </a:r>
            <a:r>
              <a:rPr lang="en-US" altLang="ja-JP" sz="2000" dirty="0">
                <a:ea typeface="ＭＳ Ｐゴシック" panose="020B0600070205080204" pitchFamily="34" charset="-128"/>
              </a:rPr>
              <a:t>)</a:t>
            </a:r>
          </a:p>
          <a:p>
            <a:pPr marL="228600" indent="-228600">
              <a:spcBef>
                <a:spcPct val="40000"/>
              </a:spcBef>
            </a:pP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nhiều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bài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toán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thực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tế</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thì</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tập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dữ</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liệu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thể</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lớp</a:t>
            </a:r>
            <a:r>
              <a:rPr lang="en-US" altLang="ja-JP" sz="2000" dirty="0">
                <a:ea typeface="ＭＳ Ｐゴシック" panose="020B0600070205080204" pitchFamily="34" charset="-128"/>
              </a:rPr>
              <a:t> phi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(non-linearly separable)</a:t>
            </a:r>
          </a:p>
          <a:p>
            <a:pPr marL="228600" indent="-228600">
              <a:spcBef>
                <a:spcPct val="40000"/>
              </a:spcBef>
            </a:pPr>
            <a:r>
              <a:rPr lang="en-US" altLang="ja-JP" sz="2000" dirty="0" err="1">
                <a:ea typeface="ＭＳ Ｐゴシック" panose="020B0600070205080204" pitchFamily="34" charset="-128"/>
              </a:rPr>
              <a:t>Phương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pháp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loại</a:t>
            </a:r>
            <a:r>
              <a:rPr lang="en-US" altLang="ja-JP" sz="2000" dirty="0">
                <a:ea typeface="ＭＳ Ｐゴシック" panose="020B0600070205080204" pitchFamily="34" charset="-128"/>
              </a:rPr>
              <a:t> SVM phi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(Non-linear SVM):</a:t>
            </a:r>
          </a:p>
          <a:p>
            <a:pPr marL="725488" lvl="1" indent="-211138"/>
            <a:r>
              <a:rPr lang="en-US" altLang="ja-JP" sz="2000" u="sng" dirty="0" err="1">
                <a:ea typeface="ＭＳ Ｐゴシック" panose="020B0600070205080204" pitchFamily="34" charset="-128"/>
              </a:rPr>
              <a:t>Bước</a:t>
            </a:r>
            <a:r>
              <a:rPr lang="en-US" altLang="ja-JP" sz="2000" u="sng" dirty="0">
                <a:ea typeface="ＭＳ Ｐゴシック" panose="020B0600070205080204" pitchFamily="34" charset="-128"/>
              </a:rPr>
              <a:t> 1</a:t>
            </a:r>
            <a:r>
              <a:rPr lang="en-US" altLang="ja-JP" sz="2000" dirty="0">
                <a:ea typeface="ＭＳ Ｐゴシック" panose="020B0600070205080204" pitchFamily="34" charset="-128"/>
              </a:rPr>
              <a:t>. </a:t>
            </a:r>
            <a:r>
              <a:rPr lang="en-US" altLang="ja-JP" sz="2000" b="1" dirty="0" err="1">
                <a:ea typeface="ＭＳ Ｐゴシック" panose="020B0600070205080204" pitchFamily="34" charset="-128"/>
              </a:rPr>
              <a:t>Chuyển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đổi</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không</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gian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biểu</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diễn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đầu</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vào</a:t>
            </a:r>
            <a:r>
              <a:rPr lang="en-US" altLang="ja-JP" sz="2000" b="1" dirty="0">
                <a:ea typeface="ＭＳ Ｐゴシック" panose="020B0600070205080204" pitchFamily="34" charset="-128"/>
              </a:rPr>
              <a:t> ban </a:t>
            </a:r>
            <a:r>
              <a:rPr lang="en-US" altLang="ja-JP" sz="2000" b="1" dirty="0" err="1">
                <a:ea typeface="ＭＳ Ｐゴシック" panose="020B0600070205080204" pitchFamily="34" charset="-128"/>
              </a:rPr>
              <a:t>đầu</a:t>
            </a:r>
            <a:r>
              <a:rPr lang="en-US" altLang="ja-JP" sz="2000" b="1" dirty="0">
                <a:ea typeface="ＭＳ Ｐゴシック" panose="020B0600070205080204" pitchFamily="34" charset="-128"/>
              </a:rPr>
              <a:t> sang </a:t>
            </a:r>
            <a:r>
              <a:rPr lang="en-US" altLang="ja-JP" sz="2000" b="1" dirty="0" err="1">
                <a:ea typeface="ＭＳ Ｐゴシック" panose="020B0600070205080204" pitchFamily="34" charset="-128"/>
              </a:rPr>
              <a:t>một</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không</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gian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khác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thường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có</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số</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chiều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lớn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hơn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nhiều</a:t>
            </a:r>
            <a:r>
              <a:rPr lang="en-US" altLang="ja-JP" sz="2000" dirty="0">
                <a:ea typeface="ＭＳ Ｐゴシック" panose="020B0600070205080204" pitchFamily="34" charset="-128"/>
              </a:rPr>
              <a:t>)</a:t>
            </a:r>
          </a:p>
          <a:p>
            <a:pPr marL="1143000" lvl="2" indent="-228600">
              <a:buClr>
                <a:schemeClr val="tx2"/>
              </a:buClr>
              <a:buSzTx/>
              <a:buFont typeface="Arial" panose="020B0604020202020204" pitchFamily="34" charset="0"/>
              <a:buChar char="→"/>
            </a:pP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Dữ</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liệu</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được</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biểu</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diễn</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trong</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không</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gian</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mới</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đã</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chuyển</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đổi</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có</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thể</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phân</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lớp</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tuyến</a:t>
            </a:r>
            <a:r>
              <a:rPr lang="en-US" altLang="ja-JP" sz="1800" dirty="0">
                <a:ea typeface="ＭＳ Ｐゴシック" panose="020B0600070205080204" pitchFamily="34" charset="-128"/>
              </a:rPr>
              <a:t> </a:t>
            </a:r>
            <a:r>
              <a:rPr lang="en-US" altLang="ja-JP" sz="1800" dirty="0" err="1">
                <a:ea typeface="ＭＳ Ｐゴシック" panose="020B0600070205080204" pitchFamily="34" charset="-128"/>
              </a:rPr>
              <a:t>tính</a:t>
            </a:r>
            <a:r>
              <a:rPr lang="en-US" altLang="ja-JP" sz="1800" dirty="0">
                <a:ea typeface="ＭＳ Ｐゴシック" panose="020B0600070205080204" pitchFamily="34" charset="-128"/>
              </a:rPr>
              <a:t> (linearly separable)</a:t>
            </a:r>
          </a:p>
          <a:p>
            <a:pPr marL="725488" lvl="1" indent="-211138"/>
            <a:r>
              <a:rPr lang="en-US" altLang="ja-JP" sz="2000" u="sng" dirty="0" err="1">
                <a:ea typeface="ＭＳ Ｐゴシック" panose="020B0600070205080204" pitchFamily="34" charset="-128"/>
              </a:rPr>
              <a:t>Bước</a:t>
            </a:r>
            <a:r>
              <a:rPr lang="en-US" altLang="ja-JP" sz="2000" u="sng" dirty="0">
                <a:ea typeface="ＭＳ Ｐゴシック" panose="020B0600070205080204" pitchFamily="34" charset="-128"/>
              </a:rPr>
              <a:t> 2</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Áp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dụng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lại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thức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và</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các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bước</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như</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trong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phương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pháp</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phân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lớp</a:t>
            </a:r>
            <a:r>
              <a:rPr lang="en-US" altLang="ja-JP" sz="2000" dirty="0">
                <a:ea typeface="ＭＳ Ｐゴシック" panose="020B0600070205080204" pitchFamily="34" charset="-128"/>
              </a:rPr>
              <a:t> SVM </a:t>
            </a:r>
            <a:r>
              <a:rPr lang="en-US" altLang="ja-JP" sz="2000" dirty="0" err="1">
                <a:ea typeface="ＭＳ Ｐゴシック" panose="020B0600070205080204" pitchFamily="34" charset="-128"/>
              </a:rPr>
              <a:t>tuyến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tính</a:t>
            </a:r>
            <a:endParaRPr lang="en-US" altLang="ja-JP" sz="2000" dirty="0">
              <a:ea typeface="ＭＳ Ｐゴシック" panose="020B0600070205080204" pitchFamily="34" charset="-128"/>
            </a:endParaRP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36</a:t>
            </a:fld>
            <a:endParaRPr lang="en-US" altLang="en-US">
              <a:latin typeface="Garamond" panose="02020404030301010803" pitchFamily="18" charset="0"/>
            </a:endParaRPr>
          </a:p>
        </p:txBody>
      </p:sp>
      <p:grpSp>
        <p:nvGrpSpPr>
          <p:cNvPr id="5" name="Group 4">
            <a:extLst>
              <a:ext uri="{FF2B5EF4-FFF2-40B4-BE49-F238E27FC236}">
                <a16:creationId xmlns:a16="http://schemas.microsoft.com/office/drawing/2014/main" id="{3599E9AF-BFAA-8146-90F7-7DE38F397415}"/>
              </a:ext>
            </a:extLst>
          </p:cNvPr>
          <p:cNvGrpSpPr/>
          <p:nvPr/>
        </p:nvGrpSpPr>
        <p:grpSpPr>
          <a:xfrm>
            <a:off x="4575175" y="4692396"/>
            <a:ext cx="4645025" cy="2241804"/>
            <a:chOff x="4273423" y="4571715"/>
            <a:chExt cx="4645025" cy="2241804"/>
          </a:xfrm>
        </p:grpSpPr>
        <p:pic>
          <p:nvPicPr>
            <p:cNvPr id="46082" name="Picture 2" descr="Figure B.16: Non-linear classifier using Kernel trick ">
              <a:extLst>
                <a:ext uri="{FF2B5EF4-FFF2-40B4-BE49-F238E27FC236}">
                  <a16:creationId xmlns:a16="http://schemas.microsoft.com/office/drawing/2014/main" id="{8BCED23F-C560-114C-851F-D92865398314}"/>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4273423" y="4571715"/>
              <a:ext cx="4645025" cy="22418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B30673-2340-5149-8BC9-0646FC2F9AD6}"/>
                </a:ext>
              </a:extLst>
            </p:cNvPr>
            <p:cNvSpPr/>
            <p:nvPr/>
          </p:nvSpPr>
          <p:spPr>
            <a:xfrm>
              <a:off x="6477000" y="4648200"/>
              <a:ext cx="762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6020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77813"/>
            <a:ext cx="8475663" cy="788987"/>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Non-linear SVM</a:t>
            </a:r>
          </a:p>
        </p:txBody>
      </p:sp>
      <p:sp>
        <p:nvSpPr>
          <p:cNvPr id="45059" name="Rectangle 3"/>
          <p:cNvSpPr>
            <a:spLocks noGrp="1" noChangeArrowheads="1"/>
          </p:cNvSpPr>
          <p:nvPr>
            <p:ph idx="1"/>
          </p:nvPr>
        </p:nvSpPr>
        <p:spPr>
          <a:xfrm>
            <a:off x="503238" y="1219200"/>
            <a:ext cx="8412162" cy="4953000"/>
          </a:xfrm>
        </p:spPr>
        <p:txBody>
          <a:bodyPr/>
          <a:lstStyle/>
          <a:p>
            <a:pPr marL="228600" indent="-228600">
              <a:spcBef>
                <a:spcPts val="1200"/>
              </a:spcBef>
            </a:pPr>
            <a:r>
              <a:rPr lang="en-US" altLang="ja-JP" sz="2000" dirty="0" err="1">
                <a:ea typeface="ＭＳ Ｐゴシック" panose="020B0600070205080204" pitchFamily="34" charset="-128"/>
              </a:rPr>
              <a:t>Không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gian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biểu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diễn</a:t>
            </a:r>
            <a:r>
              <a:rPr lang="en-US" altLang="ja-JP" sz="2000" dirty="0">
                <a:ea typeface="ＭＳ Ｐゴシック" panose="020B0600070205080204" pitchFamily="34" charset="-128"/>
              </a:rPr>
              <a:t> ban </a:t>
            </a:r>
            <a:r>
              <a:rPr lang="en-US" altLang="ja-JP" sz="2000" dirty="0" err="1">
                <a:ea typeface="ＭＳ Ｐゴシック" panose="020B0600070205080204" pitchFamily="34" charset="-128"/>
              </a:rPr>
              <a:t>đầu</a:t>
            </a:r>
            <a:r>
              <a:rPr lang="en-US" altLang="ja-JP" sz="2000" dirty="0">
                <a:ea typeface="ＭＳ Ｐゴシック" panose="020B0600070205080204" pitchFamily="34" charset="-128"/>
              </a:rPr>
              <a:t>:  </a:t>
            </a:r>
            <a:r>
              <a:rPr lang="en-US" altLang="ja-JP" sz="2000" b="1" dirty="0" err="1">
                <a:ea typeface="ＭＳ Ｐゴシック" panose="020B0600070205080204" pitchFamily="34" charset="-128"/>
              </a:rPr>
              <a:t>Không</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gian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đầu</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vào</a:t>
            </a:r>
            <a:r>
              <a:rPr lang="en-US" altLang="ja-JP" sz="2000" b="1" dirty="0">
                <a:ea typeface="ＭＳ Ｐゴシック" panose="020B0600070205080204" pitchFamily="34" charset="-128"/>
              </a:rPr>
              <a:t> (input space)</a:t>
            </a:r>
            <a:endParaRPr lang="en-US" altLang="ja-JP" sz="2000" dirty="0">
              <a:ea typeface="ＭＳ Ｐゴシック" panose="020B0600070205080204" pitchFamily="34" charset="-128"/>
            </a:endParaRPr>
          </a:p>
          <a:p>
            <a:pPr marL="228600" indent="-228600"/>
            <a:r>
              <a:rPr lang="en-US" altLang="ja-JP" sz="2000" dirty="0" err="1">
                <a:ea typeface="ＭＳ Ｐゴシック" panose="020B0600070205080204" pitchFamily="34" charset="-128"/>
              </a:rPr>
              <a:t>Không</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gian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biểu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diễn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sau</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khi</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chuyển</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đổi</a:t>
            </a:r>
            <a:r>
              <a:rPr lang="en-US" altLang="ja-JP" sz="2000" dirty="0">
                <a:ea typeface="ＭＳ Ｐゴシック" panose="020B0600070205080204" pitchFamily="34" charset="-128"/>
              </a:rPr>
              <a:t>:  </a:t>
            </a:r>
            <a:r>
              <a:rPr lang="en-US" altLang="ja-JP" sz="2000" b="1" dirty="0" err="1">
                <a:ea typeface="ＭＳ Ｐゴシック" panose="020B0600070205080204" pitchFamily="34" charset="-128"/>
              </a:rPr>
              <a:t>Không</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gian</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đặc</a:t>
            </a:r>
            <a:r>
              <a:rPr lang="en-US" altLang="ja-JP" sz="2000" b="1" dirty="0">
                <a:ea typeface="ＭＳ Ｐゴシック" panose="020B0600070205080204" pitchFamily="34" charset="-128"/>
              </a:rPr>
              <a:t> </a:t>
            </a:r>
            <a:r>
              <a:rPr lang="en-US" altLang="ja-JP" sz="2000" b="1" dirty="0" err="1">
                <a:ea typeface="ＭＳ Ｐゴシック" panose="020B0600070205080204" pitchFamily="34" charset="-128"/>
              </a:rPr>
              <a:t>trưng</a:t>
            </a:r>
            <a:r>
              <a:rPr lang="en-US" altLang="ja-JP" sz="2000" b="1" dirty="0">
                <a:ea typeface="ＭＳ Ｐゴシック" panose="020B0600070205080204" pitchFamily="34" charset="-128"/>
              </a:rPr>
              <a:t> (feature space)</a:t>
            </a:r>
            <a:endParaRPr lang="en-US" sz="2000" dirty="0">
              <a:ea typeface="ＭＳ Ｐゴシック" panose="020B0600070205080204" pitchFamily="34" charset="-128"/>
            </a:endParaRP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37</a:t>
            </a:fld>
            <a:endParaRPr lang="en-US" altLang="en-US">
              <a:latin typeface="Garamond" panose="02020404030301010803" pitchFamily="18" charset="0"/>
            </a:endParaRPr>
          </a:p>
        </p:txBody>
      </p:sp>
      <p:pic>
        <p:nvPicPr>
          <p:cNvPr id="5" name="Picture 2" descr="Figure B.16: Non-linear classifier using Kernel trick ">
            <a:extLst>
              <a:ext uri="{FF2B5EF4-FFF2-40B4-BE49-F238E27FC236}">
                <a16:creationId xmlns:a16="http://schemas.microsoft.com/office/drawing/2014/main" id="{7C11469B-03D8-E04C-AA82-0A897A49CB3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96318" y="2723314"/>
            <a:ext cx="4645025" cy="348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06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457200" y="304800"/>
            <a:ext cx="8229600" cy="762000"/>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Chuyển đổi không gian biểu diễn (1)</a:t>
            </a:r>
          </a:p>
        </p:txBody>
      </p:sp>
      <mc:AlternateContent xmlns:mc="http://schemas.openxmlformats.org/markup-compatibility/2006" xmlns:a14="http://schemas.microsoft.com/office/drawing/2010/main">
        <mc:Choice Requires="a14">
          <p:sp>
            <p:nvSpPr>
              <p:cNvPr id="22532" name="Rectangle 3"/>
              <p:cNvSpPr>
                <a:spLocks noGrp="1" noChangeArrowheads="1"/>
              </p:cNvSpPr>
              <p:nvPr>
                <p:ph type="body" idx="4294967295"/>
              </p:nvPr>
            </p:nvSpPr>
            <p:spPr>
              <a:xfrm>
                <a:off x="457200" y="1447800"/>
                <a:ext cx="8229600" cy="4419600"/>
              </a:xfrm>
            </p:spPr>
            <p:txBody>
              <a:bodyPr/>
              <a:lstStyle/>
              <a:p>
                <a:pPr marL="228600" indent="-228600"/>
                <a:r>
                  <a:rPr lang="en-US" sz="2400"/>
                  <a:t>Ý tưởng cơ bản là việc ánh xạ (chuyển đổi) biểu diễn dữ liệu từ không gian ban đầu </a:t>
                </a:r>
                <a:r>
                  <a:rPr lang="en-US" sz="2400" i="1"/>
                  <a:t>X</a:t>
                </a:r>
                <a:r>
                  <a:rPr lang="en-US" sz="2400"/>
                  <a:t> sang một không gian khác </a:t>
                </a:r>
                <a:r>
                  <a:rPr lang="en-US" sz="2400" i="1"/>
                  <a:t>F</a:t>
                </a:r>
                <a:r>
                  <a:rPr lang="en-US" sz="2400"/>
                  <a:t> bằng cách áp dụng một hàm ánh xạ phi tuyến </a:t>
                </a:r>
                <a:r>
                  <a:rPr lang="en-US" sz="2400" i="1">
                    <a:sym typeface="Symbol" panose="05050102010706020507" pitchFamily="18" charset="2"/>
                  </a:rPr>
                  <a:t></a:t>
                </a:r>
                <a:endParaRPr lang="en-US" sz="2400"/>
              </a:p>
              <a:p>
                <a:pPr marL="228600" indent="-228600">
                  <a:spcBef>
                    <a:spcPct val="400000"/>
                  </a:spcBef>
                </a:pPr>
                <a:r>
                  <a:rPr lang="en-US" altLang="ja-JP" sz="2400">
                    <a:ea typeface="ＭＳ Ｐゴシック" panose="020B0600070205080204" pitchFamily="34" charset="-128"/>
                  </a:rPr>
                  <a:t>Trong không gian đã chuyển đổi, tập các ví dụ học ban đầu </a:t>
                </a:r>
                <a14:m>
                  <m:oMath xmlns:m="http://schemas.openxmlformats.org/officeDocument/2006/math">
                    <m:r>
                      <a:rPr lang="en-US" altLang="ja-JP" sz="2400" i="1" smtClean="0">
                        <a:latin typeface="Cambria Math" panose="02040503050406030204" pitchFamily="18" charset="0"/>
                        <a:ea typeface="ＭＳ Ｐゴシック" panose="020B0600070205080204" pitchFamily="34" charset="-128"/>
                      </a:rPr>
                      <m:t>{(</m:t>
                    </m:r>
                    <m:r>
                      <a:rPr lang="en-US" altLang="ja-JP" sz="2400" b="1" i="1" smtClean="0">
                        <a:latin typeface="Cambria Math" panose="02040503050406030204" pitchFamily="18" charset="0"/>
                        <a:ea typeface="ＭＳ Ｐゴシック" panose="020B0600070205080204" pitchFamily="34" charset="-128"/>
                      </a:rPr>
                      <m:t>𝒙</m:t>
                    </m:r>
                    <m:r>
                      <a:rPr lang="en-US" altLang="ja-JP" sz="2400" b="1" i="1" baseline="-25000" smtClean="0">
                        <a:latin typeface="Cambria Math" panose="02040503050406030204" pitchFamily="18" charset="0"/>
                        <a:ea typeface="ＭＳ Ｐゴシック" panose="020B0600070205080204" pitchFamily="34" charset="-128"/>
                      </a:rPr>
                      <m:t>𝟏</m:t>
                    </m:r>
                    <m:r>
                      <a:rPr lang="en-US" altLang="ja-JP" sz="2400" i="1" smtClean="0">
                        <a:latin typeface="Cambria Math" panose="02040503050406030204" pitchFamily="18" charset="0"/>
                        <a:ea typeface="ＭＳ Ｐゴシック" panose="020B0600070205080204" pitchFamily="34" charset="-128"/>
                      </a:rPr>
                      <m:t>, </m:t>
                    </m:r>
                    <m:r>
                      <a:rPr lang="en-US" altLang="ja-JP" sz="2400" i="1" smtClean="0">
                        <a:latin typeface="Cambria Math" panose="02040503050406030204" pitchFamily="18" charset="0"/>
                        <a:ea typeface="ＭＳ Ｐゴシック" panose="020B0600070205080204" pitchFamily="34" charset="-128"/>
                      </a:rPr>
                      <m:t>𝑦</m:t>
                    </m:r>
                    <m:r>
                      <a:rPr lang="en-US" altLang="ja-JP" sz="2400" i="1" baseline="-25000" smtClean="0">
                        <a:latin typeface="Cambria Math" panose="02040503050406030204" pitchFamily="18" charset="0"/>
                        <a:ea typeface="ＭＳ Ｐゴシック" panose="020B0600070205080204" pitchFamily="34" charset="-128"/>
                      </a:rPr>
                      <m:t>1</m:t>
                    </m:r>
                    <m:r>
                      <a:rPr lang="en-US" altLang="ja-JP" sz="2400" i="1" smtClean="0">
                        <a:latin typeface="Cambria Math" panose="02040503050406030204" pitchFamily="18" charset="0"/>
                        <a:ea typeface="ＭＳ Ｐゴシック" panose="020B0600070205080204" pitchFamily="34" charset="-128"/>
                      </a:rPr>
                      <m:t>), (</m:t>
                    </m:r>
                    <m:r>
                      <a:rPr lang="en-US" altLang="ja-JP" sz="2400" b="1" i="1" smtClean="0">
                        <a:latin typeface="Cambria Math" panose="02040503050406030204" pitchFamily="18" charset="0"/>
                        <a:ea typeface="ＭＳ Ｐゴシック" panose="020B0600070205080204" pitchFamily="34" charset="-128"/>
                      </a:rPr>
                      <m:t>𝒙</m:t>
                    </m:r>
                    <m:r>
                      <a:rPr lang="en-US" altLang="ja-JP" sz="2400" b="1" i="1" baseline="-25000" smtClean="0">
                        <a:latin typeface="Cambria Math" panose="02040503050406030204" pitchFamily="18" charset="0"/>
                        <a:ea typeface="ＭＳ Ｐゴシック" panose="020B0600070205080204" pitchFamily="34" charset="-128"/>
                      </a:rPr>
                      <m:t>𝟐</m:t>
                    </m:r>
                    <m:r>
                      <a:rPr lang="en-US" altLang="ja-JP" sz="2400" i="1" smtClean="0">
                        <a:latin typeface="Cambria Math" panose="02040503050406030204" pitchFamily="18" charset="0"/>
                        <a:ea typeface="ＭＳ Ｐゴシック" panose="020B0600070205080204" pitchFamily="34" charset="-128"/>
                      </a:rPr>
                      <m:t>, </m:t>
                    </m:r>
                    <m:r>
                      <a:rPr lang="en-US" altLang="ja-JP" sz="2400" i="1" smtClean="0">
                        <a:latin typeface="Cambria Math" panose="02040503050406030204" pitchFamily="18" charset="0"/>
                        <a:ea typeface="ＭＳ Ｐゴシック" panose="020B0600070205080204" pitchFamily="34" charset="-128"/>
                      </a:rPr>
                      <m:t>𝑦</m:t>
                    </m:r>
                    <m:r>
                      <a:rPr lang="en-US" altLang="ja-JP" sz="2400" i="1" baseline="-25000" smtClean="0">
                        <a:latin typeface="Cambria Math" panose="02040503050406030204" pitchFamily="18" charset="0"/>
                        <a:ea typeface="ＭＳ Ｐゴシック" panose="020B0600070205080204" pitchFamily="34" charset="-128"/>
                      </a:rPr>
                      <m:t>2</m:t>
                    </m:r>
                    <m:r>
                      <a:rPr lang="en-US" altLang="ja-JP" sz="2400" i="1" smtClean="0">
                        <a:latin typeface="Cambria Math" panose="02040503050406030204" pitchFamily="18" charset="0"/>
                        <a:ea typeface="ＭＳ Ｐゴシック" panose="020B0600070205080204" pitchFamily="34" charset="-128"/>
                      </a:rPr>
                      <m:t>), …, (</m:t>
                    </m:r>
                    <m:r>
                      <a:rPr lang="en-US" altLang="ja-JP" sz="2400" b="1" i="1" smtClean="0">
                        <a:latin typeface="Cambria Math" panose="02040503050406030204" pitchFamily="18" charset="0"/>
                        <a:ea typeface="ＭＳ Ｐゴシック" panose="020B0600070205080204" pitchFamily="34" charset="-128"/>
                      </a:rPr>
                      <m:t>𝒙</m:t>
                    </m:r>
                    <m:r>
                      <a:rPr lang="en-US" altLang="ja-JP" sz="2400" b="1" i="1" baseline="-25000" smtClean="0">
                        <a:latin typeface="Cambria Math" panose="02040503050406030204" pitchFamily="18" charset="0"/>
                        <a:ea typeface="ＭＳ Ｐゴシック" panose="020B0600070205080204" pitchFamily="34" charset="-128"/>
                      </a:rPr>
                      <m:t>𝒓</m:t>
                    </m:r>
                    <m:r>
                      <a:rPr lang="en-US" altLang="ja-JP" sz="2400" i="1" smtClean="0">
                        <a:latin typeface="Cambria Math" panose="02040503050406030204" pitchFamily="18" charset="0"/>
                        <a:ea typeface="ＭＳ Ｐゴシック" panose="020B0600070205080204" pitchFamily="34" charset="-128"/>
                      </a:rPr>
                      <m:t>, </m:t>
                    </m:r>
                    <m:r>
                      <a:rPr lang="en-US" altLang="ja-JP" sz="2400" i="1" smtClean="0">
                        <a:latin typeface="Cambria Math" panose="02040503050406030204" pitchFamily="18" charset="0"/>
                        <a:ea typeface="ＭＳ Ｐゴシック" panose="020B0600070205080204" pitchFamily="34" charset="-128"/>
                      </a:rPr>
                      <m:t>𝑦𝑟</m:t>
                    </m:r>
                    <m:r>
                      <a:rPr lang="en-US" altLang="ja-JP" sz="2400" i="1" smtClean="0">
                        <a:latin typeface="Cambria Math" panose="02040503050406030204" pitchFamily="18" charset="0"/>
                        <a:ea typeface="ＭＳ Ｐゴシック" panose="020B0600070205080204" pitchFamily="34" charset="-128"/>
                      </a:rPr>
                      <m:t>)}</m:t>
                    </m:r>
                  </m:oMath>
                </a14:m>
                <a:r>
                  <a:rPr lang="en-US" altLang="ja-JP" sz="2400">
                    <a:ea typeface="ＭＳ Ｐゴシック" panose="020B0600070205080204" pitchFamily="34" charset="-128"/>
                  </a:rPr>
                  <a:t> được biểu diễn (ánh xạ) tương ứng:</a:t>
                </a:r>
              </a:p>
              <a:p>
                <a:pPr marL="742950" lvl="1" indent="857250">
                  <a:spcBef>
                    <a:spcPct val="80000"/>
                  </a:spcBef>
                  <a:buFont typeface="Wingdings" panose="05000000000000000000" pitchFamily="2" charset="2"/>
                  <a:buNone/>
                </a:pPr>
                <a:r>
                  <a:rPr lang="en-US" altLang="ja-JP" sz="2400">
                    <a:ea typeface="ＭＳ Ｐゴシック" panose="020B0600070205080204" pitchFamily="34" charset="-128"/>
                  </a:rPr>
                  <a:t>{(</a:t>
                </a:r>
                <a:r>
                  <a:rPr lang="en-US" altLang="ja-JP" sz="2400" i="1">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1</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1</a:t>
                </a:r>
                <a:r>
                  <a:rPr lang="en-US" altLang="ja-JP" sz="2400">
                    <a:ea typeface="ＭＳ Ｐゴシック" panose="020B0600070205080204" pitchFamily="34" charset="-128"/>
                  </a:rPr>
                  <a:t>), (</a:t>
                </a:r>
                <a:r>
                  <a:rPr lang="en-US" altLang="ja-JP" sz="2400" i="1">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2</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2</a:t>
                </a:r>
                <a:r>
                  <a:rPr lang="en-US" altLang="ja-JP" sz="2400">
                    <a:ea typeface="ＭＳ Ｐゴシック" panose="020B0600070205080204" pitchFamily="34" charset="-128"/>
                  </a:rPr>
                  <a:t>), …, (</a:t>
                </a:r>
                <a:r>
                  <a:rPr lang="en-US" altLang="ja-JP" sz="2400" i="1">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r</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r</a:t>
                </a:r>
                <a:r>
                  <a:rPr lang="en-US" altLang="ja-JP" sz="2400">
                    <a:ea typeface="ＭＳ Ｐゴシック" panose="020B0600070205080204" pitchFamily="34" charset="-128"/>
                  </a:rPr>
                  <a:t>)} </a:t>
                </a:r>
                <a:endParaRPr lang="en-US" sz="2400">
                  <a:ea typeface="ＭＳ Ｐゴシック" panose="020B0600070205080204" pitchFamily="34" charset="-128"/>
                </a:endParaRPr>
              </a:p>
            </p:txBody>
          </p:sp>
        </mc:Choice>
        <mc:Fallback xmlns="">
          <p:sp>
            <p:nvSpPr>
              <p:cNvPr id="22532" name="Rectangle 3"/>
              <p:cNvSpPr>
                <a:spLocks noGrp="1" noRot="1" noChangeAspect="1" noMove="1" noResize="1" noEditPoints="1" noAdjustHandles="1" noChangeArrowheads="1" noChangeShapeType="1" noTextEdit="1"/>
              </p:cNvSpPr>
              <p:nvPr>
                <p:ph type="body" idx="4294967295"/>
              </p:nvPr>
            </p:nvSpPr>
            <p:spPr>
              <a:xfrm>
                <a:off x="457200" y="1447800"/>
                <a:ext cx="8229600" cy="4419600"/>
              </a:xfrm>
              <a:blipFill rotWithShape="0">
                <a:blip r:embed="rId4"/>
                <a:stretch>
                  <a:fillRect l="-296" t="-966" r="-1111" b="-2897"/>
                </a:stretch>
              </a:blipFill>
            </p:spPr>
            <p:txBody>
              <a:bodyPr/>
              <a:lstStyle/>
              <a:p>
                <a:r>
                  <a:rPr lang="vi-VN">
                    <a:noFill/>
                  </a:rPr>
                  <a:t> </a:t>
                </a:r>
              </a:p>
            </p:txBody>
          </p:sp>
        </mc:Fallback>
      </mc:AlternateContent>
      <p:sp>
        <p:nvSpPr>
          <p:cNvPr id="2253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22530" name="Object 2"/>
          <p:cNvGraphicFramePr>
            <a:graphicFrameLocks noChangeAspect="1"/>
          </p:cNvGraphicFramePr>
          <p:nvPr/>
        </p:nvGraphicFramePr>
        <p:xfrm>
          <a:off x="2895600" y="2743200"/>
          <a:ext cx="1692275" cy="1066800"/>
        </p:xfrm>
        <a:graphic>
          <a:graphicData uri="http://schemas.openxmlformats.org/presentationml/2006/ole">
            <mc:AlternateContent xmlns:mc="http://schemas.openxmlformats.org/markup-compatibility/2006">
              <mc:Choice xmlns:v="urn:schemas-microsoft-com:vml" Requires="v">
                <p:oleObj name="Equation" r:id="rId5" imgW="622030" imgH="393529" progId="Equation.3">
                  <p:embed/>
                </p:oleObj>
              </mc:Choice>
              <mc:Fallback>
                <p:oleObj name="Equation" r:id="rId5" imgW="622030" imgH="393529" progId="Equation.3">
                  <p:embed/>
                  <p:pic>
                    <p:nvPicPr>
                      <p:cNvPr id="2253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743200"/>
                        <a:ext cx="1692275" cy="1066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38</a:t>
            </a:fld>
            <a:endParaRPr lang="en-US" altLang="en-US">
              <a:latin typeface="Garamond" panose="02020404030301010803" pitchFamily="18" charset="0"/>
            </a:endParaRPr>
          </a:p>
        </p:txBody>
      </p:sp>
    </p:spTree>
    <p:extLst>
      <p:ext uri="{BB962C8B-B14F-4D97-AF65-F5344CB8AC3E}">
        <p14:creationId xmlns:p14="http://schemas.microsoft.com/office/powerpoint/2010/main" val="8855418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idx="4294967295"/>
          </p:nvPr>
        </p:nvSpPr>
        <p:spPr>
          <a:xfrm>
            <a:off x="457200" y="307975"/>
            <a:ext cx="8229600" cy="758825"/>
          </a:xfrm>
        </p:spPr>
        <p:txBody>
          <a:bodyPr>
            <a:normAutofit fontScale="90000"/>
          </a:bodyPr>
          <a:lstStyle/>
          <a:p>
            <a:r>
              <a:rPr lang="en-US" sz="3600">
                <a:latin typeface="Tahoma" panose="020B0604030504040204" pitchFamily="34" charset="0"/>
                <a:ea typeface="Tahoma" panose="020B0604030504040204" pitchFamily="34" charset="0"/>
                <a:cs typeface="Tahoma" panose="020B0604030504040204" pitchFamily="34" charset="0"/>
              </a:rPr>
              <a:t>Chuyển đổi không gian biểu diễn (2)</a:t>
            </a:r>
          </a:p>
        </p:txBody>
      </p:sp>
      <p:pic>
        <p:nvPicPr>
          <p:cNvPr id="46083" name="Picture 4"/>
          <p:cNvPicPr>
            <a:picLocks noGrp="1" noChangeAspect="1" noChangeArrowheads="1"/>
          </p:cNvPicPr>
          <p:nvPr>
            <p:ph sz="half" idx="4294967295"/>
          </p:nvPr>
        </p:nvPicPr>
        <p:blipFill>
          <a:blip r:embed="rId2">
            <a:extLst>
              <a:ext uri="{28A0092B-C50C-407E-A947-70E740481C1C}">
                <a14:useLocalDpi xmlns:a14="http://schemas.microsoft.com/office/drawing/2010/main"/>
              </a:ext>
            </a:extLst>
          </a:blip>
          <a:srcRect/>
          <a:stretch>
            <a:fillRect/>
          </a:stretch>
        </p:blipFill>
        <p:spPr>
          <a:xfrm>
            <a:off x="457200" y="1295400"/>
            <a:ext cx="8172450" cy="2328863"/>
          </a:xfrm>
          <a:noFill/>
        </p:spPr>
      </p:pic>
      <p:sp>
        <p:nvSpPr>
          <p:cNvPr id="46084" name="Text Box 8"/>
          <p:cNvSpPr txBox="1">
            <a:spLocks noChangeArrowheads="1"/>
          </p:cNvSpPr>
          <p:nvPr/>
        </p:nvSpPr>
        <p:spPr bwMode="auto">
          <a:xfrm>
            <a:off x="685800" y="4267200"/>
            <a:ext cx="7848600" cy="195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171450" indent="-1714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sz="2200"/>
              <a:t>Trong ví dụ này, không gian sau chuyển đổi vẫn là có số chiều bằng không gian ban đầu (2 chiều)</a:t>
            </a:r>
          </a:p>
          <a:p>
            <a:pPr eaLnBrk="1" hangingPunct="1">
              <a:spcBef>
                <a:spcPts val="1200"/>
              </a:spcBef>
              <a:buFontTx/>
              <a:buChar char="•"/>
            </a:pPr>
            <a:r>
              <a:rPr lang="en-US" sz="2200"/>
              <a:t>Nhưng thông thường, số chiều của không gian sau chuyển đổi (feature space) lớn hơn (nhiều) số chiều của không gian ban đầu (input space)</a:t>
            </a:r>
          </a:p>
        </p:txBody>
      </p:sp>
      <p:sp>
        <p:nvSpPr>
          <p:cNvPr id="46085" name="Text Box 8"/>
          <p:cNvSpPr txBox="1">
            <a:spLocks noChangeArrowheads="1"/>
          </p:cNvSpPr>
          <p:nvPr/>
        </p:nvSpPr>
        <p:spPr bwMode="auto">
          <a:xfrm>
            <a:off x="381000" y="3657600"/>
            <a:ext cx="1600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600" i="1">
                <a:latin typeface="Courier New" panose="02070309020205020404" pitchFamily="49" charset="0"/>
              </a:rPr>
              <a:t>[Liu, 2006]</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39</a:t>
            </a:fld>
            <a:endParaRPr lang="en-US" altLang="en-US">
              <a:latin typeface="Garamond" panose="02020404030301010803" pitchFamily="18" charset="0"/>
            </a:endParaRPr>
          </a:p>
        </p:txBody>
      </p:sp>
    </p:spTree>
    <p:extLst>
      <p:ext uri="{BB962C8B-B14F-4D97-AF65-F5344CB8AC3E}">
        <p14:creationId xmlns:p14="http://schemas.microsoft.com/office/powerpoint/2010/main" val="26273431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7200" y="304800"/>
            <a:ext cx="8229600" cy="762000"/>
          </a:xfrm>
        </p:spPr>
        <p:txBody>
          <a:bodyPr/>
          <a:lstStyle/>
          <a:p>
            <a:pPr>
              <a:defRPr/>
            </a:pPr>
            <a:r>
              <a:rPr lang="en-US" sz="3600" dirty="0" err="1">
                <a:latin typeface="Tahoma" panose="020B0604030504040204" pitchFamily="34" charset="0"/>
                <a:ea typeface="Tahoma" panose="020B0604030504040204" pitchFamily="34" charset="0"/>
                <a:cs typeface="Tahoma" panose="020B0604030504040204" pitchFamily="34" charset="0"/>
              </a:rPr>
              <a:t>Máy</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vectơ</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err="1">
                <a:latin typeface="Tahoma" panose="020B0604030504040204" pitchFamily="34" charset="0"/>
                <a:ea typeface="Tahoma" panose="020B0604030504040204" pitchFamily="34" charset="0"/>
                <a:cs typeface="Tahoma" panose="020B0604030504040204" pitchFamily="34" charset="0"/>
              </a:rPr>
              <a:t>hỗ</a:t>
            </a:r>
            <a:r>
              <a:rPr lang="en-US" sz="3600">
                <a:latin typeface="Tahoma" panose="020B0604030504040204" pitchFamily="34" charset="0"/>
                <a:ea typeface="Tahoma" panose="020B0604030504040204" pitchFamily="34" charset="0"/>
                <a:cs typeface="Tahoma" panose="020B0604030504040204" pitchFamily="34" charset="0"/>
              </a:rPr>
              <a:t> trợ: </a:t>
            </a:r>
            <a:r>
              <a:rPr lang="en-US" sz="3600" dirty="0" err="1">
                <a:latin typeface="Tahoma" panose="020B0604030504040204" pitchFamily="34" charset="0"/>
                <a:ea typeface="Tahoma" panose="020B0604030504040204" pitchFamily="34" charset="0"/>
                <a:cs typeface="Tahoma" panose="020B0604030504040204" pitchFamily="34" charset="0"/>
              </a:rPr>
              <a:t>Giới</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thiệu</a:t>
            </a:r>
            <a:r>
              <a:rPr lang="en-US" sz="3600" dirty="0">
                <a:latin typeface="Tahoma" panose="020B0604030504040204" pitchFamily="34" charset="0"/>
                <a:ea typeface="Tahoma" panose="020B0604030504040204" pitchFamily="34" charset="0"/>
                <a:cs typeface="Tahoma" panose="020B0604030504040204" pitchFamily="34" charset="0"/>
              </a:rPr>
              <a:t> (2)</a:t>
            </a:r>
          </a:p>
        </p:txBody>
      </p:sp>
      <p:sp>
        <p:nvSpPr>
          <p:cNvPr id="34819" name="Rectangle 3"/>
          <p:cNvSpPr>
            <a:spLocks noGrp="1" noChangeArrowheads="1"/>
          </p:cNvSpPr>
          <p:nvPr>
            <p:ph idx="1"/>
          </p:nvPr>
        </p:nvSpPr>
        <p:spPr>
          <a:xfrm>
            <a:off x="457200" y="1371600"/>
            <a:ext cx="8229600" cy="4862513"/>
          </a:xfrm>
        </p:spPr>
        <p:txBody>
          <a:bodyPr>
            <a:normAutofit/>
          </a:bodyPr>
          <a:lstStyle/>
          <a:p>
            <a:pPr marL="228600" indent="-228600">
              <a:spcBef>
                <a:spcPts val="1138"/>
              </a:spcBef>
            </a:pPr>
            <a:r>
              <a:rPr lang="en-US" sz="2200"/>
              <a:t>SVM có một nền tảng lý thuyết chặt chẽ</a:t>
            </a:r>
          </a:p>
          <a:p>
            <a:pPr marL="228600" indent="-228600">
              <a:spcBef>
                <a:spcPts val="1138"/>
              </a:spcBef>
            </a:pPr>
            <a:r>
              <a:rPr lang="en-US" sz="2200"/>
              <a:t>SVM là một phương pháp tốt (phù hợp) đối với những bài toán phân lớp có không gian rất nhiều chiều (các đối tượng cần phân lớp được biểu diễn bởi một tập rất lớn các thuộc tính)</a:t>
            </a:r>
          </a:p>
          <a:p>
            <a:pPr marL="228600" indent="-228600">
              <a:spcBef>
                <a:spcPts val="1138"/>
              </a:spcBef>
            </a:pPr>
            <a:r>
              <a:rPr lang="en-US" sz="2200"/>
              <a:t>SVM đã được biết đến là một trong số các phương pháp phân lớp tốt nhất đối với các bài toán phân lớp văn bản (text classification)</a:t>
            </a: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4</a:t>
            </a:fld>
            <a:endParaRPr lang="en-US" altLang="en-US">
              <a:latin typeface="Garamond" panose="02020404030301010803" pitchFamily="18" charset="0"/>
            </a:endParaRPr>
          </a:p>
        </p:txBody>
      </p:sp>
    </p:spTree>
    <p:extLst>
      <p:ext uri="{BB962C8B-B14F-4D97-AF65-F5344CB8AC3E}">
        <p14:creationId xmlns:p14="http://schemas.microsoft.com/office/powerpoint/2010/main" val="3822175496"/>
      </p:ext>
    </p:extLst>
  </p:cSld>
  <p:clrMapOvr>
    <a:overrideClrMapping bg1="lt1" tx1="dk1" bg2="lt2" tx2="dk2" accent1="accent1" accent2="accent2" accent3="accent3" accent4="accent4" accent5="accent5" accent6="accent6" hlink="hlink" folHlink="folHlink"/>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57200" y="304800"/>
            <a:ext cx="8229600" cy="9144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Non-linear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Bài toán tối ưu</a:t>
            </a:r>
          </a:p>
        </p:txBody>
      </p:sp>
      <p:sp>
        <p:nvSpPr>
          <p:cNvPr id="23558" name="Rectangle 3"/>
          <p:cNvSpPr>
            <a:spLocks noGrp="1" noChangeArrowheads="1"/>
          </p:cNvSpPr>
          <p:nvPr>
            <p:ph type="body" sz="half" idx="1"/>
          </p:nvPr>
        </p:nvSpPr>
        <p:spPr>
          <a:xfrm>
            <a:off x="457200" y="1219200"/>
            <a:ext cx="8382000" cy="4835525"/>
          </a:xfrm>
        </p:spPr>
        <p:txBody>
          <a:bodyPr/>
          <a:lstStyle/>
          <a:p>
            <a:pPr marL="228600" indent="-228600"/>
            <a:r>
              <a:rPr lang="en-US" sz="2200"/>
              <a:t>Sau quá trình chuyển đổi không gian biểu diễn, bài toán tối ưu:</a:t>
            </a:r>
          </a:p>
          <a:p>
            <a:pPr marL="228600" indent="-228600">
              <a:spcBef>
                <a:spcPts val="11400"/>
              </a:spcBef>
            </a:pPr>
            <a:r>
              <a:rPr lang="en-US" sz="2200"/>
              <a:t>Bài toán (tối ưu) đối ngẫu:</a:t>
            </a:r>
          </a:p>
          <a:p>
            <a:pPr marL="228600" indent="-228600">
              <a:spcBef>
                <a:spcPts val="14400"/>
              </a:spcBef>
            </a:pPr>
            <a:r>
              <a:rPr lang="en-US" sz="2200"/>
              <a:t>Ranh giới quyết định phân lớp là siêu phẳng phân tách:</a:t>
            </a:r>
          </a:p>
        </p:txBody>
      </p:sp>
      <p:graphicFrame>
        <p:nvGraphicFramePr>
          <p:cNvPr id="23554" name="Object 2"/>
          <p:cNvGraphicFramePr>
            <a:graphicFrameLocks noGrp="1" noChangeAspect="1"/>
          </p:cNvGraphicFramePr>
          <p:nvPr>
            <p:ph sz="quarter" idx="2"/>
          </p:nvPr>
        </p:nvGraphicFramePr>
        <p:xfrm>
          <a:off x="2895600" y="1524000"/>
          <a:ext cx="4151313" cy="1447800"/>
        </p:xfrm>
        <a:graphic>
          <a:graphicData uri="http://schemas.openxmlformats.org/presentationml/2006/ole">
            <mc:AlternateContent xmlns:mc="http://schemas.openxmlformats.org/markup-compatibility/2006">
              <mc:Choice xmlns:v="urn:schemas-microsoft-com:vml" Requires="v">
                <p:oleObj name="Equation" r:id="rId2" imgW="2476440" imgH="863280" progId="Equation.3">
                  <p:embed/>
                </p:oleObj>
              </mc:Choice>
              <mc:Fallback>
                <p:oleObj name="Equation" r:id="rId2" imgW="2476440" imgH="863280" progId="Equation.3">
                  <p:embed/>
                  <p:pic>
                    <p:nvPicPr>
                      <p:cNvPr id="235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0"/>
                        <a:ext cx="4151313" cy="1447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Grp="1" noChangeAspect="1"/>
          </p:cNvGraphicFramePr>
          <p:nvPr>
            <p:ph sz="quarter" idx="3"/>
          </p:nvPr>
        </p:nvGraphicFramePr>
        <p:xfrm>
          <a:off x="2895600" y="3381375"/>
          <a:ext cx="4498975" cy="1724025"/>
        </p:xfrm>
        <a:graphic>
          <a:graphicData uri="http://schemas.openxmlformats.org/presentationml/2006/ole">
            <mc:AlternateContent xmlns:mc="http://schemas.openxmlformats.org/markup-compatibility/2006">
              <mc:Choice xmlns:v="urn:schemas-microsoft-com:vml" Requires="v">
                <p:oleObj name="Equation" r:id="rId4" imgW="2717640" imgH="1041120" progId="Equation.3">
                  <p:embed/>
                </p:oleObj>
              </mc:Choice>
              <mc:Fallback>
                <p:oleObj name="Equation" r:id="rId4" imgW="2717640" imgH="1041120" progId="Equation.3">
                  <p:embed/>
                  <p:pic>
                    <p:nvPicPr>
                      <p:cNvPr id="235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381375"/>
                        <a:ext cx="4498975" cy="1724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1600200" y="5486400"/>
          <a:ext cx="5943600" cy="774700"/>
        </p:xfrm>
        <a:graphic>
          <a:graphicData uri="http://schemas.openxmlformats.org/presentationml/2006/ole">
            <mc:AlternateContent xmlns:mc="http://schemas.openxmlformats.org/markup-compatibility/2006">
              <mc:Choice xmlns:v="urn:schemas-microsoft-com:vml" Requires="v">
                <p:oleObj name="Equation" r:id="rId6" imgW="3314520" imgH="431640" progId="Equation.3">
                  <p:embed/>
                </p:oleObj>
              </mc:Choice>
              <mc:Fallback>
                <p:oleObj name="Equation" r:id="rId6" imgW="3314520" imgH="431640" progId="Equation.3">
                  <p:embed/>
                  <p:pic>
                    <p:nvPicPr>
                      <p:cNvPr id="2355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5943600" cy="774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3559" name="Text Box 8"/>
          <p:cNvSpPr txBox="1">
            <a:spLocks noChangeArrowheads="1"/>
          </p:cNvSpPr>
          <p:nvPr/>
        </p:nvSpPr>
        <p:spPr bwMode="auto">
          <a:xfrm>
            <a:off x="7772400" y="1889125"/>
            <a:ext cx="990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[Eq.34]</a:t>
            </a:r>
          </a:p>
        </p:txBody>
      </p:sp>
      <p:sp>
        <p:nvSpPr>
          <p:cNvPr id="23560" name="Text Box 8"/>
          <p:cNvSpPr txBox="1">
            <a:spLocks noChangeArrowheads="1"/>
          </p:cNvSpPr>
          <p:nvPr/>
        </p:nvSpPr>
        <p:spPr bwMode="auto">
          <a:xfrm>
            <a:off x="7848600" y="3870325"/>
            <a:ext cx="990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[Eq.35]</a:t>
            </a:r>
          </a:p>
        </p:txBody>
      </p:sp>
      <p:sp>
        <p:nvSpPr>
          <p:cNvPr id="23561" name="Text Box 8"/>
          <p:cNvSpPr txBox="1">
            <a:spLocks noChangeArrowheads="1"/>
          </p:cNvSpPr>
          <p:nvPr/>
        </p:nvSpPr>
        <p:spPr bwMode="auto">
          <a:xfrm>
            <a:off x="7848600" y="5638800"/>
            <a:ext cx="990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[Eq.36]</a:t>
            </a:r>
          </a:p>
        </p:txBody>
      </p:sp>
      <p:sp>
        <p:nvSpPr>
          <p:cNvPr id="23562" name="TextBox 9"/>
          <p:cNvSpPr txBox="1">
            <a:spLocks noChangeArrowheads="1"/>
          </p:cNvSpPr>
          <p:nvPr/>
        </p:nvSpPr>
        <p:spPr bwMode="auto">
          <a:xfrm>
            <a:off x="1219200" y="1676400"/>
            <a:ext cx="1905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t>Cực tiểu hóa:</a:t>
            </a:r>
          </a:p>
        </p:txBody>
      </p:sp>
      <p:sp>
        <p:nvSpPr>
          <p:cNvPr id="23563" name="TextBox 10"/>
          <p:cNvSpPr txBox="1">
            <a:spLocks noChangeArrowheads="1"/>
          </p:cNvSpPr>
          <p:nvPr/>
        </p:nvSpPr>
        <p:spPr bwMode="auto">
          <a:xfrm>
            <a:off x="1219200" y="2362200"/>
            <a:ext cx="1828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t>Với điều kiện:</a:t>
            </a:r>
          </a:p>
        </p:txBody>
      </p:sp>
      <p:sp>
        <p:nvSpPr>
          <p:cNvPr id="23564" name="TextBox 9"/>
          <p:cNvSpPr txBox="1">
            <a:spLocks noChangeArrowheads="1"/>
          </p:cNvSpPr>
          <p:nvPr/>
        </p:nvSpPr>
        <p:spPr bwMode="auto">
          <a:xfrm>
            <a:off x="1295400" y="3514725"/>
            <a:ext cx="1905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t>Cực đại hóa:</a:t>
            </a:r>
          </a:p>
        </p:txBody>
      </p:sp>
      <p:sp>
        <p:nvSpPr>
          <p:cNvPr id="23565" name="TextBox 10"/>
          <p:cNvSpPr txBox="1">
            <a:spLocks noChangeArrowheads="1"/>
          </p:cNvSpPr>
          <p:nvPr/>
        </p:nvSpPr>
        <p:spPr bwMode="auto">
          <a:xfrm>
            <a:off x="1295400" y="4200525"/>
            <a:ext cx="1828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t>Với điều kiện:</a:t>
            </a:r>
          </a:p>
        </p:txBody>
      </p:sp>
      <p:sp>
        <p:nvSpPr>
          <p:cNvPr id="18" name="Slide Number Placeholder 17"/>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B56CBE-75CB-4B39-8514-8E0380D5B0E9}" type="slidenum">
              <a:rPr lang="en-US" altLang="en-US">
                <a:latin typeface="Garamond" panose="02020404030301010803" pitchFamily="18" charset="0"/>
              </a:rPr>
              <a:pPr eaLnBrk="1" hangingPunct="1"/>
              <a:t>40</a:t>
            </a:fld>
            <a:endParaRPr lang="en-US" altLang="en-US">
              <a:latin typeface="Garamond" panose="02020404030301010803" pitchFamily="18" charset="0"/>
            </a:endParaRPr>
          </a:p>
        </p:txBody>
      </p:sp>
    </p:spTree>
    <p:extLst>
      <p:ext uri="{BB962C8B-B14F-4D97-AF65-F5344CB8AC3E}">
        <p14:creationId xmlns:p14="http://schemas.microsoft.com/office/powerpoint/2010/main" val="272712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Chuyển đổi không gian: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Ví dụ</a:t>
            </a:r>
          </a:p>
        </p:txBody>
      </p:sp>
      <mc:AlternateContent xmlns:mc="http://schemas.openxmlformats.org/markup-compatibility/2006" xmlns:a14="http://schemas.microsoft.com/office/drawing/2010/main">
        <mc:Choice Requires="a14">
          <p:sp>
            <p:nvSpPr>
              <p:cNvPr id="24580" name="Rectangle 3"/>
              <p:cNvSpPr>
                <a:spLocks noGrp="1" noChangeArrowheads="1"/>
              </p:cNvSpPr>
              <p:nvPr>
                <p:ph type="body" idx="4294967295"/>
              </p:nvPr>
            </p:nvSpPr>
            <p:spPr>
              <a:xfrm>
                <a:off x="457200" y="1447800"/>
                <a:ext cx="8229600" cy="4648200"/>
              </a:xfrm>
            </p:spPr>
            <p:txBody>
              <a:bodyPr/>
              <a:lstStyle/>
              <a:p>
                <a:pPr marL="228600" indent="-228600"/>
                <a:r>
                  <a:rPr lang="en-US" sz="2400"/>
                  <a:t>Xét không gian biểu diễn ban đầu có 2 chiều, và chúng ta chọn hàm ánh xạ từ không gian ban đầu (2-D) sang không gian mới (3-D) như sau:</a:t>
                </a:r>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e>
                      </m:rad>
                      <m:r>
                        <a:rPr lang="en-US" sz="2400" b="0" i="1" smtClean="0">
                          <a:latin typeface="Cambria Math" panose="02040503050406030204" pitchFamily="18" charset="0"/>
                          <a:ea typeface="Cambria Math" panose="02040503050406030204" pitchFamily="18" charset="0"/>
                        </a:rPr>
                        <m:t>)</m:t>
                      </m:r>
                    </m:oMath>
                  </m:oMathPara>
                </a14:m>
                <a:endParaRPr lang="en-US" sz="2400"/>
              </a:p>
              <a:p>
                <a:pPr marL="228600" indent="-228600">
                  <a:spcBef>
                    <a:spcPts val="1800"/>
                  </a:spcBef>
                </a:pPr>
                <a:r>
                  <a:rPr lang="en-US" altLang="ja-JP" sz="2400">
                    <a:ea typeface="ＭＳ Ｐゴシック" panose="020B0600070205080204" pitchFamily="34" charset="-128"/>
                  </a:rPr>
                  <a:t>Xét quan sát </a:t>
                </a:r>
                <a14:m>
                  <m:oMath xmlns:m="http://schemas.openxmlformats.org/officeDocument/2006/math">
                    <m:r>
                      <a:rPr lang="en-US" altLang="ja-JP" sz="2400" b="1" i="1" smtClean="0">
                        <a:latin typeface="Cambria Math" panose="02040503050406030204" pitchFamily="18" charset="0"/>
                        <a:ea typeface="ＭＳ Ｐゴシック" panose="020B0600070205080204" pitchFamily="34" charset="-128"/>
                      </a:rPr>
                      <m:t>𝒙</m:t>
                    </m:r>
                    <m:r>
                      <a:rPr lang="en-US" altLang="ja-JP" sz="2400" i="1" smtClean="0">
                        <a:latin typeface="Cambria Math" panose="02040503050406030204" pitchFamily="18" charset="0"/>
                        <a:ea typeface="ＭＳ Ｐゴシック" panose="020B0600070205080204" pitchFamily="34" charset="-128"/>
                      </a:rPr>
                      <m:t>=(2, 3)</m:t>
                    </m:r>
                  </m:oMath>
                </a14:m>
                <a:r>
                  <a:rPr lang="en-US" altLang="ja-JP" sz="2400">
                    <a:ea typeface="ＭＳ Ｐゴシック" panose="020B0600070205080204" pitchFamily="34" charset="-128"/>
                  </a:rPr>
                  <a:t> trong không gian ban đầu (2-D)</a:t>
                </a:r>
              </a:p>
              <a:p>
                <a:pPr marL="228600" indent="-228600">
                  <a:spcBef>
                    <a:spcPct val="70000"/>
                  </a:spcBef>
                </a:pPr>
                <a:r>
                  <a:rPr lang="en-US" altLang="ja-JP" sz="2400">
                    <a:ea typeface="ＭＳ Ｐゴシック" panose="020B0600070205080204" pitchFamily="34" charset="-128"/>
                  </a:rPr>
                  <a:t>Trong không gian sau chuyển đổi (3-D), thì quan sát này được biểu diễn như sau:</a:t>
                </a:r>
              </a:p>
              <a:p>
                <a:pPr marL="742950" lvl="1" indent="285750">
                  <a:spcBef>
                    <a:spcPct val="4000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400" b="1" i="1" smtClean="0">
                          <a:latin typeface="Cambria Math" panose="02040503050406030204" pitchFamily="18" charset="0"/>
                          <a:ea typeface="ＭＳ Ｐゴシック" panose="020B0600070205080204" pitchFamily="34" charset="-128"/>
                          <a:sym typeface="Symbol" panose="05050102010706020507" pitchFamily="18" charset="2"/>
                        </a:rPr>
                        <m:t>𝒙</m:t>
                      </m:r>
                      <m:r>
                        <a:rPr lang="en-US" altLang="ja-JP" sz="2400" i="1" smtClean="0">
                          <a:latin typeface="Cambria Math" panose="02040503050406030204" pitchFamily="18" charset="0"/>
                          <a:ea typeface="ＭＳ Ｐゴシック" panose="020B0600070205080204" pitchFamily="34" charset="-128"/>
                          <a:sym typeface="Symbol" panose="05050102010706020507" pitchFamily="18" charset="2"/>
                        </a:rPr>
                        <m:t>)=</m:t>
                      </m:r>
                      <m:r>
                        <a:rPr lang="en-US" altLang="ja-JP" sz="2400" i="1" smtClean="0">
                          <a:latin typeface="Cambria Math" panose="02040503050406030204" pitchFamily="18" charset="0"/>
                          <a:ea typeface="ＭＳ Ｐゴシック" panose="020B0600070205080204" pitchFamily="34" charset="-128"/>
                        </a:rPr>
                        <m:t>(4, 9, 8.49)</m:t>
                      </m:r>
                    </m:oMath>
                  </m:oMathPara>
                </a14:m>
                <a:endParaRPr lang="en-US" sz="2400">
                  <a:ea typeface="ＭＳ Ｐゴシック" panose="020B0600070205080204" pitchFamily="34" charset="-128"/>
                </a:endParaRPr>
              </a:p>
            </p:txBody>
          </p:sp>
        </mc:Choice>
        <mc:Fallback xmlns="">
          <p:sp>
            <p:nvSpPr>
              <p:cNvPr id="24580" name="Rectangle 3"/>
              <p:cNvSpPr>
                <a:spLocks noGrp="1" noRot="1" noChangeAspect="1" noMove="1" noResize="1" noEditPoints="1" noAdjustHandles="1" noChangeArrowheads="1" noChangeShapeType="1" noTextEdit="1"/>
              </p:cNvSpPr>
              <p:nvPr>
                <p:ph type="body" idx="4294967295"/>
              </p:nvPr>
            </p:nvSpPr>
            <p:spPr>
              <a:xfrm>
                <a:off x="457200" y="1447800"/>
                <a:ext cx="8229600" cy="4648200"/>
              </a:xfrm>
              <a:blipFill rotWithShape="0">
                <a:blip r:embed="rId2"/>
                <a:stretch>
                  <a:fillRect l="-296" t="-919" r="-1556"/>
                </a:stretch>
              </a:blipFill>
            </p:spPr>
            <p:txBody>
              <a:bodyPr/>
              <a:lstStyle/>
              <a:p>
                <a:r>
                  <a:rPr lang="en-US">
                    <a:noFill/>
                  </a:rPr>
                  <a:t> </a:t>
                </a:r>
              </a:p>
            </p:txBody>
          </p:sp>
        </mc:Fallback>
      </mc:AlternateContent>
      <p:sp>
        <p:nvSpPr>
          <p:cNvPr id="2458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41</a:t>
            </a:fld>
            <a:endParaRPr lang="en-US" altLang="en-US">
              <a:latin typeface="Garamond" panose="02020404030301010803" pitchFamily="18" charset="0"/>
            </a:endParaRPr>
          </a:p>
        </p:txBody>
      </p:sp>
    </p:spTree>
    <p:extLst>
      <p:ext uri="{BB962C8B-B14F-4D97-AF65-F5344CB8AC3E}">
        <p14:creationId xmlns:p14="http://schemas.microsoft.com/office/powerpoint/2010/main" val="76475893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Chuyển đổi không gian: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Trở ngại</a:t>
            </a:r>
          </a:p>
        </p:txBody>
      </p:sp>
      <p:sp>
        <p:nvSpPr>
          <p:cNvPr id="47107" name="Rectangle 3"/>
          <p:cNvSpPr>
            <a:spLocks noGrp="1" noChangeArrowheads="1"/>
          </p:cNvSpPr>
          <p:nvPr>
            <p:ph type="body" idx="4294967295"/>
          </p:nvPr>
        </p:nvSpPr>
        <p:spPr>
          <a:xfrm>
            <a:off x="457200" y="1295400"/>
            <a:ext cx="8229600" cy="4648200"/>
          </a:xfrm>
        </p:spPr>
        <p:txBody>
          <a:bodyPr/>
          <a:lstStyle/>
          <a:p>
            <a:pPr marL="285750" indent="-285750"/>
            <a:r>
              <a:rPr lang="en-US" sz="2200"/>
              <a:t>Việc chuyển đổi không gian một cách trực tiếp có thể gặp vấn đề về số chiều không gian quá lớn (curse of dimensionality)</a:t>
            </a:r>
          </a:p>
          <a:p>
            <a:pPr marL="285750" indent="-285750">
              <a:spcBef>
                <a:spcPts val="1200"/>
              </a:spcBef>
            </a:pPr>
            <a:r>
              <a:rPr lang="en-US" sz="2200"/>
              <a:t>Ngay cả với một không gian ban đầu có số chiều không lớn, một hàm chuyển đổi (ánh xạ) thích hợp có thể trả về một không gian mới có số chiều rất lớn</a:t>
            </a:r>
          </a:p>
          <a:p>
            <a:pPr marL="742950" lvl="1" indent="-285750">
              <a:spcBef>
                <a:spcPct val="40000"/>
              </a:spcBef>
              <a:buSzTx/>
              <a:buFont typeface="Arial" panose="020B0604020202020204" pitchFamily="34" charset="0"/>
              <a:buChar char="→"/>
            </a:pPr>
            <a:r>
              <a:rPr lang="en-US" sz="2400"/>
              <a:t> </a:t>
            </a:r>
            <a:r>
              <a:rPr lang="en-US" sz="2000"/>
              <a:t>“thích hợp” ở đây mang ý nghĩa là hàm chuyển đổi cho phép xác định không gian mới mà trong đó tập dữ liệu có thể phân lớp tuyến tính</a:t>
            </a:r>
          </a:p>
          <a:p>
            <a:pPr marL="285750" indent="-285750">
              <a:spcBef>
                <a:spcPts val="1200"/>
              </a:spcBef>
            </a:pPr>
            <a:r>
              <a:rPr lang="en-US" sz="2200"/>
              <a:t>Vấn đề: Chi phí tính toán quá lớn đối với việc chuyển đổi không gian trực tiếp hoặc không tìm được.</a:t>
            </a: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42</a:t>
            </a:fld>
            <a:endParaRPr lang="en-US" altLang="en-US">
              <a:latin typeface="Garamond" panose="02020404030301010803" pitchFamily="18" charset="0"/>
            </a:endParaRPr>
          </a:p>
        </p:txBody>
      </p:sp>
      <p:grpSp>
        <p:nvGrpSpPr>
          <p:cNvPr id="5" name="Group 4">
            <a:extLst>
              <a:ext uri="{FF2B5EF4-FFF2-40B4-BE49-F238E27FC236}">
                <a16:creationId xmlns:a16="http://schemas.microsoft.com/office/drawing/2014/main" id="{8844F6FA-F008-214C-B68D-B09268C64AE7}"/>
              </a:ext>
            </a:extLst>
          </p:cNvPr>
          <p:cNvGrpSpPr/>
          <p:nvPr/>
        </p:nvGrpSpPr>
        <p:grpSpPr>
          <a:xfrm>
            <a:off x="4193788" y="4310761"/>
            <a:ext cx="4718824" cy="2390077"/>
            <a:chOff x="4147325" y="4456676"/>
            <a:chExt cx="5843580" cy="2743226"/>
          </a:xfrm>
        </p:grpSpPr>
        <p:sp>
          <p:nvSpPr>
            <p:cNvPr id="7" name="Explosion 2 6">
              <a:extLst>
                <a:ext uri="{FF2B5EF4-FFF2-40B4-BE49-F238E27FC236}">
                  <a16:creationId xmlns:a16="http://schemas.microsoft.com/office/drawing/2014/main" id="{CEB150B0-23D2-C647-9AB8-0FB30E9B57D3}"/>
                </a:ext>
              </a:extLst>
            </p:cNvPr>
            <p:cNvSpPr/>
            <p:nvPr/>
          </p:nvSpPr>
          <p:spPr>
            <a:xfrm rot="713319">
              <a:off x="4147325" y="4456676"/>
              <a:ext cx="5843580" cy="2743226"/>
            </a:xfrm>
            <a:prstGeom prst="irregularSeal2">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A2B287-7421-FA4B-850F-2DE6BA881CAB}"/>
                </a:ext>
              </a:extLst>
            </p:cNvPr>
            <p:cNvSpPr txBox="1"/>
            <p:nvPr/>
          </p:nvSpPr>
          <p:spPr>
            <a:xfrm rot="21408579">
              <a:off x="5139808" y="5005160"/>
              <a:ext cx="3121883" cy="1695613"/>
            </a:xfrm>
            <a:prstGeom prst="rect">
              <a:avLst/>
            </a:prstGeom>
            <a:noFill/>
          </p:spPr>
          <p:txBody>
            <a:bodyPr wrap="square" rtlCol="0">
              <a:spAutoFit/>
            </a:bodyPr>
            <a:lstStyle/>
            <a:p>
              <a:pPr algn="ctr"/>
              <a:r>
                <a:rPr lang="en-US">
                  <a:latin typeface="Arial"/>
                  <a:cs typeface="Arial"/>
                </a:rPr>
                <a:t>Dữ liệu dù thu thập được lớn đến đâu thì cũng là </a:t>
              </a:r>
              <a:r>
                <a:rPr lang="en-US" b="1">
                  <a:latin typeface="Arial"/>
                  <a:cs typeface="Arial"/>
                </a:rPr>
                <a:t>quá nhỏ</a:t>
              </a:r>
              <a:r>
                <a:rPr lang="en-US">
                  <a:latin typeface="Arial"/>
                  <a:cs typeface="Arial"/>
                </a:rPr>
                <a:t> so với không gian của chúng</a:t>
              </a:r>
            </a:p>
          </p:txBody>
        </p:sp>
      </p:grpSp>
    </p:spTree>
    <p:extLst>
      <p:ext uri="{BB962C8B-B14F-4D97-AF65-F5344CB8AC3E}">
        <p14:creationId xmlns:p14="http://schemas.microsoft.com/office/powerpoint/2010/main" val="3093171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Các hàm nhân (Kernel functions)</a:t>
            </a:r>
          </a:p>
        </p:txBody>
      </p:sp>
      <p:sp>
        <p:nvSpPr>
          <p:cNvPr id="48131" name="Rectangle 3"/>
          <p:cNvSpPr>
            <a:spLocks noGrp="1" noChangeArrowheads="1"/>
          </p:cNvSpPr>
          <p:nvPr>
            <p:ph type="body" idx="4294967295"/>
          </p:nvPr>
        </p:nvSpPr>
        <p:spPr>
          <a:xfrm>
            <a:off x="457200" y="1295400"/>
            <a:ext cx="8534400" cy="4876800"/>
          </a:xfrm>
        </p:spPr>
        <p:txBody>
          <a:bodyPr/>
          <a:lstStyle/>
          <a:p>
            <a:pPr marL="228600" indent="-228600"/>
            <a:r>
              <a:rPr lang="en-US" sz="2200"/>
              <a:t>Trong biểu thức đối ngẫu ([Eq.35]) và trong biểu thức siêu phẳng phân tách ([Eq.36]):</a:t>
            </a:r>
          </a:p>
          <a:p>
            <a:pPr marL="685800" lvl="1" indent="-285750"/>
            <a:r>
              <a:rPr lang="en-US" sz="2000"/>
              <a:t>Việc xác định trực tiếp (cụ thể) giá trị </a:t>
            </a:r>
            <a:r>
              <a:rPr lang="en-US" altLang="ja-JP" sz="2000" i="1">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a:t>
            </a:r>
            <a:r>
              <a:rPr lang="en-US" altLang="ja-JP" sz="2000" b="1">
                <a:ea typeface="ＭＳ Ｐゴシック" panose="020B0600070205080204" pitchFamily="34" charset="-128"/>
              </a:rPr>
              <a:t>x</a:t>
            </a:r>
            <a:r>
              <a:rPr lang="en-US" altLang="ja-JP" sz="2000">
                <a:ea typeface="ＭＳ Ｐゴシック" panose="020B0600070205080204" pitchFamily="34" charset="-128"/>
              </a:rPr>
              <a:t>) và </a:t>
            </a:r>
            <a:r>
              <a:rPr lang="en-US" altLang="ja-JP" sz="2000" i="1">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a:t>
            </a:r>
            <a:r>
              <a:rPr lang="en-US" altLang="ja-JP" sz="2000" b="1">
                <a:ea typeface="ＭＳ Ｐゴシック" panose="020B0600070205080204" pitchFamily="34" charset="-128"/>
              </a:rPr>
              <a:t>z</a:t>
            </a:r>
            <a:r>
              <a:rPr lang="en-US" altLang="ja-JP" sz="2000">
                <a:ea typeface="ＭＳ Ｐゴシック" panose="020B0600070205080204" pitchFamily="34" charset="-128"/>
              </a:rPr>
              <a:t>) </a:t>
            </a:r>
            <a:r>
              <a:rPr lang="en-US" sz="2000"/>
              <a:t>là không cần thiết</a:t>
            </a:r>
          </a:p>
          <a:p>
            <a:pPr marL="685800" lvl="1" indent="-285750"/>
            <a:r>
              <a:rPr lang="en-US" sz="2000"/>
              <a:t>Chỉ cần tính giá trị tích vô hướng vectơ </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a:t>
            </a:r>
            <a:r>
              <a:rPr lang="en-US" altLang="ja-JP" sz="2000" b="1">
                <a:ea typeface="ＭＳ Ｐゴシック" panose="020B0600070205080204" pitchFamily="34" charset="-128"/>
              </a:rPr>
              <a:t>x</a:t>
            </a:r>
            <a:r>
              <a:rPr lang="en-US" altLang="ja-JP" sz="2000">
                <a:ea typeface="ＭＳ Ｐゴシック" panose="020B0600070205080204" pitchFamily="34" charset="-128"/>
              </a:rPr>
              <a:t>)</a:t>
            </a:r>
            <a:r>
              <a:rPr lang="en-US" altLang="ja-JP" sz="2000">
                <a:ea typeface="ＭＳ Ｐゴシック" panose="020B0600070205080204" pitchFamily="34" charset="-128"/>
                <a:sym typeface="Symbol" panose="05050102010706020507" pitchFamily="18" charset="2"/>
              </a:rPr>
              <a:t></a:t>
            </a:r>
            <a:r>
              <a:rPr lang="en-US" altLang="ja-JP" sz="2000" i="1">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a:t>
            </a:r>
            <a:r>
              <a:rPr lang="en-US" altLang="ja-JP" sz="2000" b="1">
                <a:ea typeface="ＭＳ Ｐゴシック" panose="020B0600070205080204" pitchFamily="34" charset="-128"/>
              </a:rPr>
              <a:t>z</a:t>
            </a:r>
            <a:r>
              <a:rPr lang="en-US" altLang="ja-JP" sz="2000">
                <a:ea typeface="ＭＳ Ｐゴシック" panose="020B0600070205080204" pitchFamily="34" charset="-128"/>
              </a:rPr>
              <a:t>)</a:t>
            </a:r>
            <a:r>
              <a:rPr lang="en-US" altLang="ja-JP" sz="2000">
                <a:ea typeface="ＭＳ Ｐゴシック" panose="020B0600070205080204" pitchFamily="34" charset="-128"/>
                <a:sym typeface="Symbol" panose="05050102010706020507" pitchFamily="18" charset="2"/>
              </a:rPr>
              <a:t></a:t>
            </a:r>
            <a:endParaRPr lang="en-US" altLang="ja-JP" sz="2000">
              <a:ea typeface="ＭＳ Ｐゴシック" panose="020B0600070205080204" pitchFamily="34" charset="-128"/>
            </a:endParaRPr>
          </a:p>
          <a:p>
            <a:pPr marL="685800" lvl="1" indent="-285750">
              <a:buSzTx/>
              <a:buFont typeface="Arial" panose="020B0604020202020204" pitchFamily="34" charset="0"/>
              <a:buChar char="→"/>
            </a:pPr>
            <a:r>
              <a:rPr lang="en-US" altLang="ja-JP" sz="2000" i="1">
                <a:ea typeface="ＭＳ Ｐゴシック" panose="020B0600070205080204" pitchFamily="34" charset="-128"/>
              </a:rPr>
              <a:t>Việc chuyển đổi không gian trực tiếp là không cần thiết</a:t>
            </a:r>
            <a:r>
              <a:rPr lang="en-US" altLang="ja-JP" sz="2000">
                <a:ea typeface="ＭＳ Ｐゴシック" panose="020B0600070205080204" pitchFamily="34" charset="-128"/>
              </a:rPr>
              <a:t>!</a:t>
            </a:r>
          </a:p>
          <a:p>
            <a:pPr marL="228600" indent="-228600">
              <a:spcBef>
                <a:spcPct val="60000"/>
              </a:spcBef>
            </a:pPr>
            <a:r>
              <a:rPr lang="en-US" altLang="ja-JP" sz="2200">
                <a:ea typeface="ＭＳ Ｐゴシック" panose="020B0600070205080204" pitchFamily="34" charset="-128"/>
              </a:rPr>
              <a:t>Nếu có thể</a:t>
            </a:r>
            <a:r>
              <a:rPr lang="en-US" altLang="ja-JP" sz="2200" i="1">
                <a:ea typeface="ＭＳ Ｐゴシック" panose="020B0600070205080204" pitchFamily="34" charset="-128"/>
              </a:rPr>
              <a:t> tính được tích vô hướng vectơ</a:t>
            </a:r>
            <a:r>
              <a:rPr lang="en-US" altLang="ja-JP" sz="2200">
                <a:ea typeface="ＭＳ Ｐゴシック" panose="020B0600070205080204" pitchFamily="34" charset="-128"/>
              </a:rPr>
              <a:t> </a:t>
            </a:r>
            <a:r>
              <a:rPr lang="en-US" altLang="ja-JP" sz="2200">
                <a:ea typeface="ＭＳ Ｐゴシック" panose="020B0600070205080204" pitchFamily="34" charset="-128"/>
                <a:sym typeface="Symbol" panose="05050102010706020507" pitchFamily="18" charset="2"/>
              </a:rPr>
              <a:t></a:t>
            </a:r>
            <a:r>
              <a:rPr lang="en-US" altLang="ja-JP" sz="2200" i="1">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a:t>
            </a:r>
            <a:r>
              <a:rPr lang="en-US" altLang="ja-JP" sz="2200" b="1">
                <a:ea typeface="ＭＳ Ｐゴシック" panose="020B0600070205080204" pitchFamily="34" charset="-128"/>
              </a:rPr>
              <a:t>x</a:t>
            </a:r>
            <a:r>
              <a:rPr lang="en-US" altLang="ja-JP" sz="2200">
                <a:ea typeface="ＭＳ Ｐゴシック" panose="020B0600070205080204" pitchFamily="34" charset="-128"/>
              </a:rPr>
              <a:t>)</a:t>
            </a:r>
            <a:r>
              <a:rPr lang="en-US" altLang="ja-JP" sz="2200">
                <a:ea typeface="ＭＳ Ｐゴシック" panose="020B0600070205080204" pitchFamily="34" charset="-128"/>
                <a:sym typeface="Symbol" panose="05050102010706020507" pitchFamily="18" charset="2"/>
              </a:rPr>
              <a:t></a:t>
            </a:r>
            <a:r>
              <a:rPr lang="en-US" altLang="ja-JP" sz="2200" i="1">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a:t>
            </a:r>
            <a:r>
              <a:rPr lang="en-US" altLang="ja-JP" sz="2200" b="1">
                <a:ea typeface="ＭＳ Ｐゴシック" panose="020B0600070205080204" pitchFamily="34" charset="-128"/>
              </a:rPr>
              <a:t>z</a:t>
            </a:r>
            <a:r>
              <a:rPr lang="en-US" altLang="ja-JP" sz="2200">
                <a:ea typeface="ＭＳ Ｐゴシック" panose="020B0600070205080204" pitchFamily="34" charset="-128"/>
              </a:rPr>
              <a:t>)</a:t>
            </a:r>
            <a:r>
              <a:rPr lang="en-US" altLang="ja-JP" sz="2200">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 </a:t>
            </a:r>
            <a:r>
              <a:rPr lang="en-US" altLang="ja-JP" sz="2200" i="1" u="sng">
                <a:ea typeface="ＭＳ Ｐゴシック" panose="020B0600070205080204" pitchFamily="34" charset="-128"/>
              </a:rPr>
              <a:t>trực tiếp</a:t>
            </a:r>
            <a:r>
              <a:rPr lang="en-US" altLang="ja-JP" sz="2200">
                <a:ea typeface="ＭＳ Ｐゴシック" panose="020B0600070205080204" pitchFamily="34" charset="-128"/>
              </a:rPr>
              <a:t> </a:t>
            </a:r>
            <a:r>
              <a:rPr lang="en-US" altLang="ja-JP" sz="2200" i="1">
                <a:ea typeface="ＭＳ Ｐゴシック" panose="020B0600070205080204" pitchFamily="34" charset="-128"/>
              </a:rPr>
              <a:t>từ các vectơ </a:t>
            </a:r>
            <a:r>
              <a:rPr lang="en-US" altLang="ja-JP" sz="2200" b="1" i="1">
                <a:ea typeface="ＭＳ Ｐゴシック" panose="020B0600070205080204" pitchFamily="34" charset="-128"/>
              </a:rPr>
              <a:t>x</a:t>
            </a:r>
            <a:r>
              <a:rPr lang="en-US" altLang="ja-JP" sz="2200" i="1">
                <a:ea typeface="ＭＳ Ｐゴシック" panose="020B0600070205080204" pitchFamily="34" charset="-128"/>
              </a:rPr>
              <a:t> và </a:t>
            </a:r>
            <a:r>
              <a:rPr lang="en-US" altLang="ja-JP" sz="2200" b="1" i="1">
                <a:ea typeface="ＭＳ Ｐゴシック" panose="020B0600070205080204" pitchFamily="34" charset="-128"/>
              </a:rPr>
              <a:t>z</a:t>
            </a:r>
            <a:r>
              <a:rPr lang="en-US" altLang="ja-JP" sz="2200">
                <a:ea typeface="ＭＳ Ｐゴシック" panose="020B0600070205080204" pitchFamily="34" charset="-128"/>
              </a:rPr>
              <a:t>, thì </a:t>
            </a:r>
            <a:r>
              <a:rPr lang="en-US" altLang="ja-JP" sz="2200" u="sng">
                <a:ea typeface="ＭＳ Ｐゴシック" panose="020B0600070205080204" pitchFamily="34" charset="-128"/>
              </a:rPr>
              <a:t>không cần</a:t>
            </a:r>
            <a:r>
              <a:rPr lang="en-US" altLang="ja-JP" sz="2200">
                <a:ea typeface="ＭＳ Ｐゴシック" panose="020B0600070205080204" pitchFamily="34" charset="-128"/>
              </a:rPr>
              <a:t> phải xác định (không cần biết):</a:t>
            </a:r>
          </a:p>
          <a:p>
            <a:pPr marL="685800" lvl="1" indent="-285750"/>
            <a:r>
              <a:rPr lang="en-US" altLang="ja-JP" sz="2000">
                <a:ea typeface="ＭＳ Ｐゴシック" panose="020B0600070205080204" pitchFamily="34" charset="-128"/>
              </a:rPr>
              <a:t>vectơ đặc trưng (trong không gian sau chuyển đổi) </a:t>
            </a:r>
            <a:r>
              <a:rPr lang="en-US" altLang="ja-JP" sz="2000" i="1">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a:t>
            </a:r>
            <a:r>
              <a:rPr lang="en-US" altLang="ja-JP" sz="2000" b="1">
                <a:ea typeface="ＭＳ Ｐゴシック" panose="020B0600070205080204" pitchFamily="34" charset="-128"/>
              </a:rPr>
              <a:t>x</a:t>
            </a:r>
            <a:r>
              <a:rPr lang="en-US" altLang="ja-JP" sz="2000">
                <a:ea typeface="ＭＳ Ｐゴシック" panose="020B0600070205080204" pitchFamily="34" charset="-128"/>
              </a:rPr>
              <a:t>), và</a:t>
            </a:r>
          </a:p>
          <a:p>
            <a:pPr marL="685800" lvl="1" indent="-285750"/>
            <a:r>
              <a:rPr lang="en-US" altLang="ja-JP" sz="2000">
                <a:ea typeface="ＭＳ Ｐゴシック" panose="020B0600070205080204" pitchFamily="34" charset="-128"/>
              </a:rPr>
              <a:t>hàm chuyển đổi (ánh xạ) </a:t>
            </a:r>
            <a:r>
              <a:rPr lang="en-US" altLang="ja-JP" sz="2000" i="1">
                <a:ea typeface="ＭＳ Ｐゴシック" panose="020B0600070205080204" pitchFamily="34" charset="-128"/>
                <a:sym typeface="Symbol" panose="05050102010706020507" pitchFamily="18" charset="2"/>
              </a:rPr>
              <a:t></a:t>
            </a:r>
            <a:endParaRPr lang="en-US" altLang="ja-JP" sz="2000" i="1">
              <a:ea typeface="ＭＳ Ｐゴシック" panose="020B0600070205080204" pitchFamily="34" charset="-128"/>
            </a:endParaRPr>
          </a:p>
          <a:p>
            <a:pPr marL="228600" indent="-228600">
              <a:spcBef>
                <a:spcPct val="60000"/>
              </a:spcBef>
            </a:pPr>
            <a:r>
              <a:rPr lang="en-US" altLang="ja-JP" sz="2200">
                <a:ea typeface="ＭＳ Ｐゴシック" panose="020B0600070205080204" pitchFamily="34" charset="-128"/>
              </a:rPr>
              <a:t>Trong phương pháp SVM, mục tiêu này đạt được thông qua việc sử dụng </a:t>
            </a:r>
            <a:r>
              <a:rPr lang="en-US" altLang="ja-JP" sz="2200" b="1">
                <a:ea typeface="ＭＳ Ｐゴシック" panose="020B0600070205080204" pitchFamily="34" charset="-128"/>
              </a:rPr>
              <a:t>các hàm nhân (kernel functions)</a:t>
            </a:r>
            <a:r>
              <a:rPr lang="en-US" altLang="ja-JP" sz="2200">
                <a:ea typeface="ＭＳ Ｐゴシック" panose="020B0600070205080204" pitchFamily="34" charset="-128"/>
              </a:rPr>
              <a:t>, được ký hiệu là </a:t>
            </a:r>
            <a:r>
              <a:rPr lang="en-US" altLang="ja-JP" sz="2200" i="1">
                <a:ea typeface="ＭＳ Ｐゴシック" panose="020B0600070205080204" pitchFamily="34" charset="-128"/>
              </a:rPr>
              <a:t>K</a:t>
            </a:r>
            <a:endParaRPr lang="en-US" altLang="ja-JP" sz="2200">
              <a:ea typeface="ＭＳ Ｐゴシック" panose="020B0600070205080204" pitchFamily="34" charset="-128"/>
            </a:endParaRPr>
          </a:p>
          <a:p>
            <a:pPr marL="1143000" lvl="2" indent="-228600">
              <a:buFont typeface="Wingdings" panose="05000000000000000000" pitchFamily="2" charset="2"/>
              <a:buNone/>
            </a:pPr>
            <a:r>
              <a:rPr lang="en-US" i="1"/>
              <a:t>K</a:t>
            </a:r>
            <a:r>
              <a:rPr lang="en-US"/>
              <a:t>(</a:t>
            </a:r>
            <a:r>
              <a:rPr lang="en-US" b="1"/>
              <a:t>x</a:t>
            </a:r>
            <a:r>
              <a:rPr lang="en-US"/>
              <a:t>,</a:t>
            </a:r>
            <a:r>
              <a:rPr lang="en-US" b="1"/>
              <a:t>z</a:t>
            </a:r>
            <a:r>
              <a:rPr lang="en-US"/>
              <a:t>) = </a:t>
            </a:r>
            <a:r>
              <a:rPr lang="en-US" altLang="ja-JP">
                <a:ea typeface="ＭＳ Ｐゴシック" panose="020B0600070205080204" pitchFamily="34" charset="-128"/>
                <a:sym typeface="Symbol" panose="05050102010706020507" pitchFamily="18" charset="2"/>
              </a:rPr>
              <a:t></a:t>
            </a:r>
            <a:r>
              <a:rPr lang="en-US" altLang="ja-JP" i="1">
                <a:ea typeface="ＭＳ Ｐゴシック" panose="020B0600070205080204" pitchFamily="34" charset="-128"/>
                <a:sym typeface="Symbol" panose="05050102010706020507" pitchFamily="18" charset="2"/>
              </a:rPr>
              <a:t></a:t>
            </a:r>
            <a:r>
              <a:rPr lang="en-US" altLang="ja-JP">
                <a:ea typeface="ＭＳ Ｐゴシック" panose="020B0600070205080204" pitchFamily="34" charset="-128"/>
              </a:rPr>
              <a:t>(</a:t>
            </a:r>
            <a:r>
              <a:rPr lang="en-US" altLang="ja-JP" b="1">
                <a:ea typeface="ＭＳ Ｐゴシック" panose="020B0600070205080204" pitchFamily="34" charset="-128"/>
              </a:rPr>
              <a:t>x</a:t>
            </a:r>
            <a:r>
              <a:rPr lang="en-US" altLang="ja-JP">
                <a:ea typeface="ＭＳ Ｐゴシック" panose="020B0600070205080204" pitchFamily="34" charset="-128"/>
              </a:rPr>
              <a:t>)</a:t>
            </a:r>
            <a:r>
              <a:rPr lang="en-US" altLang="ja-JP">
                <a:ea typeface="ＭＳ Ｐゴシック" panose="020B0600070205080204" pitchFamily="34" charset="-128"/>
                <a:sym typeface="Symbol" panose="05050102010706020507" pitchFamily="18" charset="2"/>
              </a:rPr>
              <a:t></a:t>
            </a:r>
            <a:r>
              <a:rPr lang="en-US" altLang="ja-JP" i="1">
                <a:ea typeface="ＭＳ Ｐゴシック" panose="020B0600070205080204" pitchFamily="34" charset="-128"/>
                <a:sym typeface="Symbol" panose="05050102010706020507" pitchFamily="18" charset="2"/>
              </a:rPr>
              <a:t></a:t>
            </a:r>
            <a:r>
              <a:rPr lang="en-US" altLang="ja-JP">
                <a:ea typeface="ＭＳ Ｐゴシック" panose="020B0600070205080204" pitchFamily="34" charset="-128"/>
              </a:rPr>
              <a:t>(</a:t>
            </a:r>
            <a:r>
              <a:rPr lang="en-US" altLang="ja-JP" b="1">
                <a:ea typeface="ＭＳ Ｐゴシック" panose="020B0600070205080204" pitchFamily="34" charset="-128"/>
              </a:rPr>
              <a:t>z</a:t>
            </a:r>
            <a:r>
              <a:rPr lang="en-US" altLang="ja-JP">
                <a:ea typeface="ＭＳ Ｐゴシック" panose="020B0600070205080204" pitchFamily="34" charset="-128"/>
              </a:rPr>
              <a:t>)</a:t>
            </a:r>
            <a:r>
              <a:rPr lang="en-US" altLang="ja-JP">
                <a:ea typeface="ＭＳ Ｐゴシック" panose="020B0600070205080204" pitchFamily="34" charset="-128"/>
                <a:sym typeface="Symbol" panose="05050102010706020507" pitchFamily="18" charset="2"/>
              </a:rPr>
              <a:t></a:t>
            </a:r>
            <a:endParaRPr lang="en-US">
              <a:ea typeface="ＭＳ Ｐゴシック" panose="020B0600070205080204" pitchFamily="34" charset="-128"/>
              <a:sym typeface="Symbol" panose="05050102010706020507" pitchFamily="18" charset="2"/>
            </a:endParaRPr>
          </a:p>
        </p:txBody>
      </p:sp>
      <p:sp>
        <p:nvSpPr>
          <p:cNvPr id="48132" name="Text Box 8"/>
          <p:cNvSpPr txBox="1">
            <a:spLocks noChangeArrowheads="1"/>
          </p:cNvSpPr>
          <p:nvPr/>
        </p:nvSpPr>
        <p:spPr bwMode="auto">
          <a:xfrm>
            <a:off x="7772400" y="5638800"/>
            <a:ext cx="990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[Eq.37]</a:t>
            </a:r>
          </a:p>
        </p:txBody>
      </p:sp>
      <p:sp>
        <p:nvSpPr>
          <p:cNvPr id="7" name="Slide Number Placeholder 6"/>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43</a:t>
            </a:fld>
            <a:endParaRPr lang="en-US" altLang="en-US">
              <a:latin typeface="Garamond" panose="02020404030301010803" pitchFamily="18" charset="0"/>
            </a:endParaRPr>
          </a:p>
        </p:txBody>
      </p:sp>
    </p:spTree>
    <p:extLst>
      <p:ext uri="{BB962C8B-B14F-4D97-AF65-F5344CB8AC3E}">
        <p14:creationId xmlns:p14="http://schemas.microsoft.com/office/powerpoint/2010/main" val="2690136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457200" y="304800"/>
            <a:ext cx="8229600" cy="7112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Hàm nhân: Ví dụ</a:t>
            </a:r>
          </a:p>
        </p:txBody>
      </p:sp>
      <mc:AlternateContent xmlns:mc="http://schemas.openxmlformats.org/markup-compatibility/2006" xmlns:a14="http://schemas.microsoft.com/office/drawing/2010/main">
        <mc:Choice Requires="a14">
          <p:sp>
            <p:nvSpPr>
              <p:cNvPr id="25604" name="Rectangle 3"/>
              <p:cNvSpPr>
                <a:spLocks noGrp="1" noChangeArrowheads="1"/>
              </p:cNvSpPr>
              <p:nvPr>
                <p:ph type="body" idx="4294967295"/>
              </p:nvPr>
            </p:nvSpPr>
            <p:spPr>
              <a:xfrm>
                <a:off x="468313" y="1295400"/>
                <a:ext cx="8229600" cy="4876800"/>
              </a:xfrm>
            </p:spPr>
            <p:txBody>
              <a:bodyPr>
                <a:normAutofit/>
              </a:bodyPr>
              <a:lstStyle/>
              <a:p>
                <a:pPr marL="228600" indent="-228600"/>
                <a:r>
                  <a:rPr lang="en-US" sz="2200"/>
                  <a:t>Hàm nhân đa thức</a:t>
                </a:r>
              </a:p>
              <a:p>
                <a:pPr marL="228600" indent="-228600">
                  <a:buFont typeface="Wingdings" panose="05000000000000000000" pitchFamily="2" charset="2"/>
                  <a:buNone/>
                </a:pPr>
                <a:r>
                  <a:rPr lang="en-US" sz="2200" i="1"/>
                  <a:t>		K</a:t>
                </a:r>
                <a:r>
                  <a:rPr lang="en-US" sz="2200"/>
                  <a:t>(</a:t>
                </a:r>
                <a:r>
                  <a:rPr lang="en-US" sz="2200" b="1"/>
                  <a:t>x</a:t>
                </a:r>
                <a:r>
                  <a:rPr lang="en-US" sz="2200"/>
                  <a:t>,</a:t>
                </a:r>
                <a:r>
                  <a:rPr lang="en-US" sz="2200" b="1"/>
                  <a:t>z</a:t>
                </a:r>
                <a:r>
                  <a:rPr lang="en-US" sz="2200"/>
                  <a:t>) = </a:t>
                </a:r>
                <a:r>
                  <a:rPr lang="en-US" altLang="ja-JP" sz="2200">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x</a:t>
                </a:r>
                <a:r>
                  <a:rPr lang="en-US" altLang="ja-JP" sz="2200">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z</a:t>
                </a:r>
                <a:r>
                  <a:rPr lang="en-US" altLang="ja-JP" sz="2200">
                    <a:ea typeface="ＭＳ Ｐゴシック" panose="020B0600070205080204" pitchFamily="34" charset="-128"/>
                    <a:sym typeface="Symbol" panose="05050102010706020507" pitchFamily="18" charset="2"/>
                  </a:rPr>
                  <a:t></a:t>
                </a:r>
                <a:r>
                  <a:rPr lang="en-US" altLang="ja-JP" sz="2200" i="1" baseline="30000">
                    <a:ea typeface="ＭＳ Ｐゴシック" panose="020B0600070205080204" pitchFamily="34" charset="-128"/>
                  </a:rPr>
                  <a:t>d</a:t>
                </a:r>
                <a:r>
                  <a:rPr lang="en-US" altLang="ja-JP" sz="2200">
                    <a:ea typeface="ＭＳ Ｐゴシック" panose="020B0600070205080204" pitchFamily="34" charset="-128"/>
                  </a:rPr>
                  <a:t> </a:t>
                </a:r>
              </a:p>
              <a:p>
                <a:pPr marL="228600" indent="-228600">
                  <a:spcBef>
                    <a:spcPct val="60000"/>
                  </a:spcBef>
                </a:pPr>
                <a:r>
                  <a:rPr lang="en-US" altLang="ja-JP" sz="2200">
                    <a:ea typeface="ＭＳ Ｐゴシック" panose="020B0600070205080204" pitchFamily="34" charset="-128"/>
                  </a:rPr>
                  <a:t>Xét hàm nhân đa thức với bậc </a:t>
                </a:r>
                <a:r>
                  <a:rPr lang="en-US" altLang="ja-JP" sz="2200" i="1">
                    <a:ea typeface="ＭＳ Ｐゴシック" panose="020B0600070205080204" pitchFamily="34" charset="-128"/>
                  </a:rPr>
                  <a:t>d</a:t>
                </a:r>
                <a:r>
                  <a:rPr lang="en-US" altLang="ja-JP" sz="2200">
                    <a:ea typeface="ＭＳ Ｐゴシック" panose="020B0600070205080204" pitchFamily="34" charset="-128"/>
                  </a:rPr>
                  <a:t>=2, đối với 2 vectơ được biểu diễn trong không gian 2 chiều: </a:t>
                </a:r>
                <a:r>
                  <a:rPr lang="en-US" altLang="ja-JP" sz="2200" b="1">
                    <a:ea typeface="ＭＳ Ｐゴシック" panose="020B0600070205080204" pitchFamily="34" charset="-128"/>
                  </a:rPr>
                  <a:t>x</a:t>
                </a:r>
                <a:r>
                  <a:rPr lang="en-US" altLang="ja-JP" sz="2200">
                    <a:ea typeface="ＭＳ Ｐゴシック" panose="020B0600070205080204" pitchFamily="34" charset="-128"/>
                  </a:rPr>
                  <a:t>=(</a:t>
                </a:r>
                <a:r>
                  <a:rPr lang="en-US" altLang="ja-JP" sz="2200" i="1">
                    <a:ea typeface="ＭＳ Ｐゴシック" panose="020B0600070205080204" pitchFamily="34" charset="-128"/>
                  </a:rPr>
                  <a:t>x</a:t>
                </a:r>
                <a:r>
                  <a:rPr lang="en-US" altLang="ja-JP" sz="2200" baseline="-25000">
                    <a:ea typeface="ＭＳ Ｐゴシック" panose="020B0600070205080204" pitchFamily="34" charset="-128"/>
                  </a:rPr>
                  <a:t>1</a:t>
                </a:r>
                <a:r>
                  <a:rPr lang="en-US" altLang="ja-JP" sz="2200">
                    <a:ea typeface="ＭＳ Ｐゴシック" panose="020B0600070205080204" pitchFamily="34" charset="-128"/>
                  </a:rPr>
                  <a:t>,</a:t>
                </a:r>
                <a:r>
                  <a:rPr lang="en-US" altLang="ja-JP" sz="2200" i="1">
                    <a:ea typeface="ＭＳ Ｐゴシック" panose="020B0600070205080204" pitchFamily="34" charset="-128"/>
                  </a:rPr>
                  <a:t>x</a:t>
                </a:r>
                <a:r>
                  <a:rPr lang="en-US" altLang="ja-JP" sz="2200" baseline="-25000">
                    <a:ea typeface="ＭＳ Ｐゴシック" panose="020B0600070205080204" pitchFamily="34" charset="-128"/>
                  </a:rPr>
                  <a:t>2</a:t>
                </a:r>
                <a:r>
                  <a:rPr lang="en-US" altLang="ja-JP" sz="2200">
                    <a:ea typeface="ＭＳ Ｐゴシック" panose="020B0600070205080204" pitchFamily="34" charset="-128"/>
                  </a:rPr>
                  <a:t>)  và  </a:t>
                </a:r>
                <a:r>
                  <a:rPr lang="en-US" altLang="ja-JP" sz="2200" b="1">
                    <a:ea typeface="ＭＳ Ｐゴシック" panose="020B0600070205080204" pitchFamily="34" charset="-128"/>
                  </a:rPr>
                  <a:t>z</a:t>
                </a:r>
                <a:r>
                  <a:rPr lang="en-US" altLang="ja-JP" sz="2200">
                    <a:ea typeface="ＭＳ Ｐゴシック" panose="020B0600070205080204" pitchFamily="34" charset="-128"/>
                  </a:rPr>
                  <a:t>=(</a:t>
                </a:r>
                <a:r>
                  <a:rPr lang="en-US" altLang="ja-JP" sz="2200" i="1">
                    <a:ea typeface="ＭＳ Ｐゴシック" panose="020B0600070205080204" pitchFamily="34" charset="-128"/>
                  </a:rPr>
                  <a:t>z</a:t>
                </a:r>
                <a:r>
                  <a:rPr lang="en-US" altLang="ja-JP" sz="2200" baseline="-25000">
                    <a:ea typeface="ＭＳ Ｐゴシック" panose="020B0600070205080204" pitchFamily="34" charset="-128"/>
                  </a:rPr>
                  <a:t>1</a:t>
                </a:r>
                <a:r>
                  <a:rPr lang="en-US" altLang="ja-JP" sz="2200">
                    <a:ea typeface="ＭＳ Ｐゴシック" panose="020B0600070205080204" pitchFamily="34" charset="-128"/>
                  </a:rPr>
                  <a:t>,</a:t>
                </a:r>
                <a:r>
                  <a:rPr lang="en-US" altLang="ja-JP" sz="2200" i="1">
                    <a:ea typeface="ＭＳ Ｐゴシック" panose="020B0600070205080204" pitchFamily="34" charset="-128"/>
                  </a:rPr>
                  <a:t>z</a:t>
                </a:r>
                <a:r>
                  <a:rPr lang="en-US" altLang="ja-JP" sz="2200" baseline="-25000">
                    <a:ea typeface="ＭＳ Ｐゴシック" panose="020B0600070205080204" pitchFamily="34" charset="-128"/>
                  </a:rPr>
                  <a:t>2</a:t>
                </a:r>
                <a:r>
                  <a:rPr lang="en-US" altLang="ja-JP" sz="2200">
                    <a:ea typeface="ＭＳ Ｐゴシック" panose="020B0600070205080204" pitchFamily="34" charset="-128"/>
                  </a:rPr>
                  <a:t>)</a:t>
                </a:r>
              </a:p>
              <a:p>
                <a:pPr>
                  <a:spcBef>
                    <a:spcPts val="1200"/>
                  </a:spcBef>
                </a:pPr>
                <a:endParaRPr lang="en-US" sz="2200" dirty="0"/>
              </a:p>
              <a:p>
                <a:pPr marL="0" indent="0">
                  <a:spcBef>
                    <a:spcPts val="1200"/>
                  </a:spcBef>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vi-VN" sz="2200" i="1" dirty="0">
                              <a:latin typeface="Cambria Math" panose="02040503050406030204" pitchFamily="18" charset="0"/>
                              <a:ea typeface="Cambria Math" panose="02040503050406030204" pitchFamily="18" charset="0"/>
                            </a:rPr>
                          </m:ctrlPr>
                        </m:mPr>
                        <m:mr>
                          <m:e>
                            <m:sSup>
                              <m:sSupPr>
                                <m:ctrlPr>
                                  <a:rPr lang="vi-VN" sz="2200" i="1" dirty="0">
                                    <a:latin typeface="Cambria Math" panose="02040503050406030204" pitchFamily="18" charset="0"/>
                                    <a:ea typeface="Cambria Math" panose="02040503050406030204" pitchFamily="18" charset="0"/>
                                  </a:rPr>
                                </m:ctrlPr>
                              </m:sSupPr>
                              <m:e>
                                <m:d>
                                  <m:dPr>
                                    <m:begChr m:val="⟨"/>
                                    <m:endChr m:val="⟩"/>
                                    <m:ctrlPr>
                                      <a:rPr lang="vi-VN" sz="2200" i="1" dirty="0">
                                        <a:latin typeface="Cambria Math" panose="02040503050406030204" pitchFamily="18" charset="0"/>
                                        <a:ea typeface="Cambria Math" panose="02040503050406030204" pitchFamily="18" charset="0"/>
                                      </a:rPr>
                                    </m:ctrlPr>
                                  </m:dPr>
                                  <m:e>
                                    <m:r>
                                      <a:rPr lang="vi-VN" sz="2200" b="1" i="1" dirty="0">
                                        <a:latin typeface="Cambria Math" panose="02040503050406030204" pitchFamily="18" charset="0"/>
                                        <a:ea typeface="Cambria Math" panose="02040503050406030204" pitchFamily="18" charset="0"/>
                                      </a:rPr>
                                      <m:t>𝒙</m:t>
                                    </m:r>
                                    <m:r>
                                      <a:rPr lang="vi-VN" sz="2200" i="1" dirty="0">
                                        <a:latin typeface="Cambria Math" panose="02040503050406030204" pitchFamily="18" charset="0"/>
                                        <a:ea typeface="Cambria Math" panose="02040503050406030204" pitchFamily="18" charset="0"/>
                                      </a:rPr>
                                      <m:t>, </m:t>
                                    </m:r>
                                    <m:r>
                                      <a:rPr lang="vi-VN" sz="2200" b="1" i="1" dirty="0">
                                        <a:latin typeface="Cambria Math" panose="02040503050406030204" pitchFamily="18" charset="0"/>
                                        <a:ea typeface="Cambria Math" panose="02040503050406030204" pitchFamily="18" charset="0"/>
                                      </a:rPr>
                                      <m:t>𝒛</m:t>
                                    </m:r>
                                  </m:e>
                                </m:d>
                              </m:e>
                              <m:sup>
                                <m:r>
                                  <a:rPr lang="vi-VN" sz="2200" i="1" dirty="0">
                                    <a:latin typeface="Cambria Math" panose="02040503050406030204" pitchFamily="18" charset="0"/>
                                    <a:ea typeface="Cambria Math" panose="02040503050406030204" pitchFamily="18" charset="0"/>
                                  </a:rPr>
                                  <m:t>2</m:t>
                                </m:r>
                              </m:sup>
                            </m:sSup>
                          </m:e>
                          <m:e>
                            <m:r>
                              <a:rPr lang="vi-VN" sz="2200" i="1" dirty="0">
                                <a:latin typeface="Cambria Math" panose="02040503050406030204" pitchFamily="18" charset="0"/>
                                <a:ea typeface="Cambria Math" panose="02040503050406030204" pitchFamily="18" charset="0"/>
                              </a:rPr>
                              <m:t>=</m:t>
                            </m:r>
                          </m:e>
                          <m:e>
                            <m:sSup>
                              <m:sSupPr>
                                <m:ctrlPr>
                                  <a:rPr lang="vi-VN" sz="2200" i="1" dirty="0">
                                    <a:latin typeface="Cambria Math" panose="02040503050406030204" pitchFamily="18" charset="0"/>
                                    <a:ea typeface="Cambria Math" panose="02040503050406030204" pitchFamily="18" charset="0"/>
                                  </a:rPr>
                                </m:ctrlPr>
                              </m:sSupPr>
                              <m:e>
                                <m:d>
                                  <m:dPr>
                                    <m:ctrlPr>
                                      <a:rPr lang="vi-VN" sz="2200" i="1" dirty="0">
                                        <a:latin typeface="Cambria Math" panose="02040503050406030204" pitchFamily="18" charset="0"/>
                                        <a:ea typeface="Cambria Math" panose="02040503050406030204" pitchFamily="18" charset="0"/>
                                      </a:rPr>
                                    </m:ctrlPr>
                                  </m:dPr>
                                  <m:e>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1</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1</m:t>
                                        </m:r>
                                      </m:sub>
                                    </m:sSub>
                                    <m:r>
                                      <a:rPr lang="vi-VN" sz="2200" i="1" dirty="0">
                                        <a:latin typeface="Cambria Math" panose="02040503050406030204" pitchFamily="18" charset="0"/>
                                        <a:ea typeface="Cambria Math" panose="02040503050406030204" pitchFamily="18" charset="0"/>
                                      </a:rPr>
                                      <m:t>+</m:t>
                                    </m:r>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2</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2</m:t>
                                        </m:r>
                                      </m:sub>
                                    </m:sSub>
                                  </m:e>
                                </m:d>
                              </m:e>
                              <m:sup>
                                <m:r>
                                  <a:rPr lang="vi-VN" sz="2200" i="1" dirty="0">
                                    <a:latin typeface="Cambria Math" panose="02040503050406030204" pitchFamily="18" charset="0"/>
                                    <a:ea typeface="Cambria Math" panose="02040503050406030204" pitchFamily="18" charset="0"/>
                                  </a:rPr>
                                  <m:t>2</m:t>
                                </m:r>
                              </m:sup>
                            </m:sSup>
                          </m:e>
                        </m:mr>
                        <m:mr>
                          <m:e/>
                          <m:e>
                            <m:r>
                              <a:rPr lang="vi-VN" sz="2200" i="1" dirty="0">
                                <a:latin typeface="Cambria Math" panose="02040503050406030204" pitchFamily="18" charset="0"/>
                                <a:ea typeface="Cambria Math" panose="02040503050406030204" pitchFamily="18" charset="0"/>
                              </a:rPr>
                              <m:t>=</m:t>
                            </m:r>
                          </m:e>
                          <m:e>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1</m:t>
                                </m:r>
                              </m:sub>
                              <m:sup>
                                <m:r>
                                  <a:rPr lang="vi-VN" sz="2200" i="1" dirty="0">
                                    <a:latin typeface="Cambria Math" panose="02040503050406030204" pitchFamily="18" charset="0"/>
                                    <a:ea typeface="Cambria Math" panose="02040503050406030204" pitchFamily="18" charset="0"/>
                                  </a:rPr>
                                  <m:t>2</m:t>
                                </m:r>
                              </m:sup>
                            </m:sSubSup>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1</m:t>
                                </m:r>
                              </m:sub>
                              <m:sup>
                                <m:r>
                                  <a:rPr lang="vi-VN" sz="2200" i="1" dirty="0">
                                    <a:latin typeface="Cambria Math" panose="02040503050406030204" pitchFamily="18" charset="0"/>
                                    <a:ea typeface="Cambria Math" panose="02040503050406030204" pitchFamily="18" charset="0"/>
                                  </a:rPr>
                                  <m:t>2</m:t>
                                </m:r>
                              </m:sup>
                            </m:sSubSup>
                            <m:r>
                              <a:rPr lang="vi-VN" sz="2200" i="1" dirty="0">
                                <a:latin typeface="Cambria Math" panose="02040503050406030204" pitchFamily="18" charset="0"/>
                                <a:ea typeface="Cambria Math" panose="02040503050406030204" pitchFamily="18" charset="0"/>
                              </a:rPr>
                              <m:t>+2</m:t>
                            </m:r>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1</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1</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2</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2</m:t>
                                </m:r>
                              </m:sub>
                            </m:sSub>
                            <m:r>
                              <a:rPr lang="vi-VN" sz="2200" i="1" dirty="0">
                                <a:latin typeface="Cambria Math" panose="02040503050406030204" pitchFamily="18" charset="0"/>
                                <a:ea typeface="Cambria Math" panose="02040503050406030204" pitchFamily="18" charset="0"/>
                              </a:rPr>
                              <m:t>+</m:t>
                            </m:r>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2</m:t>
                                </m:r>
                              </m:sub>
                              <m:sup>
                                <m:r>
                                  <a:rPr lang="vi-VN" sz="2200" i="1" dirty="0">
                                    <a:latin typeface="Cambria Math" panose="02040503050406030204" pitchFamily="18" charset="0"/>
                                    <a:ea typeface="Cambria Math" panose="02040503050406030204" pitchFamily="18" charset="0"/>
                                  </a:rPr>
                                  <m:t>2</m:t>
                                </m:r>
                              </m:sup>
                            </m:sSubSup>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2</m:t>
                                </m:r>
                              </m:sub>
                              <m:sup>
                                <m:r>
                                  <a:rPr lang="vi-VN" sz="2200" i="1" dirty="0">
                                    <a:latin typeface="Cambria Math" panose="02040503050406030204" pitchFamily="18" charset="0"/>
                                    <a:ea typeface="Cambria Math" panose="02040503050406030204" pitchFamily="18" charset="0"/>
                                  </a:rPr>
                                  <m:t>2</m:t>
                                </m:r>
                              </m:sup>
                            </m:sSubSup>
                          </m:e>
                        </m:mr>
                        <m:mr>
                          <m:e/>
                          <m:e>
                            <m:r>
                              <a:rPr lang="vi-VN" sz="2200" i="1" dirty="0">
                                <a:latin typeface="Cambria Math" panose="02040503050406030204" pitchFamily="18" charset="0"/>
                                <a:ea typeface="Cambria Math" panose="02040503050406030204" pitchFamily="18" charset="0"/>
                              </a:rPr>
                              <m:t>=</m:t>
                            </m:r>
                          </m:e>
                          <m:e>
                            <m:d>
                              <m:dPr>
                                <m:begChr m:val="⟨"/>
                                <m:endChr m:val="⟩"/>
                                <m:ctrlPr>
                                  <a:rPr lang="vi-VN" sz="2200" i="1" dirty="0">
                                    <a:latin typeface="Cambria Math" panose="02040503050406030204" pitchFamily="18" charset="0"/>
                                    <a:ea typeface="Cambria Math" panose="02040503050406030204" pitchFamily="18" charset="0"/>
                                  </a:rPr>
                                </m:ctrlPr>
                              </m:dPr>
                              <m:e>
                                <m:d>
                                  <m:dPr>
                                    <m:ctrlPr>
                                      <a:rPr lang="vi-VN" sz="2200" i="1" dirty="0">
                                        <a:latin typeface="Cambria Math" panose="02040503050406030204" pitchFamily="18" charset="0"/>
                                        <a:ea typeface="Cambria Math" panose="02040503050406030204" pitchFamily="18" charset="0"/>
                                      </a:rPr>
                                    </m:ctrlPr>
                                  </m:dPr>
                                  <m:e>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1</m:t>
                                        </m:r>
                                      </m:sub>
                                      <m:sup>
                                        <m:r>
                                          <a:rPr lang="vi-VN" sz="2200" i="1" dirty="0">
                                            <a:latin typeface="Cambria Math" panose="02040503050406030204" pitchFamily="18" charset="0"/>
                                            <a:ea typeface="Cambria Math" panose="02040503050406030204" pitchFamily="18" charset="0"/>
                                          </a:rPr>
                                          <m:t>2</m:t>
                                        </m:r>
                                      </m:sup>
                                    </m:sSubSup>
                                    <m:r>
                                      <a:rPr lang="vi-VN" sz="2200" i="1" dirty="0">
                                        <a:latin typeface="Cambria Math" panose="02040503050406030204" pitchFamily="18" charset="0"/>
                                        <a:ea typeface="Cambria Math" panose="02040503050406030204" pitchFamily="18" charset="0"/>
                                      </a:rPr>
                                      <m:t>, </m:t>
                                    </m:r>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2</m:t>
                                        </m:r>
                                      </m:sub>
                                      <m:sup>
                                        <m:r>
                                          <a:rPr lang="vi-VN" sz="2200" i="1" dirty="0">
                                            <a:latin typeface="Cambria Math" panose="02040503050406030204" pitchFamily="18" charset="0"/>
                                            <a:ea typeface="Cambria Math" panose="02040503050406030204" pitchFamily="18" charset="0"/>
                                          </a:rPr>
                                          <m:t>2</m:t>
                                        </m:r>
                                      </m:sup>
                                    </m:sSubSup>
                                    <m:r>
                                      <a:rPr lang="vi-VN" sz="2200" i="1" dirty="0">
                                        <a:latin typeface="Cambria Math" panose="02040503050406030204" pitchFamily="18" charset="0"/>
                                        <a:ea typeface="Cambria Math" panose="02040503050406030204" pitchFamily="18" charset="0"/>
                                      </a:rPr>
                                      <m:t>, </m:t>
                                    </m:r>
                                    <m:rad>
                                      <m:radPr>
                                        <m:degHide m:val="on"/>
                                        <m:ctrlPr>
                                          <a:rPr lang="vi-VN" sz="2200" i="1" dirty="0">
                                            <a:latin typeface="Cambria Math" panose="02040503050406030204" pitchFamily="18" charset="0"/>
                                            <a:ea typeface="Cambria Math" panose="02040503050406030204" pitchFamily="18" charset="0"/>
                                          </a:rPr>
                                        </m:ctrlPr>
                                      </m:radPr>
                                      <m:deg/>
                                      <m:e>
                                        <m:r>
                                          <a:rPr lang="vi-VN" sz="2200" i="1" dirty="0">
                                            <a:latin typeface="Cambria Math" panose="02040503050406030204" pitchFamily="18" charset="0"/>
                                            <a:ea typeface="Cambria Math" panose="02040503050406030204" pitchFamily="18" charset="0"/>
                                          </a:rPr>
                                          <m:t>2</m:t>
                                        </m:r>
                                      </m:e>
                                    </m:rad>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1</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𝑥</m:t>
                                        </m:r>
                                      </m:e>
                                      <m:sub>
                                        <m:r>
                                          <a:rPr lang="vi-VN" sz="2200" i="1" dirty="0">
                                            <a:latin typeface="Cambria Math" panose="02040503050406030204" pitchFamily="18" charset="0"/>
                                            <a:ea typeface="Cambria Math" panose="02040503050406030204" pitchFamily="18" charset="0"/>
                                          </a:rPr>
                                          <m:t>2</m:t>
                                        </m:r>
                                      </m:sub>
                                    </m:sSub>
                                  </m:e>
                                </m:d>
                                <m:r>
                                  <a:rPr lang="vi-VN" sz="2200" i="1" dirty="0">
                                    <a:latin typeface="Cambria Math" panose="02040503050406030204" pitchFamily="18" charset="0"/>
                                    <a:ea typeface="Cambria Math" panose="02040503050406030204" pitchFamily="18" charset="0"/>
                                  </a:rPr>
                                  <m:t>,</m:t>
                                </m:r>
                                <m:d>
                                  <m:dPr>
                                    <m:ctrlPr>
                                      <a:rPr lang="vi-VN" sz="2200" i="1" dirty="0">
                                        <a:latin typeface="Cambria Math" panose="02040503050406030204" pitchFamily="18" charset="0"/>
                                        <a:ea typeface="Cambria Math" panose="02040503050406030204" pitchFamily="18" charset="0"/>
                                      </a:rPr>
                                    </m:ctrlPr>
                                  </m:dPr>
                                  <m:e>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1</m:t>
                                        </m:r>
                                      </m:sub>
                                      <m:sup>
                                        <m:r>
                                          <a:rPr lang="vi-VN" sz="2200" i="1" dirty="0">
                                            <a:latin typeface="Cambria Math" panose="02040503050406030204" pitchFamily="18" charset="0"/>
                                            <a:ea typeface="Cambria Math" panose="02040503050406030204" pitchFamily="18" charset="0"/>
                                          </a:rPr>
                                          <m:t>2</m:t>
                                        </m:r>
                                      </m:sup>
                                    </m:sSubSup>
                                    <m:r>
                                      <a:rPr lang="vi-VN" sz="2200" i="1" dirty="0">
                                        <a:latin typeface="Cambria Math" panose="02040503050406030204" pitchFamily="18" charset="0"/>
                                        <a:ea typeface="Cambria Math" panose="02040503050406030204" pitchFamily="18" charset="0"/>
                                      </a:rPr>
                                      <m:t>, </m:t>
                                    </m:r>
                                    <m:sSubSup>
                                      <m:sSubSupPr>
                                        <m:ctrlPr>
                                          <a:rPr lang="vi-VN" sz="2200" i="1" dirty="0">
                                            <a:latin typeface="Cambria Math" panose="02040503050406030204" pitchFamily="18" charset="0"/>
                                            <a:ea typeface="Cambria Math" panose="02040503050406030204" pitchFamily="18" charset="0"/>
                                          </a:rPr>
                                        </m:ctrlPr>
                                      </m:sSubSup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2</m:t>
                                        </m:r>
                                      </m:sub>
                                      <m:sup>
                                        <m:r>
                                          <a:rPr lang="vi-VN" sz="2200" i="1" dirty="0">
                                            <a:latin typeface="Cambria Math" panose="02040503050406030204" pitchFamily="18" charset="0"/>
                                            <a:ea typeface="Cambria Math" panose="02040503050406030204" pitchFamily="18" charset="0"/>
                                          </a:rPr>
                                          <m:t>2</m:t>
                                        </m:r>
                                      </m:sup>
                                    </m:sSubSup>
                                    <m:r>
                                      <a:rPr lang="vi-VN" sz="2200" i="1" dirty="0">
                                        <a:latin typeface="Cambria Math" panose="02040503050406030204" pitchFamily="18" charset="0"/>
                                        <a:ea typeface="Cambria Math" panose="02040503050406030204" pitchFamily="18" charset="0"/>
                                      </a:rPr>
                                      <m:t>, </m:t>
                                    </m:r>
                                    <m:rad>
                                      <m:radPr>
                                        <m:degHide m:val="on"/>
                                        <m:ctrlPr>
                                          <a:rPr lang="vi-VN" sz="2200" i="1" dirty="0">
                                            <a:latin typeface="Cambria Math" panose="02040503050406030204" pitchFamily="18" charset="0"/>
                                            <a:ea typeface="Cambria Math" panose="02040503050406030204" pitchFamily="18" charset="0"/>
                                          </a:rPr>
                                        </m:ctrlPr>
                                      </m:radPr>
                                      <m:deg/>
                                      <m:e>
                                        <m:r>
                                          <a:rPr lang="vi-VN" sz="2200" i="1" dirty="0">
                                            <a:latin typeface="Cambria Math" panose="02040503050406030204" pitchFamily="18" charset="0"/>
                                            <a:ea typeface="Cambria Math" panose="02040503050406030204" pitchFamily="18" charset="0"/>
                                          </a:rPr>
                                          <m:t>2</m:t>
                                        </m:r>
                                      </m:e>
                                    </m:rad>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1</m:t>
                                        </m:r>
                                      </m:sub>
                                    </m:sSub>
                                    <m:sSub>
                                      <m:sSubPr>
                                        <m:ctrlPr>
                                          <a:rPr lang="vi-VN" sz="2200" i="1" dirty="0">
                                            <a:latin typeface="Cambria Math" panose="02040503050406030204" pitchFamily="18" charset="0"/>
                                            <a:ea typeface="Cambria Math" panose="02040503050406030204" pitchFamily="18" charset="0"/>
                                          </a:rPr>
                                        </m:ctrlPr>
                                      </m:sSubPr>
                                      <m:e>
                                        <m:r>
                                          <a:rPr lang="vi-VN" sz="2200" i="1" dirty="0">
                                            <a:latin typeface="Cambria Math" panose="02040503050406030204" pitchFamily="18" charset="0"/>
                                            <a:ea typeface="Cambria Math" panose="02040503050406030204" pitchFamily="18" charset="0"/>
                                          </a:rPr>
                                          <m:t>𝑧</m:t>
                                        </m:r>
                                      </m:e>
                                      <m:sub>
                                        <m:r>
                                          <a:rPr lang="vi-VN" sz="2200" i="1" dirty="0">
                                            <a:latin typeface="Cambria Math" panose="02040503050406030204" pitchFamily="18" charset="0"/>
                                            <a:ea typeface="Cambria Math" panose="02040503050406030204" pitchFamily="18" charset="0"/>
                                          </a:rPr>
                                          <m:t>2</m:t>
                                        </m:r>
                                      </m:sub>
                                    </m:sSub>
                                  </m:e>
                                </m:d>
                              </m:e>
                            </m:d>
                          </m:e>
                        </m:mr>
                        <m:mr>
                          <m:e/>
                          <m:e>
                            <m:r>
                              <a:rPr lang="vi-VN" sz="2200" i="1" dirty="0">
                                <a:latin typeface="Cambria Math" panose="02040503050406030204" pitchFamily="18" charset="0"/>
                                <a:ea typeface="Cambria Math" panose="02040503050406030204" pitchFamily="18" charset="0"/>
                              </a:rPr>
                              <m:t>=</m:t>
                            </m:r>
                          </m:e>
                          <m:e>
                            <m:d>
                              <m:dPr>
                                <m:begChr m:val="⟨"/>
                                <m:endChr m:val="⟩"/>
                                <m:ctrlPr>
                                  <a:rPr lang="vi-VN" sz="2200" i="1" dirty="0">
                                    <a:latin typeface="Cambria Math" panose="02040503050406030204" pitchFamily="18" charset="0"/>
                                    <a:ea typeface="Cambria Math" panose="02040503050406030204" pitchFamily="18" charset="0"/>
                                  </a:rPr>
                                </m:ctrlPr>
                              </m:dPr>
                              <m:e>
                                <m:r>
                                  <a:rPr lang="vi-VN" sz="2200" i="1" dirty="0">
                                    <a:latin typeface="Cambria Math" panose="02040503050406030204" pitchFamily="18" charset="0"/>
                                    <a:ea typeface="Cambria Math" panose="02040503050406030204" pitchFamily="18" charset="0"/>
                                  </a:rPr>
                                  <m:t>𝜙</m:t>
                                </m:r>
                                <m:d>
                                  <m:dPr>
                                    <m:ctrlPr>
                                      <a:rPr lang="vi-VN" sz="2200" i="1" dirty="0">
                                        <a:latin typeface="Cambria Math" panose="02040503050406030204" pitchFamily="18" charset="0"/>
                                        <a:ea typeface="Cambria Math" panose="02040503050406030204" pitchFamily="18" charset="0"/>
                                      </a:rPr>
                                    </m:ctrlPr>
                                  </m:dPr>
                                  <m:e>
                                    <m:r>
                                      <a:rPr lang="vi-VN" sz="2200" b="1" i="1" dirty="0">
                                        <a:latin typeface="Cambria Math" panose="02040503050406030204" pitchFamily="18" charset="0"/>
                                        <a:ea typeface="Cambria Math" panose="02040503050406030204" pitchFamily="18" charset="0"/>
                                      </a:rPr>
                                      <m:t>𝒙</m:t>
                                    </m:r>
                                  </m:e>
                                </m:d>
                                <m:r>
                                  <a:rPr lang="vi-VN" sz="2200" i="1" dirty="0">
                                    <a:latin typeface="Cambria Math" panose="02040503050406030204" pitchFamily="18" charset="0"/>
                                    <a:ea typeface="Cambria Math" panose="02040503050406030204" pitchFamily="18" charset="0"/>
                                  </a:rPr>
                                  <m:t>,</m:t>
                                </m:r>
                                <m:r>
                                  <a:rPr lang="vi-VN" sz="2200" i="1" dirty="0">
                                    <a:latin typeface="Cambria Math" panose="02040503050406030204" pitchFamily="18" charset="0"/>
                                    <a:ea typeface="Cambria Math" panose="02040503050406030204" pitchFamily="18" charset="0"/>
                                  </a:rPr>
                                  <m:t>𝜙</m:t>
                                </m:r>
                                <m:r>
                                  <a:rPr lang="vi-VN" sz="2200" i="1" dirty="0">
                                    <a:latin typeface="Cambria Math" panose="02040503050406030204" pitchFamily="18" charset="0"/>
                                    <a:ea typeface="Cambria Math" panose="02040503050406030204" pitchFamily="18" charset="0"/>
                                  </a:rPr>
                                  <m:t>(</m:t>
                                </m:r>
                                <m:r>
                                  <a:rPr lang="vi-VN" sz="2200" b="1" i="1" dirty="0">
                                    <a:latin typeface="Cambria Math" panose="02040503050406030204" pitchFamily="18" charset="0"/>
                                    <a:ea typeface="Cambria Math" panose="02040503050406030204" pitchFamily="18" charset="0"/>
                                  </a:rPr>
                                  <m:t>𝒛</m:t>
                                </m:r>
                                <m:r>
                                  <a:rPr lang="vi-VN" sz="2200" i="1" dirty="0">
                                    <a:latin typeface="Cambria Math" panose="02040503050406030204" pitchFamily="18" charset="0"/>
                                    <a:ea typeface="Cambria Math" panose="02040503050406030204" pitchFamily="18" charset="0"/>
                                  </a:rPr>
                                  <m:t>)</m:t>
                                </m:r>
                              </m:e>
                            </m:d>
                            <m:r>
                              <a:rPr lang="vi-VN" sz="2200" i="1" dirty="0">
                                <a:latin typeface="Cambria Math" panose="02040503050406030204" pitchFamily="18" charset="0"/>
                                <a:ea typeface="Cambria Math" panose="02040503050406030204" pitchFamily="18" charset="0"/>
                              </a:rPr>
                              <m:t>=</m:t>
                            </m:r>
                            <m:r>
                              <a:rPr lang="vi-VN" sz="2200" i="1" dirty="0">
                                <a:latin typeface="Cambria Math" panose="02040503050406030204" pitchFamily="18" charset="0"/>
                                <a:ea typeface="Cambria Math" panose="02040503050406030204" pitchFamily="18" charset="0"/>
                              </a:rPr>
                              <m:t>𝐾</m:t>
                            </m:r>
                            <m:d>
                              <m:dPr>
                                <m:ctrlPr>
                                  <a:rPr lang="vi-VN" sz="2200" i="1" dirty="0">
                                    <a:latin typeface="Cambria Math" panose="02040503050406030204" pitchFamily="18" charset="0"/>
                                    <a:ea typeface="Cambria Math" panose="02040503050406030204" pitchFamily="18" charset="0"/>
                                  </a:rPr>
                                </m:ctrlPr>
                              </m:dPr>
                              <m:e>
                                <m:r>
                                  <a:rPr lang="vi-VN" sz="2200" b="1" i="1" dirty="0">
                                    <a:latin typeface="Cambria Math" panose="02040503050406030204" pitchFamily="18" charset="0"/>
                                    <a:ea typeface="Cambria Math" panose="02040503050406030204" pitchFamily="18" charset="0"/>
                                  </a:rPr>
                                  <m:t>𝒙</m:t>
                                </m:r>
                                <m:r>
                                  <a:rPr lang="vi-VN" sz="2200" i="1" dirty="0">
                                    <a:latin typeface="Cambria Math" panose="02040503050406030204" pitchFamily="18" charset="0"/>
                                    <a:ea typeface="Cambria Math" panose="02040503050406030204" pitchFamily="18" charset="0"/>
                                  </a:rPr>
                                  <m:t>,</m:t>
                                </m:r>
                                <m:r>
                                  <a:rPr lang="vi-VN" sz="2200" b="1" i="1" dirty="0">
                                    <a:latin typeface="Cambria Math" panose="02040503050406030204" pitchFamily="18" charset="0"/>
                                    <a:ea typeface="Cambria Math" panose="02040503050406030204" pitchFamily="18" charset="0"/>
                                  </a:rPr>
                                  <m:t>𝒛</m:t>
                                </m:r>
                              </m:e>
                            </m:d>
                          </m:e>
                        </m:mr>
                      </m:m>
                    </m:oMath>
                  </m:oMathPara>
                </a14:m>
                <a:endParaRPr lang="en-US" altLang="ja-JP" sz="2200">
                  <a:ea typeface="ＭＳ Ｐゴシック" panose="020B0600070205080204" pitchFamily="34" charset="-128"/>
                </a:endParaRPr>
              </a:p>
              <a:p>
                <a:pPr marL="228600" indent="-228600">
                  <a:spcBef>
                    <a:spcPct val="60000"/>
                  </a:spcBef>
                </a:pPr>
                <a:r>
                  <a:rPr lang="en-US" altLang="ja-JP" sz="2200">
                    <a:ea typeface="ＭＳ Ｐゴシック" panose="020B0600070205080204" pitchFamily="34" charset="-128"/>
                  </a:rPr>
                  <a:t>Ví dụ trên thể hiện hàm nhân </a:t>
                </a:r>
                <a:r>
                  <a:rPr lang="en-US" altLang="ja-JP" sz="2200">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x</a:t>
                </a:r>
                <a:r>
                  <a:rPr lang="en-US" altLang="ja-JP" sz="2200">
                    <a:ea typeface="ＭＳ Ｐゴシック" panose="020B0600070205080204" pitchFamily="34" charset="-128"/>
                    <a:sym typeface="Symbol" panose="05050102010706020507" pitchFamily="18" charset="2"/>
                  </a:rPr>
                  <a:t></a:t>
                </a:r>
                <a:r>
                  <a:rPr lang="en-US" altLang="ja-JP" sz="2200" b="1">
                    <a:ea typeface="ＭＳ Ｐゴシック" panose="020B0600070205080204" pitchFamily="34" charset="-128"/>
                  </a:rPr>
                  <a:t>z</a:t>
                </a:r>
                <a:r>
                  <a:rPr lang="en-US" altLang="ja-JP" sz="2200">
                    <a:ea typeface="ＭＳ Ｐゴシック" panose="020B0600070205080204" pitchFamily="34" charset="-128"/>
                    <a:sym typeface="Symbol" panose="05050102010706020507" pitchFamily="18" charset="2"/>
                  </a:rPr>
                  <a:t></a:t>
                </a:r>
                <a:r>
                  <a:rPr lang="en-US" altLang="ja-JP" sz="2200" baseline="30000">
                    <a:ea typeface="ＭＳ Ｐゴシック" panose="020B0600070205080204" pitchFamily="34" charset="-128"/>
                  </a:rPr>
                  <a:t>2</a:t>
                </a:r>
                <a:r>
                  <a:rPr lang="en-US" altLang="ja-JP" sz="2200">
                    <a:ea typeface="ＭＳ Ｐゴシック" panose="020B0600070205080204" pitchFamily="34" charset="-128"/>
                  </a:rPr>
                  <a:t> là một tích vô hướng của 2 vectơ </a:t>
                </a:r>
                <a:r>
                  <a:rPr lang="en-US" altLang="ja-JP" sz="2200" i="1">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a:t>
                </a:r>
                <a:r>
                  <a:rPr lang="en-US" altLang="ja-JP" sz="2200" b="1">
                    <a:ea typeface="ＭＳ Ｐゴシック" panose="020B0600070205080204" pitchFamily="34" charset="-128"/>
                  </a:rPr>
                  <a:t>x</a:t>
                </a:r>
                <a:r>
                  <a:rPr lang="en-US" altLang="ja-JP" sz="2200">
                    <a:ea typeface="ＭＳ Ｐゴシック" panose="020B0600070205080204" pitchFamily="34" charset="-128"/>
                  </a:rPr>
                  <a:t>) và </a:t>
                </a:r>
                <a:r>
                  <a:rPr lang="en-US" altLang="ja-JP" sz="2200" i="1">
                    <a:ea typeface="ＭＳ Ｐゴシック" panose="020B0600070205080204" pitchFamily="34" charset="-128"/>
                    <a:sym typeface="Symbol" panose="05050102010706020507" pitchFamily="18" charset="2"/>
                  </a:rPr>
                  <a:t></a:t>
                </a:r>
                <a:r>
                  <a:rPr lang="en-US" altLang="ja-JP" sz="2200">
                    <a:ea typeface="ＭＳ Ｐゴシック" panose="020B0600070205080204" pitchFamily="34" charset="-128"/>
                  </a:rPr>
                  <a:t>(</a:t>
                </a:r>
                <a:r>
                  <a:rPr lang="en-US" altLang="ja-JP" sz="2200" b="1">
                    <a:ea typeface="ＭＳ Ｐゴシック" panose="020B0600070205080204" pitchFamily="34" charset="-128"/>
                  </a:rPr>
                  <a:t>z</a:t>
                </a:r>
                <a:r>
                  <a:rPr lang="en-US" altLang="ja-JP" sz="2200">
                    <a:ea typeface="ＭＳ Ｐゴシック" panose="020B0600070205080204" pitchFamily="34" charset="-128"/>
                  </a:rPr>
                  <a:t>) trong không gian sau chuyển đổi</a:t>
                </a:r>
                <a:endParaRPr lang="en-US" sz="2200"/>
              </a:p>
            </p:txBody>
          </p:sp>
        </mc:Choice>
        <mc:Fallback xmlns="">
          <p:sp>
            <p:nvSpPr>
              <p:cNvPr id="25604" name="Rectangle 3"/>
              <p:cNvSpPr>
                <a:spLocks noGrp="1" noRot="1" noChangeAspect="1" noMove="1" noResize="1" noEditPoints="1" noAdjustHandles="1" noChangeArrowheads="1" noChangeShapeType="1" noTextEdit="1"/>
              </p:cNvSpPr>
              <p:nvPr>
                <p:ph type="body" idx="4294967295"/>
              </p:nvPr>
            </p:nvSpPr>
            <p:spPr>
              <a:xfrm>
                <a:off x="468313" y="1295400"/>
                <a:ext cx="8229600" cy="4876800"/>
              </a:xfrm>
              <a:blipFill>
                <a:blip r:embed="rId2"/>
                <a:stretch>
                  <a:fillRect l="-770" t="-1558" r="-924"/>
                </a:stretch>
              </a:blipFill>
            </p:spPr>
            <p:txBody>
              <a:bodyPr/>
              <a:lstStyle/>
              <a:p>
                <a:r>
                  <a:rPr>
                    <a:noFill/>
                  </a:rPr>
                  <a:t> </a:t>
                </a:r>
              </a:p>
            </p:txBody>
          </p:sp>
        </mc:Fallback>
      </mc:AlternateContent>
      <p:sp>
        <p:nvSpPr>
          <p:cNvPr id="25605" name="Rectangle 6"/>
          <p:cNvSpPr>
            <a:spLocks noChangeArrowheads="1"/>
          </p:cNvSpPr>
          <p:nvPr/>
        </p:nvSpPr>
        <p:spPr bwMode="auto">
          <a:xfrm>
            <a:off x="0" y="29384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25606" name="Text Box 8"/>
          <p:cNvSpPr txBox="1">
            <a:spLocks noChangeArrowheads="1"/>
          </p:cNvSpPr>
          <p:nvPr/>
        </p:nvSpPr>
        <p:spPr bwMode="auto">
          <a:xfrm>
            <a:off x="7696200" y="1600200"/>
            <a:ext cx="990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[Eq.38]</a:t>
            </a:r>
          </a:p>
        </p:txBody>
      </p:sp>
      <p:sp>
        <p:nvSpPr>
          <p:cNvPr id="9" name="Slide Number Placeholder 8"/>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44</a:t>
            </a:fld>
            <a:endParaRPr lang="en-US" altLang="en-US">
              <a:latin typeface="Garamond" panose="02020404030301010803" pitchFamily="18" charset="0"/>
            </a:endParaRPr>
          </a:p>
        </p:txBody>
      </p:sp>
    </p:spTree>
    <p:extLst>
      <p:ext uri="{BB962C8B-B14F-4D97-AF65-F5344CB8AC3E}">
        <p14:creationId xmlns:p14="http://schemas.microsoft.com/office/powerpoint/2010/main" val="28962374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7200" y="304800"/>
            <a:ext cx="8229600" cy="6858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Kernel trick</a:t>
            </a:r>
          </a:p>
        </p:txBody>
      </p:sp>
      <p:sp>
        <p:nvSpPr>
          <p:cNvPr id="49155" name="Rectangle 3"/>
          <p:cNvSpPr>
            <a:spLocks noGrp="1" noChangeArrowheads="1"/>
          </p:cNvSpPr>
          <p:nvPr>
            <p:ph type="body" idx="4294967295"/>
          </p:nvPr>
        </p:nvSpPr>
        <p:spPr>
          <a:xfrm>
            <a:off x="533400" y="1371600"/>
            <a:ext cx="8305800" cy="4724400"/>
          </a:xfrm>
        </p:spPr>
        <p:txBody>
          <a:bodyPr/>
          <a:lstStyle/>
          <a:p>
            <a:pPr marL="285750" indent="-285750"/>
            <a:r>
              <a:rPr lang="en-US" altLang="ja-JP" sz="2400">
                <a:ea typeface="ＭＳ Ｐゴシック" panose="020B0600070205080204" pitchFamily="34" charset="-128"/>
              </a:rPr>
              <a:t>Diễn giải chi tiết của các bước tính toán trong ví dụ trên chỉ mang mục đích giải thích (minh họa)</a:t>
            </a:r>
          </a:p>
          <a:p>
            <a:pPr marL="285750" indent="-285750">
              <a:spcBef>
                <a:spcPct val="70000"/>
              </a:spcBef>
            </a:pPr>
            <a:r>
              <a:rPr lang="en-US" altLang="ja-JP" sz="2400">
                <a:ea typeface="ＭＳ Ｐゴシック" panose="020B0600070205080204" pitchFamily="34" charset="-128"/>
              </a:rPr>
              <a:t>Trong thực tế, ta không cần phải tìm (xác định) hàm ánh xạ </a:t>
            </a:r>
            <a:r>
              <a:rPr lang="en-US" altLang="ja-JP" sz="2400" i="1">
                <a:ea typeface="ＭＳ Ｐゴシック" panose="020B0600070205080204" pitchFamily="34" charset="-128"/>
                <a:sym typeface="Symbol" panose="05050102010706020507" pitchFamily="18" charset="2"/>
              </a:rPr>
              <a:t></a:t>
            </a:r>
          </a:p>
          <a:p>
            <a:pPr marL="285750" indent="-285750">
              <a:spcBef>
                <a:spcPct val="70000"/>
              </a:spcBef>
            </a:pPr>
            <a:r>
              <a:rPr lang="en-US" altLang="ja-JP" sz="2400">
                <a:ea typeface="ＭＳ Ｐゴシック" panose="020B0600070205080204" pitchFamily="34" charset="-128"/>
              </a:rPr>
              <a:t>Bởi vì:  Ta có thể áp dụng hàm nhân </a:t>
            </a:r>
            <a:r>
              <a:rPr lang="en-US" altLang="ja-JP" sz="2400" i="1">
                <a:ea typeface="ＭＳ Ｐゴシック" panose="020B0600070205080204" pitchFamily="34" charset="-128"/>
              </a:rPr>
              <a:t>một cách trực tiếp</a:t>
            </a:r>
            <a:endParaRPr lang="en-US" altLang="ja-JP" sz="2400">
              <a:ea typeface="ＭＳ Ｐゴシック" panose="020B0600070205080204" pitchFamily="34" charset="-128"/>
            </a:endParaRPr>
          </a:p>
          <a:p>
            <a:pPr marL="725488" lvl="1">
              <a:spcBef>
                <a:spcPct val="40000"/>
              </a:spcBef>
              <a:buSzTx/>
              <a:buFont typeface="Arial" panose="020B0604020202020204" pitchFamily="34" charset="0"/>
              <a:buChar char="→"/>
            </a:pPr>
            <a:r>
              <a:rPr lang="en-US" altLang="ja-JP" sz="2400">
                <a:ea typeface="ＭＳ Ｐゴシック" panose="020B0600070205080204" pitchFamily="34" charset="-128"/>
              </a:rPr>
              <a:t>Thay thế tất cả các giá trị tích vô hướng vectơ </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a:t>
            </a:r>
            <a:r>
              <a:rPr lang="en-US" altLang="ja-JP" sz="2400" b="1">
                <a:ea typeface="ＭＳ Ｐゴシック" panose="020B0600070205080204" pitchFamily="34" charset="-128"/>
              </a:rPr>
              <a:t>x</a:t>
            </a:r>
            <a:r>
              <a:rPr lang="en-US" altLang="ja-JP" sz="2400">
                <a:ea typeface="ＭＳ Ｐゴシック" panose="020B0600070205080204" pitchFamily="34" charset="-128"/>
              </a:rPr>
              <a:t>)</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a:t>
            </a:r>
            <a:r>
              <a:rPr lang="en-US" altLang="ja-JP" sz="2400" b="1">
                <a:ea typeface="ＭＳ Ｐゴシック" panose="020B0600070205080204" pitchFamily="34" charset="-128"/>
              </a:rPr>
              <a:t>z</a:t>
            </a:r>
            <a:r>
              <a:rPr lang="en-US" altLang="ja-JP" sz="2400">
                <a:ea typeface="ＭＳ Ｐゴシック" panose="020B0600070205080204" pitchFamily="34" charset="-128"/>
              </a:rPr>
              <a:t>)</a:t>
            </a:r>
            <a:r>
              <a:rPr lang="en-US" altLang="ja-JP" sz="2400">
                <a:ea typeface="ＭＳ Ｐゴシック" panose="020B0600070205080204" pitchFamily="34" charset="-128"/>
                <a:sym typeface="Symbol" panose="05050102010706020507" pitchFamily="18" charset="2"/>
              </a:rPr>
              <a:t></a:t>
            </a:r>
            <a:r>
              <a:rPr lang="en-US" altLang="ja-JP" sz="2400">
                <a:ea typeface="ＭＳ Ｐゴシック" panose="020B0600070205080204" pitchFamily="34" charset="-128"/>
              </a:rPr>
              <a:t> trong [Eq.35-36] bằng một hàm nhân được chọn </a:t>
            </a:r>
            <a:r>
              <a:rPr lang="en-US" altLang="ja-JP" sz="2400" i="1">
                <a:ea typeface="ＭＳ Ｐゴシック" panose="020B0600070205080204" pitchFamily="34" charset="-128"/>
              </a:rPr>
              <a:t>K</a:t>
            </a:r>
            <a:r>
              <a:rPr lang="en-US" altLang="ja-JP" sz="2400">
                <a:ea typeface="ＭＳ Ｐゴシック" panose="020B0600070205080204" pitchFamily="34" charset="-128"/>
              </a:rPr>
              <a:t>(</a:t>
            </a:r>
            <a:r>
              <a:rPr lang="en-US" altLang="ja-JP" sz="2400" b="1">
                <a:ea typeface="ＭＳ Ｐゴシック" panose="020B0600070205080204" pitchFamily="34" charset="-128"/>
              </a:rPr>
              <a:t>x</a:t>
            </a:r>
            <a:r>
              <a:rPr lang="en-US" altLang="ja-JP" sz="2400">
                <a:ea typeface="ＭＳ Ｐゴシック" panose="020B0600070205080204" pitchFamily="34" charset="-128"/>
              </a:rPr>
              <a:t>,</a:t>
            </a:r>
            <a:r>
              <a:rPr lang="en-US" altLang="ja-JP" sz="2400" b="1">
                <a:ea typeface="ＭＳ Ｐゴシック" panose="020B0600070205080204" pitchFamily="34" charset="-128"/>
              </a:rPr>
              <a:t>z</a:t>
            </a:r>
            <a:r>
              <a:rPr lang="en-US" altLang="ja-JP" sz="2400">
                <a:ea typeface="ＭＳ Ｐゴシック" panose="020B0600070205080204" pitchFamily="34" charset="-128"/>
              </a:rPr>
              <a:t>) (ví dụ: hàm nhân đa thức </a:t>
            </a:r>
            <a:r>
              <a:rPr lang="en-US" altLang="ja-JP" sz="2400">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x</a:t>
            </a:r>
            <a:r>
              <a:rPr lang="en-US" altLang="ja-JP" sz="2400">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z</a:t>
            </a:r>
            <a:r>
              <a:rPr lang="en-US" altLang="ja-JP" sz="2400">
                <a:ea typeface="ＭＳ Ｐゴシック" panose="020B0600070205080204" pitchFamily="34" charset="-128"/>
                <a:sym typeface="Symbol" panose="05050102010706020507" pitchFamily="18" charset="2"/>
              </a:rPr>
              <a:t></a:t>
            </a:r>
            <a:r>
              <a:rPr lang="en-US" altLang="ja-JP" sz="2400" i="1" baseline="30000">
                <a:ea typeface="ＭＳ Ｐゴシック" panose="020B0600070205080204" pitchFamily="34" charset="-128"/>
              </a:rPr>
              <a:t>d</a:t>
            </a:r>
            <a:r>
              <a:rPr lang="en-US" altLang="ja-JP" sz="2400">
                <a:ea typeface="ＭＳ Ｐゴシック" panose="020B0600070205080204" pitchFamily="34" charset="-128"/>
              </a:rPr>
              <a:t> trong [Eq.38])</a:t>
            </a:r>
          </a:p>
          <a:p>
            <a:pPr marL="285750" indent="-285750">
              <a:spcBef>
                <a:spcPct val="70000"/>
              </a:spcBef>
            </a:pPr>
            <a:r>
              <a:rPr lang="en-US" altLang="ja-JP" sz="2400">
                <a:ea typeface="ＭＳ Ｐゴシック" panose="020B0600070205080204" pitchFamily="34" charset="-128"/>
              </a:rPr>
              <a:t>Chiến lược này được gọi là</a:t>
            </a:r>
            <a:r>
              <a:rPr lang="en-US" altLang="ja-JP" sz="2400" b="1">
                <a:solidFill>
                  <a:srgbClr val="FF0000"/>
                </a:solidFill>
                <a:ea typeface="ＭＳ Ｐゴシック" panose="020B0600070205080204" pitchFamily="34" charset="-128"/>
              </a:rPr>
              <a:t> </a:t>
            </a:r>
            <a:r>
              <a:rPr lang="en-US" altLang="ja-JP" sz="2400" b="1">
                <a:ea typeface="ＭＳ Ｐゴシック" panose="020B0600070205080204" pitchFamily="34" charset="-128"/>
              </a:rPr>
              <a:t>kernel trick</a:t>
            </a:r>
            <a:r>
              <a:rPr lang="en-US" altLang="ja-JP" sz="2400">
                <a:ea typeface="ＭＳ Ｐゴシック" panose="020B0600070205080204" pitchFamily="34" charset="-128"/>
              </a:rPr>
              <a:t>!</a:t>
            </a:r>
            <a:endParaRPr lang="en-US" sz="2400"/>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45</a:t>
            </a:fld>
            <a:endParaRPr lang="en-US" altLang="en-US">
              <a:latin typeface="Garamond" panose="02020404030301010803" pitchFamily="18" charset="0"/>
            </a:endParaRPr>
          </a:p>
        </p:txBody>
      </p:sp>
    </p:spTree>
    <p:extLst>
      <p:ext uri="{BB962C8B-B14F-4D97-AF65-F5344CB8AC3E}">
        <p14:creationId xmlns:p14="http://schemas.microsoft.com/office/powerpoint/2010/main" val="304846217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Kernel function: How to know?</a:t>
            </a:r>
          </a:p>
        </p:txBody>
      </p:sp>
      <p:sp>
        <p:nvSpPr>
          <p:cNvPr id="50179" name="Rectangle 3"/>
          <p:cNvSpPr>
            <a:spLocks noGrp="1" noChangeArrowheads="1"/>
          </p:cNvSpPr>
          <p:nvPr>
            <p:ph type="body" idx="4294967295"/>
          </p:nvPr>
        </p:nvSpPr>
        <p:spPr>
          <a:xfrm>
            <a:off x="533400" y="1524000"/>
            <a:ext cx="8153400" cy="4419600"/>
          </a:xfrm>
        </p:spPr>
        <p:txBody>
          <a:bodyPr/>
          <a:lstStyle/>
          <a:p>
            <a:pPr marL="285750" indent="-285750"/>
            <a:r>
              <a:rPr lang="en-US" altLang="ja-JP" sz="2400">
                <a:ea typeface="ＭＳ Ｐゴシック" panose="020B0600070205080204" pitchFamily="34" charset="-128"/>
              </a:rPr>
              <a:t>Làm sao để biết một hàm là hàm nhân hay không – mà không cần thực hiện các bước suy diễn (phân tích) cụ thể như trong ví dụ minh họa?</a:t>
            </a:r>
          </a:p>
          <a:p>
            <a:pPr marL="725488" lvl="1">
              <a:spcBef>
                <a:spcPct val="40000"/>
              </a:spcBef>
              <a:buSzTx/>
              <a:buFont typeface="Arial" panose="020B0604020202020204" pitchFamily="34" charset="0"/>
              <a:buChar char="→"/>
            </a:pPr>
            <a:r>
              <a:rPr lang="en-US" altLang="ja-JP" sz="2400">
                <a:ea typeface="ＭＳ Ｐゴシック" panose="020B0600070205080204" pitchFamily="34" charset="-128"/>
              </a:rPr>
              <a:t> Làm sao để biết một hàm có phải là một tích vô hướng vectơ trong một không gian nào đó?</a:t>
            </a:r>
          </a:p>
          <a:p>
            <a:pPr marL="285750" indent="-285750">
              <a:spcBef>
                <a:spcPct val="100000"/>
              </a:spcBef>
            </a:pPr>
            <a:r>
              <a:rPr lang="en-US" altLang="ja-JP" sz="2400">
                <a:ea typeface="ＭＳ Ｐゴシック" panose="020B0600070205080204" pitchFamily="34" charset="-128"/>
              </a:rPr>
              <a:t>Câu hỏi này được trả lời bằng </a:t>
            </a:r>
            <a:r>
              <a:rPr lang="en-US" altLang="ja-JP" sz="2400" b="1">
                <a:ea typeface="ＭＳ Ｐゴシック" panose="020B0600070205080204" pitchFamily="34" charset="-128"/>
              </a:rPr>
              <a:t>định lý Mercer (Mercer’s theorem)</a:t>
            </a:r>
          </a:p>
          <a:p>
            <a:pPr marL="725488" lvl="1">
              <a:spcBef>
                <a:spcPct val="40000"/>
              </a:spcBef>
              <a:buSzTx/>
              <a:buFont typeface="Arial" panose="020B0604020202020204" pitchFamily="34" charset="0"/>
              <a:buChar char="→"/>
            </a:pPr>
            <a:r>
              <a:rPr lang="en-US" altLang="ja-JP" sz="2400">
                <a:ea typeface="ＭＳ Ｐゴシック" panose="020B0600070205080204" pitchFamily="34" charset="-128"/>
              </a:rPr>
              <a:t>Nằm ngoài phạm vi của bài giảng này!</a:t>
            </a:r>
            <a:endParaRPr lang="en-US" sz="2400"/>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46</a:t>
            </a:fld>
            <a:endParaRPr lang="en-US" altLang="en-US">
              <a:latin typeface="Garamond" panose="02020404030301010803" pitchFamily="18" charset="0"/>
            </a:endParaRPr>
          </a:p>
        </p:txBody>
      </p:sp>
    </p:spTree>
    <p:extLst>
      <p:ext uri="{BB962C8B-B14F-4D97-AF65-F5344CB8AC3E}">
        <p14:creationId xmlns:p14="http://schemas.microsoft.com/office/powerpoint/2010/main" val="117019337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idx="4294967295"/>
          </p:nvPr>
        </p:nvSpPr>
        <p:spPr>
          <a:xfrm>
            <a:off x="457200" y="307975"/>
            <a:ext cx="8229600" cy="758825"/>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Các hàm nhân thường dùng</a:t>
            </a:r>
          </a:p>
        </p:txBody>
      </p:sp>
      <p:sp>
        <p:nvSpPr>
          <p:cNvPr id="26630" name="AutoShape 3"/>
          <p:cNvSpPr>
            <a:spLocks noGrp="1" noChangeAspect="1" noChangeArrowheads="1"/>
          </p:cNvSpPr>
          <p:nvPr>
            <p:ph type="body" sz="half" idx="4294967295"/>
          </p:nvPr>
        </p:nvSpPr>
        <p:spPr>
          <a:xfrm>
            <a:off x="457200" y="1524000"/>
            <a:ext cx="8110538" cy="3997325"/>
          </a:xfrm>
        </p:spPr>
        <p:txBody>
          <a:bodyPr/>
          <a:lstStyle/>
          <a:p>
            <a:pPr marL="228600" indent="-228600"/>
            <a:r>
              <a:rPr lang="en-US" altLang="ja-JP" sz="2400" dirty="0" err="1">
                <a:ea typeface="ＭＳ Ｐゴシック" panose="020B0600070205080204" pitchFamily="34" charset="-128"/>
              </a:rPr>
              <a:t>Đa</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thức</a:t>
            </a:r>
            <a:r>
              <a:rPr lang="en-US" altLang="ja-JP" sz="2400" dirty="0">
                <a:ea typeface="ＭＳ Ｐゴシック" panose="020B0600070205080204" pitchFamily="34" charset="-128"/>
              </a:rPr>
              <a:t>:</a:t>
            </a:r>
          </a:p>
          <a:p>
            <a:pPr marL="228600" indent="-228600">
              <a:spcBef>
                <a:spcPct val="300000"/>
              </a:spcBef>
            </a:pPr>
            <a:r>
              <a:rPr lang="en-US" altLang="ja-JP" sz="2400" dirty="0">
                <a:ea typeface="ＭＳ Ｐゴシック" panose="020B0600070205080204" pitchFamily="34" charset="-128"/>
              </a:rPr>
              <a:t>Gaussian RBF (Gaussian radial basis function)</a:t>
            </a:r>
          </a:p>
          <a:p>
            <a:pPr marL="228600" indent="-228600">
              <a:spcBef>
                <a:spcPct val="300000"/>
              </a:spcBef>
            </a:pPr>
            <a:r>
              <a:rPr lang="en-US" sz="2400" dirty="0" err="1"/>
              <a:t>Xích</a:t>
            </a:r>
            <a:r>
              <a:rPr lang="en-US" sz="2400" dirty="0"/>
              <a:t>-ma (Sigmoid)</a:t>
            </a:r>
          </a:p>
        </p:txBody>
      </p:sp>
      <p:graphicFrame>
        <p:nvGraphicFramePr>
          <p:cNvPr id="26626" name="Object 2"/>
          <p:cNvGraphicFramePr>
            <a:graphicFrameLocks noChangeAspect="1"/>
          </p:cNvGraphicFramePr>
          <p:nvPr/>
        </p:nvGraphicFramePr>
        <p:xfrm>
          <a:off x="1546225" y="2057400"/>
          <a:ext cx="5667375" cy="490538"/>
        </p:xfrm>
        <a:graphic>
          <a:graphicData uri="http://schemas.openxmlformats.org/presentationml/2006/ole">
            <mc:AlternateContent xmlns:mc="http://schemas.openxmlformats.org/markup-compatibility/2006">
              <mc:Choice xmlns:v="urn:schemas-microsoft-com:vml" Requires="v">
                <p:oleObj name="Equation" r:id="rId2" imgW="2793960" imgH="241200" progId="Equation.3">
                  <p:embed/>
                </p:oleObj>
              </mc:Choice>
              <mc:Fallback>
                <p:oleObj name="Equation" r:id="rId2" imgW="2793960" imgH="241200" progId="Equation.3">
                  <p:embed/>
                  <p:pic>
                    <p:nvPicPr>
                      <p:cNvPr id="266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2057400"/>
                        <a:ext cx="5667375" cy="490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p:cNvGraphicFramePr>
            <a:graphicFrameLocks noChangeAspect="1"/>
          </p:cNvGraphicFramePr>
          <p:nvPr/>
        </p:nvGraphicFramePr>
        <p:xfrm>
          <a:off x="1625600" y="3429000"/>
          <a:ext cx="4160838" cy="765175"/>
        </p:xfrm>
        <a:graphic>
          <a:graphicData uri="http://schemas.openxmlformats.org/presentationml/2006/ole">
            <mc:AlternateContent xmlns:mc="http://schemas.openxmlformats.org/markup-compatibility/2006">
              <mc:Choice xmlns:v="urn:schemas-microsoft-com:vml" Requires="v">
                <p:oleObj name="Equation" r:id="rId4" imgW="2070000" imgH="380880" progId="Equation.3">
                  <p:embed/>
                </p:oleObj>
              </mc:Choice>
              <mc:Fallback>
                <p:oleObj name="Equation" r:id="rId4" imgW="2070000" imgH="380880" progId="Equation.3">
                  <p:embed/>
                  <p:pic>
                    <p:nvPicPr>
                      <p:cNvPr id="26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3429000"/>
                        <a:ext cx="4160838" cy="765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p:cNvGraphicFramePr>
            <a:graphicFrameLocks noChangeAspect="1"/>
          </p:cNvGraphicFramePr>
          <p:nvPr/>
        </p:nvGraphicFramePr>
        <p:xfrm>
          <a:off x="1328738" y="4876800"/>
          <a:ext cx="7107237" cy="744538"/>
        </p:xfrm>
        <a:graphic>
          <a:graphicData uri="http://schemas.openxmlformats.org/presentationml/2006/ole">
            <mc:AlternateContent xmlns:mc="http://schemas.openxmlformats.org/markup-compatibility/2006">
              <mc:Choice xmlns:v="urn:schemas-microsoft-com:vml" Requires="v">
                <p:oleObj name="Equation" r:id="rId6" imgW="3759120" imgH="393480" progId="Equation.3">
                  <p:embed/>
                </p:oleObj>
              </mc:Choice>
              <mc:Fallback>
                <p:oleObj name="Equation" r:id="rId6" imgW="3759120" imgH="393480" progId="Equation.3">
                  <p:embed/>
                  <p:pic>
                    <p:nvPicPr>
                      <p:cNvPr id="266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738" y="4876800"/>
                        <a:ext cx="7107237" cy="744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 name="Slide Number Placeholder 8"/>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47</a:t>
            </a:fld>
            <a:endParaRPr lang="en-US" altLang="en-US">
              <a:latin typeface="Garamond" panose="02020404030301010803" pitchFamily="18" charset="0"/>
            </a:endParaRPr>
          </a:p>
        </p:txBody>
      </p:sp>
    </p:spTree>
    <p:extLst>
      <p:ext uri="{BB962C8B-B14F-4D97-AF65-F5344CB8AC3E}">
        <p14:creationId xmlns:p14="http://schemas.microsoft.com/office/powerpoint/2010/main" val="196454728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idx="4294967295"/>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Phân lớp bằng SVM: </a:t>
            </a:r>
            <a:r>
              <a:rPr lang="en-US" sz="3600">
                <a:solidFill>
                  <a:srgbClr val="0000FF"/>
                </a:solidFill>
                <a:latin typeface="Tahoma" panose="020B0604030504040204" pitchFamily="34" charset="0"/>
                <a:ea typeface="Tahoma" panose="020B0604030504040204" pitchFamily="34" charset="0"/>
                <a:cs typeface="Tahoma" panose="020B0604030504040204" pitchFamily="34" charset="0"/>
              </a:rPr>
              <a:t>Các vấn đề</a:t>
            </a:r>
          </a:p>
        </p:txBody>
      </p:sp>
      <p:sp>
        <p:nvSpPr>
          <p:cNvPr id="51203" name="Rectangle 3"/>
          <p:cNvSpPr>
            <a:spLocks noGrp="1" noChangeArrowheads="1"/>
          </p:cNvSpPr>
          <p:nvPr>
            <p:ph type="body" idx="4294967295"/>
          </p:nvPr>
        </p:nvSpPr>
        <p:spPr>
          <a:xfrm>
            <a:off x="457200" y="1295400"/>
            <a:ext cx="8229600" cy="4876800"/>
          </a:xfrm>
        </p:spPr>
        <p:txBody>
          <a:bodyPr/>
          <a:lstStyle/>
          <a:p>
            <a:pPr marL="228600" indent="-228600"/>
            <a:r>
              <a:rPr lang="en-US" altLang="ja-JP" sz="2200">
                <a:ea typeface="ＭＳ Ｐゴシック" panose="020B0600070205080204" pitchFamily="34" charset="-128"/>
              </a:rPr>
              <a:t>SVM chỉ làm việc với không gian đầu vào là các số thực</a:t>
            </a:r>
          </a:p>
          <a:p>
            <a:pPr marL="742950" lvl="1" indent="-285750">
              <a:buSzTx/>
              <a:buFont typeface="Arial" panose="020B0604020202020204" pitchFamily="34" charset="0"/>
              <a:buChar char="→"/>
            </a:pPr>
            <a:r>
              <a:rPr lang="en-US" altLang="ja-JP" sz="1800">
                <a:ea typeface="ＭＳ Ｐゴシック" panose="020B0600070205080204" pitchFamily="34" charset="-128"/>
              </a:rPr>
              <a:t>Đối với các thuộc tính định danh (nominal), cần chuyển các giá trị định danh thành các giá trị số</a:t>
            </a:r>
          </a:p>
          <a:p>
            <a:pPr marL="228600" indent="-228600"/>
            <a:r>
              <a:rPr lang="en-US" altLang="ja-JP" sz="2200">
                <a:ea typeface="ＭＳ Ｐゴシック" panose="020B0600070205080204" pitchFamily="34" charset="-128"/>
              </a:rPr>
              <a:t>SVM chỉ làm việc (thực hiện phân lớp) với 2 lớp</a:t>
            </a:r>
          </a:p>
          <a:p>
            <a:pPr marL="742950" lvl="1" indent="-285750">
              <a:buSzTx/>
              <a:buFont typeface="Arial" panose="020B0604020202020204" pitchFamily="34" charset="0"/>
              <a:buChar char="→"/>
            </a:pPr>
            <a:r>
              <a:rPr lang="en-US" altLang="ja-JP" sz="1800">
                <a:ea typeface="ＭＳ Ｐゴシック" panose="020B0600070205080204" pitchFamily="34" charset="-128"/>
              </a:rPr>
              <a:t>Đối với các bài toán phân lớp gồm nhiều lớp, cần chuyển thành một tập các bài toán phân lớp gồm 2 lớp, và sau đó giải quyết riêng rẽ từng bài toán 2 lớp này</a:t>
            </a:r>
          </a:p>
          <a:p>
            <a:pPr marL="742950" lvl="1" indent="-285750">
              <a:buSzTx/>
              <a:buFont typeface="Arial" panose="020B0604020202020204" pitchFamily="34" charset="0"/>
              <a:buChar char="→"/>
            </a:pPr>
            <a:r>
              <a:rPr lang="en-US" altLang="ja-JP" sz="1800">
                <a:ea typeface="ＭＳ Ｐゴシック" panose="020B0600070205080204" pitchFamily="34" charset="-128"/>
              </a:rPr>
              <a:t>Ví dụ: chiến lược “one-against-rest”</a:t>
            </a:r>
          </a:p>
          <a:p>
            <a:pPr marL="228600" indent="-228600"/>
            <a:r>
              <a:rPr lang="en-US" altLang="ja-JP" sz="2200">
                <a:ea typeface="ＭＳ Ｐゴシック" panose="020B0600070205080204" pitchFamily="34" charset="-128"/>
              </a:rPr>
              <a:t>Siêu phẳng phân tách (ranh giới quyết định phân lớp) xác định được bởi SVM thường khó hiểu đối với người dùng</a:t>
            </a:r>
          </a:p>
          <a:p>
            <a:pPr marL="742950" lvl="1" indent="-285750"/>
            <a:r>
              <a:rPr lang="en-US" altLang="ja-JP" sz="1800">
                <a:ea typeface="ＭＳ Ｐゴシック" panose="020B0600070205080204" pitchFamily="34" charset="-128"/>
              </a:rPr>
              <a:t>Vấn đề (khó giải thích quyết định phân lớp) này càng nghiêm trọng, nếu các hàm nhân (kernel functions) được sử dụng</a:t>
            </a:r>
          </a:p>
          <a:p>
            <a:pPr marL="742950" lvl="1" indent="-285750"/>
            <a:r>
              <a:rPr lang="en-US" altLang="ja-JP" sz="1800">
                <a:ea typeface="ＭＳ Ｐゴシック" panose="020B0600070205080204" pitchFamily="34" charset="-128"/>
              </a:rPr>
              <a:t>SVM thường được dùng trong các bài toán ứng dụng mà trong đó việc giải thích hoạt động (quyết định) của hệ thống cho người dùng không phải là một yêu cầu quan trọng</a:t>
            </a:r>
            <a:endParaRPr lang="en-US" sz="1800"/>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48</a:t>
            </a:fld>
            <a:endParaRPr lang="en-US" altLang="en-US">
              <a:latin typeface="Garamond" panose="02020404030301010803" pitchFamily="18" charset="0"/>
            </a:endParaRPr>
          </a:p>
        </p:txBody>
      </p:sp>
    </p:spTree>
    <p:extLst>
      <p:ext uri="{BB962C8B-B14F-4D97-AF65-F5344CB8AC3E}">
        <p14:creationId xmlns:p14="http://schemas.microsoft.com/office/powerpoint/2010/main" val="1890389315"/>
      </p:ext>
    </p:extLst>
  </p:cSld>
  <p:clrMapOvr>
    <a:overrideClrMapping bg1="lt1" tx1="dk1" bg2="lt2" tx2="dk2" accent1="accent1" accent2="accent2" accent3="accent3" accent4="accent4" accent5="accent5" accent6="accent6" hlink="hlink" folHlink="folHlink"/>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SVM: thư viện mở</a:t>
            </a:r>
            <a:endParaRPr lang="en-US" sz="360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21507" name="Rectangle 3"/>
          <p:cNvSpPr>
            <a:spLocks noGrp="1" noChangeArrowheads="1"/>
          </p:cNvSpPr>
          <p:nvPr>
            <p:ph type="body" idx="1"/>
          </p:nvPr>
        </p:nvSpPr>
        <p:spPr>
          <a:xfrm>
            <a:off x="457200" y="1219200"/>
            <a:ext cx="8382000" cy="4953000"/>
          </a:xfrm>
        </p:spPr>
        <p:txBody>
          <a:bodyPr/>
          <a:lstStyle/>
          <a:p>
            <a:pPr marL="228600" indent="-228600" eaLnBrk="1" hangingPunct="1">
              <a:spcBef>
                <a:spcPts val="1200"/>
              </a:spcBef>
            </a:pPr>
            <a:r>
              <a:rPr lang="en-US" sz="2400">
                <a:solidFill>
                  <a:srgbClr val="0000FF"/>
                </a:solidFill>
              </a:rPr>
              <a:t>LibSVM:</a:t>
            </a:r>
          </a:p>
          <a:p>
            <a:pPr marL="473075" lvl="1" indent="-146050" eaLnBrk="1" hangingPunct="1">
              <a:buSzTx/>
              <a:buFontTx/>
              <a:buChar char="•"/>
            </a:pPr>
            <a:r>
              <a:rPr lang="en-US" sz="1800">
                <a:hlinkClick r:id="rId2"/>
              </a:rPr>
              <a:t>http://www.csie.ntu.edu.tw/~cjlin/libsvm/</a:t>
            </a:r>
            <a:endParaRPr lang="en-GB" sz="1800"/>
          </a:p>
          <a:p>
            <a:pPr marL="228600" indent="-228600" eaLnBrk="1" hangingPunct="1">
              <a:spcBef>
                <a:spcPts val="1200"/>
              </a:spcBef>
            </a:pPr>
            <a:r>
              <a:rPr lang="en-US" sz="2200">
                <a:solidFill>
                  <a:srgbClr val="FF0000"/>
                </a:solidFill>
              </a:rPr>
              <a:t>Linear SVM for large datasets:</a:t>
            </a:r>
          </a:p>
          <a:p>
            <a:pPr marL="473075" lvl="1" indent="-146050" eaLnBrk="1" hangingPunct="1">
              <a:buSzTx/>
              <a:buFontTx/>
              <a:buChar char="•"/>
            </a:pPr>
            <a:r>
              <a:rPr lang="en-US" sz="1800">
                <a:hlinkClick r:id="rId3"/>
              </a:rPr>
              <a:t>http://www.csie.ntu.edu.tw/~cjlin/liblinear/</a:t>
            </a:r>
            <a:endParaRPr lang="en-US" sz="1800"/>
          </a:p>
          <a:p>
            <a:pPr marL="473075" lvl="1" indent="-146050" eaLnBrk="1" hangingPunct="1">
              <a:buSzTx/>
              <a:buFontTx/>
              <a:buChar char="•"/>
            </a:pPr>
            <a:r>
              <a:rPr lang="en-US" sz="1800"/>
              <a:t>http://www.cs.cornell.edu/people/tj/svm_light/svm_perf.html</a:t>
            </a:r>
          </a:p>
          <a:p>
            <a:pPr marL="228600" indent="-228600" eaLnBrk="1" hangingPunct="1">
              <a:spcBef>
                <a:spcPts val="1200"/>
              </a:spcBef>
            </a:pPr>
            <a:r>
              <a:rPr lang="en-US" sz="2400">
                <a:solidFill>
                  <a:srgbClr val="0000FF"/>
                </a:solidFill>
              </a:rPr>
              <a:t>Scikit-learn in python:</a:t>
            </a:r>
          </a:p>
          <a:p>
            <a:pPr marL="473075" lvl="1" indent="-146050" eaLnBrk="1" hangingPunct="1">
              <a:buSzTx/>
              <a:buFontTx/>
              <a:buChar char="•"/>
            </a:pPr>
            <a:r>
              <a:rPr lang="en-US" sz="1800"/>
              <a:t>http://scikit-learn.org/stable/modules/svm.html</a:t>
            </a:r>
          </a:p>
          <a:p>
            <a:pPr marL="228600" indent="-228600" eaLnBrk="1" hangingPunct="1">
              <a:spcBef>
                <a:spcPts val="1200"/>
              </a:spcBef>
            </a:pPr>
            <a:r>
              <a:rPr lang="en-US" sz="2200">
                <a:solidFill>
                  <a:srgbClr val="FF0000"/>
                </a:solidFill>
              </a:rPr>
              <a:t>SVM</a:t>
            </a:r>
            <a:r>
              <a:rPr lang="en-US" sz="2200" i="1" baseline="30000">
                <a:solidFill>
                  <a:srgbClr val="FF0000"/>
                </a:solidFill>
              </a:rPr>
              <a:t>light</a:t>
            </a:r>
            <a:r>
              <a:rPr lang="en-US" sz="2200">
                <a:solidFill>
                  <a:srgbClr val="FF0000"/>
                </a:solidFill>
              </a:rPr>
              <a:t>:</a:t>
            </a:r>
          </a:p>
          <a:p>
            <a:pPr marL="473075" lvl="1" indent="-146050" eaLnBrk="1" hangingPunct="1">
              <a:buSzTx/>
              <a:buFontTx/>
              <a:buChar char="•"/>
            </a:pPr>
            <a:r>
              <a:rPr lang="en-US" sz="1800"/>
              <a:t>http://www.cs.cornell.edu/people/tj/svm_light/index.html</a:t>
            </a:r>
          </a:p>
          <a:p>
            <a:pPr marL="327025" lvl="1" indent="0" eaLnBrk="1" hangingPunct="1">
              <a:buSzTx/>
              <a:buNone/>
            </a:pPr>
            <a:endParaRPr lang="en-US" sz="1800"/>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49</a:t>
            </a:fld>
            <a:endParaRPr lang="en-US" altLang="en-US">
              <a:latin typeface="Garamond" panose="02020404030301010803" pitchFamily="18" charset="0"/>
            </a:endParaRPr>
          </a:p>
        </p:txBody>
      </p:sp>
    </p:spTree>
    <p:extLst>
      <p:ext uri="{BB962C8B-B14F-4D97-AF65-F5344CB8AC3E}">
        <p14:creationId xmlns:p14="http://schemas.microsoft.com/office/powerpoint/2010/main" val="31168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457200" y="304800"/>
            <a:ext cx="8229600" cy="762000"/>
          </a:xfrm>
        </p:spPr>
        <p:txBody>
          <a:bodyPr/>
          <a:lstStyle/>
          <a:p>
            <a:pPr>
              <a:defRPr/>
            </a:pPr>
            <a:r>
              <a:rPr lang="en-US" sz="3600" dirty="0" err="1">
                <a:latin typeface="Tahoma" panose="020B0604030504040204" pitchFamily="34" charset="0"/>
                <a:ea typeface="Tahoma" panose="020B0604030504040204" pitchFamily="34" charset="0"/>
                <a:cs typeface="Tahoma" panose="020B0604030504040204" pitchFamily="34" charset="0"/>
              </a:rPr>
              <a:t>Máy</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vectơ</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err="1">
                <a:latin typeface="Tahoma" panose="020B0604030504040204" pitchFamily="34" charset="0"/>
                <a:ea typeface="Tahoma" panose="020B0604030504040204" pitchFamily="34" charset="0"/>
                <a:cs typeface="Tahoma" panose="020B0604030504040204" pitchFamily="34" charset="0"/>
              </a:rPr>
              <a:t>hỗ</a:t>
            </a:r>
            <a:r>
              <a:rPr lang="en-US" sz="3600">
                <a:latin typeface="Tahoma" panose="020B0604030504040204" pitchFamily="34" charset="0"/>
                <a:ea typeface="Tahoma" panose="020B0604030504040204" pitchFamily="34" charset="0"/>
                <a:cs typeface="Tahoma" panose="020B0604030504040204" pitchFamily="34" charset="0"/>
              </a:rPr>
              <a:t> trợ: </a:t>
            </a:r>
            <a:r>
              <a:rPr lang="en-US" sz="3600" dirty="0" err="1">
                <a:latin typeface="Tahoma" panose="020B0604030504040204" pitchFamily="34" charset="0"/>
                <a:ea typeface="Tahoma" panose="020B0604030504040204" pitchFamily="34" charset="0"/>
                <a:cs typeface="Tahoma" panose="020B0604030504040204" pitchFamily="34" charset="0"/>
              </a:rPr>
              <a:t>Giới</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thiệu</a:t>
            </a:r>
            <a:r>
              <a:rPr lang="en-US" sz="3600" dirty="0">
                <a:latin typeface="Tahoma" panose="020B0604030504040204" pitchFamily="34" charset="0"/>
                <a:ea typeface="Tahoma" panose="020B0604030504040204" pitchFamily="34" charset="0"/>
                <a:cs typeface="Tahoma" panose="020B0604030504040204" pitchFamily="34" charset="0"/>
              </a:rPr>
              <a:t> (3)</a:t>
            </a:r>
          </a:p>
        </p:txBody>
      </p:sp>
      <p:sp>
        <p:nvSpPr>
          <p:cNvPr id="2" name="Rectangle 3"/>
          <p:cNvSpPr>
            <a:spLocks noGrp="1" noChangeArrowheads="1"/>
          </p:cNvSpPr>
          <p:nvPr>
            <p:ph idx="1"/>
          </p:nvPr>
        </p:nvSpPr>
        <p:spPr>
          <a:xfrm>
            <a:off x="503238" y="1371600"/>
            <a:ext cx="8183562" cy="4800600"/>
          </a:xfrm>
        </p:spPr>
        <p:txBody>
          <a:bodyPr/>
          <a:lstStyle/>
          <a:p>
            <a:pPr marL="228600" indent="-228600">
              <a:lnSpc>
                <a:spcPct val="90000"/>
              </a:lnSpc>
            </a:pPr>
            <a:r>
              <a:rPr lang="en-GB" altLang="ja-JP" sz="2400" i="1">
                <a:ea typeface="ＭＳ Ｐゴシック" panose="020B0600070205080204" pitchFamily="34" charset="-128"/>
              </a:rPr>
              <a:t>Các </a:t>
            </a:r>
            <a:r>
              <a:rPr lang="vi-VN" altLang="ja-JP" sz="2400" i="1">
                <a:ea typeface="ＭＳ Ｐゴシック" panose="020B0600070205080204" pitchFamily="34" charset="-128"/>
              </a:rPr>
              <a:t>vectơ</a:t>
            </a:r>
            <a:r>
              <a:rPr lang="en-GB" altLang="ja-JP" sz="2400" i="1">
                <a:ea typeface="ＭＳ Ｐゴシック" panose="020B0600070205080204" pitchFamily="34" charset="-128"/>
              </a:rPr>
              <a:t> được ký hiệu bởi các chữ đậm nét!</a:t>
            </a:r>
            <a:endParaRPr lang="en-US" altLang="ja-JP" sz="2400" i="1">
              <a:ea typeface="ＭＳ Ｐゴシック" panose="020B0600070205080204" pitchFamily="34" charset="-128"/>
            </a:endParaRPr>
          </a:p>
          <a:p>
            <a:pPr marL="228600" indent="-228600">
              <a:lnSpc>
                <a:spcPct val="90000"/>
              </a:lnSpc>
              <a:spcBef>
                <a:spcPts val="1138"/>
              </a:spcBef>
            </a:pPr>
            <a:r>
              <a:rPr lang="en-US" altLang="ja-JP" sz="2400">
                <a:ea typeface="ＭＳ Ｐゴシック" panose="020B0600070205080204" pitchFamily="34" charset="-128"/>
              </a:rPr>
              <a:t>Biểu diễn tập </a:t>
            </a:r>
            <a:r>
              <a:rPr lang="en-US" altLang="ja-JP" sz="2400" i="1">
                <a:latin typeface="Courier New" panose="02070309020205020404" pitchFamily="49" charset="0"/>
                <a:ea typeface="ＭＳ Ｐゴシック" panose="020B0600070205080204" pitchFamily="34" charset="-128"/>
                <a:cs typeface="Courier New" panose="02070309020205020404" pitchFamily="49" charset="0"/>
              </a:rPr>
              <a:t>r</a:t>
            </a:r>
            <a:r>
              <a:rPr lang="en-US" altLang="ja-JP" sz="2400">
                <a:ea typeface="ＭＳ Ｐゴシック" panose="020B0600070205080204" pitchFamily="34" charset="-128"/>
              </a:rPr>
              <a:t> các quan sát</a:t>
            </a:r>
          </a:p>
          <a:p>
            <a:pPr marL="228600" indent="-228600">
              <a:lnSpc>
                <a:spcPct val="90000"/>
              </a:lnSpc>
              <a:buFont typeface="Wingdings" panose="05000000000000000000" pitchFamily="2" charset="2"/>
              <a:buNone/>
            </a:pPr>
            <a:r>
              <a:rPr lang="en-US" altLang="ja-JP" sz="2400">
                <a:ea typeface="ＭＳ Ｐゴシック" panose="020B0600070205080204" pitchFamily="34" charset="-128"/>
              </a:rPr>
              <a:t>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1</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1</a:t>
            </a:r>
            <a:r>
              <a:rPr lang="en-US" altLang="ja-JP" sz="2400">
                <a:ea typeface="ＭＳ Ｐゴシック" panose="020B0600070205080204" pitchFamily="34" charset="-128"/>
              </a:rPr>
              <a:t>),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2</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2</a:t>
            </a:r>
            <a:r>
              <a:rPr lang="en-US" altLang="ja-JP" sz="2400">
                <a:ea typeface="ＭＳ Ｐゴシック" panose="020B0600070205080204" pitchFamily="34" charset="-128"/>
              </a:rPr>
              <a:t>), …, (</a:t>
            </a:r>
            <a:r>
              <a:rPr lang="en-US" altLang="ja-JP" sz="2400" b="1">
                <a:ea typeface="ＭＳ Ｐゴシック" panose="020B0600070205080204" pitchFamily="34" charset="-128"/>
              </a:rPr>
              <a:t>x</a:t>
            </a:r>
            <a:r>
              <a:rPr lang="en-US" altLang="ja-JP" sz="2400" b="1" baseline="-25000">
                <a:ea typeface="ＭＳ Ｐゴシック" panose="020B0600070205080204" pitchFamily="34" charset="-128"/>
              </a:rPr>
              <a:t>r</a:t>
            </a:r>
            <a:r>
              <a:rPr lang="en-US" altLang="ja-JP" sz="2400">
                <a:ea typeface="ＭＳ Ｐゴシック" panose="020B0600070205080204" pitchFamily="34" charset="-128"/>
              </a:rPr>
              <a:t>, </a:t>
            </a:r>
            <a:r>
              <a:rPr lang="en-US" altLang="ja-JP" sz="2400" i="1">
                <a:ea typeface="ＭＳ Ｐゴシック" panose="020B0600070205080204" pitchFamily="34" charset="-128"/>
              </a:rPr>
              <a:t>y</a:t>
            </a:r>
            <a:r>
              <a:rPr lang="en-US" altLang="ja-JP" sz="2400" baseline="-25000">
                <a:ea typeface="ＭＳ Ｐゴシック" panose="020B0600070205080204" pitchFamily="34" charset="-128"/>
              </a:rPr>
              <a:t>r</a:t>
            </a:r>
            <a:r>
              <a:rPr lang="en-US" altLang="ja-JP" sz="2400">
                <a:ea typeface="ＭＳ Ｐゴシック" panose="020B0600070205080204" pitchFamily="34" charset="-128"/>
              </a:rPr>
              <a:t>)}, </a:t>
            </a:r>
          </a:p>
          <a:p>
            <a:pPr marL="628650" lvl="1" indent="-228600">
              <a:lnSpc>
                <a:spcPct val="90000"/>
              </a:lnSpc>
              <a:spcBef>
                <a:spcPts val="1138"/>
              </a:spcBef>
            </a:pPr>
            <a:r>
              <a:rPr lang="en-US" altLang="ja-JP" sz="2000" b="1">
                <a:ea typeface="ＭＳ Ｐゴシック" panose="020B0600070205080204" pitchFamily="34" charset="-128"/>
              </a:rPr>
              <a:t>x</a:t>
            </a:r>
            <a:r>
              <a:rPr lang="en-US" altLang="ja-JP" sz="2000" b="1" baseline="-25000">
                <a:ea typeface="ＭＳ Ｐゴシック" panose="020B0600070205080204" pitchFamily="34" charset="-128"/>
              </a:rPr>
              <a:t>i</a:t>
            </a:r>
            <a:r>
              <a:rPr lang="en-US" altLang="ja-JP" sz="2000">
                <a:ea typeface="ＭＳ Ｐゴシック" panose="020B0600070205080204" pitchFamily="34" charset="-128"/>
              </a:rPr>
              <a:t> là một</a:t>
            </a:r>
            <a:r>
              <a:rPr lang="en-US" altLang="ja-JP" sz="2000" b="1">
                <a:ea typeface="ＭＳ Ｐゴシック" panose="020B0600070205080204" pitchFamily="34" charset="-128"/>
              </a:rPr>
              <a:t> </a:t>
            </a:r>
            <a:r>
              <a:rPr lang="en-US" altLang="ja-JP" sz="2000" b="1" u="sng">
                <a:ea typeface="ＭＳ Ｐゴシック" panose="020B0600070205080204" pitchFamily="34" charset="-128"/>
              </a:rPr>
              <a:t>vectơ</a:t>
            </a:r>
            <a:r>
              <a:rPr lang="en-US" altLang="ja-JP" sz="2000" b="1">
                <a:ea typeface="ＭＳ Ｐゴシック" panose="020B0600070205080204" pitchFamily="34" charset="-128"/>
              </a:rPr>
              <a:t> đầu vào </a:t>
            </a:r>
            <a:r>
              <a:rPr lang="en-US" altLang="ja-JP" sz="2000">
                <a:ea typeface="ＭＳ Ｐゴシック" panose="020B0600070205080204" pitchFamily="34" charset="-128"/>
              </a:rPr>
              <a:t>được biểu diễn trong không gian </a:t>
            </a:r>
            <a:r>
              <a:rPr lang="en-US" altLang="ja-JP" sz="2000" i="1">
                <a:ea typeface="ＭＳ Ｐゴシック" panose="020B0600070205080204" pitchFamily="34" charset="-128"/>
              </a:rPr>
              <a:t>X</a:t>
            </a:r>
            <a:r>
              <a:rPr lang="en-US" altLang="ja-JP" sz="2000">
                <a:ea typeface="ＭＳ Ｐゴシック" panose="020B0600070205080204" pitchFamily="34" charset="-128"/>
              </a:rPr>
              <a:t> </a:t>
            </a:r>
            <a:r>
              <a:rPr lang="en-US" altLang="ja-JP" sz="2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 </a:t>
            </a:r>
            <a:r>
              <a:rPr lang="en-US" altLang="ja-JP" sz="2000" i="1">
                <a:ea typeface="ＭＳ Ｐゴシック" panose="020B0600070205080204" pitchFamily="34" charset="-128"/>
              </a:rPr>
              <a:t>R</a:t>
            </a:r>
            <a:r>
              <a:rPr lang="en-US" altLang="ja-JP" sz="2000" i="1" baseline="30000">
                <a:ea typeface="ＭＳ Ｐゴシック" panose="020B0600070205080204" pitchFamily="34" charset="-128"/>
              </a:rPr>
              <a:t>n</a:t>
            </a:r>
            <a:r>
              <a:rPr lang="en-US" altLang="ja-JP" sz="2000">
                <a:ea typeface="ＭＳ Ｐゴシック" panose="020B0600070205080204" pitchFamily="34" charset="-128"/>
              </a:rPr>
              <a:t> </a:t>
            </a:r>
          </a:p>
          <a:p>
            <a:pPr marL="628650" lvl="1" indent="-228600">
              <a:lnSpc>
                <a:spcPct val="90000"/>
              </a:lnSpc>
              <a:spcBef>
                <a:spcPts val="1138"/>
              </a:spcBef>
            </a:pPr>
            <a:r>
              <a:rPr lang="en-US" altLang="ja-JP" sz="2000" i="1">
                <a:ea typeface="ＭＳ Ｐゴシック" panose="020B0600070205080204" pitchFamily="34" charset="-128"/>
              </a:rPr>
              <a:t>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 là một </a:t>
            </a:r>
            <a:r>
              <a:rPr lang="en-US" altLang="ja-JP" sz="2000" b="1">
                <a:ea typeface="ＭＳ Ｐゴシック" panose="020B0600070205080204" pitchFamily="34" charset="-128"/>
              </a:rPr>
              <a:t>nhãn lớp</a:t>
            </a:r>
            <a:r>
              <a:rPr lang="en-US" altLang="ja-JP" sz="2000">
                <a:ea typeface="ＭＳ Ｐゴシック" panose="020B0600070205080204" pitchFamily="34" charset="-128"/>
              </a:rPr>
              <a:t> (giá trị đầu ra), </a:t>
            </a:r>
            <a:r>
              <a:rPr lang="en-US" altLang="ja-JP" sz="2000" i="1">
                <a:ea typeface="ＭＳ Ｐゴシック" panose="020B0600070205080204" pitchFamily="34" charset="-128"/>
              </a:rPr>
              <a:t>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 </a:t>
            </a:r>
            <a:r>
              <a:rPr lang="en-US" altLang="ja-JP" sz="2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 {1,-1}</a:t>
            </a:r>
          </a:p>
          <a:p>
            <a:pPr marL="628650" lvl="1" indent="-228600">
              <a:lnSpc>
                <a:spcPct val="90000"/>
              </a:lnSpc>
              <a:spcBef>
                <a:spcPts val="1138"/>
              </a:spcBef>
            </a:pPr>
            <a:r>
              <a:rPr lang="en-US" altLang="ja-JP" sz="2000" i="1">
                <a:ea typeface="ＭＳ Ｐゴシック" panose="020B0600070205080204" pitchFamily="34" charset="-128"/>
              </a:rPr>
              <a:t>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=1: lớp </a:t>
            </a:r>
            <a:r>
              <a:rPr lang="en-US" altLang="ja-JP" sz="2000" i="1">
                <a:ea typeface="ＭＳ Ｐゴシック" panose="020B0600070205080204" pitchFamily="34" charset="-128"/>
              </a:rPr>
              <a:t>dương </a:t>
            </a:r>
            <a:r>
              <a:rPr lang="en-US" altLang="ja-JP" sz="2000">
                <a:ea typeface="ＭＳ Ｐゴシック" panose="020B0600070205080204" pitchFamily="34" charset="-128"/>
              </a:rPr>
              <a:t>(positive); </a:t>
            </a:r>
            <a:r>
              <a:rPr lang="en-US" altLang="ja-JP" sz="2000" i="1">
                <a:ea typeface="ＭＳ Ｐゴシック" panose="020B0600070205080204" pitchFamily="34" charset="-128"/>
              </a:rPr>
              <a:t>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=-1: lớp </a:t>
            </a:r>
            <a:r>
              <a:rPr lang="en-US" altLang="ja-JP" sz="2000" i="1">
                <a:ea typeface="ＭＳ Ｐゴシック" panose="020B0600070205080204" pitchFamily="34" charset="-128"/>
              </a:rPr>
              <a:t>âm</a:t>
            </a:r>
            <a:r>
              <a:rPr lang="en-US" altLang="ja-JP" sz="2000">
                <a:ea typeface="ＭＳ Ｐゴシック" panose="020B0600070205080204" pitchFamily="34" charset="-128"/>
              </a:rPr>
              <a:t> (negative)</a:t>
            </a:r>
          </a:p>
          <a:p>
            <a:pPr marL="228600" indent="-228600">
              <a:lnSpc>
                <a:spcPct val="90000"/>
              </a:lnSpc>
              <a:spcBef>
                <a:spcPts val="2400"/>
              </a:spcBef>
            </a:pPr>
            <a:r>
              <a:rPr lang="en-US" altLang="ja-JP" sz="2400">
                <a:solidFill>
                  <a:srgbClr val="0000FF"/>
                </a:solidFill>
                <a:ea typeface="ＭＳ Ｐゴシック" panose="020B0600070205080204" pitchFamily="34" charset="-128"/>
              </a:rPr>
              <a:t>SVM xác định một hàm phân tách tuyến tính</a:t>
            </a:r>
          </a:p>
          <a:p>
            <a:pPr marL="228600" indent="-228600">
              <a:lnSpc>
                <a:spcPct val="90000"/>
              </a:lnSpc>
              <a:buNone/>
            </a:pPr>
            <a:r>
              <a:rPr lang="en-US" altLang="ja-JP" sz="2400" i="1">
                <a:solidFill>
                  <a:srgbClr val="0000FF"/>
                </a:solidFill>
                <a:ea typeface="ＭＳ Ｐゴシック" panose="020B0600070205080204" pitchFamily="34" charset="-128"/>
              </a:rPr>
              <a:t>			f</a:t>
            </a:r>
            <a:r>
              <a:rPr lang="en-US" altLang="ja-JP" sz="2400">
                <a:solidFill>
                  <a:srgbClr val="0000FF"/>
                </a:solidFill>
                <a:ea typeface="ＭＳ Ｐゴシック" panose="020B0600070205080204" pitchFamily="34" charset="-128"/>
              </a:rPr>
              <a:t>(</a:t>
            </a:r>
            <a:r>
              <a:rPr lang="en-US" altLang="ja-JP" sz="2400" b="1">
                <a:solidFill>
                  <a:srgbClr val="0000FF"/>
                </a:solidFill>
                <a:ea typeface="ＭＳ Ｐゴシック" panose="020B0600070205080204" pitchFamily="34" charset="-128"/>
              </a:rPr>
              <a:t>x</a:t>
            </a:r>
            <a:r>
              <a:rPr lang="en-US" altLang="ja-JP" sz="2400">
                <a:solidFill>
                  <a:srgbClr val="0000FF"/>
                </a:solidFill>
                <a:ea typeface="ＭＳ Ｐゴシック" panose="020B0600070205080204" pitchFamily="34" charset="-128"/>
              </a:rPr>
              <a:t>)</a:t>
            </a:r>
            <a:r>
              <a:rPr lang="en-US" altLang="ja-JP" sz="2400" i="1">
                <a:solidFill>
                  <a:srgbClr val="0000FF"/>
                </a:solidFill>
                <a:ea typeface="ＭＳ Ｐゴシック" panose="020B0600070205080204" pitchFamily="34" charset="-128"/>
              </a:rPr>
              <a:t> = </a:t>
            </a:r>
            <a:r>
              <a:rPr lang="en-US" altLang="ja-JP" sz="2400">
                <a:solidFill>
                  <a:srgbClr val="0000FF"/>
                </a:solidFill>
                <a:ea typeface="ＭＳ Ｐゴシック" panose="020B0600070205080204" pitchFamily="34" charset="-128"/>
                <a:sym typeface="Symbol" panose="05050102010706020507" pitchFamily="18" charset="2"/>
              </a:rPr>
              <a:t></a:t>
            </a:r>
            <a:r>
              <a:rPr lang="en-US" altLang="ja-JP" sz="2400" b="1">
                <a:solidFill>
                  <a:srgbClr val="0000FF"/>
                </a:solidFill>
                <a:ea typeface="ＭＳ Ｐゴシック" panose="020B0600070205080204" pitchFamily="34" charset="-128"/>
              </a:rPr>
              <a:t>w </a:t>
            </a:r>
            <a:r>
              <a:rPr lang="en-US" altLang="ja-JP" sz="2400" b="1">
                <a:solidFill>
                  <a:srgbClr val="0000FF"/>
                </a:solidFill>
                <a:ea typeface="ＭＳ Ｐゴシック" panose="020B0600070205080204" pitchFamily="34" charset="-128"/>
                <a:sym typeface="Symbol" panose="05050102010706020507" pitchFamily="18" charset="2"/>
              </a:rPr>
              <a:t></a:t>
            </a:r>
            <a:r>
              <a:rPr lang="en-US" altLang="ja-JP" sz="2400" b="1">
                <a:solidFill>
                  <a:srgbClr val="0000FF"/>
                </a:solidFill>
                <a:ea typeface="ＭＳ Ｐゴシック" panose="020B0600070205080204" pitchFamily="34" charset="-128"/>
              </a:rPr>
              <a:t> x</a:t>
            </a:r>
            <a:r>
              <a:rPr lang="en-US" altLang="ja-JP" sz="2400">
                <a:solidFill>
                  <a:srgbClr val="0000FF"/>
                </a:solidFill>
                <a:ea typeface="ＭＳ Ｐゴシック" panose="020B0600070205080204" pitchFamily="34" charset="-128"/>
                <a:sym typeface="Symbol" panose="05050102010706020507" pitchFamily="18" charset="2"/>
              </a:rPr>
              <a:t></a:t>
            </a:r>
            <a:r>
              <a:rPr lang="en-US" altLang="ja-JP" sz="2400" i="1">
                <a:solidFill>
                  <a:srgbClr val="0000FF"/>
                </a:solidFill>
                <a:ea typeface="ＭＳ Ｐゴシック" panose="020B0600070205080204" pitchFamily="34" charset="-128"/>
              </a:rPr>
              <a:t> + b</a:t>
            </a:r>
            <a:r>
              <a:rPr lang="en-US" altLang="ja-JP" sz="2400">
                <a:solidFill>
                  <a:srgbClr val="0000FF"/>
                </a:solidFill>
                <a:ea typeface="ＭＳ Ｐゴシック" panose="020B0600070205080204" pitchFamily="34" charset="-128"/>
              </a:rPr>
              <a:t> </a:t>
            </a:r>
          </a:p>
          <a:p>
            <a:pPr marL="628650" lvl="1" indent="-228600">
              <a:lnSpc>
                <a:spcPct val="90000"/>
              </a:lnSpc>
            </a:pPr>
            <a:r>
              <a:rPr lang="en-US" altLang="ja-JP" sz="2000" b="1">
                <a:ea typeface="ＭＳ Ｐゴシック" panose="020B0600070205080204" pitchFamily="34" charset="-128"/>
              </a:rPr>
              <a:t>w</a:t>
            </a:r>
            <a:r>
              <a:rPr lang="en-US" altLang="ja-JP" sz="2000">
                <a:ea typeface="ＭＳ Ｐゴシック" panose="020B0600070205080204" pitchFamily="34" charset="-128"/>
              </a:rPr>
              <a:t> là </a:t>
            </a:r>
            <a:r>
              <a:rPr lang="vi-VN" altLang="ja-JP" sz="2000">
                <a:ea typeface="ＭＳ Ｐゴシック" panose="020B0600070205080204" pitchFamily="34" charset="-128"/>
              </a:rPr>
              <a:t>vectơ</a:t>
            </a:r>
            <a:r>
              <a:rPr lang="en-US" altLang="ja-JP" sz="2000">
                <a:ea typeface="ＭＳ Ｐゴシック" panose="020B0600070205080204" pitchFamily="34" charset="-128"/>
              </a:rPr>
              <a:t> trọng số;  </a:t>
            </a:r>
            <a:r>
              <a:rPr lang="en-US" altLang="ja-JP" sz="2000">
                <a:latin typeface="Courier New" panose="02070309020205020404" pitchFamily="49" charset="0"/>
                <a:ea typeface="ＭＳ Ｐゴシック" panose="020B0600070205080204" pitchFamily="34" charset="-128"/>
              </a:rPr>
              <a:t>b</a:t>
            </a:r>
            <a:r>
              <a:rPr lang="en-US" altLang="ja-JP" sz="2000">
                <a:ea typeface="ＭＳ Ｐゴシック" panose="020B0600070205080204" pitchFamily="34" charset="-128"/>
              </a:rPr>
              <a:t> là một số thực (bias)</a:t>
            </a:r>
            <a:endParaRPr lang="en-GB" sz="2400"/>
          </a:p>
          <a:p>
            <a:pPr marL="228600" indent="-228600">
              <a:lnSpc>
                <a:spcPct val="90000"/>
              </a:lnSpc>
              <a:spcBef>
                <a:spcPts val="3000"/>
              </a:spcBef>
            </a:pPr>
            <a:r>
              <a:rPr lang="en-GB" sz="2400"/>
              <a:t>Sao cho với mỗi </a:t>
            </a:r>
            <a:r>
              <a:rPr lang="en-GB" sz="2400" b="1"/>
              <a:t>x</a:t>
            </a:r>
            <a:r>
              <a:rPr lang="en-GB" sz="2400" b="1" baseline="-25000"/>
              <a:t>i</a:t>
            </a:r>
            <a:r>
              <a:rPr lang="en-GB" sz="2400"/>
              <a:t>:</a:t>
            </a:r>
            <a:endParaRPr lang="en-US" sz="2400"/>
          </a:p>
        </p:txBody>
      </p:sp>
      <p:sp>
        <p:nvSpPr>
          <p:cNvPr id="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1026" name="Object 2"/>
          <p:cNvGraphicFramePr>
            <a:graphicFrameLocks noChangeAspect="1"/>
          </p:cNvGraphicFramePr>
          <p:nvPr>
            <p:extLst>
              <p:ext uri="{D42A27DB-BD31-4B8C-83A1-F6EECF244321}">
                <p14:modId xmlns:p14="http://schemas.microsoft.com/office/powerpoint/2010/main" val="1919001902"/>
              </p:ext>
            </p:extLst>
          </p:nvPr>
        </p:nvGraphicFramePr>
        <p:xfrm>
          <a:off x="3825875" y="5382418"/>
          <a:ext cx="3794125" cy="1008063"/>
        </p:xfrm>
        <a:graphic>
          <a:graphicData uri="http://schemas.openxmlformats.org/presentationml/2006/ole">
            <mc:AlternateContent xmlns:mc="http://schemas.openxmlformats.org/markup-compatibility/2006">
              <mc:Choice xmlns:v="urn:schemas-microsoft-com:vml" Requires="v">
                <p:oleObj name="Equation" r:id="rId4" imgW="1828800" imgH="482400" progId="Equation.3">
                  <p:embed/>
                </p:oleObj>
              </mc:Choice>
              <mc:Fallback>
                <p:oleObj name="Equation" r:id="rId4" imgW="1828800" imgH="482400" progId="Equation.3">
                  <p:embed/>
                  <p:pic>
                    <p:nvPicPr>
                      <p:cNvPr id="1026" name="Object 2"/>
                      <p:cNvPicPr>
                        <a:picLocks noChangeAspect="1" noChangeArrowheads="1"/>
                      </p:cNvPicPr>
                      <p:nvPr/>
                    </p:nvPicPr>
                    <p:blipFill>
                      <a:blip r:embed="rId5"/>
                      <a:srcRect/>
                      <a:stretch>
                        <a:fillRect/>
                      </a:stretch>
                    </p:blipFill>
                    <p:spPr bwMode="auto">
                      <a:xfrm>
                        <a:off x="3825875" y="5382418"/>
                        <a:ext cx="3794125" cy="10080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031" name="Text Box 8"/>
          <p:cNvSpPr txBox="1">
            <a:spLocks noChangeArrowheads="1"/>
          </p:cNvSpPr>
          <p:nvPr/>
        </p:nvSpPr>
        <p:spPr bwMode="auto">
          <a:xfrm>
            <a:off x="7848600" y="432435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solidFill>
                  <a:srgbClr val="0000FF"/>
                </a:solidFill>
              </a:rPr>
              <a:t>[Eq.1]</a:t>
            </a:r>
          </a:p>
        </p:txBody>
      </p:sp>
      <p:sp>
        <p:nvSpPr>
          <p:cNvPr id="1032" name="Text Box 8"/>
          <p:cNvSpPr txBox="1">
            <a:spLocks noChangeArrowheads="1"/>
          </p:cNvSpPr>
          <p:nvPr/>
        </p:nvSpPr>
        <p:spPr bwMode="auto">
          <a:xfrm>
            <a:off x="7848600" y="54864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[Eq.2]</a:t>
            </a:r>
          </a:p>
        </p:txBody>
      </p:sp>
      <p:sp>
        <p:nvSpPr>
          <p:cNvPr id="10" name="Slide Number Placeholder 9"/>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5</a:t>
            </a:fld>
            <a:endParaRPr lang="en-US" altLang="en-US">
              <a:latin typeface="Garamond" panose="02020404030301010803" pitchFamily="18" charset="0"/>
            </a:endParaRPr>
          </a:p>
        </p:txBody>
      </p:sp>
    </p:spTree>
    <p:extLst>
      <p:ext uri="{BB962C8B-B14F-4D97-AF65-F5344CB8AC3E}">
        <p14:creationId xmlns:p14="http://schemas.microsoft.com/office/powerpoint/2010/main" val="3873080513"/>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p:bldP spid="10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457200" y="304800"/>
            <a:ext cx="8229600" cy="762000"/>
          </a:xfrm>
        </p:spPr>
        <p:txBody>
          <a:bodyPr/>
          <a:lstStyle/>
          <a:p>
            <a:pPr eaLnBrk="1" hangingPunct="1"/>
            <a:r>
              <a:rPr lang="en-US" sz="3600">
                <a:latin typeface="Tahoma" panose="020B0604030504040204" pitchFamily="34" charset="0"/>
                <a:ea typeface="Tahoma" panose="020B0604030504040204" pitchFamily="34" charset="0"/>
                <a:cs typeface="Tahoma" panose="020B0604030504040204" pitchFamily="34" charset="0"/>
              </a:rPr>
              <a:t>Tài liệu tham khảo</a:t>
            </a:r>
          </a:p>
        </p:txBody>
      </p:sp>
      <p:sp>
        <p:nvSpPr>
          <p:cNvPr id="52227" name="Rectangle 3"/>
          <p:cNvSpPr>
            <a:spLocks noGrp="1" noChangeArrowheads="1"/>
          </p:cNvSpPr>
          <p:nvPr>
            <p:ph type="body" idx="4294967295"/>
          </p:nvPr>
        </p:nvSpPr>
        <p:spPr>
          <a:xfrm>
            <a:off x="457200" y="1447800"/>
            <a:ext cx="8153400" cy="3429000"/>
          </a:xfrm>
        </p:spPr>
        <p:txBody>
          <a:bodyPr/>
          <a:lstStyle/>
          <a:p>
            <a:pPr marL="171450" indent="-171450">
              <a:lnSpc>
                <a:spcPct val="80000"/>
              </a:lnSpc>
              <a:spcBef>
                <a:spcPct val="40000"/>
              </a:spcBef>
              <a:buClr>
                <a:schemeClr val="tx2"/>
              </a:buClr>
              <a:buSzTx/>
              <a:buFontTx/>
              <a:buChar char="•"/>
            </a:pPr>
            <a:r>
              <a:rPr lang="en-GB" sz="2000">
                <a:latin typeface="Courier New" panose="02070309020205020404" pitchFamily="49" charset="0"/>
              </a:rPr>
              <a:t>B. Liu. </a:t>
            </a:r>
            <a:r>
              <a:rPr lang="en-US" sz="2000" i="1">
                <a:latin typeface="Courier New" panose="02070309020205020404" pitchFamily="49" charset="0"/>
              </a:rPr>
              <a:t>Web Data Mining: Exploring Hyperlinks, Contents, and Usage Data</a:t>
            </a:r>
            <a:r>
              <a:rPr lang="en-GB" sz="2000">
                <a:latin typeface="Courier New" panose="02070309020205020404" pitchFamily="49" charset="0"/>
              </a:rPr>
              <a:t>. Springer, 2006.</a:t>
            </a:r>
          </a:p>
          <a:p>
            <a:pPr marL="171450" indent="-171450">
              <a:lnSpc>
                <a:spcPct val="80000"/>
              </a:lnSpc>
              <a:spcBef>
                <a:spcPts val="1800"/>
              </a:spcBef>
              <a:buClr>
                <a:schemeClr val="tx2"/>
              </a:buClr>
              <a:buSzTx/>
              <a:buFontTx/>
              <a:buChar char="•"/>
            </a:pPr>
            <a:r>
              <a:rPr lang="en-GB" sz="2000">
                <a:latin typeface="Courier New" panose="02070309020205020404" pitchFamily="49" charset="0"/>
              </a:rPr>
              <a:t>C. J. C. Burges. </a:t>
            </a:r>
            <a:r>
              <a:rPr lang="en-GB" sz="2000" i="1">
                <a:latin typeface="Courier New" panose="02070309020205020404" pitchFamily="49" charset="0"/>
              </a:rPr>
              <a:t>A Tutorial on Support Vector Machines for Pattern Recognition</a:t>
            </a:r>
            <a:r>
              <a:rPr lang="en-GB" sz="2000">
                <a:latin typeface="Courier New" panose="02070309020205020404" pitchFamily="49" charset="0"/>
              </a:rPr>
              <a:t>. </a:t>
            </a:r>
            <a:r>
              <a:rPr lang="en-US" sz="2000">
                <a:latin typeface="Courier New" panose="02070309020205020404" pitchFamily="49" charset="0"/>
              </a:rPr>
              <a:t>Data Mining and Knowledge Discovery</a:t>
            </a:r>
            <a:r>
              <a:rPr lang="en-GB" sz="2000">
                <a:latin typeface="Courier New" panose="02070309020205020404" pitchFamily="49" charset="0"/>
              </a:rPr>
              <a:t>, 2(2): 121-167, 1998.</a:t>
            </a:r>
            <a:endParaRPr lang="en-US" sz="2000">
              <a:latin typeface="Courier New" panose="02070309020205020404" pitchFamily="49" charset="0"/>
            </a:endParaRPr>
          </a:p>
        </p:txBody>
      </p:sp>
      <p:sp>
        <p:nvSpPr>
          <p:cNvPr id="6" name="Slide Number Placeholder 5"/>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E035DA70-C8AF-4989-9854-1C873A7F91E7}" type="slidenum">
              <a:rPr lang="en-US" altLang="en-US"/>
              <a:pPr eaLnBrk="1" hangingPunct="1"/>
              <a:t>50</a:t>
            </a:fld>
            <a:endParaRPr lang="en-US" altLang="en-US">
              <a:latin typeface="Garamond" panose="02020404030301010803" pitchFamily="18" charset="0"/>
            </a:endParaRPr>
          </a:p>
        </p:txBody>
      </p:sp>
    </p:spTree>
    <p:extLst>
      <p:ext uri="{BB962C8B-B14F-4D97-AF65-F5344CB8AC3E}">
        <p14:creationId xmlns:p14="http://schemas.microsoft.com/office/powerpoint/2010/main" val="121924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Linh AvantGarde" panose="02000603030000020004"/>
                <a:ea typeface="+mn-ea"/>
                <a:cs typeface="+mn-cs"/>
              </a:rPr>
              <a:t>Thank you for</a:t>
            </a:r>
            <a:r>
              <a:rPr kumimoji="0" lang="en-US" sz="2800" b="0" i="0" u="none" strike="noStrike" kern="1200" cap="none" spc="0" normalizeH="0" baseline="0" noProof="0">
                <a:ln>
                  <a:noFill/>
                </a:ln>
                <a:solidFill>
                  <a:srgbClr val="000000"/>
                </a:solidFill>
                <a:effectLst/>
                <a:uLnTx/>
                <a:uFillTx/>
                <a:latin typeface="Linh AvantGarde" panose="02000603030000020004"/>
                <a:ea typeface="+mn-ea"/>
                <a:cs typeface="+mn-cs"/>
              </a:rPr>
              <a:t>​</a:t>
            </a:r>
            <a:r>
              <a:rPr kumimoji="0" lang="vi-VN" sz="2800" b="0" i="0" u="none" strike="noStrike" kern="1200" cap="none" spc="0" normalizeH="0" baseline="0" noProof="0">
                <a:ln>
                  <a:noFill/>
                </a:ln>
                <a:solidFill>
                  <a:srgbClr val="000000"/>
                </a:solidFill>
                <a:effectLst/>
                <a:uLnTx/>
                <a:uFillTx/>
                <a:latin typeface="Linh AvantGarde" panose="02000603030000020004"/>
                <a:ea typeface="+mn-ea"/>
                <a:cs typeface="+mn-cs"/>
              </a:rPr>
              <a:t> </a:t>
            </a:r>
            <a:r>
              <a:rPr kumimoji="0" lang="en-US" sz="2800" b="1" i="0" u="none" strike="noStrike" kern="1200" cap="none" spc="0" normalizeH="0" baseline="0" noProof="0">
                <a:ln>
                  <a:noFill/>
                </a:ln>
                <a:solidFill>
                  <a:srgbClr val="FFFFFF"/>
                </a:solidFill>
                <a:effectLst/>
                <a:uLnTx/>
                <a:uFillTx/>
                <a:latin typeface="Linh AvantGarde" panose="02000603030000020004"/>
                <a:ea typeface="+mn-ea"/>
                <a:cs typeface="+mn-cs"/>
              </a:rPr>
              <a:t>your attentions</a:t>
            </a:r>
            <a:r>
              <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mn-ea"/>
                <a:cs typeface="+mn-cs"/>
              </a:rPr>
              <a:t>!</a:t>
            </a:r>
            <a:r>
              <a:rPr kumimoji="0" lang="en-US" sz="2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t>
            </a:r>
            <a:endParaRPr kumimoji="0" lang="en-US" sz="2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54363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457200" y="228600"/>
            <a:ext cx="8229600" cy="838200"/>
          </a:xfrm>
        </p:spPr>
        <p:txBody>
          <a:bodyPr anchor="ctr"/>
          <a:lstStyle/>
          <a:p>
            <a:pPr>
              <a:defRPr/>
            </a:pPr>
            <a:r>
              <a:rPr lang="en-US" sz="3600">
                <a:latin typeface="Tahoma" panose="020B0604030504040204" pitchFamily="34" charset="0"/>
                <a:ea typeface="Tahoma" panose="020B0604030504040204" pitchFamily="34" charset="0"/>
                <a:cs typeface="Tahoma" panose="020B0604030504040204" pitchFamily="34" charset="0"/>
              </a:rPr>
              <a:t>Siêu </a:t>
            </a:r>
            <a:r>
              <a:rPr lang="en-US" sz="3600" dirty="0" err="1">
                <a:latin typeface="Tahoma" panose="020B0604030504040204" pitchFamily="34" charset="0"/>
                <a:ea typeface="Tahoma" panose="020B0604030504040204" pitchFamily="34" charset="0"/>
                <a:cs typeface="Tahoma" panose="020B0604030504040204" pitchFamily="34" charset="0"/>
              </a:rPr>
              <a:t>phẳng</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phân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tách</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5843" name="Rectangle 3"/>
          <p:cNvSpPr>
            <a:spLocks noGrp="1" noChangeArrowheads="1"/>
          </p:cNvSpPr>
          <p:nvPr>
            <p:ph type="body" sz="half" idx="1"/>
          </p:nvPr>
        </p:nvSpPr>
        <p:spPr>
          <a:xfrm>
            <a:off x="468313" y="1371600"/>
            <a:ext cx="8218487" cy="1949450"/>
          </a:xfrm>
        </p:spPr>
        <p:txBody>
          <a:bodyPr/>
          <a:lstStyle/>
          <a:p>
            <a:r>
              <a:rPr lang="en-US" sz="2400"/>
              <a:t>Siêu phẳng phân tách các </a:t>
            </a:r>
            <a:r>
              <a:rPr lang="en-US" altLang="ja-JP" sz="2400">
                <a:ea typeface="ＭＳ Ｐゴシック" panose="020B0600070205080204" pitchFamily="34" charset="-128"/>
              </a:rPr>
              <a:t>quan sát</a:t>
            </a:r>
            <a:r>
              <a:rPr lang="en-US" sz="2400"/>
              <a:t> thuộc lớp dương và các </a:t>
            </a:r>
            <a:r>
              <a:rPr lang="en-US" altLang="ja-JP" sz="2400">
                <a:ea typeface="ＭＳ Ｐゴシック" panose="020B0600070205080204" pitchFamily="34" charset="-128"/>
              </a:rPr>
              <a:t>quan sát</a:t>
            </a:r>
            <a:r>
              <a:rPr lang="en-US" sz="2400"/>
              <a:t> thuộc lớp âm:</a:t>
            </a:r>
            <a:r>
              <a:rPr lang="en-US" sz="2400">
                <a:sym typeface="Symbol" panose="05050102010706020507" pitchFamily="18" charset="2"/>
              </a:rPr>
              <a:t>   </a:t>
            </a:r>
            <a:r>
              <a:rPr lang="en-US" altLang="ja-JP" sz="2400">
                <a:solidFill>
                  <a:srgbClr val="0000FF"/>
                </a:solidFill>
                <a:ea typeface="ＭＳ Ｐゴシック" panose="020B0600070205080204" pitchFamily="34" charset="-128"/>
                <a:sym typeface="Symbol" panose="05050102010706020507" pitchFamily="18" charset="2"/>
              </a:rPr>
              <a:t></a:t>
            </a:r>
            <a:r>
              <a:rPr lang="en-US" altLang="ja-JP" sz="2400" b="1">
                <a:solidFill>
                  <a:srgbClr val="0000FF"/>
                </a:solidFill>
                <a:ea typeface="ＭＳ Ｐゴシック" panose="020B0600070205080204" pitchFamily="34" charset="-128"/>
              </a:rPr>
              <a:t>w </a:t>
            </a:r>
            <a:r>
              <a:rPr lang="en-US" altLang="ja-JP" sz="2400" b="1">
                <a:solidFill>
                  <a:srgbClr val="0000FF"/>
                </a:solidFill>
                <a:ea typeface="ＭＳ Ｐゴシック" panose="020B0600070205080204" pitchFamily="34" charset="-128"/>
                <a:sym typeface="Symbol" panose="05050102010706020507" pitchFamily="18" charset="2"/>
              </a:rPr>
              <a:t></a:t>
            </a:r>
            <a:r>
              <a:rPr lang="en-US" altLang="ja-JP" sz="2400" b="1">
                <a:solidFill>
                  <a:srgbClr val="0000FF"/>
                </a:solidFill>
                <a:ea typeface="ＭＳ Ｐゴシック" panose="020B0600070205080204" pitchFamily="34" charset="-128"/>
              </a:rPr>
              <a:t> x</a:t>
            </a:r>
            <a:r>
              <a:rPr lang="en-US" altLang="ja-JP" sz="2400">
                <a:solidFill>
                  <a:srgbClr val="0000FF"/>
                </a:solidFill>
                <a:ea typeface="ＭＳ Ｐゴシック" panose="020B0600070205080204" pitchFamily="34" charset="-128"/>
                <a:sym typeface="Symbol" panose="05050102010706020507" pitchFamily="18" charset="2"/>
              </a:rPr>
              <a:t></a:t>
            </a:r>
            <a:r>
              <a:rPr lang="en-US" altLang="ja-JP" sz="2400" i="1">
                <a:solidFill>
                  <a:srgbClr val="0000FF"/>
                </a:solidFill>
                <a:ea typeface="ＭＳ Ｐゴシック" panose="020B0600070205080204" pitchFamily="34" charset="-128"/>
              </a:rPr>
              <a:t> + b</a:t>
            </a:r>
            <a:r>
              <a:rPr lang="en-US" altLang="ja-JP" sz="2400">
                <a:solidFill>
                  <a:srgbClr val="0000FF"/>
                </a:solidFill>
                <a:ea typeface="ＭＳ Ｐゴシック" panose="020B0600070205080204" pitchFamily="34" charset="-128"/>
              </a:rPr>
              <a:t> = 0 </a:t>
            </a:r>
          </a:p>
          <a:p>
            <a:pPr>
              <a:spcBef>
                <a:spcPts val="1138"/>
              </a:spcBef>
            </a:pPr>
            <a:r>
              <a:rPr lang="en-US" altLang="ja-JP" sz="2400">
                <a:ea typeface="ＭＳ Ｐゴシック" panose="020B0600070205080204" pitchFamily="34" charset="-128"/>
              </a:rPr>
              <a:t>Còn được gọi là </a:t>
            </a:r>
            <a:r>
              <a:rPr lang="en-US" altLang="ja-JP" sz="2400">
                <a:solidFill>
                  <a:srgbClr val="0000FF"/>
                </a:solidFill>
                <a:ea typeface="ＭＳ Ｐゴシック" panose="020B0600070205080204" pitchFamily="34" charset="-128"/>
              </a:rPr>
              <a:t>ranh giới (bề mặt) quyết định</a:t>
            </a:r>
          </a:p>
          <a:p>
            <a:pPr>
              <a:spcBef>
                <a:spcPts val="1138"/>
              </a:spcBef>
            </a:pPr>
            <a:r>
              <a:rPr lang="en-US" altLang="ja-JP" sz="2400">
                <a:ea typeface="ＭＳ Ｐゴシック" panose="020B0600070205080204" pitchFamily="34" charset="-128"/>
              </a:rPr>
              <a:t>Tồn tại nhiều siêu phẳng phân tách. </a:t>
            </a:r>
            <a:r>
              <a:rPr lang="en-US" altLang="ja-JP" sz="2400">
                <a:solidFill>
                  <a:srgbClr val="FF0000"/>
                </a:solidFill>
                <a:ea typeface="ＭＳ Ｐゴシック" panose="020B0600070205080204" pitchFamily="34" charset="-128"/>
              </a:rPr>
              <a:t>Chọn cái nào?</a:t>
            </a:r>
            <a:endParaRPr lang="en-US" sz="2400">
              <a:solidFill>
                <a:srgbClr val="FF0000"/>
              </a:solidFill>
            </a:endParaRPr>
          </a:p>
        </p:txBody>
      </p:sp>
      <p:pic>
        <p:nvPicPr>
          <p:cNvPr id="2" name="Picture 4"/>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a:xfrm>
            <a:off x="609600" y="3352800"/>
            <a:ext cx="7848600" cy="2724150"/>
          </a:xfrm>
          <a:noFill/>
        </p:spPr>
      </p:pic>
      <p:sp>
        <p:nvSpPr>
          <p:cNvPr id="35845" name="TextBox 8"/>
          <p:cNvSpPr txBox="1">
            <a:spLocks noChangeArrowheads="1"/>
          </p:cNvSpPr>
          <p:nvPr/>
        </p:nvSpPr>
        <p:spPr bwMode="auto">
          <a:xfrm>
            <a:off x="304800" y="6248400"/>
            <a:ext cx="1600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600" i="1">
                <a:latin typeface="Courier New" panose="02070309020205020404" pitchFamily="49" charset="0"/>
                <a:cs typeface="Courier New" panose="02070309020205020404" pitchFamily="49" charset="0"/>
              </a:rPr>
              <a:t>[Liu, 2006]</a:t>
            </a:r>
            <a:endParaRPr lang="en-US" sz="1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3362BD-EBD5-42C8-8BC1-70396C4BD633}" type="slidenum">
              <a:rPr lang="en-US" altLang="en-US">
                <a:latin typeface="Garamond" panose="02020404030301010803" pitchFamily="18" charset="0"/>
              </a:rPr>
              <a:pPr eaLnBrk="1" hangingPunct="1"/>
              <a:t>6</a:t>
            </a:fld>
            <a:endParaRPr lang="en-US" altLang="en-US">
              <a:latin typeface="Garamond" panose="02020404030301010803" pitchFamily="18" charset="0"/>
            </a:endParaRPr>
          </a:p>
        </p:txBody>
      </p:sp>
    </p:spTree>
    <p:extLst>
      <p:ext uri="{BB962C8B-B14F-4D97-AF65-F5344CB8AC3E}">
        <p14:creationId xmlns:p14="http://schemas.microsoft.com/office/powerpoint/2010/main" val="1191477466"/>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a:xfrm>
            <a:off x="2211387" y="2667000"/>
            <a:ext cx="6551613" cy="3609975"/>
          </a:xfrm>
          <a:noFill/>
        </p:spPr>
      </p:pic>
      <p:sp>
        <p:nvSpPr>
          <p:cNvPr id="36868" name="Rectangle 2"/>
          <p:cNvSpPr>
            <a:spLocks noGrp="1" noChangeArrowheads="1"/>
          </p:cNvSpPr>
          <p:nvPr>
            <p:ph type="title"/>
          </p:nvPr>
        </p:nvSpPr>
        <p:spPr>
          <a:xfrm>
            <a:off x="457200" y="304800"/>
            <a:ext cx="8229600" cy="762000"/>
          </a:xfrm>
        </p:spPr>
        <p:txBody>
          <a:bodyPr/>
          <a:lstStyle/>
          <a:p>
            <a:r>
              <a:rPr lang="en-US" sz="3600">
                <a:latin typeface="Tahoma" panose="020B0604030504040204" pitchFamily="34" charset="0"/>
                <a:ea typeface="Tahoma" panose="020B0604030504040204" pitchFamily="34" charset="0"/>
                <a:cs typeface="Tahoma" panose="020B0604030504040204" pitchFamily="34" charset="0"/>
              </a:rPr>
              <a:t>Mặt siêu phẳng có lề cực đại</a:t>
            </a:r>
          </a:p>
        </p:txBody>
      </p:sp>
      <p:sp>
        <p:nvSpPr>
          <p:cNvPr id="36867" name="Rectangle 3"/>
          <p:cNvSpPr>
            <a:spLocks noGrp="1" noChangeArrowheads="1"/>
          </p:cNvSpPr>
          <p:nvPr>
            <p:ph type="body" sz="half" idx="1"/>
          </p:nvPr>
        </p:nvSpPr>
        <p:spPr>
          <a:xfrm>
            <a:off x="457200" y="1371600"/>
            <a:ext cx="8218488" cy="1143000"/>
          </a:xfrm>
        </p:spPr>
        <p:txBody>
          <a:bodyPr/>
          <a:lstStyle/>
          <a:p>
            <a:pPr>
              <a:lnSpc>
                <a:spcPct val="90000"/>
              </a:lnSpc>
            </a:pPr>
            <a:r>
              <a:rPr lang="en-US" altLang="ja-JP" sz="2000">
                <a:ea typeface="ＭＳ Ｐゴシック" panose="020B0600070205080204" pitchFamily="34" charset="-128"/>
              </a:rPr>
              <a:t>SVM lựa chọn mặt siêu phẳng phân tách có </a:t>
            </a:r>
            <a:r>
              <a:rPr lang="en-US" altLang="ja-JP" sz="2000">
                <a:solidFill>
                  <a:srgbClr val="0000FF"/>
                </a:solidFill>
                <a:ea typeface="ＭＳ Ｐゴシック" panose="020B0600070205080204" pitchFamily="34" charset="-128"/>
              </a:rPr>
              <a:t>lề (margin) lớn nhất</a:t>
            </a:r>
          </a:p>
          <a:p>
            <a:pPr>
              <a:lnSpc>
                <a:spcPct val="90000"/>
              </a:lnSpc>
              <a:spcBef>
                <a:spcPts val="1138"/>
              </a:spcBef>
            </a:pPr>
            <a:r>
              <a:rPr lang="en-US" altLang="ja-JP" sz="2000">
                <a:ea typeface="ＭＳ Ｐゴシック" panose="020B0600070205080204" pitchFamily="34" charset="-128"/>
              </a:rPr>
              <a:t>Lý thuyết học máy đã chỉ ra rằng </a:t>
            </a:r>
            <a:r>
              <a:rPr lang="en-US" altLang="ja-JP" sz="2000" i="1">
                <a:ea typeface="ＭＳ Ｐゴシック" panose="020B0600070205080204" pitchFamily="34" charset="-128"/>
              </a:rPr>
              <a:t>một mặt siêu phẳng phân tách như thế sẽ tối thiểu hóa giới hạn lỗi (phân lớp) mắc phải (so với mọi siêu phẳng khác)</a:t>
            </a:r>
            <a:endParaRPr lang="en-US" sz="2000" i="1"/>
          </a:p>
        </p:txBody>
      </p:sp>
      <p:sp>
        <p:nvSpPr>
          <p:cNvPr id="36869" name="TextBox 8"/>
          <p:cNvSpPr txBox="1">
            <a:spLocks noChangeArrowheads="1"/>
          </p:cNvSpPr>
          <p:nvPr/>
        </p:nvSpPr>
        <p:spPr bwMode="auto">
          <a:xfrm>
            <a:off x="304800" y="6248400"/>
            <a:ext cx="16002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600" i="1">
                <a:latin typeface="Courier New" panose="02070309020205020404" pitchFamily="49" charset="0"/>
                <a:cs typeface="Courier New" panose="02070309020205020404" pitchFamily="49" charset="0"/>
              </a:rPr>
              <a:t>[Liu, 2006]</a:t>
            </a:r>
            <a:endParaRPr lang="en-US" sz="1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C6525A-CF2C-4813-883F-B007369FF40C}" type="slidenum">
              <a:rPr lang="en-US" altLang="en-US">
                <a:latin typeface="Garamond" panose="02020404030301010803" pitchFamily="18" charset="0"/>
              </a:rPr>
              <a:pPr eaLnBrk="1" hangingPunct="1"/>
              <a:t>7</a:t>
            </a:fld>
            <a:endParaRPr lang="en-US" altLang="en-US">
              <a:latin typeface="Garamond" panose="02020404030301010803" pitchFamily="18" charset="0"/>
            </a:endParaRPr>
          </a:p>
        </p:txBody>
      </p:sp>
    </p:spTree>
    <p:extLst>
      <p:ext uri="{BB962C8B-B14F-4D97-AF65-F5344CB8AC3E}">
        <p14:creationId xmlns:p14="http://schemas.microsoft.com/office/powerpoint/2010/main" val="1292113688"/>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457200" y="304800"/>
            <a:ext cx="8229600" cy="762000"/>
          </a:xfrm>
        </p:spPr>
        <p:txBody>
          <a:bodyPr>
            <a:normAutofit fontScale="90000"/>
          </a:bodyPr>
          <a:lstStyle/>
          <a:p>
            <a:pPr>
              <a:defRPr/>
            </a:pPr>
            <a:r>
              <a:rPr lang="en-US" sz="3400">
                <a:latin typeface="Tahoma" panose="020B0604030504040204" pitchFamily="34" charset="0"/>
                <a:ea typeface="Tahoma" panose="020B0604030504040204" pitchFamily="34" charset="0"/>
                <a:cs typeface="Tahoma" panose="020B0604030504040204" pitchFamily="34" charset="0"/>
              </a:rPr>
              <a:t>Phân </a:t>
            </a:r>
            <a:r>
              <a:rPr lang="en-US" sz="3400" err="1">
                <a:latin typeface="Tahoma" panose="020B0604030504040204" pitchFamily="34" charset="0"/>
                <a:ea typeface="Tahoma" panose="020B0604030504040204" pitchFamily="34" charset="0"/>
                <a:cs typeface="Tahoma" panose="020B0604030504040204" pitchFamily="34" charset="0"/>
              </a:rPr>
              <a:t>tách</a:t>
            </a:r>
            <a:r>
              <a:rPr lang="en-US" sz="3400">
                <a:latin typeface="Tahoma" panose="020B0604030504040204" pitchFamily="34" charset="0"/>
                <a:ea typeface="Tahoma" panose="020B0604030504040204" pitchFamily="34" charset="0"/>
                <a:cs typeface="Tahoma" panose="020B0604030504040204" pitchFamily="34" charset="0"/>
              </a:rPr>
              <a:t> tuyến tính (linear separability)</a:t>
            </a:r>
            <a:endParaRPr lang="en-US" sz="34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sz="half" idx="1"/>
              </p:nvPr>
            </p:nvSpPr>
            <p:spPr>
              <a:xfrm>
                <a:off x="457200" y="1295400"/>
                <a:ext cx="8382000" cy="4953000"/>
              </a:xfrm>
            </p:spPr>
            <p:txBody>
              <a:bodyPr/>
              <a:lstStyle/>
              <a:p>
                <a:pPr marL="228600" indent="-228600"/>
                <a:r>
                  <a:rPr lang="en-US" sz="2200"/>
                  <a:t>Giả sử rằng tập dữ liệu huấn luyện có thể phân tách được một cách tuyến tính</a:t>
                </a:r>
              </a:p>
              <a:p>
                <a:pPr marL="228600" indent="-228600">
                  <a:spcBef>
                    <a:spcPts val="1138"/>
                  </a:spcBef>
                </a:pPr>
                <a:r>
                  <a:rPr lang="en-US" sz="2200"/>
                  <a:t>Xét một </a:t>
                </a:r>
                <a:r>
                  <a:rPr lang="en-US" altLang="ja-JP" sz="2200">
                    <a:ea typeface="ＭＳ Ｐゴシック" panose="020B0600070205080204" pitchFamily="34" charset="-128"/>
                  </a:rPr>
                  <a:t>quan sát</a:t>
                </a:r>
                <a:r>
                  <a:rPr lang="en-US" sz="2200"/>
                  <a:t> của lớp dương</a:t>
                </a:r>
                <a:r>
                  <a:rPr lang="en-US" altLang="ja-JP" sz="2200">
                    <a:ea typeface="ＭＳ Ｐゴシック" panose="020B0600070205080204" pitchFamily="34" charset="-128"/>
                  </a:rPr>
                  <a:t> (</a:t>
                </a:r>
                <a:r>
                  <a:rPr lang="en-US" altLang="ja-JP" sz="2200" b="1">
                    <a:ea typeface="ＭＳ Ｐゴシック" panose="020B0600070205080204" pitchFamily="34" charset="-128"/>
                  </a:rPr>
                  <a:t>x</a:t>
                </a:r>
                <a:r>
                  <a:rPr lang="en-US" altLang="ja-JP" sz="2200" b="1" baseline="30000">
                    <a:ea typeface="ＭＳ Ｐゴシック" panose="020B0600070205080204" pitchFamily="34" charset="-128"/>
                  </a:rPr>
                  <a:t>+</a:t>
                </a:r>
                <a:r>
                  <a:rPr lang="en-US" altLang="ja-JP" sz="2200">
                    <a:ea typeface="ＭＳ Ｐゴシック" panose="020B0600070205080204" pitchFamily="34" charset="-128"/>
                  </a:rPr>
                  <a:t>,1) và một quan sát của lớp âm </a:t>
                </a:r>
                <a:br>
                  <a:rPr lang="en-US" altLang="ja-JP" sz="2200">
                    <a:ea typeface="ＭＳ Ｐゴシック" panose="020B0600070205080204" pitchFamily="34" charset="-128"/>
                  </a:rPr>
                </a:br>
                <a:r>
                  <a:rPr lang="en-US" altLang="ja-JP" sz="2200">
                    <a:ea typeface="ＭＳ Ｐゴシック" panose="020B0600070205080204" pitchFamily="34" charset="-128"/>
                  </a:rPr>
                  <a:t>(</a:t>
                </a:r>
                <a:r>
                  <a:rPr lang="en-US" altLang="ja-JP" sz="2200" b="1">
                    <a:ea typeface="ＭＳ Ｐゴシック" panose="020B0600070205080204" pitchFamily="34" charset="-128"/>
                  </a:rPr>
                  <a:t>x</a:t>
                </a:r>
                <a:r>
                  <a:rPr lang="en-US" altLang="ja-JP" sz="2200" b="1" baseline="30000">
                    <a:ea typeface="ＭＳ Ｐゴシック" panose="020B0600070205080204" pitchFamily="34" charset="-128"/>
                  </a:rPr>
                  <a:t>-</a:t>
                </a:r>
                <a:r>
                  <a:rPr lang="en-US" altLang="ja-JP" sz="2200">
                    <a:ea typeface="ＭＳ Ｐゴシック" panose="020B0600070205080204" pitchFamily="34" charset="-128"/>
                  </a:rPr>
                  <a:t>,-1) </a:t>
                </a:r>
                <a:r>
                  <a:rPr lang="en-US" altLang="ja-JP" sz="2200" i="1">
                    <a:ea typeface="ＭＳ Ｐゴシック" panose="020B0600070205080204" pitchFamily="34" charset="-128"/>
                  </a:rPr>
                  <a:t>gần nhất</a:t>
                </a:r>
                <a:r>
                  <a:rPr lang="en-US" altLang="ja-JP" sz="2200">
                    <a:ea typeface="ＭＳ Ｐゴシック" panose="020B0600070205080204" pitchFamily="34" charset="-128"/>
                  </a:rPr>
                  <a:t> đối với siêu phẳng </a:t>
                </a:r>
                <a:r>
                  <a:rPr lang="en-US" altLang="ja-JP" sz="2200" u="sng">
                    <a:ea typeface="ＭＳ Ｐゴシック" panose="020B0600070205080204" pitchFamily="34" charset="-128"/>
                  </a:rPr>
                  <a:t>phân tách</a:t>
                </a:r>
                <a:r>
                  <a:rPr lang="en-US" altLang="ja-JP" sz="2200">
                    <a:ea typeface="ＭＳ Ｐゴシック" panose="020B0600070205080204" pitchFamily="34" charset="-128"/>
                  </a:rPr>
                  <a:t> </a:t>
                </a:r>
                <a:r>
                  <a:rPr lang="en-US" altLang="ja-JP" sz="2200" i="1">
                    <a:ea typeface="ＭＳ Ｐゴシック" panose="020B0600070205080204" pitchFamily="34" charset="-128"/>
                  </a:rPr>
                  <a:t>H</a:t>
                </a:r>
                <a:r>
                  <a:rPr lang="en-US" altLang="ja-JP" sz="2200" baseline="-25000">
                    <a:ea typeface="ＭＳ Ｐゴシック" panose="020B0600070205080204" pitchFamily="34" charset="-128"/>
                  </a:rPr>
                  <a:t>0</a:t>
                </a:r>
                <a:r>
                  <a:rPr lang="en-US" altLang="ja-JP" sz="2200">
                    <a:ea typeface="ＭＳ Ｐゴシック" panose="020B0600070205080204" pitchFamily="34" charset="-128"/>
                  </a:rPr>
                  <a:t> </a:t>
                </a:r>
                <a:br>
                  <a:rPr lang="en-US" altLang="ja-JP" sz="2200">
                    <a:ea typeface="ＭＳ Ｐゴシック" panose="020B0600070205080204" pitchFamily="34" charset="-128"/>
                  </a:rPr>
                </a:br>
                <a:r>
                  <a:rPr lang="en-US" altLang="ja-JP" sz="2200">
                    <a:ea typeface="ＭＳ Ｐゴシック" panose="020B0600070205080204" pitchFamily="34" charset="-128"/>
                  </a:rPr>
                  <a:t>(</a:t>
                </a:r>
                <a14:m>
                  <m:oMath xmlns:m="http://schemas.openxmlformats.org/officeDocument/2006/math">
                    <m:r>
                      <a:rPr lang="en-US" altLang="ja-JP" sz="2200" i="1" smtClean="0">
                        <a:latin typeface="Cambria Math" charset="0"/>
                        <a:ea typeface="ＭＳ Ｐゴシック" panose="020B0600070205080204" pitchFamily="34" charset="-128"/>
                      </a:rPr>
                      <m:t>&lt;</m:t>
                    </m:r>
                    <m:r>
                      <a:rPr lang="en-US" altLang="ja-JP" sz="2200" b="1" i="1" smtClean="0">
                        <a:latin typeface="Cambria Math" charset="0"/>
                        <a:ea typeface="ＭＳ Ｐゴシック" panose="020B0600070205080204" pitchFamily="34" charset="-128"/>
                      </a:rPr>
                      <m:t>𝒘</m:t>
                    </m:r>
                    <m:r>
                      <a:rPr lang="vi-VN" altLang="ja-JP" sz="2200" b="1" i="1" smtClean="0">
                        <a:latin typeface="Cambria Math" charset="0"/>
                        <a:ea typeface="ＭＳ Ｐゴシック" panose="020B0600070205080204" pitchFamily="34" charset="-128"/>
                      </a:rPr>
                      <m:t>,</m:t>
                    </m:r>
                    <m:r>
                      <a:rPr lang="en-US" altLang="ja-JP" sz="2200" b="1" i="1" smtClean="0">
                        <a:latin typeface="Cambria Math" charset="0"/>
                        <a:ea typeface="ＭＳ Ｐゴシック" panose="020B0600070205080204" pitchFamily="34" charset="-128"/>
                      </a:rPr>
                      <m:t>𝒙</m:t>
                    </m:r>
                    <m:r>
                      <a:rPr lang="en-US" altLang="ja-JP" sz="2200" i="1" smtClean="0">
                        <a:latin typeface="Cambria Math" charset="0"/>
                        <a:ea typeface="ＭＳ Ｐゴシック" panose="020B0600070205080204" pitchFamily="34" charset="-128"/>
                      </a:rPr>
                      <m:t>&gt;+</m:t>
                    </m:r>
                    <m:r>
                      <a:rPr lang="en-US" altLang="ja-JP" sz="2200" i="1" smtClean="0">
                        <a:latin typeface="Cambria Math" charset="0"/>
                        <a:ea typeface="ＭＳ Ｐゴシック" panose="020B0600070205080204" pitchFamily="34" charset="-128"/>
                      </a:rPr>
                      <m:t>𝑏</m:t>
                    </m:r>
                    <m:r>
                      <a:rPr lang="en-US" altLang="ja-JP" sz="2200" i="1" smtClean="0">
                        <a:latin typeface="Cambria Math" charset="0"/>
                        <a:ea typeface="ＭＳ Ｐゴシック" panose="020B0600070205080204" pitchFamily="34" charset="-128"/>
                      </a:rPr>
                      <m:t> = 0</m:t>
                    </m:r>
                  </m:oMath>
                </a14:m>
                <a:r>
                  <a:rPr lang="en-US" altLang="ja-JP" sz="2200">
                    <a:ea typeface="ＭＳ Ｐゴシック" panose="020B0600070205080204" pitchFamily="34" charset="-128"/>
                  </a:rPr>
                  <a:t>)</a:t>
                </a:r>
              </a:p>
              <a:p>
                <a:pPr marL="228600" indent="-228600">
                  <a:spcBef>
                    <a:spcPts val="1138"/>
                  </a:spcBef>
                </a:pPr>
                <a:r>
                  <a:rPr lang="en-US" altLang="ja-JP" sz="2200">
                    <a:ea typeface="ＭＳ Ｐゴシック" panose="020B0600070205080204" pitchFamily="34" charset="-128"/>
                  </a:rPr>
                  <a:t>Định nghĩa </a:t>
                </a:r>
                <a:r>
                  <a:rPr lang="en-US" altLang="ja-JP" sz="2200">
                    <a:solidFill>
                      <a:srgbClr val="0000FF"/>
                    </a:solidFill>
                    <a:ea typeface="ＭＳ Ｐゴシック" panose="020B0600070205080204" pitchFamily="34" charset="-128"/>
                  </a:rPr>
                  <a:t>2 siêu phẳng </a:t>
                </a:r>
                <a:r>
                  <a:rPr lang="en-US" altLang="ja-JP" sz="2200" u="sng">
                    <a:solidFill>
                      <a:srgbClr val="0000FF"/>
                    </a:solidFill>
                    <a:ea typeface="ＭＳ Ｐゴシック" panose="020B0600070205080204" pitchFamily="34" charset="-128"/>
                  </a:rPr>
                  <a:t>lề</a:t>
                </a:r>
                <a:r>
                  <a:rPr lang="en-US" altLang="ja-JP" sz="2200">
                    <a:solidFill>
                      <a:srgbClr val="0000FF"/>
                    </a:solidFill>
                    <a:ea typeface="ＭＳ Ｐゴシック" panose="020B0600070205080204" pitchFamily="34" charset="-128"/>
                  </a:rPr>
                  <a:t> </a:t>
                </a:r>
                <a:r>
                  <a:rPr lang="en-US" altLang="ja-JP" sz="2200">
                    <a:ea typeface="ＭＳ Ｐゴシック" panose="020B0600070205080204" pitchFamily="34" charset="-128"/>
                  </a:rPr>
                  <a:t>song song với nhau</a:t>
                </a:r>
              </a:p>
              <a:p>
                <a:pPr marL="555625" lvl="1" indent="-228600"/>
                <a:r>
                  <a:rPr lang="en-US" altLang="ja-JP" sz="2000" i="1">
                    <a:ea typeface="ＭＳ Ｐゴシック" panose="020B0600070205080204" pitchFamily="34" charset="-128"/>
                  </a:rPr>
                  <a:t>H</a:t>
                </a:r>
                <a:r>
                  <a:rPr lang="en-US" altLang="ja-JP" sz="2000" baseline="-25000">
                    <a:ea typeface="ＭＳ Ｐゴシック" panose="020B0600070205080204" pitchFamily="34" charset="-128"/>
                  </a:rPr>
                  <a:t>+</a:t>
                </a:r>
                <a:r>
                  <a:rPr lang="en-US" altLang="ja-JP" sz="2000">
                    <a:ea typeface="ＭＳ Ｐゴシック" panose="020B0600070205080204" pitchFamily="34" charset="-128"/>
                  </a:rPr>
                  <a:t> đi qua </a:t>
                </a:r>
                <a:r>
                  <a:rPr lang="en-US" altLang="ja-JP" sz="2000" b="1">
                    <a:ea typeface="ＭＳ Ｐゴシック" panose="020B0600070205080204" pitchFamily="34" charset="-128"/>
                  </a:rPr>
                  <a:t>x</a:t>
                </a:r>
                <a:r>
                  <a:rPr lang="en-US" altLang="ja-JP" sz="2000" b="1" baseline="30000">
                    <a:ea typeface="ＭＳ Ｐゴシック" panose="020B0600070205080204" pitchFamily="34" charset="-128"/>
                  </a:rPr>
                  <a:t>+</a:t>
                </a:r>
                <a:r>
                  <a:rPr lang="en-US" altLang="ja-JP" sz="2000">
                    <a:ea typeface="ＭＳ Ｐゴシック" panose="020B0600070205080204" pitchFamily="34" charset="-128"/>
                  </a:rPr>
                  <a:t>, và song song với </a:t>
                </a:r>
                <a:r>
                  <a:rPr lang="en-US" altLang="ja-JP" sz="2000" i="1">
                    <a:ea typeface="ＭＳ Ｐゴシック" panose="020B0600070205080204" pitchFamily="34" charset="-128"/>
                  </a:rPr>
                  <a:t>H</a:t>
                </a:r>
                <a:r>
                  <a:rPr lang="en-US" altLang="ja-JP" sz="2000" baseline="-25000">
                    <a:ea typeface="ＭＳ Ｐゴシック" panose="020B0600070205080204" pitchFamily="34" charset="-128"/>
                  </a:rPr>
                  <a:t>0</a:t>
                </a:r>
              </a:p>
              <a:p>
                <a:pPr marL="555625" lvl="1" indent="-228600">
                  <a:spcBef>
                    <a:spcPts val="1138"/>
                  </a:spcBef>
                </a:pPr>
                <a:r>
                  <a:rPr lang="en-US" altLang="ja-JP" sz="2000" i="1">
                    <a:ea typeface="ＭＳ Ｐゴシック" panose="020B0600070205080204" pitchFamily="34" charset="-128"/>
                  </a:rPr>
                  <a:t>H</a:t>
                </a:r>
                <a:r>
                  <a:rPr lang="en-US" altLang="ja-JP" sz="2000" baseline="-25000">
                    <a:ea typeface="ＭＳ Ｐゴシック" panose="020B0600070205080204" pitchFamily="34" charset="-128"/>
                  </a:rPr>
                  <a:t>-</a:t>
                </a:r>
                <a:r>
                  <a:rPr lang="en-US" altLang="ja-JP" sz="2000">
                    <a:ea typeface="ＭＳ Ｐゴシック" panose="020B0600070205080204" pitchFamily="34" charset="-128"/>
                  </a:rPr>
                  <a:t> đi qua </a:t>
                </a:r>
                <a:r>
                  <a:rPr lang="en-US" altLang="ja-JP" sz="2000" b="1">
                    <a:ea typeface="ＭＳ Ｐゴシック" panose="020B0600070205080204" pitchFamily="34" charset="-128"/>
                  </a:rPr>
                  <a:t>x</a:t>
                </a:r>
                <a:r>
                  <a:rPr lang="en-US" altLang="ja-JP" sz="2000" b="1" baseline="30000">
                    <a:ea typeface="ＭＳ Ｐゴシック" panose="020B0600070205080204" pitchFamily="34" charset="-128"/>
                  </a:rPr>
                  <a:t>-</a:t>
                </a:r>
                <a:r>
                  <a:rPr lang="en-US" altLang="ja-JP" sz="2000" b="1" baseline="-25000">
                    <a:ea typeface="ＭＳ Ｐゴシック" panose="020B0600070205080204" pitchFamily="34" charset="-128"/>
                  </a:rPr>
                  <a:t>, </a:t>
                </a:r>
                <a:r>
                  <a:rPr lang="en-US" altLang="ja-JP" sz="2000">
                    <a:ea typeface="ＭＳ Ｐゴシック" panose="020B0600070205080204" pitchFamily="34" charset="-128"/>
                  </a:rPr>
                  <a:t>và song song với </a:t>
                </a:r>
                <a:r>
                  <a:rPr lang="en-US" altLang="ja-JP" sz="2000" i="1">
                    <a:ea typeface="ＭＳ Ｐゴシック" panose="020B0600070205080204" pitchFamily="34" charset="-128"/>
                  </a:rPr>
                  <a:t>H</a:t>
                </a:r>
                <a:r>
                  <a:rPr lang="en-US" altLang="ja-JP" sz="2000" baseline="-25000">
                    <a:ea typeface="ＭＳ Ｐゴシック" panose="020B0600070205080204" pitchFamily="34" charset="-128"/>
                  </a:rPr>
                  <a:t>0</a:t>
                </a:r>
                <a:endParaRPr lang="en-US" altLang="ja-JP" sz="2000">
                  <a:ea typeface="ＭＳ Ｐゴシック" panose="020B0600070205080204" pitchFamily="34" charset="-128"/>
                </a:endParaRPr>
              </a:p>
              <a:p>
                <a:pPr marL="555625" lvl="1" indent="-228600">
                  <a:spcBef>
                    <a:spcPts val="1800"/>
                  </a:spcBef>
                  <a:buFont typeface="Wingdings" panose="05000000000000000000" pitchFamily="2" charset="2"/>
                  <a:buNone/>
                </a:pP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a:t>
                </a:r>
                <a:r>
                  <a:rPr lang="en-GB" altLang="ja-JP" sz="2000">
                    <a:ea typeface="ＭＳ Ｐゴシック" panose="020B0600070205080204" pitchFamily="34" charset="-128"/>
                  </a:rPr>
                  <a:t>:  	</a:t>
                </a:r>
                <a:r>
                  <a:rPr lang="en-US" altLang="ja-JP" sz="2000">
                    <a:ea typeface="ＭＳ Ｐゴシック" panose="020B0600070205080204" pitchFamily="34" charset="-128"/>
                  </a:rPr>
                  <a:t>&lt;</a:t>
                </a:r>
                <a:r>
                  <a:rPr lang="en-US" altLang="ja-JP" sz="2000" b="1">
                    <a:ea typeface="ＭＳ Ｐゴシック" panose="020B0600070205080204" pitchFamily="34" charset="-128"/>
                  </a:rPr>
                  <a:t>w</a:t>
                </a:r>
                <a:r>
                  <a:rPr lang="en-US" altLang="ja-JP" sz="2000" b="1">
                    <a:ea typeface="ＭＳ Ｐゴシック" panose="020B0600070205080204" pitchFamily="34" charset="-128"/>
                    <a:sym typeface="Symbol" panose="05050102010706020507" pitchFamily="18" charset="2"/>
                  </a:rPr>
                  <a:t>, </a:t>
                </a:r>
                <a:r>
                  <a:rPr lang="en-US" altLang="ja-JP" sz="2000" b="1">
                    <a:ea typeface="ＭＳ Ｐゴシック" panose="020B0600070205080204" pitchFamily="34" charset="-128"/>
                  </a:rPr>
                  <a:t>x</a:t>
                </a:r>
                <a:r>
                  <a:rPr lang="en-US" altLang="ja-JP" sz="2000" b="1" baseline="30000">
                    <a:ea typeface="ＭＳ Ｐゴシック" panose="020B0600070205080204" pitchFamily="34" charset="-128"/>
                  </a:rPr>
                  <a:t>+</a:t>
                </a:r>
                <a:r>
                  <a:rPr lang="en-US" altLang="ja-JP" sz="2000">
                    <a:ea typeface="ＭＳ Ｐゴシック" panose="020B0600070205080204" pitchFamily="34" charset="-128"/>
                  </a:rPr>
                  <a:t>&gt; </a:t>
                </a:r>
                <a:r>
                  <a:rPr lang="en-US" altLang="ja-JP" sz="2000" i="1">
                    <a:ea typeface="ＭＳ Ｐゴシック" panose="020B0600070205080204" pitchFamily="34" charset="-128"/>
                  </a:rPr>
                  <a:t>+ b </a:t>
                </a:r>
                <a:r>
                  <a:rPr lang="en-US" altLang="ja-JP" sz="2000">
                    <a:ea typeface="ＭＳ Ｐゴシック" panose="020B0600070205080204" pitchFamily="34" charset="-128"/>
                  </a:rPr>
                  <a:t>= 1</a:t>
                </a:r>
              </a:p>
              <a:p>
                <a:pPr marL="555625" lvl="1" indent="-228600">
                  <a:spcBef>
                    <a:spcPts val="1138"/>
                  </a:spcBef>
                  <a:buFont typeface="Wingdings" panose="05000000000000000000" pitchFamily="2" charset="2"/>
                  <a:buNone/>
                </a:pP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a:t>
                </a:r>
                <a:r>
                  <a:rPr lang="en-GB" altLang="ja-JP" sz="2000">
                    <a:ea typeface="ＭＳ Ｐゴシック" panose="020B0600070205080204" pitchFamily="34" charset="-128"/>
                  </a:rPr>
                  <a:t>:  	</a:t>
                </a:r>
                <a:r>
                  <a:rPr lang="en-US" altLang="ja-JP" sz="2000">
                    <a:ea typeface="ＭＳ Ｐゴシック" panose="020B0600070205080204" pitchFamily="34" charset="-128"/>
                  </a:rPr>
                  <a:t>&lt;</a:t>
                </a:r>
                <a:r>
                  <a:rPr lang="en-US" altLang="ja-JP" sz="2000" b="1">
                    <a:ea typeface="ＭＳ Ｐゴシック" panose="020B0600070205080204" pitchFamily="34" charset="-128"/>
                  </a:rPr>
                  <a:t>w</a:t>
                </a:r>
                <a:r>
                  <a:rPr lang="en-US" altLang="ja-JP" sz="2000" b="1">
                    <a:ea typeface="ＭＳ Ｐゴシック" panose="020B0600070205080204" pitchFamily="34" charset="-128"/>
                    <a:sym typeface="Symbol" panose="05050102010706020507" pitchFamily="18" charset="2"/>
                  </a:rPr>
                  <a:t>, </a:t>
                </a:r>
                <a:r>
                  <a:rPr lang="en-US" altLang="ja-JP" sz="2000" b="1">
                    <a:ea typeface="ＭＳ Ｐゴシック" panose="020B0600070205080204" pitchFamily="34" charset="-128"/>
                  </a:rPr>
                  <a:t>x</a:t>
                </a:r>
                <a:r>
                  <a:rPr lang="en-US" altLang="ja-JP" sz="2000" b="1" baseline="30000">
                    <a:ea typeface="ＭＳ Ｐゴシック" panose="020B0600070205080204" pitchFamily="34" charset="-128"/>
                  </a:rPr>
                  <a:t>-</a:t>
                </a:r>
                <a:r>
                  <a:rPr lang="en-US" altLang="ja-JP" sz="2000">
                    <a:ea typeface="ＭＳ Ｐゴシック" panose="020B0600070205080204" pitchFamily="34" charset="-128"/>
                  </a:rPr>
                  <a:t>&gt; </a:t>
                </a:r>
                <a:r>
                  <a:rPr lang="en-US" altLang="ja-JP" sz="2000" i="1">
                    <a:ea typeface="ＭＳ Ｐゴシック" panose="020B0600070205080204" pitchFamily="34" charset="-128"/>
                  </a:rPr>
                  <a:t>+ b  </a:t>
                </a:r>
                <a:r>
                  <a:rPr lang="en-US" altLang="ja-JP" sz="2000">
                    <a:ea typeface="ＭＳ Ｐゴシック" panose="020B0600070205080204" pitchFamily="34" charset="-128"/>
                  </a:rPr>
                  <a:t>= -1</a:t>
                </a:r>
              </a:p>
              <a:p>
                <a:pPr marL="555625" lvl="1" indent="-228600">
                  <a:spcBef>
                    <a:spcPts val="800"/>
                  </a:spcBef>
                  <a:buFont typeface="Wingdings" panose="05000000000000000000" pitchFamily="2" charset="2"/>
                  <a:buNone/>
                </a:pPr>
                <a:r>
                  <a:rPr lang="en-GB" sz="2000"/>
                  <a:t>	sao cho:	</a:t>
                </a:r>
                <a:r>
                  <a:rPr lang="en-US" altLang="ja-JP" sz="2000">
                    <a:ea typeface="ＭＳ Ｐゴシック" panose="020B0600070205080204" pitchFamily="34" charset="-128"/>
                  </a:rPr>
                  <a:t>&lt;</a:t>
                </a:r>
                <a:r>
                  <a:rPr lang="en-US" altLang="ja-JP" sz="2000" b="1">
                    <a:ea typeface="ＭＳ Ｐゴシック" panose="020B0600070205080204" pitchFamily="34" charset="-128"/>
                  </a:rPr>
                  <a:t>w</a:t>
                </a:r>
                <a:r>
                  <a:rPr lang="en-US" altLang="ja-JP" sz="2000" b="1">
                    <a:ea typeface="ＭＳ Ｐゴシック" panose="020B0600070205080204" pitchFamily="34" charset="-128"/>
                    <a:sym typeface="Symbol" panose="05050102010706020507" pitchFamily="18" charset="2"/>
                  </a:rPr>
                  <a:t>, </a:t>
                </a:r>
                <a:r>
                  <a:rPr lang="en-US" altLang="ja-JP" sz="2000" b="1">
                    <a:ea typeface="ＭＳ Ｐゴシック" panose="020B0600070205080204" pitchFamily="34" charset="-128"/>
                  </a:rPr>
                  <a:t>x</a:t>
                </a:r>
                <a:r>
                  <a:rPr lang="en-US" altLang="ja-JP" sz="2000" b="1" baseline="-25000">
                    <a:ea typeface="ＭＳ Ｐゴシック" panose="020B0600070205080204" pitchFamily="34" charset="-128"/>
                  </a:rPr>
                  <a:t>i</a:t>
                </a:r>
                <a:r>
                  <a:rPr lang="en-US" altLang="ja-JP" sz="2000">
                    <a:ea typeface="ＭＳ Ｐゴシック" panose="020B0600070205080204" pitchFamily="34" charset="-128"/>
                  </a:rPr>
                  <a:t>&gt;</a:t>
                </a:r>
                <a:r>
                  <a:rPr lang="en-US" altLang="ja-JP" sz="2000" i="1">
                    <a:ea typeface="ＭＳ Ｐゴシック" panose="020B0600070205080204" pitchFamily="34" charset="-128"/>
                  </a:rPr>
                  <a:t>+b </a:t>
                </a:r>
                <a:r>
                  <a:rPr lang="en-US" altLang="ja-JP" sz="2000">
                    <a:ea typeface="ＭＳ Ｐゴシック" panose="020B0600070205080204" pitchFamily="34" charset="-128"/>
                  </a:rPr>
                  <a:t>≥ 1,	nếu 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 = 1</a:t>
                </a:r>
              </a:p>
              <a:p>
                <a:pPr marL="228600" indent="-228600">
                  <a:spcBef>
                    <a:spcPts val="800"/>
                  </a:spcBef>
                  <a:buFont typeface="Wingdings" panose="05000000000000000000" pitchFamily="2" charset="2"/>
                  <a:buNone/>
                </a:pPr>
                <a:r>
                  <a:rPr lang="en-GB" sz="2000"/>
                  <a:t>			</a:t>
                </a:r>
                <a:r>
                  <a:rPr lang="en-US" altLang="ja-JP" sz="2000">
                    <a:ea typeface="ＭＳ Ｐゴシック" panose="020B0600070205080204" pitchFamily="34" charset="-128"/>
                  </a:rPr>
                  <a:t>&lt;</a:t>
                </a:r>
                <a:r>
                  <a:rPr lang="en-US" altLang="ja-JP" sz="2000" b="1">
                    <a:ea typeface="ＭＳ Ｐゴシック" panose="020B0600070205080204" pitchFamily="34" charset="-128"/>
                  </a:rPr>
                  <a:t>w</a:t>
                </a:r>
                <a:r>
                  <a:rPr lang="en-US" altLang="ja-JP" sz="2000" b="1">
                    <a:ea typeface="ＭＳ Ｐゴシック" panose="020B0600070205080204" pitchFamily="34" charset="-128"/>
                    <a:sym typeface="Symbol" panose="05050102010706020507" pitchFamily="18" charset="2"/>
                  </a:rPr>
                  <a:t>, </a:t>
                </a:r>
                <a:r>
                  <a:rPr lang="en-US" altLang="ja-JP" sz="2000" b="1">
                    <a:ea typeface="ＭＳ Ｐゴシック" panose="020B0600070205080204" pitchFamily="34" charset="-128"/>
                  </a:rPr>
                  <a:t>x</a:t>
                </a:r>
                <a:r>
                  <a:rPr lang="en-US" altLang="ja-JP" sz="2000" b="1" baseline="-25000">
                    <a:ea typeface="ＭＳ Ｐゴシック" panose="020B0600070205080204" pitchFamily="34" charset="-128"/>
                  </a:rPr>
                  <a:t>i</a:t>
                </a:r>
                <a:r>
                  <a:rPr lang="en-US" altLang="ja-JP" sz="2000">
                    <a:ea typeface="ＭＳ Ｐゴシック" panose="020B0600070205080204" pitchFamily="34" charset="-128"/>
                  </a:rPr>
                  <a:t>&gt;</a:t>
                </a:r>
                <a:r>
                  <a:rPr lang="en-US" altLang="ja-JP" sz="2000" i="1">
                    <a:ea typeface="ＭＳ Ｐゴシック" panose="020B0600070205080204" pitchFamily="34" charset="-128"/>
                  </a:rPr>
                  <a:t>+b</a:t>
                </a:r>
                <a:r>
                  <a:rPr lang="en-US" altLang="ja-JP" sz="2000">
                    <a:ea typeface="ＭＳ Ｐゴシック" panose="020B0600070205080204" pitchFamily="34" charset="-128"/>
                  </a:rPr>
                  <a:t> ≤ -1,	nếu y</a:t>
                </a:r>
                <a:r>
                  <a:rPr lang="en-US" altLang="ja-JP" sz="2000" baseline="-25000">
                    <a:ea typeface="ＭＳ Ｐゴシック" panose="020B0600070205080204" pitchFamily="34" charset="-128"/>
                  </a:rPr>
                  <a:t>i</a:t>
                </a:r>
                <a:r>
                  <a:rPr lang="en-US" altLang="ja-JP" sz="2000">
                    <a:ea typeface="ＭＳ Ｐゴシック" panose="020B0600070205080204" pitchFamily="34" charset="-128"/>
                  </a:rPr>
                  <a:t> = -1</a:t>
                </a:r>
                <a:endParaRPr lang="en-US" sz="2000">
                  <a:ea typeface="ＭＳ Ｐゴシック" panose="020B0600070205080204" pitchFamily="34" charset="-128"/>
                </a:endParaRPr>
              </a:p>
            </p:txBody>
          </p:sp>
        </mc:Choice>
        <mc:Fallback xmlns="">
          <p:sp>
            <p:nvSpPr>
              <p:cNvPr id="37891" name="Rectangle 3"/>
              <p:cNvSpPr>
                <a:spLocks noGrp="1" noRot="1" noChangeAspect="1" noMove="1" noResize="1" noEditPoints="1" noAdjustHandles="1" noChangeArrowheads="1" noChangeShapeType="1" noTextEdit="1"/>
              </p:cNvSpPr>
              <p:nvPr>
                <p:ph type="body" sz="half" idx="1"/>
              </p:nvPr>
            </p:nvSpPr>
            <p:spPr>
              <a:xfrm>
                <a:off x="457200" y="1295400"/>
                <a:ext cx="8382000" cy="4953000"/>
              </a:xfrm>
              <a:blipFill>
                <a:blip r:embed="rId3"/>
                <a:stretch>
                  <a:fillRect l="-909" t="-1535"/>
                </a:stretch>
              </a:blipFill>
            </p:spPr>
            <p:txBody>
              <a:bodyPr/>
              <a:lstStyle/>
              <a:p>
                <a:r>
                  <a:rPr>
                    <a:noFill/>
                  </a:rPr>
                  <a:t> </a:t>
                </a:r>
              </a:p>
            </p:txBody>
          </p:sp>
        </mc:Fallback>
      </mc:AlternateContent>
      <p:sp>
        <p:nvSpPr>
          <p:cNvPr id="2" name="Text Box 8"/>
          <p:cNvSpPr txBox="1">
            <a:spLocks noChangeArrowheads="1"/>
          </p:cNvSpPr>
          <p:nvPr/>
        </p:nvSpPr>
        <p:spPr bwMode="auto">
          <a:xfrm>
            <a:off x="7397750" y="516255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[Eq.3]</a:t>
            </a:r>
          </a:p>
        </p:txBody>
      </p:sp>
      <p:sp>
        <p:nvSpPr>
          <p:cNvPr id="7" name="Slide Number Placeholder 6"/>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6F5DD6-049B-4C53-BEFA-D88B0A660BC3}" type="slidenum">
              <a:rPr lang="en-US" altLang="en-US">
                <a:latin typeface="Garamond" panose="02020404030301010803" pitchFamily="18" charset="0"/>
              </a:rPr>
              <a:pPr eaLnBrk="1" hangingPunct="1"/>
              <a:t>8</a:t>
            </a:fld>
            <a:endParaRPr lang="en-US" altLang="en-US">
              <a:latin typeface="Garamond" panose="02020404030301010803" pitchFamily="18" charset="0"/>
            </a:endParaRPr>
          </a:p>
        </p:txBody>
      </p:sp>
    </p:spTree>
    <p:extLst>
      <p:ext uri="{BB962C8B-B14F-4D97-AF65-F5344CB8AC3E}">
        <p14:creationId xmlns:p14="http://schemas.microsoft.com/office/powerpoint/2010/main" val="1090590173"/>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a:xfrm>
            <a:off x="457200" y="304800"/>
            <a:ext cx="8229600" cy="762000"/>
          </a:xfrm>
        </p:spPr>
        <p:txBody>
          <a:bodyPr/>
          <a:lstStyle/>
          <a:p>
            <a:pPr>
              <a:defRPr/>
            </a:pPr>
            <a:r>
              <a:rPr lang="en-US" sz="3600" dirty="0" err="1">
                <a:latin typeface="Tahoma" panose="020B0604030504040204" pitchFamily="34" charset="0"/>
                <a:ea typeface="Tahoma" panose="020B0604030504040204" pitchFamily="34" charset="0"/>
                <a:cs typeface="Tahoma" panose="020B0604030504040204" pitchFamily="34" charset="0"/>
              </a:rPr>
              <a:t>Tính</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toán</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mức</a:t>
            </a:r>
            <a:r>
              <a:rPr lang="en-US" sz="3600" dirty="0">
                <a:latin typeface="Tahoma" panose="020B0604030504040204" pitchFamily="34" charset="0"/>
                <a:ea typeface="Tahoma" panose="020B0604030504040204" pitchFamily="34" charset="0"/>
                <a:cs typeface="Tahoma" panose="020B0604030504040204" pitchFamily="34" charset="0"/>
              </a:rPr>
              <a:t> </a:t>
            </a:r>
            <a:r>
              <a:rPr lang="en-US" sz="3600" dirty="0" err="1">
                <a:latin typeface="Tahoma" panose="020B0604030504040204" pitchFamily="34" charset="0"/>
                <a:ea typeface="Tahoma" panose="020B0604030504040204" pitchFamily="34" charset="0"/>
                <a:cs typeface="Tahoma" panose="020B0604030504040204" pitchFamily="34" charset="0"/>
              </a:rPr>
              <a:t>lề</a:t>
            </a:r>
            <a:r>
              <a:rPr lang="en-US" sz="3600" dirty="0">
                <a:latin typeface="Tahoma" panose="020B0604030504040204" pitchFamily="34" charset="0"/>
                <a:ea typeface="Tahoma" panose="020B0604030504040204" pitchFamily="34" charset="0"/>
                <a:cs typeface="Tahoma" panose="020B0604030504040204" pitchFamily="34" charset="0"/>
              </a:rPr>
              <a:t> (1)</a:t>
            </a:r>
          </a:p>
        </p:txBody>
      </p:sp>
      <mc:AlternateContent xmlns:mc="http://schemas.openxmlformats.org/markup-compatibility/2006" xmlns:a14="http://schemas.microsoft.com/office/drawing/2010/main">
        <mc:Choice Requires="a14">
          <p:sp>
            <p:nvSpPr>
              <p:cNvPr id="2" name="Rectangle 3"/>
              <p:cNvSpPr>
                <a:spLocks noGrp="1" noChangeArrowheads="1"/>
              </p:cNvSpPr>
              <p:nvPr>
                <p:ph idx="1"/>
              </p:nvPr>
            </p:nvSpPr>
            <p:spPr>
              <a:xfrm>
                <a:off x="457200" y="1371600"/>
                <a:ext cx="8229600" cy="5077968"/>
              </a:xfrm>
            </p:spPr>
            <p:txBody>
              <a:bodyPr/>
              <a:lstStyle/>
              <a:p>
                <a:pPr>
                  <a:lnSpc>
                    <a:spcPct val="90000"/>
                  </a:lnSpc>
                </a:pPr>
                <a:r>
                  <a:rPr lang="en-GB" altLang="ja-JP" sz="2400" b="1">
                    <a:ea typeface="ＭＳ Ｐゴシック" panose="020B0600070205080204" pitchFamily="34" charset="-128"/>
                  </a:rPr>
                  <a:t>Mức lề</a:t>
                </a:r>
                <a:r>
                  <a:rPr lang="en-GB" altLang="ja-JP" sz="2400">
                    <a:ea typeface="ＭＳ Ｐゴシック" panose="020B0600070205080204" pitchFamily="34" charset="-128"/>
                  </a:rPr>
                  <a:t> (margin) là khoảng cách giữa 2 siêu phẳng lề</a:t>
                </a:r>
                <a:r>
                  <a:rPr lang="en-US" altLang="ja-JP" sz="2400">
                    <a:ea typeface="ＭＳ Ｐゴシック" panose="020B0600070205080204" pitchFamily="34" charset="-128"/>
                  </a:rPr>
                  <a:t> </a:t>
                </a:r>
                <a:r>
                  <a:rPr lang="en-US" altLang="ja-JP" sz="2400" i="1">
                    <a:ea typeface="ＭＳ Ｐゴシック" panose="020B0600070205080204" pitchFamily="34" charset="-128"/>
                  </a:rPr>
                  <a:t>H</a:t>
                </a:r>
                <a:r>
                  <a:rPr lang="en-US" altLang="ja-JP" sz="2400" baseline="-25000">
                    <a:ea typeface="ＭＳ Ｐゴシック" panose="020B0600070205080204" pitchFamily="34" charset="-128"/>
                  </a:rPr>
                  <a:t>+</a:t>
                </a:r>
                <a:r>
                  <a:rPr lang="en-US" altLang="ja-JP" sz="2400">
                    <a:ea typeface="ＭＳ Ｐゴシック" panose="020B0600070205080204" pitchFamily="34" charset="-128"/>
                  </a:rPr>
                  <a:t> và </a:t>
                </a:r>
                <a:r>
                  <a:rPr lang="en-US" altLang="ja-JP" sz="2400" i="1">
                    <a:ea typeface="ＭＳ Ｐゴシック" panose="020B0600070205080204" pitchFamily="34" charset="-128"/>
                  </a:rPr>
                  <a:t>H</a:t>
                </a:r>
                <a:r>
                  <a:rPr lang="en-US" altLang="ja-JP" sz="2400" baseline="-25000">
                    <a:ea typeface="ＭＳ Ｐゴシック" panose="020B0600070205080204" pitchFamily="34" charset="-128"/>
                  </a:rPr>
                  <a:t>-</a:t>
                </a:r>
                <a:r>
                  <a:rPr lang="en-US" altLang="ja-JP" sz="2400">
                    <a:ea typeface="ＭＳ Ｐゴシック" panose="020B0600070205080204" pitchFamily="34" charset="-128"/>
                  </a:rPr>
                  <a:t>. Trong hình vẽ nêu trên:</a:t>
                </a:r>
              </a:p>
              <a:p>
                <a:pPr lvl="1">
                  <a:lnSpc>
                    <a:spcPct val="90000"/>
                  </a:lnSpc>
                  <a:spcBef>
                    <a:spcPts val="1138"/>
                  </a:spcBef>
                </a:pPr>
                <a:r>
                  <a:rPr lang="en-US" altLang="ja-JP" sz="2000" i="1">
                    <a:ea typeface="ＭＳ Ｐゴシック" panose="020B0600070205080204" pitchFamily="34" charset="-128"/>
                  </a:rPr>
                  <a:t>d</a:t>
                </a:r>
                <a:r>
                  <a:rPr lang="en-US" altLang="ja-JP" sz="2000" baseline="-25000">
                    <a:ea typeface="ＭＳ Ｐゴシック" panose="020B0600070205080204" pitchFamily="34" charset="-128"/>
                  </a:rPr>
                  <a:t>+</a:t>
                </a:r>
                <a:r>
                  <a:rPr lang="en-GB" altLang="ja-JP" sz="2000">
                    <a:ea typeface="ＭＳ Ｐゴシック" panose="020B0600070205080204" pitchFamily="34" charset="-128"/>
                  </a:rPr>
                  <a:t>  là khoảng cách giữa </a:t>
                </a: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a:t>
                </a:r>
                <a:r>
                  <a:rPr lang="en-GB" altLang="ja-JP" sz="2000">
                    <a:ea typeface="ＭＳ Ｐゴシック" panose="020B0600070205080204" pitchFamily="34" charset="-128"/>
                  </a:rPr>
                  <a:t> và </a:t>
                </a: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0</a:t>
                </a:r>
                <a:endParaRPr lang="en-US" altLang="ja-JP" sz="2000" baseline="-25000">
                  <a:ea typeface="ＭＳ Ｐゴシック" panose="020B0600070205080204" pitchFamily="34" charset="-128"/>
                </a:endParaRPr>
              </a:p>
              <a:p>
                <a:pPr lvl="1">
                  <a:lnSpc>
                    <a:spcPct val="90000"/>
                  </a:lnSpc>
                  <a:spcBef>
                    <a:spcPts val="1138"/>
                  </a:spcBef>
                </a:pPr>
                <a:r>
                  <a:rPr lang="en-US" altLang="ja-JP" sz="2000" i="1">
                    <a:ea typeface="ＭＳ Ｐゴシック" panose="020B0600070205080204" pitchFamily="34" charset="-128"/>
                  </a:rPr>
                  <a:t>d</a:t>
                </a:r>
                <a:r>
                  <a:rPr lang="en-US" altLang="ja-JP" sz="2000" baseline="-25000">
                    <a:ea typeface="ＭＳ Ｐゴシック" panose="020B0600070205080204" pitchFamily="34" charset="-128"/>
                  </a:rPr>
                  <a:t>-</a:t>
                </a:r>
                <a:r>
                  <a:rPr lang="en-GB" altLang="ja-JP" sz="2000">
                    <a:ea typeface="ＭＳ Ｐゴシック" panose="020B0600070205080204" pitchFamily="34" charset="-128"/>
                  </a:rPr>
                  <a:t>  là khoảng cách giữa </a:t>
                </a: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a:t>
                </a:r>
                <a:r>
                  <a:rPr lang="en-GB" altLang="ja-JP" sz="2000">
                    <a:ea typeface="ＭＳ Ｐゴシック" panose="020B0600070205080204" pitchFamily="34" charset="-128"/>
                  </a:rPr>
                  <a:t> và </a:t>
                </a:r>
                <a:r>
                  <a:rPr lang="en-GB" altLang="ja-JP" sz="2000" i="1">
                    <a:ea typeface="ＭＳ Ｐゴシック" panose="020B0600070205080204" pitchFamily="34" charset="-128"/>
                  </a:rPr>
                  <a:t>H</a:t>
                </a:r>
                <a:r>
                  <a:rPr lang="en-GB" altLang="ja-JP" sz="2000" baseline="-25000">
                    <a:ea typeface="ＭＳ Ｐゴシック" panose="020B0600070205080204" pitchFamily="34" charset="-128"/>
                  </a:rPr>
                  <a:t>0</a:t>
                </a:r>
                <a:endParaRPr lang="en-US" altLang="ja-JP" sz="2000">
                  <a:ea typeface="ＭＳ Ｐゴシック" panose="020B0600070205080204" pitchFamily="34" charset="-128"/>
                </a:endParaRPr>
              </a:p>
              <a:p>
                <a:pPr lvl="1">
                  <a:lnSpc>
                    <a:spcPct val="90000"/>
                  </a:lnSpc>
                  <a:spcBef>
                    <a:spcPts val="1138"/>
                  </a:spcBef>
                </a:pPr>
                <a:r>
                  <a:rPr lang="en-US" altLang="ja-JP" sz="2000">
                    <a:ea typeface="ＭＳ Ｐゴシック" panose="020B0600070205080204" pitchFamily="34" charset="-128"/>
                  </a:rPr>
                  <a:t>(</a:t>
                </a:r>
                <a:r>
                  <a:rPr lang="en-US" altLang="ja-JP" sz="2000" i="1">
                    <a:ea typeface="ＭＳ Ｐゴシック" panose="020B0600070205080204" pitchFamily="34" charset="-128"/>
                  </a:rPr>
                  <a:t>d</a:t>
                </a:r>
                <a:r>
                  <a:rPr lang="en-US" altLang="ja-JP" sz="2000" baseline="-25000">
                    <a:ea typeface="ＭＳ Ｐゴシック" panose="020B0600070205080204" pitchFamily="34" charset="-128"/>
                  </a:rPr>
                  <a:t>+</a:t>
                </a:r>
                <a:r>
                  <a:rPr lang="en-US" altLang="ja-JP" sz="2000">
                    <a:ea typeface="ＭＳ Ｐゴシック" panose="020B0600070205080204" pitchFamily="34" charset="-128"/>
                  </a:rPr>
                  <a:t> + </a:t>
                </a:r>
                <a:r>
                  <a:rPr lang="en-US" altLang="ja-JP" sz="2000" i="1">
                    <a:ea typeface="ＭＳ Ｐゴシック" panose="020B0600070205080204" pitchFamily="34" charset="-128"/>
                  </a:rPr>
                  <a:t>d</a:t>
                </a:r>
                <a:r>
                  <a:rPr lang="en-US" altLang="ja-JP" sz="2000" baseline="-25000">
                    <a:ea typeface="ＭＳ Ｐゴシック" panose="020B0600070205080204" pitchFamily="34" charset="-128"/>
                    <a:sym typeface="Symbol" panose="05050102010706020507" pitchFamily="18" charset="2"/>
                  </a:rPr>
                  <a:t></a:t>
                </a:r>
                <a:r>
                  <a:rPr lang="en-US" altLang="ja-JP" sz="2000">
                    <a:ea typeface="ＭＳ Ｐゴシック" panose="020B0600070205080204" pitchFamily="34" charset="-128"/>
                  </a:rPr>
                  <a:t>)  là mức lề</a:t>
                </a:r>
              </a:p>
              <a:p>
                <a:pPr>
                  <a:lnSpc>
                    <a:spcPct val="90000"/>
                  </a:lnSpc>
                  <a:spcBef>
                    <a:spcPts val="1700"/>
                  </a:spcBef>
                </a:pPr>
                <a:r>
                  <a:rPr lang="en-US" altLang="ja-JP" sz="2400">
                    <a:ea typeface="ＭＳ Ｐゴシック" panose="020B0600070205080204" pitchFamily="34" charset="-128"/>
                  </a:rPr>
                  <a:t>Trong không gian </a:t>
                </a:r>
                <a:r>
                  <a:rPr lang="vi-VN" altLang="ja-JP" sz="2400">
                    <a:ea typeface="ＭＳ Ｐゴシック" panose="020B0600070205080204" pitchFamily="34" charset="-128"/>
                  </a:rPr>
                  <a:t>vectơ</a:t>
                </a:r>
                <a:r>
                  <a:rPr lang="en-US" altLang="ja-JP" sz="2400">
                    <a:ea typeface="ＭＳ Ｐゴシック" panose="020B0600070205080204" pitchFamily="34" charset="-128"/>
                  </a:rPr>
                  <a:t>,</a:t>
                </a:r>
                <a:r>
                  <a:rPr lang="vi-VN" altLang="ja-JP" sz="2400">
                    <a:ea typeface="ＭＳ Ｐゴシック" panose="020B0600070205080204" pitchFamily="34" charset="-128"/>
                  </a:rPr>
                  <a:t> </a:t>
                </a:r>
                <a:r>
                  <a:rPr lang="en-US" altLang="ja-JP" sz="2400" b="1">
                    <a:ea typeface="ＭＳ Ｐゴシック" panose="020B0600070205080204" pitchFamily="34" charset="-128"/>
                  </a:rPr>
                  <a:t>khoảng cách</a:t>
                </a:r>
                <a:r>
                  <a:rPr lang="en-US" altLang="ja-JP" sz="2400">
                    <a:ea typeface="ＭＳ Ｐゴシック" panose="020B0600070205080204" pitchFamily="34" charset="-128"/>
                  </a:rPr>
                  <a:t> từ một điểm </a:t>
                </a:r>
                <a:r>
                  <a:rPr lang="en-US" altLang="ja-JP" sz="2400" b="1">
                    <a:ea typeface="ＭＳ Ｐゴシック" panose="020B0600070205080204" pitchFamily="34" charset="-128"/>
                  </a:rPr>
                  <a:t>x</a:t>
                </a:r>
                <a:r>
                  <a:rPr lang="en-US" altLang="ja-JP" sz="2400" baseline="-25000">
                    <a:ea typeface="ＭＳ Ｐゴシック" panose="020B0600070205080204" pitchFamily="34" charset="-128"/>
                  </a:rPr>
                  <a:t>i</a:t>
                </a:r>
                <a:r>
                  <a:rPr lang="en-US" altLang="ja-JP" sz="2400">
                    <a:ea typeface="ＭＳ Ｐゴシック" panose="020B0600070205080204" pitchFamily="34" charset="-128"/>
                  </a:rPr>
                  <a:t> đến siêu phẳng (</a:t>
                </a:r>
                <a:r>
                  <a:rPr lang="en-US" altLang="ja-JP" sz="2400">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w </a:t>
                </a:r>
                <a:r>
                  <a:rPr lang="en-US" altLang="ja-JP" sz="2400" b="1">
                    <a:ea typeface="ＭＳ Ｐゴシック" panose="020B0600070205080204" pitchFamily="34" charset="-128"/>
                    <a:sym typeface="Symbol" panose="05050102010706020507" pitchFamily="18" charset="2"/>
                  </a:rPr>
                  <a:t></a:t>
                </a:r>
                <a:r>
                  <a:rPr lang="en-US" altLang="ja-JP" sz="2400" b="1">
                    <a:ea typeface="ＭＳ Ｐゴシック" panose="020B0600070205080204" pitchFamily="34" charset="-128"/>
                  </a:rPr>
                  <a:t> x</a:t>
                </a:r>
                <a:r>
                  <a:rPr lang="en-US" altLang="ja-JP" sz="2400">
                    <a:ea typeface="ＭＳ Ｐゴシック" panose="020B0600070205080204" pitchFamily="34" charset="-128"/>
                    <a:sym typeface="Symbol" panose="05050102010706020507" pitchFamily="18" charset="2"/>
                  </a:rPr>
                  <a:t></a:t>
                </a:r>
                <a:r>
                  <a:rPr lang="en-US" altLang="ja-JP" sz="2400" i="1">
                    <a:ea typeface="ＭＳ Ｐゴシック" panose="020B0600070205080204" pitchFamily="34" charset="-128"/>
                  </a:rPr>
                  <a:t> + b</a:t>
                </a:r>
                <a:r>
                  <a:rPr lang="en-US" altLang="ja-JP" sz="2400">
                    <a:ea typeface="ＭＳ Ｐゴシック" panose="020B0600070205080204" pitchFamily="34" charset="-128"/>
                  </a:rPr>
                  <a:t> = 0) là:</a:t>
                </a:r>
              </a:p>
              <a:p>
                <a:pPr lvl="1">
                  <a:spcBef>
                    <a:spcPts val="6600"/>
                  </a:spcBef>
                  <a:buNone/>
                </a:pPr>
                <a:r>
                  <a:rPr lang="en-US" altLang="ja-JP" sz="2000">
                    <a:ea typeface="ＭＳ Ｐゴシック" panose="020B0600070205080204" pitchFamily="34" charset="-128"/>
                  </a:rPr>
                  <a:t>trong đó </a:t>
                </a:r>
                <a14:m>
                  <m:oMath xmlns:m="http://schemas.openxmlformats.org/officeDocument/2006/math">
                    <m:d>
                      <m:dPr>
                        <m:begChr m:val="‖"/>
                        <m:endChr m:val="‖"/>
                        <m:ctrlPr>
                          <a:rPr lang="en-US" sz="2000" i="1">
                            <a:latin typeface="Cambria Math" panose="02040503050406030204" pitchFamily="18" charset="0"/>
                          </a:rPr>
                        </m:ctrlPr>
                      </m:dPr>
                      <m:e>
                        <m:r>
                          <a:rPr lang="vi-VN" sz="2000" b="1" i="1">
                            <a:latin typeface="Cambria Math" panose="02040503050406030204" pitchFamily="18" charset="0"/>
                          </a:rPr>
                          <m:t>𝒘</m:t>
                        </m:r>
                      </m:e>
                    </m:d>
                  </m:oMath>
                </a14:m>
                <a:r>
                  <a:rPr lang="en-US" altLang="ja-JP" sz="2000">
                    <a:ea typeface="ＭＳ Ｐゴシック" panose="020B0600070205080204" pitchFamily="34" charset="-128"/>
                  </a:rPr>
                  <a:t> là độ dài của </a:t>
                </a:r>
                <a:r>
                  <a:rPr lang="en-US" altLang="ja-JP" sz="2000" b="1">
                    <a:ea typeface="ＭＳ Ｐゴシック" panose="020B0600070205080204" pitchFamily="34" charset="-128"/>
                  </a:rPr>
                  <a:t>w</a:t>
                </a:r>
                <a:r>
                  <a:rPr lang="en-US" altLang="ja-JP" sz="2000">
                    <a:ea typeface="ＭＳ Ｐゴシック" panose="020B0600070205080204" pitchFamily="34" charset="-128"/>
                  </a:rPr>
                  <a:t>:  </a:t>
                </a:r>
              </a:p>
              <a:p>
                <a:pPr lvl="1">
                  <a:lnSpc>
                    <a:spcPct val="100000"/>
                  </a:lnSpc>
                  <a:spcBef>
                    <a:spcPts val="240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vi-VN" b="1" i="1">
                              <a:latin typeface="Cambria Math" panose="02040503050406030204" pitchFamily="18" charset="0"/>
                            </a:rPr>
                            <m:t>𝒘</m:t>
                          </m:r>
                        </m:e>
                      </m:d>
                      <m:r>
                        <a:rPr lang="vi-VN" b="0" i="1">
                          <a:latin typeface="Cambria Math" panose="02040503050406030204" pitchFamily="18" charset="0"/>
                        </a:rPr>
                        <m:t>=</m:t>
                      </m:r>
                      <m:rad>
                        <m:radPr>
                          <m:degHide m:val="on"/>
                          <m:ctrlPr>
                            <a:rPr lang="vi-VN" b="0" i="1">
                              <a:latin typeface="Cambria Math" panose="02040503050406030204" pitchFamily="18" charset="0"/>
                            </a:rPr>
                          </m:ctrlPr>
                        </m:radPr>
                        <m:deg/>
                        <m:e>
                          <m:sSubSup>
                            <m:sSubSupPr>
                              <m:ctrlPr>
                                <a:rPr lang="vi-VN" b="0" i="1">
                                  <a:latin typeface="Cambria Math" panose="02040503050406030204" pitchFamily="18" charset="0"/>
                                </a:rPr>
                              </m:ctrlPr>
                            </m:sSubSupPr>
                            <m:e>
                              <m:r>
                                <a:rPr lang="vi-VN" b="0" i="1">
                                  <a:latin typeface="Cambria Math" panose="02040503050406030204" pitchFamily="18" charset="0"/>
                                </a:rPr>
                                <m:t>𝑤</m:t>
                              </m:r>
                            </m:e>
                            <m:sub>
                              <m:r>
                                <a:rPr lang="vi-VN" b="0" i="1">
                                  <a:latin typeface="Cambria Math" panose="02040503050406030204" pitchFamily="18" charset="0"/>
                                </a:rPr>
                                <m:t>1</m:t>
                              </m:r>
                            </m:sub>
                            <m:sup>
                              <m:r>
                                <a:rPr lang="vi-VN" b="0" i="1">
                                  <a:latin typeface="Cambria Math" panose="02040503050406030204" pitchFamily="18" charset="0"/>
                                </a:rPr>
                                <m:t>2</m:t>
                              </m:r>
                            </m:sup>
                          </m:sSubSup>
                          <m:r>
                            <a:rPr lang="vi-VN" b="0" i="1">
                              <a:latin typeface="Cambria Math" panose="02040503050406030204" pitchFamily="18" charset="0"/>
                            </a:rPr>
                            <m:t>+…+</m:t>
                          </m:r>
                          <m:sSubSup>
                            <m:sSubSupPr>
                              <m:ctrlPr>
                                <a:rPr lang="vi-VN" i="1">
                                  <a:latin typeface="Cambria Math" panose="02040503050406030204" pitchFamily="18" charset="0"/>
                                </a:rPr>
                              </m:ctrlPr>
                            </m:sSubSupPr>
                            <m:e>
                              <m:r>
                                <a:rPr lang="vi-VN" i="1">
                                  <a:latin typeface="Cambria Math" panose="02040503050406030204" pitchFamily="18" charset="0"/>
                                </a:rPr>
                                <m:t>𝑤</m:t>
                              </m:r>
                            </m:e>
                            <m:sub>
                              <m:r>
                                <a:rPr lang="vi-VN" b="0" i="1">
                                  <a:latin typeface="Cambria Math" panose="02040503050406030204" pitchFamily="18" charset="0"/>
                                </a:rPr>
                                <m:t>𝑛</m:t>
                              </m:r>
                            </m:sub>
                            <m:sup>
                              <m:r>
                                <a:rPr lang="vi-VN" i="1">
                                  <a:latin typeface="Cambria Math" panose="02040503050406030204" pitchFamily="18" charset="0"/>
                                </a:rPr>
                                <m:t>2</m:t>
                              </m:r>
                            </m:sup>
                          </m:sSubSup>
                        </m:e>
                      </m:rad>
                    </m:oMath>
                  </m:oMathPara>
                </a14:m>
                <a:endParaRPr lang="en-US"/>
              </a:p>
            </p:txBody>
          </p:sp>
        </mc:Choice>
        <mc:Fallback xmlns="">
          <p:sp>
            <p:nvSpPr>
              <p:cNvPr id="2" name="Rectangle 3"/>
              <p:cNvSpPr>
                <a:spLocks noGrp="1" noRot="1" noChangeAspect="1" noMove="1" noResize="1" noEditPoints="1" noAdjustHandles="1" noChangeArrowheads="1" noChangeShapeType="1" noTextEdit="1"/>
              </p:cNvSpPr>
              <p:nvPr>
                <p:ph idx="1"/>
              </p:nvPr>
            </p:nvSpPr>
            <p:spPr>
              <a:xfrm>
                <a:off x="457200" y="1371600"/>
                <a:ext cx="8229600" cy="5077968"/>
              </a:xfrm>
              <a:blipFill>
                <a:blip r:embed="rId4"/>
                <a:stretch>
                  <a:fillRect l="-1080" t="-1500"/>
                </a:stretch>
              </a:blipFill>
            </p:spPr>
            <p:txBody>
              <a:bodyPr/>
              <a:lstStyle/>
              <a:p>
                <a:r>
                  <a:rPr>
                    <a:noFill/>
                  </a:rPr>
                  <a:t> </a:t>
                </a:r>
              </a:p>
            </p:txBody>
          </p:sp>
        </mc:Fallback>
      </mc:AlternateContent>
      <p:sp>
        <p:nvSpPr>
          <p:cNvPr id="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graphicFrame>
        <p:nvGraphicFramePr>
          <p:cNvPr id="2050" name="Object 2"/>
          <p:cNvGraphicFramePr>
            <a:graphicFrameLocks noChangeAspect="1"/>
          </p:cNvGraphicFramePr>
          <p:nvPr>
            <p:extLst>
              <p:ext uri="{D42A27DB-BD31-4B8C-83A1-F6EECF244321}">
                <p14:modId xmlns:p14="http://schemas.microsoft.com/office/powerpoint/2010/main" val="3202284962"/>
              </p:ext>
            </p:extLst>
          </p:nvPr>
        </p:nvGraphicFramePr>
        <p:xfrm>
          <a:off x="5334000" y="4125119"/>
          <a:ext cx="1828800" cy="936625"/>
        </p:xfrm>
        <a:graphic>
          <a:graphicData uri="http://schemas.openxmlformats.org/presentationml/2006/ole">
            <mc:AlternateContent xmlns:mc="http://schemas.openxmlformats.org/markup-compatibility/2006">
              <mc:Choice xmlns:v="urn:schemas-microsoft-com:vml" Requires="v">
                <p:oleObj name="Equation" r:id="rId5" imgW="761669" imgH="393529" progId="Equation.3">
                  <p:embed/>
                </p:oleObj>
              </mc:Choice>
              <mc:Fallback>
                <p:oleObj name="Equation" r:id="rId5" imgW="761669" imgH="393529" progId="Equation.3">
                  <p:embed/>
                  <p:pic>
                    <p:nvPicPr>
                      <p:cNvPr id="205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125119"/>
                        <a:ext cx="1828800" cy="9366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05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a:p>
        </p:txBody>
      </p:sp>
      <p:sp>
        <p:nvSpPr>
          <p:cNvPr id="2057" name="Text Box 8"/>
          <p:cNvSpPr txBox="1">
            <a:spLocks noChangeArrowheads="1"/>
          </p:cNvSpPr>
          <p:nvPr/>
        </p:nvSpPr>
        <p:spPr bwMode="auto">
          <a:xfrm>
            <a:off x="7772400" y="4277519"/>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[Eq.4]</a:t>
            </a:r>
          </a:p>
        </p:txBody>
      </p:sp>
      <p:sp>
        <p:nvSpPr>
          <p:cNvPr id="2058" name="Text Box 8"/>
          <p:cNvSpPr txBox="1">
            <a:spLocks noChangeArrowheads="1"/>
          </p:cNvSpPr>
          <p:nvPr/>
        </p:nvSpPr>
        <p:spPr bwMode="auto">
          <a:xfrm>
            <a:off x="7772400" y="5562600"/>
            <a:ext cx="914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sz="2000"/>
              <a:t>[Eq.5]</a:t>
            </a:r>
          </a:p>
        </p:txBody>
      </p:sp>
      <p:sp>
        <p:nvSpPr>
          <p:cNvPr id="12" name="Slide Number Placeholder 11"/>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20BBBCC-6A55-4CB1-8A4A-6534A905D723}" type="slidenum">
              <a:rPr lang="en-US" altLang="en-US"/>
              <a:pPr eaLnBrk="1" hangingPunct="1"/>
              <a:t>9</a:t>
            </a:fld>
            <a:endParaRPr lang="en-US" altLang="en-US">
              <a:latin typeface="Garamond" panose="02020404030301010803" pitchFamily="18" charset="0"/>
            </a:endParaRPr>
          </a:p>
        </p:txBody>
      </p:sp>
    </p:spTree>
    <p:extLst>
      <p:ext uri="{BB962C8B-B14F-4D97-AF65-F5344CB8AC3E}">
        <p14:creationId xmlns:p14="http://schemas.microsoft.com/office/powerpoint/2010/main" val="1928171899"/>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0.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1.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2.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3.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4.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15.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2.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3.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4.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5.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6.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7.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8.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ppt/theme/themeOverride9.xml><?xml version="1.0" encoding="utf-8"?>
<a:themeOverride xmlns:a="http://schemas.openxmlformats.org/drawingml/2006/main">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126</TotalTime>
  <Words>5311</Words>
  <Application>Microsoft Macintosh PowerPoint</Application>
  <PresentationFormat>On-screen Show (4:3)</PresentationFormat>
  <Paragraphs>416</Paragraphs>
  <Slides>51</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65" baseType="lpstr">
      <vt:lpstr>Arial</vt:lpstr>
      <vt:lpstr>Calibri</vt:lpstr>
      <vt:lpstr>Cambria Math</vt:lpstr>
      <vt:lpstr>Courier New</vt:lpstr>
      <vt:lpstr>Garamond</vt:lpstr>
      <vt:lpstr>Linh AvantGarde</vt:lpstr>
      <vt:lpstr>Segoe UI</vt:lpstr>
      <vt:lpstr>Tahoma</vt:lpstr>
      <vt:lpstr>Times New Roman</vt:lpstr>
      <vt:lpstr>Wingdings</vt:lpstr>
      <vt:lpstr>Office Theme</vt:lpstr>
      <vt:lpstr>Equation</vt:lpstr>
      <vt:lpstr>Formel</vt:lpstr>
      <vt:lpstr>Equazione</vt:lpstr>
      <vt:lpstr>Học máy cơ bản  SVM   Nguyễn Đức Anh</vt:lpstr>
      <vt:lpstr>Nội dung môn học</vt:lpstr>
      <vt:lpstr>Máy vectơ hỗ trợ: Giới thiệu (1)</vt:lpstr>
      <vt:lpstr>Máy vectơ hỗ trợ: Giới thiệu (2)</vt:lpstr>
      <vt:lpstr>Máy vectơ hỗ trợ: Giới thiệu (3)</vt:lpstr>
      <vt:lpstr>Siêu phẳng phân tách</vt:lpstr>
      <vt:lpstr>Mặt siêu phẳng có lề cực đại</vt:lpstr>
      <vt:lpstr>Phân tách tuyến tính (linear separability)</vt:lpstr>
      <vt:lpstr>Tính toán mức lề (1)</vt:lpstr>
      <vt:lpstr>Tính toán mức lề (2)</vt:lpstr>
      <vt:lpstr>Học SVM: Cực đại hóa mức lề (1)</vt:lpstr>
      <vt:lpstr>Học SVM: Cực đại hóa mức lề (2)</vt:lpstr>
      <vt:lpstr>Lý thuyết tối ưu có ràng buộc (1)</vt:lpstr>
      <vt:lpstr>Lý thuyết tối ưu có ràng buộc (2)</vt:lpstr>
      <vt:lpstr>Học SVM: giải bài toán cực tiểu hóa</vt:lpstr>
      <vt:lpstr>Tập điều kiện Karush-Kuhn-Tucker</vt:lpstr>
      <vt:lpstr>Học SVM: giải bài toán cực tiểu hóa</vt:lpstr>
      <vt:lpstr>Học SVM: Biểu thức đối ngẫu</vt:lpstr>
      <vt:lpstr>Bài toán tối ưu đối ngẫu</vt:lpstr>
      <vt:lpstr>Tính các giá trị w* và b*</vt:lpstr>
      <vt:lpstr>Phân lớp cho ví dụ mới</vt:lpstr>
      <vt:lpstr>Linear SVM: Không phân tách được (1)</vt:lpstr>
      <vt:lpstr>Linear SVM: Không phân tách được (2)</vt:lpstr>
      <vt:lpstr>Nới lỏng các điều kiện </vt:lpstr>
      <vt:lpstr>Tích hợp lỗi trong hàm mục tiêu</vt:lpstr>
      <vt:lpstr>Bài toán tối ưu mới</vt:lpstr>
      <vt:lpstr>Bài toán tối ưu mới</vt:lpstr>
      <vt:lpstr>Tập điều kiện Karush-Kuhn-Tucker (1)</vt:lpstr>
      <vt:lpstr>Tập điều kiện Karush-Kuhn-Tucker (2)</vt:lpstr>
      <vt:lpstr>Chuyển về biểu thức đối ngẫu</vt:lpstr>
      <vt:lpstr>Biểu thức đối ngẫu</vt:lpstr>
      <vt:lpstr>Tìm lời giải cho các biến ban đầu</vt:lpstr>
      <vt:lpstr>Các đặc điểm quan trọng</vt:lpstr>
      <vt:lpstr>Ranh giới quyết định phân lớp</vt:lpstr>
      <vt:lpstr>Linear SVM: Tổng kết</vt:lpstr>
      <vt:lpstr>Non-linear SVM</vt:lpstr>
      <vt:lpstr>Non-linear SVM</vt:lpstr>
      <vt:lpstr>Chuyển đổi không gian biểu diễn (1)</vt:lpstr>
      <vt:lpstr>Chuyển đổi không gian biểu diễn (2)</vt:lpstr>
      <vt:lpstr>Non-linear SVM: Bài toán tối ưu</vt:lpstr>
      <vt:lpstr>Chuyển đổi không gian: Ví dụ</vt:lpstr>
      <vt:lpstr>Chuyển đổi không gian: Trở ngại</vt:lpstr>
      <vt:lpstr>Các hàm nhân (Kernel functions)</vt:lpstr>
      <vt:lpstr>Hàm nhân: Ví dụ</vt:lpstr>
      <vt:lpstr>Kernel trick</vt:lpstr>
      <vt:lpstr>Kernel function: How to know?</vt:lpstr>
      <vt:lpstr>Các hàm nhân thường dùng</vt:lpstr>
      <vt:lpstr>Phân lớp bằng SVM: Các vấn đề</vt:lpstr>
      <vt:lpstr>SVM: thư viện mở</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Anh Nguyen</cp:lastModifiedBy>
  <cp:revision>57</cp:revision>
  <dcterms:created xsi:type="dcterms:W3CDTF">2020-04-20T02:25:53Z</dcterms:created>
  <dcterms:modified xsi:type="dcterms:W3CDTF">2024-08-15T15:18:08Z</dcterms:modified>
</cp:coreProperties>
</file>