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844" r:id="rId2"/>
    <p:sldId id="840" r:id="rId3"/>
    <p:sldId id="314" r:id="rId4"/>
    <p:sldId id="315" r:id="rId5"/>
    <p:sldId id="343" r:id="rId6"/>
    <p:sldId id="335" r:id="rId7"/>
    <p:sldId id="319" r:id="rId8"/>
    <p:sldId id="329" r:id="rId9"/>
    <p:sldId id="320" r:id="rId10"/>
    <p:sldId id="321" r:id="rId11"/>
    <p:sldId id="322" r:id="rId12"/>
    <p:sldId id="324" r:id="rId13"/>
    <p:sldId id="325" r:id="rId14"/>
    <p:sldId id="843" r:id="rId15"/>
    <p:sldId id="313" r:id="rId16"/>
    <p:sldId id="340" r:id="rId17"/>
    <p:sldId id="845" r:id="rId18"/>
    <p:sldId id="341" r:id="rId19"/>
    <p:sldId id="328" r:id="rId20"/>
    <p:sldId id="336" r:id="rId21"/>
    <p:sldId id="330" r:id="rId22"/>
    <p:sldId id="331" r:id="rId23"/>
    <p:sldId id="332" r:id="rId24"/>
    <p:sldId id="333" r:id="rId25"/>
    <p:sldId id="334" r:id="rId26"/>
    <p:sldId id="349" r:id="rId27"/>
    <p:sldId id="350" r:id="rId28"/>
    <p:sldId id="354" r:id="rId29"/>
    <p:sldId id="839"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D03A2C-4F56-4289-AC64-76E5F4F32EC4}">
          <p14:sldIdLst/>
        </p14:section>
        <p14:section name="Default Section" id="{6C68F128-8132-409A-AF4A-DBC4DCE6ECC5}">
          <p14:sldIdLst>
            <p14:sldId id="844"/>
            <p14:sldId id="840"/>
            <p14:sldId id="314"/>
            <p14:sldId id="315"/>
            <p14:sldId id="343"/>
            <p14:sldId id="335"/>
            <p14:sldId id="319"/>
            <p14:sldId id="329"/>
            <p14:sldId id="320"/>
            <p14:sldId id="321"/>
            <p14:sldId id="322"/>
            <p14:sldId id="324"/>
            <p14:sldId id="325"/>
            <p14:sldId id="843"/>
            <p14:sldId id="313"/>
            <p14:sldId id="340"/>
            <p14:sldId id="845"/>
            <p14:sldId id="341"/>
            <p14:sldId id="328"/>
            <p14:sldId id="336"/>
            <p14:sldId id="330"/>
            <p14:sldId id="331"/>
            <p14:sldId id="332"/>
            <p14:sldId id="333"/>
            <p14:sldId id="334"/>
            <p14:sldId id="349"/>
            <p14:sldId id="350"/>
            <p14:sldId id="354"/>
            <p14:sldId id="83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04C56D-F37B-8A93-8258-4BF24177998C}" v="17" dt="2020-04-21T01:07:19.938"/>
    <p1510:client id="{911AC38F-A83B-4353-B036-3C5696465EEF}" v="1" dt="2020-12-02T05:18:45.1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06" autoAdjust="0"/>
    <p:restoredTop sz="94660"/>
  </p:normalViewPr>
  <p:slideViewPr>
    <p:cSldViewPr snapToGrid="0">
      <p:cViewPr varScale="1">
        <p:scale>
          <a:sx n="131" d="100"/>
          <a:sy n="131" d="100"/>
        </p:scale>
        <p:origin x="1480" y="184"/>
      </p:cViewPr>
      <p:guideLst/>
    </p:cSldViewPr>
  </p:slid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685716-0B86-48B7-BEA9-37CA52C515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5E7D5C2-DAED-422E-82F5-22D0A5911EB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5D528E-2EDA-4474-866A-DF716A159D98}" type="datetimeFigureOut">
              <a:rPr lang="en-US" smtClean="0"/>
              <a:t>8/15/24</a:t>
            </a:fld>
            <a:endParaRPr lang="en-US"/>
          </a:p>
        </p:txBody>
      </p:sp>
      <p:sp>
        <p:nvSpPr>
          <p:cNvPr id="4" name="Footer Placeholder 3">
            <a:extLst>
              <a:ext uri="{FF2B5EF4-FFF2-40B4-BE49-F238E27FC236}">
                <a16:creationId xmlns:a16="http://schemas.microsoft.com/office/drawing/2014/main" id="{B2D20EE1-4C2B-4935-9973-3362F94C9BC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C588557-6C08-4635-8E6B-3565CCFBAA8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549345-F011-4943-B160-9EA408A4C3D1}" type="slidenum">
              <a:rPr lang="en-US" smtClean="0"/>
              <a:t>‹#›</a:t>
            </a:fld>
            <a:endParaRPr lang="en-US"/>
          </a:p>
        </p:txBody>
      </p:sp>
    </p:spTree>
    <p:extLst>
      <p:ext uri="{BB962C8B-B14F-4D97-AF65-F5344CB8AC3E}">
        <p14:creationId xmlns:p14="http://schemas.microsoft.com/office/powerpoint/2010/main" val="30751178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010241-759B-45E0-98F4-1DCE48CEAB8A}" type="datetimeFigureOut">
              <a:rPr lang="en-US" smtClean="0"/>
              <a:t>8/15/24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B2114C-AB4D-4D86-844B-4975A0F34071}" type="slidenum">
              <a:rPr lang="en-US" smtClean="0"/>
              <a:t>‹#›</a:t>
            </a:fld>
            <a:endParaRPr lang="en-US"/>
          </a:p>
        </p:txBody>
      </p:sp>
    </p:spTree>
    <p:extLst>
      <p:ext uri="{BB962C8B-B14F-4D97-AF65-F5344CB8AC3E}">
        <p14:creationId xmlns:p14="http://schemas.microsoft.com/office/powerpoint/2010/main" val="1553262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solidFill>
                  <a:schemeClr val="bg1"/>
                </a:solidFill>
                <a:latin typeface="Linh AvantGarde" panose="02000603030000020004"/>
                <a:cs typeface="Times New Roman" panose="02020603050405020304" pitchFamily="18" charset="0"/>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subtitle style</a:t>
            </a:r>
            <a:endParaRPr lang="en-US" dirty="0"/>
          </a:p>
        </p:txBody>
      </p:sp>
    </p:spTree>
    <p:extLst>
      <p:ext uri="{BB962C8B-B14F-4D97-AF65-F5344CB8AC3E}">
        <p14:creationId xmlns:p14="http://schemas.microsoft.com/office/powerpoint/2010/main" val="4071749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3887391" y="457200"/>
            <a:ext cx="4629150" cy="540385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7" name="Slide Number Placeholder 6"/>
          <p:cNvSpPr>
            <a:spLocks noGrp="1"/>
          </p:cNvSpPr>
          <p:nvPr>
            <p:ph type="sldNum" sz="quarter" idx="12"/>
          </p:nvPr>
        </p:nvSpPr>
        <p:spPr>
          <a:xfrm>
            <a:off x="7702550" y="6492875"/>
            <a:ext cx="1117600" cy="365125"/>
          </a:xfr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1453787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6" name="Slide Number Placeholder 5"/>
          <p:cNvSpPr>
            <a:spLocks noGrp="1"/>
          </p:cNvSpPr>
          <p:nvPr>
            <p:ph type="sldNum" sz="quarter" idx="12"/>
          </p:nvPr>
        </p:nvSpPr>
        <p:spPr>
          <a:xfrm>
            <a:off x="7702550" y="6487969"/>
            <a:ext cx="1117600" cy="365125"/>
          </a:xfr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713874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6" name="Slide Number Placeholder 5"/>
          <p:cNvSpPr>
            <a:spLocks noGrp="1"/>
          </p:cNvSpPr>
          <p:nvPr>
            <p:ph type="sldNum" sz="quarter" idx="12"/>
          </p:nvPr>
        </p:nvSpPr>
        <p:spPr>
          <a:xfrm>
            <a:off x="7688695" y="6492875"/>
            <a:ext cx="1117600" cy="365125"/>
          </a:xfr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2683546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fld id="{7EDD0F79-3DDC-44B1-BCBC-B31BC8DDCC9F}" type="datetime1">
              <a:rPr lang="en-US"/>
              <a:pPr/>
              <a:t>8/15/24</a:t>
            </a:fld>
            <a:endParaRPr lang="en-US" altLang="en-US"/>
          </a:p>
        </p:txBody>
      </p:sp>
      <p:sp>
        <p:nvSpPr>
          <p:cNvPr id="7" name="Rectangle 6"/>
          <p:cNvSpPr>
            <a:spLocks noGrp="1" noChangeArrowheads="1"/>
          </p:cNvSpPr>
          <p:nvPr>
            <p:ph type="sldNum" sz="quarter" idx="11"/>
          </p:nvPr>
        </p:nvSpPr>
        <p:spPr>
          <a:ln/>
        </p:spPr>
        <p:txBody>
          <a:bodyPr/>
          <a:lstStyle>
            <a:lvl1pPr>
              <a:defRPr/>
            </a:lvl1pPr>
          </a:lstStyle>
          <a:p>
            <a:fld id="{E77CDE92-12B7-4872-BCF6-5DFD85070D97}" type="slidenum">
              <a:rPr lang="en-US" altLang="en-US"/>
              <a:pPr/>
              <a:t>‹#›</a:t>
            </a:fld>
            <a:endParaRPr lang="en-US" altLang="en-US"/>
          </a:p>
        </p:txBody>
      </p:sp>
      <p:sp>
        <p:nvSpPr>
          <p:cNvPr id="8" name="Rectangle 4"/>
          <p:cNvSpPr>
            <a:spLocks noGrp="1" noChangeArrowheads="1"/>
          </p:cNvSpPr>
          <p:nvPr>
            <p:ph type="ftr" sz="quarter" idx="12"/>
          </p:nvPr>
        </p:nvSpPr>
        <p:spPr>
          <a:ln/>
        </p:spPr>
        <p:txBody>
          <a:bodyPr/>
          <a:lstStyle>
            <a:lvl1pPr>
              <a:defRPr/>
            </a:lvl1pPr>
          </a:lstStyle>
          <a:p>
            <a:pPr>
              <a:defRPr/>
            </a:pPr>
            <a:r>
              <a:rPr lang="en-US" altLang="en-US"/>
              <a:t>Học Máy – IT 4862</a:t>
            </a:r>
          </a:p>
        </p:txBody>
      </p:sp>
    </p:spTree>
    <p:extLst>
      <p:ext uri="{BB962C8B-B14F-4D97-AF65-F5344CB8AC3E}">
        <p14:creationId xmlns:p14="http://schemas.microsoft.com/office/powerpoint/2010/main" val="4028977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F0346756-C5C9-48CF-97C0-1749599ADEBF}" type="datetime1">
              <a:rPr lang="en-US"/>
              <a:pPr/>
              <a:t>8/15/24</a:t>
            </a:fld>
            <a:endParaRPr lang="en-US" altLang="en-US"/>
          </a:p>
        </p:txBody>
      </p:sp>
      <p:sp>
        <p:nvSpPr>
          <p:cNvPr id="6" name="Rectangle 6"/>
          <p:cNvSpPr>
            <a:spLocks noGrp="1" noChangeArrowheads="1"/>
          </p:cNvSpPr>
          <p:nvPr>
            <p:ph type="sldNum" sz="quarter" idx="11"/>
          </p:nvPr>
        </p:nvSpPr>
        <p:spPr>
          <a:ln/>
        </p:spPr>
        <p:txBody>
          <a:bodyPr/>
          <a:lstStyle>
            <a:lvl1pPr>
              <a:defRPr/>
            </a:lvl1pPr>
          </a:lstStyle>
          <a:p>
            <a:fld id="{6542D3D5-5D50-4C95-A0A7-620E14043656}" type="slidenum">
              <a:rPr lang="en-US" altLang="en-US"/>
              <a:pPr/>
              <a:t>‹#›</a:t>
            </a:fld>
            <a:endParaRPr lang="en-US" altLang="en-US"/>
          </a:p>
        </p:txBody>
      </p:sp>
      <p:sp>
        <p:nvSpPr>
          <p:cNvPr id="7" name="Rectangle 4"/>
          <p:cNvSpPr>
            <a:spLocks noGrp="1" noChangeArrowheads="1"/>
          </p:cNvSpPr>
          <p:nvPr>
            <p:ph type="ftr" sz="quarter" idx="12"/>
          </p:nvPr>
        </p:nvSpPr>
        <p:spPr>
          <a:ln/>
        </p:spPr>
        <p:txBody>
          <a:bodyPr/>
          <a:lstStyle>
            <a:lvl1pPr>
              <a:defRPr/>
            </a:lvl1pPr>
          </a:lstStyle>
          <a:p>
            <a:pPr>
              <a:defRPr/>
            </a:pPr>
            <a:r>
              <a:rPr lang="en-US" altLang="en-US"/>
              <a:t>Học Máy – IT 4862</a:t>
            </a:r>
          </a:p>
        </p:txBody>
      </p:sp>
    </p:spTree>
    <p:extLst>
      <p:ext uri="{BB962C8B-B14F-4D97-AF65-F5344CB8AC3E}">
        <p14:creationId xmlns:p14="http://schemas.microsoft.com/office/powerpoint/2010/main" val="1949823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146842"/>
            <a:ext cx="7886700" cy="795267"/>
          </a:xfrm>
        </p:spPr>
        <p:txBody>
          <a:bodyPr/>
          <a:lstStyle>
            <a:lvl1pPr>
              <a:defRPr sz="4000" b="1" baseline="0">
                <a:latin typeface="Linh AvantGarde" panose="02000603030000020004"/>
                <a:cs typeface="Arial" panose="020B0604020202020204" pitchFamily="34" charset="0"/>
              </a:defRPr>
            </a:lvl1pPr>
          </a:lstStyle>
          <a:p>
            <a:r>
              <a:rPr lang="en-US" altLang="zh-CN" dirty="0"/>
              <a:t>Click to edit Master title style</a:t>
            </a:r>
            <a:endParaRPr lang="en-US" dirty="0"/>
          </a:p>
        </p:txBody>
      </p:sp>
      <p:sp>
        <p:nvSpPr>
          <p:cNvPr id="3" name="Content Placeholder 2"/>
          <p:cNvSpPr>
            <a:spLocks noGrp="1"/>
          </p:cNvSpPr>
          <p:nvPr>
            <p:ph idx="1"/>
          </p:nvPr>
        </p:nvSpPr>
        <p:spPr>
          <a:xfrm>
            <a:off x="628650" y="1094509"/>
            <a:ext cx="7886700" cy="4982442"/>
          </a:xfrm>
        </p:spPr>
        <p:txBody>
          <a:bodyPr/>
          <a:lstStyle>
            <a:lvl1pPr>
              <a:defRPr sz="2800" baseline="0">
                <a:latin typeface="Linh AvantGarde" panose="02000603030000020004"/>
              </a:defRPr>
            </a:lvl1pPr>
            <a:lvl2pPr>
              <a:defRPr baseline="0">
                <a:latin typeface="Linh AvantGarde" panose="02000603030000020004"/>
              </a:defRPr>
            </a:lvl2pPr>
            <a:lvl3pPr>
              <a:defRPr baseline="0">
                <a:latin typeface="Linh AvantGarde" panose="02000603030000020004"/>
              </a:defRPr>
            </a:lvl3pPr>
            <a:lvl4pPr>
              <a:defRPr baseline="0">
                <a:latin typeface="Linh AvantGarde" panose="02000603030000020004"/>
              </a:defRPr>
            </a:lvl4pPr>
            <a:lvl5pPr>
              <a:defRPr baseline="0">
                <a:latin typeface="Linh AvantGarde" panose="02000603030000020004"/>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6" name="Slide Number Placeholder 5"/>
          <p:cNvSpPr>
            <a:spLocks noGrp="1"/>
          </p:cNvSpPr>
          <p:nvPr>
            <p:ph type="sldNum" sz="quarter" idx="12"/>
          </p:nvPr>
        </p:nvSpPr>
        <p:spPr>
          <a:xfrm>
            <a:off x="7727207" y="6546406"/>
            <a:ext cx="1143000" cy="320550"/>
          </a:xfr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2386601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23966"/>
            <a:ext cx="7886700" cy="2852737"/>
          </a:xfrm>
        </p:spPr>
        <p:txBody>
          <a:bodyPr anchor="b"/>
          <a:lstStyle>
            <a:lvl1pPr>
              <a:defRPr sz="6000"/>
            </a:lvl1pPr>
          </a:lstStyle>
          <a:p>
            <a:r>
              <a:rPr lang="en-US" altLang="zh-CN" dirty="0"/>
              <a:t>Click to edit Master title style</a:t>
            </a:r>
            <a:endParaRPr lang="en-US" dirty="0"/>
          </a:p>
        </p:txBody>
      </p:sp>
      <p:sp>
        <p:nvSpPr>
          <p:cNvPr id="3" name="Text Placeholder 2"/>
          <p:cNvSpPr>
            <a:spLocks noGrp="1"/>
          </p:cNvSpPr>
          <p:nvPr>
            <p:ph type="body" idx="1"/>
          </p:nvPr>
        </p:nvSpPr>
        <p:spPr>
          <a:xfrm>
            <a:off x="623888" y="43227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6" name="Slide Number Placeholder 5"/>
          <p:cNvSpPr>
            <a:spLocks noGrp="1"/>
          </p:cNvSpPr>
          <p:nvPr>
            <p:ph type="sldNum" sz="quarter" idx="12"/>
          </p:nvPr>
        </p:nvSpPr>
        <p:spPr>
          <a:xfrm>
            <a:off x="7693890" y="6546850"/>
            <a:ext cx="1177059" cy="311150"/>
          </a:xfr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523757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Click to edit Master title style</a:t>
            </a:r>
            <a:endParaRPr lang="en-US" dirty="0"/>
          </a:p>
        </p:txBody>
      </p:sp>
      <p:sp>
        <p:nvSpPr>
          <p:cNvPr id="3" name="Content Placeholder 2"/>
          <p:cNvSpPr>
            <a:spLocks noGrp="1"/>
          </p:cNvSpPr>
          <p:nvPr>
            <p:ph sz="half" idx="1"/>
          </p:nvPr>
        </p:nvSpPr>
        <p:spPr>
          <a:xfrm>
            <a:off x="628650" y="1066800"/>
            <a:ext cx="3886200" cy="5048250"/>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Content Placeholder 3"/>
          <p:cNvSpPr>
            <a:spLocks noGrp="1"/>
          </p:cNvSpPr>
          <p:nvPr>
            <p:ph sz="half" idx="2"/>
          </p:nvPr>
        </p:nvSpPr>
        <p:spPr>
          <a:xfrm>
            <a:off x="4629150" y="1066800"/>
            <a:ext cx="3886200" cy="504825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Slide Number Placeholder 6"/>
          <p:cNvSpPr>
            <a:spLocks noGrp="1"/>
          </p:cNvSpPr>
          <p:nvPr>
            <p:ph type="sldNum" sz="quarter" idx="12"/>
          </p:nvPr>
        </p:nvSpPr>
        <p:spPr>
          <a:xfrm>
            <a:off x="7729686" y="6527800"/>
            <a:ext cx="1128564" cy="330200"/>
          </a:xfr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743755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9" name="Slide Number Placeholder 8"/>
          <p:cNvSpPr>
            <a:spLocks noGrp="1"/>
          </p:cNvSpPr>
          <p:nvPr>
            <p:ph type="sldNum" sz="quarter" idx="12"/>
          </p:nvPr>
        </p:nvSpPr>
        <p:spPr>
          <a:xfrm>
            <a:off x="7693891" y="6492874"/>
            <a:ext cx="1117600" cy="365125"/>
          </a:xfr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4107549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5" name="Slide Number Placeholder 4"/>
          <p:cNvSpPr>
            <a:spLocks noGrp="1"/>
          </p:cNvSpPr>
          <p:nvPr>
            <p:ph type="sldNum" sz="quarter" idx="12"/>
          </p:nvPr>
        </p:nvSpPr>
        <p:spPr>
          <a:xfrm>
            <a:off x="7707745" y="6479020"/>
            <a:ext cx="1117600" cy="365125"/>
          </a:xfr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59854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5900" y="1781176"/>
            <a:ext cx="2711450" cy="4244974"/>
          </a:xfrm>
        </p:spPr>
        <p:txBody>
          <a:bodyPr/>
          <a:lstStyle>
            <a:lvl1pPr>
              <a:defRPr>
                <a:solidFill>
                  <a:schemeClr val="bg1">
                    <a:lumMod val="95000"/>
                  </a:schemeClr>
                </a:solidFill>
              </a:defRPr>
            </a:lvl1pPr>
          </a:lstStyle>
          <a:p>
            <a:r>
              <a:rPr lang="en-US" altLang="zh-CN" dirty="0"/>
              <a:t>Click to edit Master title style</a:t>
            </a:r>
            <a:endParaRPr lang="en-US" dirty="0"/>
          </a:p>
        </p:txBody>
      </p:sp>
    </p:spTree>
    <p:extLst>
      <p:ext uri="{BB962C8B-B14F-4D97-AF65-F5344CB8AC3E}">
        <p14:creationId xmlns:p14="http://schemas.microsoft.com/office/powerpoint/2010/main" val="715013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bg1"/>
                </a:solidFill>
              </a:defRPr>
            </a:lvl1pPr>
          </a:lstStyle>
          <a:p>
            <a:r>
              <a:rPr lang="en-US" altLang="zh-CN" dirty="0"/>
              <a:t>Click to edit Master title style</a:t>
            </a:r>
            <a:endParaRPr lang="en-US" dirty="0"/>
          </a:p>
        </p:txBody>
      </p:sp>
    </p:spTree>
    <p:extLst>
      <p:ext uri="{BB962C8B-B14F-4D97-AF65-F5344CB8AC3E}">
        <p14:creationId xmlns:p14="http://schemas.microsoft.com/office/powerpoint/2010/main" val="21979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457200"/>
            <a:ext cx="4629150" cy="54038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7" name="Slide Number Placeholder 6"/>
          <p:cNvSpPr>
            <a:spLocks noGrp="1"/>
          </p:cNvSpPr>
          <p:nvPr>
            <p:ph type="sldNum" sz="quarter" idx="12"/>
          </p:nvPr>
        </p:nvSpPr>
        <p:spPr>
          <a:xfrm>
            <a:off x="7688695" y="6492875"/>
            <a:ext cx="1117600" cy="365125"/>
          </a:xfr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262923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55577"/>
            <a:ext cx="7886700" cy="731404"/>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628650" y="1080655"/>
            <a:ext cx="7886700" cy="5005821"/>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6" name="Slide Number Placeholder 5"/>
          <p:cNvSpPr>
            <a:spLocks noGrp="1"/>
          </p:cNvSpPr>
          <p:nvPr>
            <p:ph type="sldNum" sz="quarter" idx="4"/>
          </p:nvPr>
        </p:nvSpPr>
        <p:spPr>
          <a:xfrm>
            <a:off x="7764675" y="6540580"/>
            <a:ext cx="1117600" cy="31741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11F88B7E-86B8-4862-842E-2DB840C1EC76}" type="slidenum">
              <a:rPr lang="zh-CN" altLang="en-US" smtClean="0"/>
              <a:pPr/>
              <a:t>‹#›</a:t>
            </a:fld>
            <a:endParaRPr lang="zh-CN" altLang="en-US" dirty="0"/>
          </a:p>
        </p:txBody>
      </p:sp>
    </p:spTree>
    <p:extLst>
      <p:ext uri="{BB962C8B-B14F-4D97-AF65-F5344CB8AC3E}">
        <p14:creationId xmlns:p14="http://schemas.microsoft.com/office/powerpoint/2010/main" val="17153411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3" r:id="rId7"/>
    <p:sldLayoutId id="2147483672" r:id="rId8"/>
    <p:sldLayoutId id="2147483668" r:id="rId9"/>
    <p:sldLayoutId id="2147483669" r:id="rId10"/>
    <p:sldLayoutId id="2147483670" r:id="rId11"/>
    <p:sldLayoutId id="2147483671" r:id="rId12"/>
    <p:sldLayoutId id="2147483674" r:id="rId13"/>
    <p:sldLayoutId id="2147483675" r:id="rId14"/>
  </p:sldLayoutIdLst>
  <p:hf hdr="0" ftr="0" dt="0"/>
  <p:txStyles>
    <p:titleStyle>
      <a:lvl1pPr algn="l" defTabSz="914400" rtl="0" eaLnBrk="1" latinLnBrk="0" hangingPunct="1">
        <a:lnSpc>
          <a:spcPct val="90000"/>
        </a:lnSpc>
        <a:spcBef>
          <a:spcPct val="0"/>
        </a:spcBef>
        <a:buNone/>
        <a:defRPr sz="4000" b="1" kern="1200">
          <a:solidFill>
            <a:schemeClr val="tx1"/>
          </a:solidFill>
          <a:latin typeface="Linh AvantGarde" panose="02000603030000020004"/>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inh AvantGarde" panose="02000603030000020004"/>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inh AvantGarde" panose="02000603030000020004"/>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inh AvantGarde" panose="02000603030000020004"/>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inh AvantGarde" panose="02000603030000020004"/>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inh AvantGarde" panose="02000603030000020004"/>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1.bin"/><Relationship Id="rId1" Type="http://schemas.openxmlformats.org/officeDocument/2006/relationships/slideLayout" Target="../slideLayouts/slideLayout13.xml"/><Relationship Id="rId5" Type="http://schemas.openxmlformats.org/officeDocument/2006/relationships/image" Target="../media/image8.emf"/><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9.emf"/><Relationship Id="rId7" Type="http://schemas.openxmlformats.org/officeDocument/2006/relationships/image" Target="../media/image11.emf"/><Relationship Id="rId2" Type="http://schemas.openxmlformats.org/officeDocument/2006/relationships/oleObject" Target="../embeddings/oleObject3.bin"/><Relationship Id="rId1" Type="http://schemas.openxmlformats.org/officeDocument/2006/relationships/slideLayout" Target="../slideLayouts/slideLayout13.xml"/><Relationship Id="rId6" Type="http://schemas.openxmlformats.org/officeDocument/2006/relationships/oleObject" Target="../embeddings/oleObject5.bin"/><Relationship Id="rId5" Type="http://schemas.openxmlformats.org/officeDocument/2006/relationships/image" Target="../media/image10.emf"/><Relationship Id="rId4" Type="http://schemas.openxmlformats.org/officeDocument/2006/relationships/oleObject" Target="../embeddings/oleObject4.bin"/><Relationship Id="rId9" Type="http://schemas.openxmlformats.org/officeDocument/2006/relationships/image" Target="../media/image12.emf"/></Relationships>
</file>

<file path=ppt/slides/_rels/slide2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7.bin"/><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22988E-C6B6-4031-90F1-6573C99F0471}"/>
              </a:ext>
            </a:extLst>
          </p:cNvPr>
          <p:cNvSpPr>
            <a:spLocks noGrp="1"/>
          </p:cNvSpPr>
          <p:nvPr>
            <p:ph type="ctrTitle"/>
          </p:nvPr>
        </p:nvSpPr>
        <p:spPr>
          <a:xfrm>
            <a:off x="592931" y="2235199"/>
            <a:ext cx="7958138" cy="4462483"/>
          </a:xfrm>
        </p:spPr>
        <p:txBody>
          <a:bodyPr>
            <a:normAutofit/>
          </a:bodyPr>
          <a:lstStyle/>
          <a:p>
            <a:r>
              <a:rPr lang="en-US" sz="5400" dirty="0" err="1"/>
              <a:t>Học</a:t>
            </a:r>
            <a:r>
              <a:rPr lang="en-US" sz="5400" dirty="0"/>
              <a:t> </a:t>
            </a:r>
            <a:r>
              <a:rPr lang="en-US" sz="5400" dirty="0" err="1"/>
              <a:t>máy</a:t>
            </a:r>
            <a:r>
              <a:rPr lang="en-US" sz="5400" dirty="0"/>
              <a:t> </a:t>
            </a:r>
            <a:r>
              <a:rPr lang="en-US" sz="5400" dirty="0" err="1"/>
              <a:t>cơ</a:t>
            </a:r>
            <a:r>
              <a:rPr lang="en-US" sz="5400" dirty="0"/>
              <a:t> </a:t>
            </a:r>
            <a:r>
              <a:rPr lang="en-US" sz="5400" dirty="0" err="1"/>
              <a:t>bản</a:t>
            </a:r>
            <a:br>
              <a:rPr lang="en-US" sz="5400" dirty="0"/>
            </a:br>
            <a:br>
              <a:rPr lang="en-US" sz="4800" dirty="0"/>
            </a:br>
            <a:r>
              <a:rPr lang="en-US" sz="4400" b="0" dirty="0" err="1"/>
              <a:t>Đánh</a:t>
            </a:r>
            <a:r>
              <a:rPr lang="en-US" sz="4400" b="0" dirty="0"/>
              <a:t> </a:t>
            </a:r>
            <a:r>
              <a:rPr lang="en-US" sz="4400" b="0" dirty="0" err="1"/>
              <a:t>giá</a:t>
            </a:r>
            <a:r>
              <a:rPr lang="en-US" sz="4400" b="0" dirty="0"/>
              <a:t> </a:t>
            </a:r>
            <a:r>
              <a:rPr lang="en-US" sz="4400" b="0" dirty="0" err="1"/>
              <a:t>hiệu</a:t>
            </a:r>
            <a:r>
              <a:rPr lang="en-US" sz="4400" b="0" dirty="0"/>
              <a:t> </a:t>
            </a:r>
            <a:r>
              <a:rPr lang="en-US" sz="4400" b="0" dirty="0" err="1"/>
              <a:t>quả</a:t>
            </a:r>
            <a:r>
              <a:rPr lang="en-US" sz="4400" b="0" dirty="0"/>
              <a:t> </a:t>
            </a:r>
            <a:r>
              <a:rPr lang="en-US" sz="4400" b="0" dirty="0" err="1"/>
              <a:t>của</a:t>
            </a:r>
            <a:r>
              <a:rPr lang="en-US" sz="4400" b="0" dirty="0"/>
              <a:t> </a:t>
            </a:r>
            <a:r>
              <a:rPr lang="en-US" sz="4400" b="0" dirty="0" err="1"/>
              <a:t>mô</a:t>
            </a:r>
            <a:r>
              <a:rPr lang="en-US" sz="4400" b="0" dirty="0"/>
              <a:t> </a:t>
            </a:r>
            <a:r>
              <a:rPr lang="en-US" sz="4400" b="0" dirty="0" err="1"/>
              <a:t>hình</a:t>
            </a:r>
            <a:r>
              <a:rPr lang="en-US" sz="4400" b="0" dirty="0"/>
              <a:t> </a:t>
            </a:r>
            <a:r>
              <a:rPr lang="en-US" sz="4400" b="0" dirty="0" err="1"/>
              <a:t>học</a:t>
            </a:r>
            <a:r>
              <a:rPr lang="en-US" sz="4400" b="0" dirty="0"/>
              <a:t> </a:t>
            </a:r>
            <a:r>
              <a:rPr lang="en-US" sz="4400" b="0" dirty="0" err="1"/>
              <a:t>máy</a:t>
            </a:r>
            <a:br>
              <a:rPr lang="en-US" sz="4400" b="0" dirty="0"/>
            </a:br>
            <a:br>
              <a:rPr lang="en-US" sz="4400" b="0" dirty="0"/>
            </a:br>
            <a:r>
              <a:rPr lang="en-US" sz="3200" dirty="0" err="1"/>
              <a:t>Nguyễn</a:t>
            </a:r>
            <a:r>
              <a:rPr lang="en-US" sz="3200" dirty="0"/>
              <a:t> </a:t>
            </a:r>
            <a:r>
              <a:rPr lang="en-US" sz="3200" dirty="0" err="1"/>
              <a:t>Đức</a:t>
            </a:r>
            <a:r>
              <a:rPr lang="en-US" sz="3200"/>
              <a:t> Anh</a:t>
            </a:r>
            <a:endParaRPr lang="en-US" sz="4000" dirty="0"/>
          </a:p>
        </p:txBody>
      </p:sp>
      <p:sp>
        <p:nvSpPr>
          <p:cNvPr id="5" name="Slide Number Placeholder 4">
            <a:extLst>
              <a:ext uri="{FF2B5EF4-FFF2-40B4-BE49-F238E27FC236}">
                <a16:creationId xmlns:a16="http://schemas.microsoft.com/office/drawing/2014/main" id="{9CEFB227-EC19-4559-BD5E-E26549F63684}"/>
              </a:ext>
            </a:extLst>
          </p:cNvPr>
          <p:cNvSpPr>
            <a:spLocks noGrp="1"/>
          </p:cNvSpPr>
          <p:nvPr>
            <p:ph type="sldNum" sz="quarter" idx="4294967295"/>
          </p:nvPr>
        </p:nvSpPr>
        <p:spPr>
          <a:xfrm>
            <a:off x="7987145" y="6483064"/>
            <a:ext cx="11176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0ACC793-D879-4A72-AB4C-25BC676A92D0}" type="slidenum">
              <a:rPr kumimoji="0" lang="en-US" sz="1200" b="0" i="0" u="none" strike="noStrike" kern="1200" cap="none" spc="0" normalizeH="0" baseline="0" noProof="0" smtClean="0">
                <a:ln>
                  <a:noFill/>
                </a:ln>
                <a:solidFill>
                  <a:prstClr val="black">
                    <a:lumMod val="65000"/>
                    <a:lumOff val="3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9118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304800"/>
            <a:ext cx="8229600" cy="762000"/>
          </a:xfrm>
        </p:spPr>
        <p:txBody>
          <a:bodyPr/>
          <a:lstStyle/>
          <a:p>
            <a:r>
              <a:rPr lang="en-US" sz="3600">
                <a:latin typeface="Tahoma"/>
                <a:cs typeface="Tahoma"/>
              </a:rPr>
              <a:t>Repeated hold-out</a:t>
            </a:r>
          </a:p>
        </p:txBody>
      </p:sp>
      <p:sp>
        <p:nvSpPr>
          <p:cNvPr id="19459" name="Rectangle 3"/>
          <p:cNvSpPr>
            <a:spLocks noGrp="1" noChangeArrowheads="1"/>
          </p:cNvSpPr>
          <p:nvPr>
            <p:ph type="body" idx="1"/>
          </p:nvPr>
        </p:nvSpPr>
        <p:spPr>
          <a:xfrm>
            <a:off x="457200" y="1295400"/>
            <a:ext cx="8229600" cy="4683125"/>
          </a:xfrm>
        </p:spPr>
        <p:txBody>
          <a:bodyPr/>
          <a:lstStyle/>
          <a:p>
            <a:pPr marL="233363" indent="-233363"/>
            <a:r>
              <a:rPr lang="en-US" sz="2400"/>
              <a:t>Áp dụng phương pháp đánh giá Hold-out nhiều lần, để sinh ra (sử dụng) các tập huấn luyện và thử nghiệm khác nhau</a:t>
            </a:r>
          </a:p>
          <a:p>
            <a:pPr lvl="1" indent="-207963">
              <a:spcBef>
                <a:spcPts val="1138"/>
              </a:spcBef>
              <a:buSzTx/>
              <a:buFontTx/>
              <a:buChar char="•"/>
            </a:pPr>
            <a:r>
              <a:rPr lang="en-US" sz="2000"/>
              <a:t>Trong mỗi bước lặp, một tỷ lệ nhất định của tập </a:t>
            </a:r>
            <a:r>
              <a:rPr lang="en-US" sz="2000" i="1">
                <a:latin typeface="Courier New" panose="02070309020205020404" pitchFamily="49" charset="0"/>
              </a:rPr>
              <a:t>D</a:t>
            </a:r>
            <a:r>
              <a:rPr lang="en-US" sz="2000"/>
              <a:t> </a:t>
            </a:r>
            <a:r>
              <a:rPr lang="en-US" sz="2000" b="1" i="1"/>
              <a:t>được lựa chọn ngẫu nhiên</a:t>
            </a:r>
            <a:r>
              <a:rPr lang="en-US" sz="2000"/>
              <a:t> để tạo nên tập huấn luyện (có thể sử dụng kết hợp với phương pháp lấy mẫu phân tầng – stratified sampling)</a:t>
            </a:r>
          </a:p>
          <a:p>
            <a:pPr lvl="1" indent="-207963">
              <a:spcBef>
                <a:spcPts val="1138"/>
              </a:spcBef>
              <a:buSzTx/>
              <a:buFontTx/>
              <a:buChar char="•"/>
            </a:pPr>
            <a:r>
              <a:rPr lang="en-US" sz="2000"/>
              <a:t>Các giá trị lỗi (hoặc các giá trị đối với các tiêu chí đánh giá khác) ghi nhận được trong các bước lặp này được </a:t>
            </a:r>
            <a:r>
              <a:rPr lang="en-US" sz="2000" i="1"/>
              <a:t>lấy trung bình cộng (averaged)</a:t>
            </a:r>
            <a:r>
              <a:rPr lang="en-US" sz="2000"/>
              <a:t> để xác định giá trị lỗi tổng thể</a:t>
            </a:r>
          </a:p>
          <a:p>
            <a:pPr marL="233363" indent="-233363">
              <a:spcBef>
                <a:spcPts val="1200"/>
              </a:spcBef>
            </a:pPr>
            <a:r>
              <a:rPr lang="en-US" sz="2400"/>
              <a:t>Phương pháp này vẫn không hoàn hảo</a:t>
            </a:r>
          </a:p>
          <a:p>
            <a:pPr lvl="1" indent="-207963">
              <a:spcBef>
                <a:spcPts val="600"/>
              </a:spcBef>
              <a:buSzTx/>
              <a:buFontTx/>
              <a:buChar char="•"/>
            </a:pPr>
            <a:r>
              <a:rPr lang="en-GB" sz="2000"/>
              <a:t>Mỗi bước lặp sử dụng một tập kiểm thử khác nhau</a:t>
            </a:r>
            <a:endParaRPr lang="en-US" sz="2000"/>
          </a:p>
          <a:p>
            <a:pPr lvl="1" indent="-207963">
              <a:spcBef>
                <a:spcPts val="600"/>
              </a:spcBef>
              <a:buSzTx/>
              <a:buFontTx/>
              <a:buChar char="•"/>
            </a:pPr>
            <a:r>
              <a:rPr lang="en-US" sz="2000"/>
              <a:t>Có một số ví dụ trùng lặp (được sử dụng lại nhiều lần) trong các tập kiểm thử này</a:t>
            </a:r>
          </a:p>
        </p:txBody>
      </p:sp>
      <p:sp>
        <p:nvSpPr>
          <p:cNvPr id="8" name="Slide Number Placeholder 7"/>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CC532856-D5D2-4716-8A7B-682720EC56FC}" type="slidenum">
              <a:rPr lang="en-US" altLang="en-US"/>
              <a:pPr eaLnBrk="1" hangingPunct="1"/>
              <a:t>10</a:t>
            </a:fld>
            <a:endParaRPr lang="en-US" altLang="en-US">
              <a:latin typeface="Garamond" panose="02020404030301010803" pitchFamily="18" charset="0"/>
            </a:endParaRPr>
          </a:p>
        </p:txBody>
      </p:sp>
    </p:spTree>
    <p:extLst>
      <p:ext uri="{BB962C8B-B14F-4D97-AF65-F5344CB8AC3E}">
        <p14:creationId xmlns:p14="http://schemas.microsoft.com/office/powerpoint/2010/main" val="541750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304800"/>
            <a:ext cx="8229600" cy="762000"/>
          </a:xfrm>
        </p:spPr>
        <p:txBody>
          <a:bodyPr/>
          <a:lstStyle/>
          <a:p>
            <a:r>
              <a:rPr lang="en-US" sz="3600">
                <a:latin typeface="Tahoma"/>
                <a:cs typeface="Tahoma"/>
              </a:rPr>
              <a:t>Cross-validation (đánh giá chéo)</a:t>
            </a:r>
          </a:p>
        </p:txBody>
      </p:sp>
      <p:sp>
        <p:nvSpPr>
          <p:cNvPr id="20483" name="Rectangle 3"/>
          <p:cNvSpPr>
            <a:spLocks noGrp="1" noChangeArrowheads="1"/>
          </p:cNvSpPr>
          <p:nvPr>
            <p:ph type="body" idx="1"/>
          </p:nvPr>
        </p:nvSpPr>
        <p:spPr>
          <a:xfrm>
            <a:off x="457200" y="1219200"/>
            <a:ext cx="8229600" cy="4953000"/>
          </a:xfrm>
        </p:spPr>
        <p:txBody>
          <a:bodyPr/>
          <a:lstStyle/>
          <a:p>
            <a:pPr marL="227013" indent="-227013"/>
            <a:r>
              <a:rPr lang="en-US" sz="2200"/>
              <a:t>Để tránh việc trùng lặp giữa các tập kiểm thử (một số ví dụ cùng xuất hiện trong các tập kiểm thử khác nhau)</a:t>
            </a:r>
          </a:p>
          <a:p>
            <a:pPr marL="227013" indent="-227013">
              <a:spcBef>
                <a:spcPts val="600"/>
              </a:spcBef>
            </a:pPr>
            <a:r>
              <a:rPr lang="en-US" sz="2200" i="1">
                <a:latin typeface="Courier New" panose="02070309020205020404" pitchFamily="49" charset="0"/>
              </a:rPr>
              <a:t>k</a:t>
            </a:r>
            <a:r>
              <a:rPr lang="en-US" sz="2200"/>
              <a:t>-fold cross-validation</a:t>
            </a:r>
          </a:p>
          <a:p>
            <a:pPr lvl="1" indent="-207963">
              <a:spcBef>
                <a:spcPts val="563"/>
              </a:spcBef>
              <a:buSzTx/>
              <a:buFontTx/>
              <a:buChar char="•"/>
            </a:pPr>
            <a:r>
              <a:rPr lang="en-US" sz="2000"/>
              <a:t>Tập toàn bộ các ví dụ </a:t>
            </a:r>
            <a:r>
              <a:rPr lang="en-US" sz="2000" i="1">
                <a:latin typeface="Courier New" panose="02070309020205020404" pitchFamily="49" charset="0"/>
              </a:rPr>
              <a:t>D</a:t>
            </a:r>
            <a:r>
              <a:rPr lang="en-US" sz="2000"/>
              <a:t> được chia thành </a:t>
            </a:r>
            <a:r>
              <a:rPr lang="en-US" sz="2000" i="1">
                <a:latin typeface="Courier New" panose="02070309020205020404" pitchFamily="49" charset="0"/>
              </a:rPr>
              <a:t>k</a:t>
            </a:r>
            <a:r>
              <a:rPr lang="en-US" sz="2000"/>
              <a:t> tập con </a:t>
            </a:r>
            <a:r>
              <a:rPr lang="en-US" sz="2000" b="1"/>
              <a:t>không giao nhau</a:t>
            </a:r>
            <a:r>
              <a:rPr lang="en-US" sz="2000"/>
              <a:t> (gọi là “</a:t>
            </a:r>
            <a:r>
              <a:rPr lang="en-US" sz="2000" i="1"/>
              <a:t>fold”</a:t>
            </a:r>
            <a:r>
              <a:rPr lang="en-US" sz="2000"/>
              <a:t>) có kích thước xấp xỉ nhau</a:t>
            </a:r>
          </a:p>
          <a:p>
            <a:pPr lvl="1" indent="-207963">
              <a:spcBef>
                <a:spcPts val="563"/>
              </a:spcBef>
              <a:buSzTx/>
              <a:buFontTx/>
              <a:buChar char="•"/>
            </a:pPr>
            <a:r>
              <a:rPr lang="en-US" sz="2000"/>
              <a:t>Mỗi lần (trong số </a:t>
            </a:r>
            <a:r>
              <a:rPr lang="en-US" sz="2000" i="1"/>
              <a:t>k</a:t>
            </a:r>
            <a:r>
              <a:rPr lang="en-US" sz="2000"/>
              <a:t> lần) lặp, một tập con được sử dụng làm tập kiểm thử, và (</a:t>
            </a:r>
            <a:r>
              <a:rPr lang="en-US" sz="2000" i="1">
                <a:latin typeface="Courier New" panose="02070309020205020404" pitchFamily="49" charset="0"/>
              </a:rPr>
              <a:t>k</a:t>
            </a:r>
            <a:r>
              <a:rPr lang="en-US" sz="2000"/>
              <a:t>-1) tập con còn lại được dùng làm tập huấn luyện</a:t>
            </a:r>
          </a:p>
          <a:p>
            <a:pPr lvl="1" indent="-207963">
              <a:spcBef>
                <a:spcPts val="563"/>
              </a:spcBef>
              <a:buSzTx/>
              <a:buFontTx/>
              <a:buChar char="•"/>
            </a:pPr>
            <a:r>
              <a:rPr lang="en-US" sz="2000" i="1">
                <a:latin typeface="Courier New" panose="02070309020205020404" pitchFamily="49" charset="0"/>
              </a:rPr>
              <a:t>k</a:t>
            </a:r>
            <a:r>
              <a:rPr lang="en-US" sz="2000"/>
              <a:t> giá trị lỗi (mỗi giá trị tương ứng với một </a:t>
            </a:r>
            <a:r>
              <a:rPr lang="en-US" sz="2000" i="1"/>
              <a:t>fold</a:t>
            </a:r>
            <a:r>
              <a:rPr lang="en-US" sz="2000"/>
              <a:t>) được tính trung bình cộng để thu được giá trị lỗi tổng thể</a:t>
            </a:r>
          </a:p>
          <a:p>
            <a:pPr marL="227013" indent="-227013">
              <a:spcBef>
                <a:spcPts val="600"/>
              </a:spcBef>
            </a:pPr>
            <a:r>
              <a:rPr lang="en-GB" sz="2200"/>
              <a:t>Các lựa chọn thông thường của </a:t>
            </a:r>
            <a:r>
              <a:rPr lang="en-GB" sz="2200" i="1">
                <a:latin typeface="Courier New" panose="02070309020205020404" pitchFamily="49" charset="0"/>
              </a:rPr>
              <a:t>k</a:t>
            </a:r>
            <a:r>
              <a:rPr lang="en-GB" sz="2200"/>
              <a:t>:  10, hoặc 5</a:t>
            </a:r>
            <a:endParaRPr lang="en-US" sz="2200"/>
          </a:p>
          <a:p>
            <a:pPr marL="227013" indent="-227013">
              <a:spcBef>
                <a:spcPts val="600"/>
              </a:spcBef>
            </a:pPr>
            <a:r>
              <a:rPr lang="en-US" sz="2200"/>
              <a:t>Thông thường, mỗi tập con (fold) được lấy mẫu phân tầng (xấp xỉ phân bố lớp) trước khi áp dụng quá trình đánh giá Cross-validation</a:t>
            </a:r>
          </a:p>
          <a:p>
            <a:pPr marL="227013" indent="-227013">
              <a:spcBef>
                <a:spcPts val="600"/>
              </a:spcBef>
            </a:pPr>
            <a:r>
              <a:rPr lang="en-GB" sz="2200">
                <a:solidFill>
                  <a:srgbClr val="0000FF"/>
                </a:solidFill>
              </a:rPr>
              <a:t>Phù hợp khi ta có tập ví dụ </a:t>
            </a:r>
            <a:r>
              <a:rPr lang="en-GB" sz="2200" i="1">
                <a:solidFill>
                  <a:srgbClr val="0000FF"/>
                </a:solidFill>
                <a:latin typeface="Courier New" panose="02070309020205020404" pitchFamily="49" charset="0"/>
              </a:rPr>
              <a:t>D</a:t>
            </a:r>
            <a:r>
              <a:rPr lang="en-GB" sz="2200">
                <a:solidFill>
                  <a:srgbClr val="0000FF"/>
                </a:solidFill>
              </a:rPr>
              <a:t> vừa và nhỏ</a:t>
            </a:r>
            <a:endParaRPr lang="en-US" sz="2200">
              <a:solidFill>
                <a:srgbClr val="0000FF"/>
              </a:solidFill>
            </a:endParaRPr>
          </a:p>
        </p:txBody>
      </p:sp>
      <p:sp>
        <p:nvSpPr>
          <p:cNvPr id="8" name="Slide Number Placeholder 7"/>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CC532856-D5D2-4716-8A7B-682720EC56FC}" type="slidenum">
              <a:rPr lang="en-US" altLang="en-US"/>
              <a:pPr eaLnBrk="1" hangingPunct="1"/>
              <a:t>11</a:t>
            </a:fld>
            <a:endParaRPr lang="en-US" altLang="en-US">
              <a:latin typeface="Garamond" panose="02020404030301010803" pitchFamily="18" charset="0"/>
            </a:endParaRPr>
          </a:p>
        </p:txBody>
      </p:sp>
    </p:spTree>
    <p:extLst>
      <p:ext uri="{BB962C8B-B14F-4D97-AF65-F5344CB8AC3E}">
        <p14:creationId xmlns:p14="http://schemas.microsoft.com/office/powerpoint/2010/main" val="713573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48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4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304800"/>
            <a:ext cx="8229600" cy="762000"/>
          </a:xfrm>
        </p:spPr>
        <p:txBody>
          <a:bodyPr/>
          <a:lstStyle/>
          <a:p>
            <a:r>
              <a:rPr lang="en-US" sz="3600">
                <a:latin typeface="Tahoma"/>
                <a:cs typeface="Tahoma"/>
              </a:rPr>
              <a:t>Leave-one-out cross-validation</a:t>
            </a:r>
          </a:p>
        </p:txBody>
      </p:sp>
      <p:sp>
        <p:nvSpPr>
          <p:cNvPr id="21507" name="Rectangle 3"/>
          <p:cNvSpPr>
            <a:spLocks noGrp="1" noChangeArrowheads="1"/>
          </p:cNvSpPr>
          <p:nvPr>
            <p:ph type="body" idx="1"/>
          </p:nvPr>
        </p:nvSpPr>
        <p:spPr>
          <a:xfrm>
            <a:off x="457200" y="1295400"/>
            <a:ext cx="8382000" cy="4800600"/>
          </a:xfrm>
        </p:spPr>
        <p:txBody>
          <a:bodyPr/>
          <a:lstStyle/>
          <a:p>
            <a:pPr marL="227013" indent="-227013"/>
            <a:r>
              <a:rPr lang="en-US" sz="2400"/>
              <a:t>Một trường hợp (kiểu) của phương pháp Cross-validation</a:t>
            </a:r>
          </a:p>
          <a:p>
            <a:pPr marL="574675" lvl="1" indent="-179388">
              <a:buSzTx/>
              <a:buFontTx/>
              <a:buChar char="•"/>
            </a:pPr>
            <a:r>
              <a:rPr lang="en-GB" sz="2000"/>
              <a:t>Số lượng các nhóm (folds) bằng kích thước của tập dữ liệu (</a:t>
            </a:r>
            <a:r>
              <a:rPr lang="en-GB" sz="2000" i="1">
                <a:latin typeface="Courier New" panose="02070309020205020404" pitchFamily="49" charset="0"/>
              </a:rPr>
              <a:t>k</a:t>
            </a:r>
            <a:r>
              <a:rPr lang="en-GB" sz="2000"/>
              <a:t>=|</a:t>
            </a:r>
            <a:r>
              <a:rPr lang="en-GB" sz="2000" i="1">
                <a:latin typeface="Courier New" panose="02070309020205020404" pitchFamily="49" charset="0"/>
              </a:rPr>
              <a:t>D</a:t>
            </a:r>
            <a:r>
              <a:rPr lang="en-GB" sz="2000"/>
              <a:t>|)</a:t>
            </a:r>
          </a:p>
          <a:p>
            <a:pPr marL="574675" lvl="1" indent="-179388">
              <a:buSzTx/>
              <a:buFontTx/>
              <a:buChar char="•"/>
            </a:pPr>
            <a:r>
              <a:rPr lang="en-GB" sz="2000"/>
              <a:t>Mỗi nhóm (fold) chỉ bao gồm một ví dụ</a:t>
            </a:r>
          </a:p>
          <a:p>
            <a:pPr marL="227013" indent="-227013">
              <a:spcBef>
                <a:spcPct val="40000"/>
              </a:spcBef>
            </a:pPr>
            <a:r>
              <a:rPr lang="en-US" sz="2400"/>
              <a:t>Khai thác tối đa (triệt để) tập ví dụ ban đầu</a:t>
            </a:r>
          </a:p>
          <a:p>
            <a:pPr marL="227013" indent="-227013">
              <a:spcBef>
                <a:spcPct val="40000"/>
              </a:spcBef>
            </a:pPr>
            <a:r>
              <a:rPr lang="en-US" sz="2400"/>
              <a:t>Không hề có bước lấy mẫu ngẫu nhiên (no random sub-sampling)</a:t>
            </a:r>
          </a:p>
          <a:p>
            <a:pPr marL="227013" indent="-227013">
              <a:spcBef>
                <a:spcPct val="40000"/>
              </a:spcBef>
            </a:pPr>
            <a:r>
              <a:rPr lang="en-US" sz="2400"/>
              <a:t>Áp dụng lấy mẫu phân tầng (stratification) không phù hợp</a:t>
            </a:r>
          </a:p>
          <a:p>
            <a:pPr marL="574675" lvl="1" indent="-179388">
              <a:spcBef>
                <a:spcPct val="40000"/>
              </a:spcBef>
              <a:buSzTx/>
              <a:buFont typeface="Arial" panose="020B0604020202020204" pitchFamily="34" charset="0"/>
              <a:buChar char="→"/>
            </a:pPr>
            <a:r>
              <a:rPr lang="en-US" sz="2000"/>
              <a:t> Vì ở mỗi bước lặp, tập thử nghiệm chỉ gồm có một ví dụ</a:t>
            </a:r>
          </a:p>
          <a:p>
            <a:pPr marL="227013" indent="-227013">
              <a:spcBef>
                <a:spcPct val="40000"/>
              </a:spcBef>
            </a:pPr>
            <a:r>
              <a:rPr lang="en-US" sz="2400"/>
              <a:t>Chi phí tính toán (rất) cao</a:t>
            </a:r>
          </a:p>
          <a:p>
            <a:pPr marL="227013" indent="-227013">
              <a:spcBef>
                <a:spcPct val="40000"/>
              </a:spcBef>
            </a:pPr>
            <a:r>
              <a:rPr lang="en-GB" sz="2400"/>
              <a:t>Phù hợp khi ta có một tập ví dụ </a:t>
            </a:r>
            <a:r>
              <a:rPr lang="en-GB" sz="2400" i="1">
                <a:latin typeface="Courier New" panose="02070309020205020404" pitchFamily="49" charset="0"/>
              </a:rPr>
              <a:t>D</a:t>
            </a:r>
            <a:r>
              <a:rPr lang="en-GB" sz="2400"/>
              <a:t> (rất) nhỏ</a:t>
            </a:r>
            <a:endParaRPr lang="en-US" sz="2400"/>
          </a:p>
        </p:txBody>
      </p:sp>
      <p:sp>
        <p:nvSpPr>
          <p:cNvPr id="8" name="Slide Number Placeholder 7"/>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CC532856-D5D2-4716-8A7B-682720EC56FC}" type="slidenum">
              <a:rPr lang="en-US" altLang="en-US"/>
              <a:pPr eaLnBrk="1" hangingPunct="1"/>
              <a:t>12</a:t>
            </a:fld>
            <a:endParaRPr lang="en-US" altLang="en-US">
              <a:latin typeface="Garamond" panose="02020404030301010803" pitchFamily="18" charset="0"/>
            </a:endParaRPr>
          </a:p>
        </p:txBody>
      </p:sp>
    </p:spTree>
    <p:extLst>
      <p:ext uri="{BB962C8B-B14F-4D97-AF65-F5344CB8AC3E}">
        <p14:creationId xmlns:p14="http://schemas.microsoft.com/office/powerpoint/2010/main" val="675765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304800"/>
            <a:ext cx="8229600" cy="762000"/>
          </a:xfrm>
        </p:spPr>
        <p:txBody>
          <a:bodyPr/>
          <a:lstStyle/>
          <a:p>
            <a:r>
              <a:rPr lang="en-US" sz="3600">
                <a:latin typeface="Tahoma"/>
                <a:cs typeface="Tahoma"/>
              </a:rPr>
              <a:t>Bootstrap sampling.</a:t>
            </a:r>
          </a:p>
        </p:txBody>
      </p:sp>
      <p:sp>
        <p:nvSpPr>
          <p:cNvPr id="22531" name="Rectangle 3"/>
          <p:cNvSpPr>
            <a:spLocks noGrp="1" noChangeArrowheads="1"/>
          </p:cNvSpPr>
          <p:nvPr>
            <p:ph type="body" idx="1"/>
          </p:nvPr>
        </p:nvSpPr>
        <p:spPr>
          <a:xfrm>
            <a:off x="457200" y="1219200"/>
            <a:ext cx="8229600" cy="4876800"/>
          </a:xfrm>
        </p:spPr>
        <p:txBody>
          <a:bodyPr/>
          <a:lstStyle/>
          <a:p>
            <a:pPr marL="233363" indent="-233363">
              <a:lnSpc>
                <a:spcPct val="80000"/>
              </a:lnSpc>
            </a:pPr>
            <a:r>
              <a:rPr lang="en-US" sz="2000"/>
              <a:t>Phương pháp Cross-validation sử dụng việc lấy mẫu không lặp lại (sampling without replacement)</a:t>
            </a:r>
          </a:p>
          <a:p>
            <a:pPr marL="522288" lvl="1" indent="-177800">
              <a:lnSpc>
                <a:spcPct val="80000"/>
              </a:lnSpc>
              <a:buSzTx/>
              <a:buFont typeface="Arial" panose="020B0604020202020204" pitchFamily="34" charset="0"/>
              <a:buChar char="→"/>
            </a:pPr>
            <a:r>
              <a:rPr lang="en-US" sz="2000"/>
              <a:t> Đối với mỗi ví dụ, </a:t>
            </a:r>
            <a:r>
              <a:rPr lang="en-US" sz="2000" i="1"/>
              <a:t>một khi đã được chọn (được sử dụng), thì không thể được chọn (sử dụng) lại</a:t>
            </a:r>
            <a:r>
              <a:rPr lang="en-US" sz="2000"/>
              <a:t> cho tập huấn luyện</a:t>
            </a:r>
          </a:p>
          <a:p>
            <a:pPr marL="233363" indent="-233363">
              <a:lnSpc>
                <a:spcPct val="80000"/>
              </a:lnSpc>
              <a:spcBef>
                <a:spcPts val="1700"/>
              </a:spcBef>
            </a:pPr>
            <a:r>
              <a:rPr lang="en-US" sz="2000"/>
              <a:t>Phương pháp Bootstrap sampling sử dụng việc </a:t>
            </a:r>
            <a:r>
              <a:rPr lang="en-US" sz="2000" b="1" i="1"/>
              <a:t>lấy mẫu có lặp lại (sampling with replacement)</a:t>
            </a:r>
            <a:r>
              <a:rPr lang="en-US" sz="2000"/>
              <a:t> để tạo nên tập huấn luyện</a:t>
            </a:r>
          </a:p>
          <a:p>
            <a:pPr marL="522288" lvl="1" indent="-177800">
              <a:lnSpc>
                <a:spcPct val="80000"/>
              </a:lnSpc>
              <a:spcBef>
                <a:spcPts val="1138"/>
              </a:spcBef>
              <a:buSzTx/>
              <a:buFontTx/>
              <a:buChar char="•"/>
            </a:pPr>
            <a:r>
              <a:rPr lang="en-US" sz="2000"/>
              <a:t>Giả sử tập toàn bộ </a:t>
            </a:r>
            <a:r>
              <a:rPr lang="en-US" sz="2000" i="1">
                <a:latin typeface="Courier New" panose="02070309020205020404" pitchFamily="49" charset="0"/>
              </a:rPr>
              <a:t>D</a:t>
            </a:r>
            <a:r>
              <a:rPr lang="en-US" sz="2000"/>
              <a:t> bao gồm </a:t>
            </a:r>
            <a:r>
              <a:rPr lang="en-US" sz="2000" i="1">
                <a:latin typeface="Courier New" panose="02070309020205020404" pitchFamily="49" charset="0"/>
              </a:rPr>
              <a:t>n</a:t>
            </a:r>
            <a:r>
              <a:rPr lang="en-US" sz="2000"/>
              <a:t> ví dụ</a:t>
            </a:r>
          </a:p>
          <a:p>
            <a:pPr marL="522288" lvl="1" indent="-177800">
              <a:lnSpc>
                <a:spcPct val="80000"/>
              </a:lnSpc>
              <a:spcBef>
                <a:spcPts val="1138"/>
              </a:spcBef>
              <a:buSzTx/>
              <a:buFontTx/>
              <a:buChar char="•"/>
            </a:pPr>
            <a:r>
              <a:rPr lang="en-US" sz="2000"/>
              <a:t>Lấy mẫu có lặp lại </a:t>
            </a:r>
            <a:r>
              <a:rPr lang="en-US" sz="2000" i="1">
                <a:latin typeface="Courier New" panose="02070309020205020404" pitchFamily="49" charset="0"/>
              </a:rPr>
              <a:t>n</a:t>
            </a:r>
            <a:r>
              <a:rPr lang="en-US" sz="2000"/>
              <a:t> lần đối với tập </a:t>
            </a:r>
            <a:r>
              <a:rPr lang="en-US" sz="2000" i="1">
                <a:latin typeface="Courier New" panose="02070309020205020404" pitchFamily="49" charset="0"/>
              </a:rPr>
              <a:t>D</a:t>
            </a:r>
            <a:r>
              <a:rPr lang="en-US" sz="2000"/>
              <a:t>, để tạo nên tập huấn luyện </a:t>
            </a:r>
            <a:r>
              <a:rPr lang="en-US" sz="2000" i="1">
                <a:latin typeface="Courier New" panose="02070309020205020404" pitchFamily="49" charset="0"/>
              </a:rPr>
              <a:t>D</a:t>
            </a:r>
            <a:r>
              <a:rPr lang="en-US" sz="2000" i="1" baseline="-25000">
                <a:latin typeface="Courier New" panose="02070309020205020404" pitchFamily="49" charset="0"/>
              </a:rPr>
              <a:t>train</a:t>
            </a:r>
            <a:r>
              <a:rPr lang="en-US" sz="2000"/>
              <a:t> gồm </a:t>
            </a:r>
            <a:r>
              <a:rPr lang="en-US" sz="2000" i="1">
                <a:latin typeface="Courier New" panose="02070309020205020404" pitchFamily="49" charset="0"/>
              </a:rPr>
              <a:t>n</a:t>
            </a:r>
            <a:r>
              <a:rPr lang="en-US" sz="2000"/>
              <a:t> ví dụ</a:t>
            </a:r>
          </a:p>
          <a:p>
            <a:pPr marL="971550" lvl="2" indent="-169863">
              <a:lnSpc>
                <a:spcPct val="80000"/>
              </a:lnSpc>
              <a:spcBef>
                <a:spcPts val="563"/>
              </a:spcBef>
              <a:buClr>
                <a:schemeClr val="tx2"/>
              </a:buClr>
              <a:buFont typeface="Wingdings" panose="05000000000000000000" pitchFamily="2" charset="2"/>
              <a:buChar char="Ø"/>
            </a:pPr>
            <a:r>
              <a:rPr lang="en-US" sz="1800"/>
              <a:t>Từ tập </a:t>
            </a:r>
            <a:r>
              <a:rPr lang="en-US" sz="1800" i="1">
                <a:latin typeface="Courier New" panose="02070309020205020404" pitchFamily="49" charset="0"/>
              </a:rPr>
              <a:t>D</a:t>
            </a:r>
            <a:r>
              <a:rPr lang="en-US" sz="1800"/>
              <a:t>, lấy ra </a:t>
            </a:r>
            <a:r>
              <a:rPr lang="en-US" sz="1800" u="sng"/>
              <a:t>ngẫu nhiên</a:t>
            </a:r>
            <a:r>
              <a:rPr lang="en-US" sz="1800"/>
              <a:t> một ví dụ </a:t>
            </a:r>
            <a:r>
              <a:rPr lang="en-US" sz="1800" i="1">
                <a:latin typeface="Courier New" panose="02070309020205020404" pitchFamily="49" charset="0"/>
              </a:rPr>
              <a:t>x</a:t>
            </a:r>
            <a:r>
              <a:rPr lang="en-US" sz="1800"/>
              <a:t> (nhưng </a:t>
            </a:r>
            <a:r>
              <a:rPr lang="en-US" sz="1800" b="1"/>
              <a:t>không loại bỏ</a:t>
            </a:r>
            <a:r>
              <a:rPr lang="en-US" sz="1800"/>
              <a:t> </a:t>
            </a:r>
            <a:r>
              <a:rPr lang="en-US" sz="1800" i="1">
                <a:latin typeface="Courier New" panose="02070309020205020404" pitchFamily="49" charset="0"/>
              </a:rPr>
              <a:t>x</a:t>
            </a:r>
            <a:r>
              <a:rPr lang="en-US" sz="1800"/>
              <a:t> khỏi tập </a:t>
            </a:r>
            <a:r>
              <a:rPr lang="en-US" sz="1800" i="1">
                <a:latin typeface="Courier New" panose="02070309020205020404" pitchFamily="49" charset="0"/>
              </a:rPr>
              <a:t>D</a:t>
            </a:r>
            <a:r>
              <a:rPr lang="en-US" sz="1800"/>
              <a:t>)</a:t>
            </a:r>
          </a:p>
          <a:p>
            <a:pPr marL="971550" lvl="2" indent="-169863">
              <a:lnSpc>
                <a:spcPct val="80000"/>
              </a:lnSpc>
              <a:spcBef>
                <a:spcPts val="563"/>
              </a:spcBef>
              <a:buClr>
                <a:schemeClr val="tx2"/>
              </a:buClr>
              <a:buFont typeface="Wingdings" panose="05000000000000000000" pitchFamily="2" charset="2"/>
              <a:buChar char="Ø"/>
            </a:pPr>
            <a:r>
              <a:rPr lang="en-US" sz="1800"/>
              <a:t>Đưa ví dụ </a:t>
            </a:r>
            <a:r>
              <a:rPr lang="en-US" sz="1800" i="1">
                <a:latin typeface="Courier New" panose="02070309020205020404" pitchFamily="49" charset="0"/>
              </a:rPr>
              <a:t>x</a:t>
            </a:r>
            <a:r>
              <a:rPr lang="en-US" sz="1800"/>
              <a:t> vào trong tập huấn luyện: </a:t>
            </a:r>
            <a:r>
              <a:rPr lang="en-US" sz="1800" i="1">
                <a:latin typeface="Courier New" panose="02070309020205020404" pitchFamily="49" charset="0"/>
              </a:rPr>
              <a:t>D</a:t>
            </a:r>
            <a:r>
              <a:rPr lang="en-US" sz="1800" i="1" baseline="-25000">
                <a:latin typeface="Courier New" panose="02070309020205020404" pitchFamily="49" charset="0"/>
              </a:rPr>
              <a:t>train</a:t>
            </a:r>
            <a:r>
              <a:rPr lang="en-US" sz="1800"/>
              <a:t> = </a:t>
            </a:r>
            <a:r>
              <a:rPr lang="en-US" sz="1800" i="1">
                <a:latin typeface="Courier New" panose="02070309020205020404" pitchFamily="49" charset="0"/>
              </a:rPr>
              <a:t>D</a:t>
            </a:r>
            <a:r>
              <a:rPr lang="en-US" sz="1800" i="1" baseline="-25000">
                <a:latin typeface="Courier New" panose="02070309020205020404" pitchFamily="49" charset="0"/>
              </a:rPr>
              <a:t>train</a:t>
            </a:r>
            <a:r>
              <a:rPr lang="en-US" sz="1800"/>
              <a:t> </a:t>
            </a:r>
            <a:r>
              <a:rPr lang="en-US" sz="1800">
                <a:sym typeface="Symbol" panose="05050102010706020507" pitchFamily="18" charset="2"/>
              </a:rPr>
              <a:t></a:t>
            </a:r>
            <a:r>
              <a:rPr lang="en-US" sz="1800"/>
              <a:t> </a:t>
            </a:r>
            <a:r>
              <a:rPr lang="en-US" sz="1800" i="1">
                <a:latin typeface="Courier New" panose="02070309020205020404" pitchFamily="49" charset="0"/>
              </a:rPr>
              <a:t>x</a:t>
            </a:r>
          </a:p>
          <a:p>
            <a:pPr marL="971550" lvl="2" indent="-169863">
              <a:lnSpc>
                <a:spcPct val="80000"/>
              </a:lnSpc>
              <a:spcBef>
                <a:spcPts val="563"/>
              </a:spcBef>
              <a:buClr>
                <a:schemeClr val="tx2"/>
              </a:buClr>
              <a:buFont typeface="Wingdings" panose="05000000000000000000" pitchFamily="2" charset="2"/>
              <a:buChar char="Ø"/>
            </a:pPr>
            <a:r>
              <a:rPr lang="en-US" sz="1800"/>
              <a:t>Lặp lại 2 bước trên </a:t>
            </a:r>
            <a:r>
              <a:rPr lang="en-US" sz="1800" i="1">
                <a:latin typeface="Courier New" panose="02070309020205020404" pitchFamily="49" charset="0"/>
              </a:rPr>
              <a:t>n</a:t>
            </a:r>
            <a:r>
              <a:rPr lang="en-US" sz="1800"/>
              <a:t> lần</a:t>
            </a:r>
          </a:p>
          <a:p>
            <a:pPr marL="522288" lvl="1" indent="-177800">
              <a:lnSpc>
                <a:spcPct val="80000"/>
              </a:lnSpc>
              <a:spcBef>
                <a:spcPts val="1138"/>
              </a:spcBef>
              <a:buSzTx/>
              <a:buFontTx/>
              <a:buChar char="•"/>
            </a:pPr>
            <a:r>
              <a:rPr lang="en-US" sz="2000"/>
              <a:t>Sử dụng tập </a:t>
            </a:r>
            <a:r>
              <a:rPr lang="en-US" sz="2000" i="1">
                <a:latin typeface="Courier New" panose="02070309020205020404" pitchFamily="49" charset="0"/>
              </a:rPr>
              <a:t>D</a:t>
            </a:r>
            <a:r>
              <a:rPr lang="en-US" sz="2000" i="1" baseline="-25000">
                <a:latin typeface="Courier New" panose="02070309020205020404" pitchFamily="49" charset="0"/>
              </a:rPr>
              <a:t>train</a:t>
            </a:r>
            <a:r>
              <a:rPr lang="en-US" sz="2000"/>
              <a:t> để huấn luyện hệ thống</a:t>
            </a:r>
          </a:p>
          <a:p>
            <a:pPr marL="522288" lvl="1" indent="-177800">
              <a:lnSpc>
                <a:spcPct val="80000"/>
              </a:lnSpc>
              <a:spcBef>
                <a:spcPts val="1138"/>
              </a:spcBef>
              <a:buSzTx/>
              <a:buFontTx/>
              <a:buChar char="•"/>
            </a:pPr>
            <a:r>
              <a:rPr lang="en-US" sz="2000"/>
              <a:t>Sử dụng tất cả các ví dụ thuộc </a:t>
            </a:r>
            <a:r>
              <a:rPr lang="en-US" sz="2000" i="1">
                <a:latin typeface="Courier New" panose="02070309020205020404" pitchFamily="49" charset="0"/>
              </a:rPr>
              <a:t>D</a:t>
            </a:r>
            <a:r>
              <a:rPr lang="en-US" sz="2000"/>
              <a:t> </a:t>
            </a:r>
            <a:r>
              <a:rPr lang="en-US" sz="2000" b="1"/>
              <a:t>nhưng không thuộc</a:t>
            </a:r>
            <a:r>
              <a:rPr lang="en-US" sz="2000"/>
              <a:t> </a:t>
            </a:r>
            <a:r>
              <a:rPr lang="en-US" sz="2000" i="1">
                <a:latin typeface="Courier New" panose="02070309020205020404" pitchFamily="49" charset="0"/>
              </a:rPr>
              <a:t>D</a:t>
            </a:r>
            <a:r>
              <a:rPr lang="en-US" sz="2000" i="1" baseline="-25000">
                <a:latin typeface="Courier New" panose="02070309020205020404" pitchFamily="49" charset="0"/>
              </a:rPr>
              <a:t>train</a:t>
            </a:r>
            <a:r>
              <a:rPr lang="en-US" sz="2000"/>
              <a:t> để tạo nên tập thử nghiệm: </a:t>
            </a:r>
            <a:r>
              <a:rPr lang="en-GB" sz="2000" i="1">
                <a:latin typeface="Courier New" panose="02070309020205020404" pitchFamily="49" charset="0"/>
              </a:rPr>
              <a:t>D</a:t>
            </a:r>
            <a:r>
              <a:rPr lang="en-GB" sz="2000" i="1" baseline="-25000">
                <a:latin typeface="Courier New" panose="02070309020205020404" pitchFamily="49" charset="0"/>
              </a:rPr>
              <a:t>test</a:t>
            </a:r>
            <a:r>
              <a:rPr lang="en-US" sz="2000"/>
              <a:t>= {</a:t>
            </a:r>
            <a:r>
              <a:rPr lang="en-US" sz="2000" i="1">
                <a:latin typeface="Courier New" panose="02070309020205020404" pitchFamily="49" charset="0"/>
              </a:rPr>
              <a:t>z</a:t>
            </a:r>
            <a:r>
              <a:rPr lang="en-US" sz="2000">
                <a:sym typeface="Symbol" panose="05050102010706020507" pitchFamily="18" charset="2"/>
              </a:rPr>
              <a:t></a:t>
            </a:r>
            <a:r>
              <a:rPr lang="en-US" sz="2000" i="1">
                <a:latin typeface="Courier New" panose="02070309020205020404" pitchFamily="49" charset="0"/>
                <a:sym typeface="Symbol" panose="05050102010706020507" pitchFamily="18" charset="2"/>
              </a:rPr>
              <a:t>D</a:t>
            </a:r>
            <a:r>
              <a:rPr lang="en-US" sz="2000">
                <a:sym typeface="Symbol" panose="05050102010706020507" pitchFamily="18" charset="2"/>
              </a:rPr>
              <a:t>;</a:t>
            </a:r>
            <a:r>
              <a:rPr lang="en-US" sz="2000" i="1">
                <a:latin typeface="Courier New" panose="02070309020205020404" pitchFamily="49" charset="0"/>
                <a:sym typeface="Symbol" panose="05050102010706020507" pitchFamily="18" charset="2"/>
              </a:rPr>
              <a:t>z</a:t>
            </a:r>
            <a:r>
              <a:rPr lang="en-US" sz="2000">
                <a:sym typeface="Symbol" panose="05050102010706020507" pitchFamily="18" charset="2"/>
              </a:rPr>
              <a:t></a:t>
            </a:r>
            <a:r>
              <a:rPr lang="en-US" sz="2000" i="1">
                <a:latin typeface="Courier New" panose="02070309020205020404" pitchFamily="49" charset="0"/>
                <a:sym typeface="Symbol" panose="05050102010706020507" pitchFamily="18" charset="2"/>
              </a:rPr>
              <a:t>D</a:t>
            </a:r>
            <a:r>
              <a:rPr lang="en-US" sz="2000" i="1" baseline="-25000">
                <a:latin typeface="Courier New" panose="02070309020205020404" pitchFamily="49" charset="0"/>
                <a:sym typeface="Symbol" panose="05050102010706020507" pitchFamily="18" charset="2"/>
              </a:rPr>
              <a:t>train</a:t>
            </a:r>
            <a:r>
              <a:rPr lang="en-US" sz="2000"/>
              <a:t>}</a:t>
            </a:r>
          </a:p>
        </p:txBody>
      </p:sp>
      <p:sp>
        <p:nvSpPr>
          <p:cNvPr id="8" name="Slide Number Placeholder 7"/>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CC532856-D5D2-4716-8A7B-682720EC56FC}" type="slidenum">
              <a:rPr lang="en-US" altLang="en-US"/>
              <a:pPr eaLnBrk="1" hangingPunct="1"/>
              <a:t>13</a:t>
            </a:fld>
            <a:endParaRPr lang="en-US" altLang="en-US">
              <a:latin typeface="Garamond" panose="02020404030301010803" pitchFamily="18" charset="0"/>
            </a:endParaRPr>
          </a:p>
        </p:txBody>
      </p:sp>
    </p:spTree>
    <p:extLst>
      <p:ext uri="{BB962C8B-B14F-4D97-AF65-F5344CB8AC3E}">
        <p14:creationId xmlns:p14="http://schemas.microsoft.com/office/powerpoint/2010/main" val="46260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457200" y="304800"/>
            <a:ext cx="8229600" cy="762000"/>
          </a:xfrm>
        </p:spPr>
        <p:txBody>
          <a:bodyPr/>
          <a:lstStyle/>
          <a:p>
            <a:r>
              <a:rPr lang="en-US" sz="3600">
                <a:latin typeface="Tahoma"/>
                <a:cs typeface="Tahoma"/>
              </a:rPr>
              <a:t>Bootstrap sampling..</a:t>
            </a:r>
          </a:p>
        </p:txBody>
      </p:sp>
      <mc:AlternateContent xmlns:mc="http://schemas.openxmlformats.org/markup-compatibility/2006" xmlns:a14="http://schemas.microsoft.com/office/drawing/2010/main">
        <mc:Choice Requires="a14">
          <p:sp>
            <p:nvSpPr>
              <p:cNvPr id="1029" name="Rectangle 3"/>
              <p:cNvSpPr>
                <a:spLocks noGrp="1" noChangeArrowheads="1"/>
              </p:cNvSpPr>
              <p:nvPr>
                <p:ph type="body" idx="1"/>
              </p:nvPr>
            </p:nvSpPr>
            <p:spPr>
              <a:xfrm>
                <a:off x="457200" y="1219200"/>
                <a:ext cx="8458200" cy="5024438"/>
              </a:xfrm>
            </p:spPr>
            <p:txBody>
              <a:bodyPr>
                <a:normAutofit fontScale="92500" lnSpcReduction="10000"/>
              </a:bodyPr>
              <a:lstStyle/>
              <a:p>
                <a:pPr marL="233363" indent="-233363">
                  <a:lnSpc>
                    <a:spcPct val="110000"/>
                  </a:lnSpc>
                  <a:spcBef>
                    <a:spcPts val="1200"/>
                  </a:spcBef>
                </a:pPr>
                <a:r>
                  <a:rPr lang="en-US" sz="2400"/>
                  <a:t>Trong mỗi bước lặp, một ví dụ có xác suất </a:t>
                </a:r>
                <a14:m>
                  <m:oMath xmlns:m="http://schemas.openxmlformats.org/officeDocument/2006/math">
                    <m:r>
                      <a:rPr lang="vi-VN" sz="2400" i="1">
                        <a:latin typeface="Cambria Math" panose="02040503050406030204" pitchFamily="18" charset="0"/>
                      </a:rPr>
                      <m:t>1−</m:t>
                    </m:r>
                    <m:f>
                      <m:fPr>
                        <m:ctrlPr>
                          <a:rPr lang="vi-VN" sz="2400" i="1">
                            <a:latin typeface="Cambria Math" panose="02040503050406030204" pitchFamily="18" charset="0"/>
                          </a:rPr>
                        </m:ctrlPr>
                      </m:fPr>
                      <m:num>
                        <m:r>
                          <a:rPr lang="vi-VN" sz="2400" i="1">
                            <a:latin typeface="Cambria Math" panose="02040503050406030204" pitchFamily="18" charset="0"/>
                          </a:rPr>
                          <m:t>1</m:t>
                        </m:r>
                      </m:num>
                      <m:den>
                        <m:r>
                          <a:rPr lang="en-GB" sz="2400" i="1">
                            <a:latin typeface="Cambria Math" panose="02040503050406030204" pitchFamily="18" charset="0"/>
                          </a:rPr>
                          <m:t>𝑛</m:t>
                        </m:r>
                      </m:den>
                    </m:f>
                  </m:oMath>
                </a14:m>
                <a:r>
                  <a:rPr lang="en-US" sz="2400"/>
                  <a:t> để không được lựa chọn đưa vào tập huấn luyện</a:t>
                </a:r>
              </a:p>
              <a:p>
                <a:pPr marL="233363" indent="-233363">
                  <a:lnSpc>
                    <a:spcPct val="110000"/>
                  </a:lnSpc>
                  <a:spcBef>
                    <a:spcPts val="1200"/>
                  </a:spcBef>
                </a:pPr>
                <a:r>
                  <a:rPr lang="en-US" sz="2400"/>
                  <a:t>Vì vậy, xác suất để một ví dụ (sau quá trình lấy mẫu lặp lại – bootstrap sampling) được đưa vào tập kiểm thử là:</a:t>
                </a:r>
              </a:p>
              <a:p>
                <a:pPr marL="0" indent="0">
                  <a:lnSpc>
                    <a:spcPct val="110000"/>
                  </a:lnSpc>
                  <a:spcBef>
                    <a:spcPts val="1200"/>
                  </a:spcBef>
                  <a:buNone/>
                </a:pPr>
                <a14:m>
                  <m:oMathPara xmlns:m="http://schemas.openxmlformats.org/officeDocument/2006/math">
                    <m:oMathParaPr>
                      <m:jc m:val="centerGroup"/>
                    </m:oMathParaPr>
                    <m:oMath xmlns:m="http://schemas.openxmlformats.org/officeDocument/2006/math">
                      <m:sSup>
                        <m:sSupPr>
                          <m:ctrlPr>
                            <a:rPr lang="en-GB" sz="2100" b="0" i="1">
                              <a:latin typeface="Cambria Math" panose="02040503050406030204" pitchFamily="18" charset="0"/>
                            </a:rPr>
                          </m:ctrlPr>
                        </m:sSupPr>
                        <m:e>
                          <m:d>
                            <m:dPr>
                              <m:ctrlPr>
                                <a:rPr lang="vi-VN" sz="2100" b="0" i="1">
                                  <a:latin typeface="Cambria Math" panose="02040503050406030204" pitchFamily="18" charset="0"/>
                                </a:rPr>
                              </m:ctrlPr>
                            </m:dPr>
                            <m:e>
                              <m:r>
                                <a:rPr lang="vi-VN" sz="2100" i="1">
                                  <a:latin typeface="Cambria Math" panose="02040503050406030204" pitchFamily="18" charset="0"/>
                                </a:rPr>
                                <m:t>1−</m:t>
                              </m:r>
                              <m:f>
                                <m:fPr>
                                  <m:ctrlPr>
                                    <a:rPr lang="vi-VN" sz="2100" i="1">
                                      <a:latin typeface="Cambria Math" panose="02040503050406030204" pitchFamily="18" charset="0"/>
                                    </a:rPr>
                                  </m:ctrlPr>
                                </m:fPr>
                                <m:num>
                                  <m:r>
                                    <a:rPr lang="vi-VN" sz="2100" i="1">
                                      <a:latin typeface="Cambria Math" panose="02040503050406030204" pitchFamily="18" charset="0"/>
                                    </a:rPr>
                                    <m:t>1</m:t>
                                  </m:r>
                                </m:num>
                                <m:den>
                                  <m:r>
                                    <a:rPr lang="en-GB" sz="2100" i="1">
                                      <a:latin typeface="Cambria Math" panose="02040503050406030204" pitchFamily="18" charset="0"/>
                                    </a:rPr>
                                    <m:t>𝑛</m:t>
                                  </m:r>
                                </m:den>
                              </m:f>
                            </m:e>
                          </m:d>
                        </m:e>
                        <m:sup>
                          <m:r>
                            <a:rPr lang="en-GB" sz="2100" b="0" i="1">
                              <a:latin typeface="Cambria Math" panose="02040503050406030204" pitchFamily="18" charset="0"/>
                            </a:rPr>
                            <m:t>𝑛</m:t>
                          </m:r>
                        </m:sup>
                      </m:sSup>
                      <m:r>
                        <a:rPr lang="en-GB" sz="2100" i="1">
                          <a:latin typeface="Cambria Math" panose="02040503050406030204" pitchFamily="18" charset="0"/>
                          <a:ea typeface="Cambria Math" panose="02040503050406030204" pitchFamily="18" charset="0"/>
                        </a:rPr>
                        <m:t>≈</m:t>
                      </m:r>
                      <m:sSup>
                        <m:sSupPr>
                          <m:ctrlPr>
                            <a:rPr lang="en-GB" sz="2100" b="0" i="1">
                              <a:latin typeface="Cambria Math" panose="02040503050406030204" pitchFamily="18" charset="0"/>
                              <a:ea typeface="Cambria Math" panose="02040503050406030204" pitchFamily="18" charset="0"/>
                            </a:rPr>
                          </m:ctrlPr>
                        </m:sSupPr>
                        <m:e>
                          <m:r>
                            <a:rPr lang="en-GB" sz="2100" b="0" i="1">
                              <a:latin typeface="Cambria Math" panose="02040503050406030204" pitchFamily="18" charset="0"/>
                              <a:ea typeface="Cambria Math" panose="02040503050406030204" pitchFamily="18" charset="0"/>
                            </a:rPr>
                            <m:t>𝑒</m:t>
                          </m:r>
                        </m:e>
                        <m:sup>
                          <m:r>
                            <a:rPr lang="en-GB" sz="2100" b="0" i="1">
                              <a:latin typeface="Cambria Math" panose="02040503050406030204" pitchFamily="18" charset="0"/>
                              <a:ea typeface="Cambria Math" panose="02040503050406030204" pitchFamily="18" charset="0"/>
                            </a:rPr>
                            <m:t>−1</m:t>
                          </m:r>
                        </m:sup>
                      </m:sSup>
                      <m:r>
                        <a:rPr lang="en-GB" sz="2100" i="1">
                          <a:latin typeface="Cambria Math" panose="02040503050406030204" pitchFamily="18" charset="0"/>
                          <a:ea typeface="Cambria Math" panose="02040503050406030204" pitchFamily="18" charset="0"/>
                        </a:rPr>
                        <m:t>≈</m:t>
                      </m:r>
                      <m:r>
                        <a:rPr lang="en-GB" sz="2100" b="0" i="1">
                          <a:latin typeface="Cambria Math" panose="02040503050406030204" pitchFamily="18" charset="0"/>
                          <a:ea typeface="Cambria Math" panose="02040503050406030204" pitchFamily="18" charset="0"/>
                        </a:rPr>
                        <m:t>0.368</m:t>
                      </m:r>
                    </m:oMath>
                  </m:oMathPara>
                </a14:m>
                <a:endParaRPr lang="en-US" sz="2100"/>
              </a:p>
              <a:p>
                <a:pPr marL="233363" indent="-233363">
                  <a:lnSpc>
                    <a:spcPct val="110000"/>
                  </a:lnSpc>
                  <a:spcBef>
                    <a:spcPts val="1200"/>
                  </a:spcBef>
                </a:pPr>
                <a:r>
                  <a:rPr lang="en-US" sz="2400"/>
                  <a:t>Có nghĩa rằng:</a:t>
                </a:r>
              </a:p>
              <a:p>
                <a:pPr marL="574675" lvl="1" indent="-179388">
                  <a:lnSpc>
                    <a:spcPct val="110000"/>
                  </a:lnSpc>
                  <a:spcBef>
                    <a:spcPts val="1200"/>
                  </a:spcBef>
                  <a:buSzTx/>
                  <a:buFontTx/>
                  <a:buChar char="•"/>
                </a:pPr>
                <a:r>
                  <a:rPr lang="en-US" sz="1900"/>
                  <a:t>Tập huấn luyện (có kích thước =</a:t>
                </a:r>
                <a:r>
                  <a:rPr lang="en-US" sz="1900" i="1">
                    <a:latin typeface="Courier New" panose="02070309020205020404" pitchFamily="49" charset="0"/>
                  </a:rPr>
                  <a:t>n</a:t>
                </a:r>
                <a:r>
                  <a:rPr lang="en-US" sz="1900"/>
                  <a:t>) bao gồm xấp xỉ 63.2% các ví dụ trong </a:t>
                </a:r>
                <a:r>
                  <a:rPr lang="en-US" sz="1900" i="1">
                    <a:latin typeface="Courier New" panose="02070309020205020404" pitchFamily="49" charset="0"/>
                  </a:rPr>
                  <a:t>D</a:t>
                </a:r>
                <a:r>
                  <a:rPr lang="en-US" sz="1900"/>
                  <a:t>  (</a:t>
                </a:r>
                <a:r>
                  <a:rPr lang="en-US" sz="1900" u="sng"/>
                  <a:t>Lưu ý</a:t>
                </a:r>
                <a:r>
                  <a:rPr lang="en-US" sz="1900"/>
                  <a:t>: Một ví dụ thuộc tập </a:t>
                </a:r>
                <a:r>
                  <a:rPr lang="en-US" sz="1900" i="1">
                    <a:latin typeface="Courier New" panose="02070309020205020404" pitchFamily="49" charset="0"/>
                  </a:rPr>
                  <a:t>D</a:t>
                </a:r>
                <a:r>
                  <a:rPr lang="en-US" sz="1900"/>
                  <a:t> có thể </a:t>
                </a:r>
                <a:r>
                  <a:rPr lang="en-US" sz="1900" b="1"/>
                  <a:t>xuất hiện nhiều lần </a:t>
                </a:r>
                <a:r>
                  <a:rPr lang="en-US" sz="1900"/>
                  <a:t>trong tập </a:t>
                </a:r>
                <a:r>
                  <a:rPr lang="en-US" sz="1900" i="1">
                    <a:latin typeface="Courier New" panose="02070309020205020404" pitchFamily="49" charset="0"/>
                  </a:rPr>
                  <a:t>D</a:t>
                </a:r>
                <a:r>
                  <a:rPr lang="en-US" sz="1900" i="1" baseline="-25000">
                    <a:latin typeface="Courier New" panose="02070309020205020404" pitchFamily="49" charset="0"/>
                  </a:rPr>
                  <a:t>train</a:t>
                </a:r>
                <a:r>
                  <a:rPr lang="en-US" sz="1900"/>
                  <a:t> )</a:t>
                </a:r>
              </a:p>
              <a:p>
                <a:pPr marL="574675" lvl="1" indent="-179388">
                  <a:lnSpc>
                    <a:spcPct val="110000"/>
                  </a:lnSpc>
                  <a:spcBef>
                    <a:spcPts val="1200"/>
                  </a:spcBef>
                  <a:buSzTx/>
                  <a:buFontTx/>
                  <a:buChar char="•"/>
                </a:pPr>
                <a:r>
                  <a:rPr lang="en-US" sz="1900"/>
                  <a:t>Tập kiểm thử (có kích thước &lt;</a:t>
                </a:r>
                <a:r>
                  <a:rPr lang="en-US" sz="1900" i="1">
                    <a:latin typeface="Courier New" panose="02070309020205020404" pitchFamily="49" charset="0"/>
                  </a:rPr>
                  <a:t>n</a:t>
                </a:r>
                <a:r>
                  <a:rPr lang="en-US" sz="1900"/>
                  <a:t>) bao gồm xấp xỉ 36.8% các ví dụ trong </a:t>
                </a:r>
                <a:r>
                  <a:rPr lang="en-US" sz="1900" i="1">
                    <a:latin typeface="Courier New" panose="02070309020205020404" pitchFamily="49" charset="0"/>
                  </a:rPr>
                  <a:t>D</a:t>
                </a:r>
                <a:r>
                  <a:rPr lang="en-US" sz="1900"/>
                  <a:t>  (</a:t>
                </a:r>
                <a:r>
                  <a:rPr lang="en-US" sz="1900" u="sng"/>
                  <a:t>Lưu ý</a:t>
                </a:r>
                <a:r>
                  <a:rPr lang="en-US" sz="1900"/>
                  <a:t>: Một ví dụ thuộc tập </a:t>
                </a:r>
                <a:r>
                  <a:rPr lang="en-US" sz="1900" i="1">
                    <a:latin typeface="Courier New" panose="02070309020205020404" pitchFamily="49" charset="0"/>
                  </a:rPr>
                  <a:t>D</a:t>
                </a:r>
                <a:r>
                  <a:rPr lang="en-US" sz="1900"/>
                  <a:t> chỉ có thể </a:t>
                </a:r>
                <a:r>
                  <a:rPr lang="en-US" sz="1900" b="1"/>
                  <a:t>xuất hiện tối đa 1 lần</a:t>
                </a:r>
                <a:r>
                  <a:rPr lang="en-US" sz="1900"/>
                  <a:t> trong tập </a:t>
                </a:r>
                <a:r>
                  <a:rPr lang="en-US" sz="1900" i="1">
                    <a:latin typeface="Courier New" panose="02070309020205020404" pitchFamily="49" charset="0"/>
                  </a:rPr>
                  <a:t>D</a:t>
                </a:r>
                <a:r>
                  <a:rPr lang="en-US" sz="1900" i="1" baseline="-25000">
                    <a:latin typeface="Courier New" panose="02070309020205020404" pitchFamily="49" charset="0"/>
                  </a:rPr>
                  <a:t>test</a:t>
                </a:r>
                <a:r>
                  <a:rPr lang="en-US" sz="1900"/>
                  <a:t>)</a:t>
                </a:r>
                <a:endParaRPr lang="en-US" sz="2000"/>
              </a:p>
              <a:p>
                <a:pPr marL="233363" indent="-233363">
                  <a:lnSpc>
                    <a:spcPct val="110000"/>
                  </a:lnSpc>
                  <a:spcBef>
                    <a:spcPts val="1200"/>
                  </a:spcBef>
                </a:pPr>
                <a:r>
                  <a:rPr lang="en-US" sz="2400"/>
                  <a:t>Phù hợp khi ta có một tập dữ liệu D có kích thước (rất) nhỏ</a:t>
                </a:r>
              </a:p>
            </p:txBody>
          </p:sp>
        </mc:Choice>
        <mc:Fallback xmlns="">
          <p:sp>
            <p:nvSpPr>
              <p:cNvPr id="1029" name="Rectangle 3"/>
              <p:cNvSpPr>
                <a:spLocks noGrp="1" noRot="1" noChangeAspect="1" noMove="1" noResize="1" noEditPoints="1" noAdjustHandles="1" noChangeArrowheads="1" noChangeShapeType="1" noTextEdit="1"/>
              </p:cNvSpPr>
              <p:nvPr>
                <p:ph type="body" idx="1"/>
              </p:nvPr>
            </p:nvSpPr>
            <p:spPr>
              <a:xfrm>
                <a:off x="457200" y="1219200"/>
                <a:ext cx="8458200" cy="5024438"/>
              </a:xfrm>
              <a:blipFill>
                <a:blip r:embed="rId2"/>
                <a:stretch>
                  <a:fillRect l="-900"/>
                </a:stretch>
              </a:blipFill>
            </p:spPr>
            <p:txBody>
              <a:bodyPr/>
              <a:lstStyle/>
              <a:p>
                <a:r>
                  <a:rPr>
                    <a:noFill/>
                  </a:rPr>
                  <a:t> </a:t>
                </a:r>
              </a:p>
            </p:txBody>
          </p:sp>
        </mc:Fallback>
      </mc:AlternateContent>
      <p:sp>
        <p:nvSpPr>
          <p:cNvPr id="10" name="Slide Number Placeholder 9"/>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CC532856-D5D2-4716-8A7B-682720EC56FC}" type="slidenum">
              <a:rPr lang="en-US" altLang="en-US"/>
              <a:pPr eaLnBrk="1" hangingPunct="1"/>
              <a:t>14</a:t>
            </a:fld>
            <a:endParaRPr lang="en-US" altLang="en-US">
              <a:latin typeface="Garamond" panose="02020404030301010803" pitchFamily="18" charset="0"/>
            </a:endParaRPr>
          </a:p>
        </p:txBody>
      </p:sp>
    </p:spTree>
    <p:extLst>
      <p:ext uri="{BB962C8B-B14F-4D97-AF65-F5344CB8AC3E}">
        <p14:creationId xmlns:p14="http://schemas.microsoft.com/office/powerpoint/2010/main" val="1481080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304800"/>
            <a:ext cx="8229600" cy="762000"/>
          </a:xfrm>
        </p:spPr>
        <p:txBody>
          <a:bodyPr/>
          <a:lstStyle/>
          <a:p>
            <a:r>
              <a:rPr lang="en-US" sz="3600">
                <a:latin typeface="Tahoma"/>
                <a:cs typeface="Tahoma"/>
              </a:rPr>
              <a:t>3. Lựa chọn tham số</a:t>
            </a:r>
          </a:p>
        </p:txBody>
      </p:sp>
      <p:sp>
        <p:nvSpPr>
          <p:cNvPr id="23555" name="Rectangle 3"/>
          <p:cNvSpPr>
            <a:spLocks noGrp="1" noChangeArrowheads="1"/>
          </p:cNvSpPr>
          <p:nvPr>
            <p:ph type="body" idx="1"/>
          </p:nvPr>
        </p:nvSpPr>
        <p:spPr>
          <a:xfrm>
            <a:off x="457200" y="1143000"/>
            <a:ext cx="8544296" cy="5410200"/>
          </a:xfrm>
        </p:spPr>
        <p:txBody>
          <a:bodyPr/>
          <a:lstStyle/>
          <a:p>
            <a:pPr marL="228600" indent="-228600"/>
            <a:r>
              <a:rPr lang="en-US" sz="2200"/>
              <a:t>Nhiều phương pháp học máy thường có (tập) tham số (hyperparameters), buộc người dùng phải đưa giá trị vào.</a:t>
            </a:r>
          </a:p>
          <a:p>
            <a:pPr marL="574675" lvl="1" indent="-174625">
              <a:buSzTx/>
              <a:buFontTx/>
              <a:buChar char="•"/>
            </a:pPr>
            <a:r>
              <a:rPr lang="en-US" sz="2000"/>
              <a:t>Ridge regression: </a:t>
            </a:r>
            <a:r>
              <a:rPr lang="en-US" sz="2000">
                <a:solidFill>
                  <a:srgbClr val="FF0000"/>
                </a:solidFill>
              </a:rPr>
              <a:t>λ</a:t>
            </a:r>
          </a:p>
          <a:p>
            <a:pPr marL="574675" lvl="1" indent="-174625">
              <a:buSzTx/>
              <a:buFontTx/>
              <a:buChar char="•"/>
            </a:pPr>
            <a:r>
              <a:rPr lang="en-US" sz="2000"/>
              <a:t>Linear SVM: </a:t>
            </a:r>
            <a:r>
              <a:rPr lang="en-US" sz="2000">
                <a:solidFill>
                  <a:srgbClr val="FF0000"/>
                </a:solidFill>
              </a:rPr>
              <a:t>C</a:t>
            </a:r>
          </a:p>
          <a:p>
            <a:pPr marL="228600" indent="-228600"/>
            <a:r>
              <a:rPr lang="en-US" sz="2200"/>
              <a:t>Làm sao để lựa chọn giá trị tốt nhất cho các tham số? </a:t>
            </a:r>
            <a:br>
              <a:rPr lang="en-US" sz="2200"/>
            </a:br>
            <a:r>
              <a:rPr lang="en-US" sz="2200">
                <a:solidFill>
                  <a:srgbClr val="0000FF"/>
                </a:solidFill>
                <a:sym typeface="Wingdings"/>
              </a:rPr>
              <a:t> </a:t>
            </a:r>
            <a:r>
              <a:rPr lang="en-US" sz="2200" i="1">
                <a:solidFill>
                  <a:srgbClr val="0000FF"/>
                </a:solidFill>
              </a:rPr>
              <a:t>model selection</a:t>
            </a:r>
          </a:p>
          <a:p>
            <a:pPr marL="228600" indent="-228600"/>
            <a:r>
              <a:rPr lang="en-US" sz="2200" b="1"/>
              <a:t>Model selection:</a:t>
            </a:r>
            <a:r>
              <a:rPr lang="en-US" sz="2200"/>
              <a:t> </a:t>
            </a:r>
            <a:r>
              <a:rPr lang="en-US" sz="2200" i="1"/>
              <a:t>từ một tập học D, cần lựa chọn bộ tham số (model) trong phương pháp học A sao cho hệ thống được huấn luyện tốt nhất từ D</a:t>
            </a:r>
            <a:r>
              <a:rPr lang="en-US" sz="2200"/>
              <a:t>.</a:t>
            </a:r>
          </a:p>
          <a:p>
            <a:pPr marL="228600" indent="-228600"/>
            <a:r>
              <a:rPr lang="en-US" sz="2200"/>
              <a:t>Tập tối ưu (validation set, T</a:t>
            </a:r>
            <a:r>
              <a:rPr lang="en-US" sz="2200" baseline="-25000"/>
              <a:t>valid</a:t>
            </a:r>
            <a:r>
              <a:rPr lang="en-US" sz="2200"/>
              <a:t>) được sử dụng để tối ưu giá trị các tham số trong giải thuật A </a:t>
            </a:r>
          </a:p>
          <a:p>
            <a:pPr lvl="1"/>
            <a:r>
              <a:rPr lang="en-US" sz="2000"/>
              <a:t>Thường lấy từ tập D</a:t>
            </a:r>
          </a:p>
          <a:p>
            <a:pPr lvl="1"/>
            <a:r>
              <a:rPr lang="en-GB" sz="2000"/>
              <a:t>Giá trị tối ưu là giá trị giúp sinh ra </a:t>
            </a:r>
            <a:r>
              <a:rPr lang="en-GB" sz="2000" i="1"/>
              <a:t>hiệu năng cực đại đối với tập </a:t>
            </a:r>
            <a:r>
              <a:rPr lang="en-US" sz="2000"/>
              <a:t>T</a:t>
            </a:r>
            <a:r>
              <a:rPr lang="en-US" sz="2000" baseline="-25000"/>
              <a:t>valid</a:t>
            </a:r>
          </a:p>
          <a:p>
            <a:pPr marL="457200" lvl="1" indent="0">
              <a:buNone/>
            </a:pPr>
            <a:r>
              <a:rPr lang="en-US" sz="2000">
                <a:solidFill>
                  <a:srgbClr val="0432FF"/>
                </a:solidFill>
              </a:rPr>
              <a:t>(chúng ta muốn biết chất lượng của A trên toàn không gian đầu vào, chỉ bằng cách xấp xỉ nó từ tập nhỏ T</a:t>
            </a:r>
            <a:r>
              <a:rPr lang="en-US" sz="2000" baseline="-25000">
                <a:solidFill>
                  <a:srgbClr val="0432FF"/>
                </a:solidFill>
              </a:rPr>
              <a:t>valid</a:t>
            </a:r>
            <a:r>
              <a:rPr lang="en-US" sz="2000">
                <a:solidFill>
                  <a:srgbClr val="0432FF"/>
                </a:solidFill>
              </a:rPr>
              <a:t>)</a:t>
            </a:r>
          </a:p>
        </p:txBody>
      </p:sp>
      <p:sp>
        <p:nvSpPr>
          <p:cNvPr id="8" name="Slide Number Placeholder 7"/>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CC532856-D5D2-4716-8A7B-682720EC56FC}" type="slidenum">
              <a:rPr lang="en-US" altLang="en-US"/>
              <a:pPr eaLnBrk="1" hangingPunct="1"/>
              <a:t>15</a:t>
            </a:fld>
            <a:endParaRPr lang="en-US" altLang="en-US">
              <a:latin typeface="Garamond" panose="02020404030301010803" pitchFamily="18" charset="0"/>
            </a:endParaRPr>
          </a:p>
        </p:txBody>
      </p:sp>
    </p:spTree>
    <p:extLst>
      <p:ext uri="{BB962C8B-B14F-4D97-AF65-F5344CB8AC3E}">
        <p14:creationId xmlns:p14="http://schemas.microsoft.com/office/powerpoint/2010/main" val="403597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55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5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304800"/>
            <a:ext cx="8229600" cy="762000"/>
          </a:xfrm>
        </p:spPr>
        <p:txBody>
          <a:bodyPr>
            <a:normAutofit fontScale="90000"/>
          </a:bodyPr>
          <a:lstStyle/>
          <a:p>
            <a:r>
              <a:rPr lang="en-US" sz="3600">
                <a:latin typeface="Tahoma"/>
                <a:cs typeface="Tahoma"/>
              </a:rPr>
              <a:t>Lựa chọn tham số: </a:t>
            </a:r>
            <a:r>
              <a:rPr lang="en-US" sz="3600">
                <a:solidFill>
                  <a:srgbClr val="0000FF"/>
                </a:solidFill>
                <a:latin typeface="Tahoma"/>
                <a:cs typeface="Tahoma"/>
              </a:rPr>
              <a:t>sử dụng Hold-out</a:t>
            </a:r>
          </a:p>
        </p:txBody>
      </p:sp>
      <p:sp>
        <p:nvSpPr>
          <p:cNvPr id="23555" name="Rectangle 3"/>
          <p:cNvSpPr>
            <a:spLocks noGrp="1" noChangeArrowheads="1"/>
          </p:cNvSpPr>
          <p:nvPr>
            <p:ph type="body" idx="1"/>
          </p:nvPr>
        </p:nvSpPr>
        <p:spPr>
          <a:xfrm>
            <a:off x="457200" y="1143000"/>
            <a:ext cx="8229600" cy="4987925"/>
          </a:xfrm>
        </p:spPr>
        <p:txBody>
          <a:bodyPr/>
          <a:lstStyle/>
          <a:p>
            <a:pPr marL="228600" indent="-228600"/>
            <a:r>
              <a:rPr lang="en-US" sz="2400"/>
              <a:t>Cho trước tập quan sát D, ta lựa chọn tham số λ cho phương pháp học A như sau:</a:t>
            </a:r>
          </a:p>
          <a:p>
            <a:pPr marL="574675" lvl="1" indent="-174625">
              <a:buSzTx/>
              <a:buFontTx/>
              <a:buChar char="•"/>
            </a:pPr>
            <a:r>
              <a:rPr lang="en-US" sz="2000"/>
              <a:t>Chọn tập hữu hạn S mà chứa các giá trị tiềm năng cho λ.</a:t>
            </a:r>
          </a:p>
          <a:p>
            <a:pPr marL="574675" lvl="1" indent="-174625">
              <a:buSzTx/>
              <a:buFontTx/>
              <a:buChar char="•"/>
            </a:pPr>
            <a:r>
              <a:rPr lang="en-US" sz="2000"/>
              <a:t>Chọn độ đo P để đánh giá hiệu năng.</a:t>
            </a:r>
          </a:p>
          <a:p>
            <a:pPr marL="574675" lvl="1" indent="-174625">
              <a:buSzTx/>
              <a:buFontTx/>
              <a:buChar char="•"/>
            </a:pPr>
            <a:r>
              <a:rPr lang="en-US" sz="2000">
                <a:solidFill>
                  <a:srgbClr val="000000"/>
                </a:solidFill>
              </a:rPr>
              <a:t>Chia D thành 2 tập rời nhau: D</a:t>
            </a:r>
            <a:r>
              <a:rPr lang="en-US" sz="2000" baseline="-25000">
                <a:solidFill>
                  <a:srgbClr val="000000"/>
                </a:solidFill>
              </a:rPr>
              <a:t>train</a:t>
            </a:r>
            <a:r>
              <a:rPr lang="en-US" sz="2000">
                <a:solidFill>
                  <a:srgbClr val="000000"/>
                </a:solidFill>
              </a:rPr>
              <a:t> và </a:t>
            </a:r>
            <a:r>
              <a:rPr lang="en-US" sz="2000"/>
              <a:t>T</a:t>
            </a:r>
            <a:r>
              <a:rPr lang="en-US" sz="2000" baseline="-25000"/>
              <a:t>valid</a:t>
            </a:r>
            <a:endParaRPr lang="en-US" sz="2000"/>
          </a:p>
          <a:p>
            <a:pPr marL="574675" lvl="1" indent="-174625">
              <a:buSzTx/>
              <a:buFontTx/>
              <a:buChar char="•"/>
            </a:pPr>
            <a:r>
              <a:rPr lang="en-US" sz="2000"/>
              <a:t>Với mỗi giá trị λ </a:t>
            </a:r>
            <a:r>
              <a:rPr lang="en-US" sz="2000">
                <a:sym typeface="Symbol" panose="05050102010706020507" pitchFamily="18" charset="2"/>
              </a:rPr>
              <a:t> </a:t>
            </a:r>
            <a:r>
              <a:rPr lang="en-US" sz="2000"/>
              <a:t>S:</a:t>
            </a:r>
          </a:p>
          <a:p>
            <a:pPr marL="927100" lvl="2" indent="-174625">
              <a:buSzTx/>
              <a:buFontTx/>
              <a:buChar char="•"/>
            </a:pPr>
            <a:r>
              <a:rPr lang="en-US" sz="1800"/>
              <a:t>Học A từ tập học D</a:t>
            </a:r>
            <a:r>
              <a:rPr lang="en-US" sz="1800" baseline="-25000"/>
              <a:t>train</a:t>
            </a:r>
            <a:r>
              <a:rPr lang="en-US" sz="1800"/>
              <a:t> với tham số đầu vào λ. Đo hiệu năng trên tập T</a:t>
            </a:r>
            <a:r>
              <a:rPr lang="en-US" sz="1800" baseline="-25000"/>
              <a:t>valid </a:t>
            </a:r>
            <a:br>
              <a:rPr lang="en-US" sz="1800" baseline="-25000"/>
            </a:br>
            <a:r>
              <a:rPr lang="en-US" sz="1800">
                <a:sym typeface="Wingdings"/>
              </a:rPr>
              <a:t> thu được P</a:t>
            </a:r>
            <a:r>
              <a:rPr lang="en-US" sz="1800" baseline="-25000">
                <a:sym typeface="Wingdings"/>
              </a:rPr>
              <a:t>λ</a:t>
            </a:r>
            <a:endParaRPr lang="en-US" sz="1800"/>
          </a:p>
          <a:p>
            <a:pPr marL="574675" lvl="1" indent="-174625">
              <a:buSzTx/>
              <a:buFontTx/>
              <a:buChar char="•"/>
            </a:pPr>
            <a:r>
              <a:rPr lang="en-US" sz="2000"/>
              <a:t>Chọn λ* mà có P</a:t>
            </a:r>
            <a:r>
              <a:rPr lang="en-US" sz="2000" baseline="-25000"/>
              <a:t>λ</a:t>
            </a:r>
            <a:r>
              <a:rPr lang="en-US" sz="2000"/>
              <a:t> tốt nhất.</a:t>
            </a:r>
          </a:p>
          <a:p>
            <a:pPr marL="228600" indent="-228600"/>
            <a:r>
              <a:rPr lang="en-US" sz="2400"/>
              <a:t>Có thể học lại A từ D với tham số λ* để hệ thống thu được kết quả tốt.</a:t>
            </a:r>
          </a:p>
          <a:p>
            <a:pPr marL="228600" indent="-228600"/>
            <a:r>
              <a:rPr lang="en-US" sz="2400"/>
              <a:t>Có thể thay Hold-out bằng kỹ thuật khác </a:t>
            </a:r>
            <a:r>
              <a:rPr lang="en-US" sz="2000"/>
              <a:t>(e.g., sampling, cross-validation).</a:t>
            </a:r>
            <a:endParaRPr lang="en-US" sz="2400"/>
          </a:p>
        </p:txBody>
      </p:sp>
      <p:sp>
        <p:nvSpPr>
          <p:cNvPr id="8" name="Slide Number Placeholder 7"/>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CC532856-D5D2-4716-8A7B-682720EC56FC}" type="slidenum">
              <a:rPr lang="en-US" altLang="en-US"/>
              <a:pPr eaLnBrk="1" hangingPunct="1"/>
              <a:t>16</a:t>
            </a:fld>
            <a:endParaRPr lang="en-US" altLang="en-US">
              <a:latin typeface="Garamond" panose="02020404030301010803" pitchFamily="18" charset="0"/>
            </a:endParaRPr>
          </a:p>
        </p:txBody>
      </p:sp>
      <p:sp>
        <p:nvSpPr>
          <p:cNvPr id="5" name="Rectangle 4"/>
          <p:cNvSpPr/>
          <p:nvPr/>
        </p:nvSpPr>
        <p:spPr>
          <a:xfrm>
            <a:off x="457200" y="2531328"/>
            <a:ext cx="8229600" cy="1594624"/>
          </a:xfrm>
          <a:prstGeom prst="rect">
            <a:avLst/>
          </a:prstGeom>
          <a:no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4970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5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304800"/>
            <a:ext cx="8229600" cy="762000"/>
          </a:xfrm>
        </p:spPr>
        <p:txBody>
          <a:bodyPr>
            <a:normAutofit/>
          </a:bodyPr>
          <a:lstStyle/>
          <a:p>
            <a:r>
              <a:rPr lang="en-US" sz="3600">
                <a:latin typeface="Tahoma"/>
                <a:cs typeface="Tahoma"/>
              </a:rPr>
              <a:t>Lựa chọn tham số: </a:t>
            </a:r>
            <a:r>
              <a:rPr lang="en-US" sz="3600">
                <a:solidFill>
                  <a:srgbClr val="0000FF"/>
                </a:solidFill>
                <a:latin typeface="Tahoma"/>
                <a:cs typeface="Tahoma"/>
              </a:rPr>
              <a:t>ví dụ</a:t>
            </a:r>
          </a:p>
        </p:txBody>
      </p:sp>
      <p:sp>
        <p:nvSpPr>
          <p:cNvPr id="23555" name="Rectangle 3"/>
          <p:cNvSpPr>
            <a:spLocks noGrp="1" noChangeArrowheads="1"/>
          </p:cNvSpPr>
          <p:nvPr>
            <p:ph idx="1"/>
          </p:nvPr>
        </p:nvSpPr>
        <p:spPr>
          <a:xfrm>
            <a:off x="457200" y="1143000"/>
            <a:ext cx="8229600" cy="4987925"/>
          </a:xfrm>
        </p:spPr>
        <p:txBody>
          <a:bodyPr/>
          <a:lstStyle/>
          <a:p>
            <a:pPr marL="228600" indent="-228600"/>
            <a:r>
              <a:rPr lang="en-US" sz="2200"/>
              <a:t>SVM cho phân loại tin tức</a:t>
            </a:r>
          </a:p>
          <a:p>
            <a:pPr marL="574675" lvl="1" indent="-174625">
              <a:buSzTx/>
              <a:buFontTx/>
              <a:buChar char="•"/>
            </a:pPr>
            <a:r>
              <a:rPr lang="en-US" sz="2000">
                <a:solidFill>
                  <a:srgbClr val="FF0000"/>
                </a:solidFill>
              </a:rPr>
              <a:t>Tham số: C</a:t>
            </a:r>
          </a:p>
          <a:p>
            <a:pPr marL="228600" indent="-228600"/>
            <a:r>
              <a:rPr lang="en-US" sz="2200"/>
              <a:t>Training data: </a:t>
            </a:r>
            <a:r>
              <a:rPr lang="en-US" sz="2200" i="1"/>
              <a:t>1135 tin tức, số chiều 25199, 10 lớp</a:t>
            </a:r>
          </a:p>
          <a:p>
            <a:pPr marL="228600" indent="-228600"/>
            <a:r>
              <a:rPr lang="en-US" sz="2200"/>
              <a:t>10-fold cross-validation được dùng</a:t>
            </a:r>
          </a:p>
          <a:p>
            <a:pPr marL="228600" indent="-228600"/>
            <a:r>
              <a:rPr lang="en-US" sz="2200"/>
              <a:t>Kết quả</a:t>
            </a:r>
            <a:endParaRPr lang="en-US" sz="2000"/>
          </a:p>
        </p:txBody>
      </p:sp>
      <p:sp>
        <p:nvSpPr>
          <p:cNvPr id="2" name="Slide Number Placeholder 1">
            <a:extLst>
              <a:ext uri="{FF2B5EF4-FFF2-40B4-BE49-F238E27FC236}">
                <a16:creationId xmlns:a16="http://schemas.microsoft.com/office/drawing/2014/main" id="{FB386CBC-BFB0-3A4F-ACCD-A6F13B6672B8}"/>
              </a:ext>
            </a:extLst>
          </p:cNvPr>
          <p:cNvSpPr>
            <a:spLocks noGrp="1"/>
          </p:cNvSpPr>
          <p:nvPr>
            <p:ph type="sldNum" sz="quarter" idx="12"/>
          </p:nvPr>
        </p:nvSpPr>
        <p:spPr/>
        <p:txBody>
          <a:bodyPr/>
          <a:lstStyle/>
          <a:p>
            <a:fld id="{629FB6D2-D496-45C7-8072-9646D4682DBE}" type="slidenum">
              <a:rPr lang="en-US" altLang="en-US"/>
              <a:pPr/>
              <a:t>17</a:t>
            </a:fld>
            <a:endParaRPr lang="en-US" alt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1910" y="2678711"/>
            <a:ext cx="5212090" cy="4160528"/>
          </a:xfrm>
          <a:prstGeom prst="rect">
            <a:avLst/>
          </a:prstGeom>
        </p:spPr>
      </p:pic>
      <p:pic>
        <p:nvPicPr>
          <p:cNvPr id="5" name="Picture 4">
            <a:extLst>
              <a:ext uri="{FF2B5EF4-FFF2-40B4-BE49-F238E27FC236}">
                <a16:creationId xmlns:a16="http://schemas.microsoft.com/office/drawing/2014/main" id="{B33562C6-D529-5E4C-AB83-607BBD2D0E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819526"/>
            <a:ext cx="2082800" cy="2400300"/>
          </a:xfrm>
          <a:prstGeom prst="rect">
            <a:avLst/>
          </a:prstGeom>
        </p:spPr>
      </p:pic>
    </p:spTree>
    <p:extLst>
      <p:ext uri="{BB962C8B-B14F-4D97-AF65-F5344CB8AC3E}">
        <p14:creationId xmlns:p14="http://schemas.microsoft.com/office/powerpoint/2010/main" val="2316726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304800"/>
            <a:ext cx="8229600" cy="762000"/>
          </a:xfrm>
        </p:spPr>
        <p:txBody>
          <a:bodyPr/>
          <a:lstStyle/>
          <a:p>
            <a:r>
              <a:rPr lang="en-US" sz="3600">
                <a:solidFill>
                  <a:schemeClr val="accent6"/>
                </a:solidFill>
                <a:latin typeface="Tahoma"/>
                <a:cs typeface="Tahoma"/>
              </a:rPr>
              <a:t>4. Đánh giá và lựa chọn mô hình</a:t>
            </a:r>
          </a:p>
        </p:txBody>
      </p:sp>
      <p:sp>
        <p:nvSpPr>
          <p:cNvPr id="23555" name="Rectangle 3"/>
          <p:cNvSpPr>
            <a:spLocks noGrp="1" noChangeArrowheads="1"/>
          </p:cNvSpPr>
          <p:nvPr>
            <p:ph type="body" idx="1"/>
          </p:nvPr>
        </p:nvSpPr>
        <p:spPr>
          <a:xfrm>
            <a:off x="457200" y="1143000"/>
            <a:ext cx="8229600" cy="4987925"/>
          </a:xfrm>
        </p:spPr>
        <p:txBody>
          <a:bodyPr/>
          <a:lstStyle/>
          <a:p>
            <a:pPr marL="228600" indent="-228600"/>
            <a:r>
              <a:rPr lang="en-US" sz="2400"/>
              <a:t>Cho trước tập quan sát D, </a:t>
            </a:r>
            <a:r>
              <a:rPr lang="en-US" sz="2400">
                <a:solidFill>
                  <a:srgbClr val="0000FF"/>
                </a:solidFill>
              </a:rPr>
              <a:t>ta cần lựa chọn tham số λ (model selection) cho phương pháp học A và đánh giá (assessment) chất lượng tổng thể của A.</a:t>
            </a:r>
          </a:p>
          <a:p>
            <a:pPr marL="574675" lvl="1" indent="-174625">
              <a:buSzTx/>
              <a:buFontTx/>
              <a:buChar char="•"/>
            </a:pPr>
            <a:r>
              <a:rPr lang="en-US" sz="2000"/>
              <a:t>Chọn tập hữu hạn S mà chứa các giá trị tiềm năng cho λ.</a:t>
            </a:r>
          </a:p>
          <a:p>
            <a:pPr marL="574675" lvl="1" indent="-174625">
              <a:buSzTx/>
              <a:buFontTx/>
              <a:buChar char="•"/>
            </a:pPr>
            <a:r>
              <a:rPr lang="en-US" sz="2000"/>
              <a:t>Chọn độ đo P để đánh giá hiệu năng.</a:t>
            </a:r>
          </a:p>
          <a:p>
            <a:pPr marL="574675" lvl="1" indent="-174625">
              <a:buSzTx/>
              <a:buFontTx/>
              <a:buChar char="•"/>
            </a:pPr>
            <a:r>
              <a:rPr lang="en-US" sz="2000"/>
              <a:t>Chia tập D thành 3 tập rời nhau: D</a:t>
            </a:r>
            <a:r>
              <a:rPr lang="en-US" sz="2000" baseline="-25000"/>
              <a:t>train</a:t>
            </a:r>
            <a:r>
              <a:rPr lang="en-US" sz="2000"/>
              <a:t>, T</a:t>
            </a:r>
            <a:r>
              <a:rPr lang="en-US" sz="2000" baseline="-25000"/>
              <a:t>valid</a:t>
            </a:r>
            <a:r>
              <a:rPr lang="en-US" sz="2000"/>
              <a:t>, và T</a:t>
            </a:r>
            <a:r>
              <a:rPr lang="en-US" sz="2000" baseline="-25000"/>
              <a:t>test</a:t>
            </a:r>
            <a:endParaRPr lang="en-US" sz="2000"/>
          </a:p>
          <a:p>
            <a:pPr marL="574675" lvl="1" indent="-174625">
              <a:buSzTx/>
              <a:buFontTx/>
              <a:buChar char="•"/>
            </a:pPr>
            <a:r>
              <a:rPr lang="en-US" sz="2000"/>
              <a:t>Với mỗi giá trị λ </a:t>
            </a:r>
            <a:r>
              <a:rPr lang="en-US" sz="2000">
                <a:sym typeface="Symbol" panose="05050102010706020507" pitchFamily="18" charset="2"/>
              </a:rPr>
              <a:t> </a:t>
            </a:r>
            <a:r>
              <a:rPr lang="en-US" sz="2000"/>
              <a:t>S:</a:t>
            </a:r>
          </a:p>
          <a:p>
            <a:pPr marL="927100" lvl="2" indent="-174625">
              <a:buSzTx/>
              <a:buFontTx/>
              <a:buChar char="•"/>
            </a:pPr>
            <a:r>
              <a:rPr lang="en-US" sz="1800"/>
              <a:t>Học A từ tập học D</a:t>
            </a:r>
            <a:r>
              <a:rPr lang="en-US" sz="1800" baseline="-25000"/>
              <a:t>train</a:t>
            </a:r>
            <a:r>
              <a:rPr lang="en-US" sz="1800"/>
              <a:t> với tham số đầu vào λ. Đo hiệu năng trên tập T</a:t>
            </a:r>
            <a:r>
              <a:rPr lang="en-US" sz="1800" baseline="-25000"/>
              <a:t>valid </a:t>
            </a:r>
            <a:br>
              <a:rPr lang="en-US" sz="1800" baseline="-25000"/>
            </a:br>
            <a:r>
              <a:rPr lang="en-US" sz="1800">
                <a:sym typeface="Wingdings"/>
              </a:rPr>
              <a:t> thu được P</a:t>
            </a:r>
            <a:r>
              <a:rPr lang="en-US" sz="1800" baseline="-25000">
                <a:sym typeface="Wingdings"/>
              </a:rPr>
              <a:t>λ</a:t>
            </a:r>
            <a:endParaRPr lang="en-US" sz="1800"/>
          </a:p>
          <a:p>
            <a:pPr marL="574675" lvl="1" indent="-174625">
              <a:buSzTx/>
              <a:buFontTx/>
              <a:buChar char="•"/>
            </a:pPr>
            <a:r>
              <a:rPr lang="en-US" sz="2000"/>
              <a:t>Chọn λ* mà có P</a:t>
            </a:r>
            <a:r>
              <a:rPr lang="en-US" sz="2000" baseline="-25000"/>
              <a:t>λ</a:t>
            </a:r>
            <a:r>
              <a:rPr lang="en-US" sz="2000"/>
              <a:t> tốt nhất. </a:t>
            </a:r>
          </a:p>
          <a:p>
            <a:pPr marL="574675" lvl="1" indent="-174625">
              <a:buSzTx/>
              <a:buFontTx/>
              <a:buChar char="•"/>
            </a:pPr>
            <a:r>
              <a:rPr lang="en-US" sz="2000"/>
              <a:t>Huấn luyện A trên tập D</a:t>
            </a:r>
            <a:r>
              <a:rPr lang="en-US" sz="2000" baseline="-25000"/>
              <a:t>train</a:t>
            </a:r>
            <a:r>
              <a:rPr lang="en-US" sz="2000"/>
              <a:t> </a:t>
            </a:r>
            <a:r>
              <a:rPr lang="en-GB" sz="2000">
                <a:sym typeface="Symbol" panose="05050102010706020507" pitchFamily="18" charset="2"/>
              </a:rPr>
              <a:t></a:t>
            </a:r>
            <a:r>
              <a:rPr lang="en-US" sz="2000"/>
              <a:t> T</a:t>
            </a:r>
            <a:r>
              <a:rPr lang="en-US" sz="2000" baseline="-25000"/>
              <a:t>valid</a:t>
            </a:r>
            <a:r>
              <a:rPr lang="en-US" sz="2000"/>
              <a:t>, với tham số đầu vào λ*. </a:t>
            </a:r>
          </a:p>
          <a:p>
            <a:pPr marL="574675" lvl="1" indent="-174625">
              <a:buSzTx/>
              <a:buFontTx/>
              <a:buChar char="•"/>
            </a:pPr>
            <a:r>
              <a:rPr lang="en-US" sz="2000"/>
              <a:t>Đo hiệu năng của hệ thống trên tập T</a:t>
            </a:r>
            <a:r>
              <a:rPr lang="en-US" sz="2000" baseline="-25000"/>
              <a:t>test</a:t>
            </a:r>
            <a:r>
              <a:rPr lang="en-US" sz="2000"/>
              <a:t>.</a:t>
            </a:r>
          </a:p>
          <a:p>
            <a:pPr marL="228600" indent="-228600"/>
            <a:r>
              <a:rPr lang="en-US" sz="2400"/>
              <a:t>Có thể thay Hold-out bằng kỹ thuật khác </a:t>
            </a:r>
            <a:r>
              <a:rPr lang="en-US" sz="2000"/>
              <a:t>(cross-validation).</a:t>
            </a:r>
            <a:endParaRPr lang="en-US" sz="2400"/>
          </a:p>
        </p:txBody>
      </p:sp>
      <p:sp>
        <p:nvSpPr>
          <p:cNvPr id="8" name="Slide Number Placeholder 7"/>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CC532856-D5D2-4716-8A7B-682720EC56FC}" type="slidenum">
              <a:rPr lang="en-US" altLang="en-US"/>
              <a:pPr eaLnBrk="1" hangingPunct="1"/>
              <a:t>18</a:t>
            </a:fld>
            <a:endParaRPr lang="en-US" altLang="en-US">
              <a:latin typeface="Garamond" panose="02020404030301010803" pitchFamily="18" charset="0"/>
            </a:endParaRPr>
          </a:p>
        </p:txBody>
      </p:sp>
      <p:sp>
        <p:nvSpPr>
          <p:cNvPr id="3" name="Rectangle 2"/>
          <p:cNvSpPr/>
          <p:nvPr/>
        </p:nvSpPr>
        <p:spPr>
          <a:xfrm>
            <a:off x="457200" y="2849137"/>
            <a:ext cx="8229600" cy="1600200"/>
          </a:xfrm>
          <a:prstGeom prst="rect">
            <a:avLst/>
          </a:prstGeom>
          <a:no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3142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55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5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55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55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55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5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304800"/>
            <a:ext cx="8229600" cy="762000"/>
          </a:xfrm>
        </p:spPr>
        <p:txBody>
          <a:bodyPr/>
          <a:lstStyle/>
          <a:p>
            <a:r>
              <a:rPr lang="en-GB" sz="3600">
                <a:latin typeface="Tahoma"/>
                <a:cs typeface="Tahoma"/>
              </a:rPr>
              <a:t>5. Các tiêu chí đánh giá.</a:t>
            </a:r>
            <a:endParaRPr lang="en-US" sz="3600">
              <a:latin typeface="Tahoma"/>
              <a:cs typeface="Tahoma"/>
            </a:endParaRPr>
          </a:p>
        </p:txBody>
      </p:sp>
      <p:sp>
        <p:nvSpPr>
          <p:cNvPr id="24579" name="Content Placeholder 2"/>
          <p:cNvSpPr>
            <a:spLocks noGrp="1"/>
          </p:cNvSpPr>
          <p:nvPr>
            <p:ph idx="1"/>
          </p:nvPr>
        </p:nvSpPr>
        <p:spPr>
          <a:xfrm>
            <a:off x="457200" y="1295400"/>
            <a:ext cx="8458200" cy="4876800"/>
          </a:xfrm>
        </p:spPr>
        <p:txBody>
          <a:bodyPr>
            <a:normAutofit/>
          </a:bodyPr>
          <a:lstStyle/>
          <a:p>
            <a:pPr marL="169863" indent="-169863"/>
            <a:r>
              <a:rPr lang="en-GB" sz="2200" b="1"/>
              <a:t>Tính chính xác (Accuracy)</a:t>
            </a:r>
          </a:p>
          <a:p>
            <a:pPr marL="560388" lvl="1" indent="-276225">
              <a:buSzTx/>
              <a:buFont typeface="Arial" panose="020B0604020202020204" pitchFamily="34" charset="0"/>
              <a:buChar char="→"/>
            </a:pPr>
            <a:r>
              <a:rPr lang="en-GB" sz="2200"/>
              <a:t>Mức độ dự đoán (phân lớp) chính xác của hệ thống (đã được huấn luyện) đối với các ví dụ kiểm chứng (test instances)</a:t>
            </a:r>
          </a:p>
          <a:p>
            <a:pPr marL="169863" indent="-169863">
              <a:spcBef>
                <a:spcPts val="1800"/>
              </a:spcBef>
            </a:pPr>
            <a:r>
              <a:rPr lang="en-GB" sz="2200"/>
              <a:t>Tính hiệu quả (Efficiency)</a:t>
            </a:r>
          </a:p>
          <a:p>
            <a:pPr marL="560388" lvl="1" indent="-276225">
              <a:buSzTx/>
              <a:buFont typeface="Arial" panose="020B0604020202020204" pitchFamily="34" charset="0"/>
              <a:buChar char="→"/>
            </a:pPr>
            <a:r>
              <a:rPr lang="en-GB" sz="2200"/>
              <a:t>Chi phí về thời gian và tài nguyên (bộ nhớ) cần thiết cho việc huấn luyện và kiểm thử hệ thống</a:t>
            </a:r>
          </a:p>
          <a:p>
            <a:pPr marL="169863" indent="-169863">
              <a:spcBef>
                <a:spcPts val="1800"/>
              </a:spcBef>
            </a:pPr>
            <a:r>
              <a:rPr lang="en-GB" sz="2200"/>
              <a:t>Khả năng xử lý nhiễu (Robustness)</a:t>
            </a:r>
          </a:p>
          <a:p>
            <a:pPr marL="560388" lvl="1" indent="-276225">
              <a:buSzTx/>
              <a:buFont typeface="Arial" panose="020B0604020202020204" pitchFamily="34" charset="0"/>
              <a:buChar char="→"/>
            </a:pPr>
            <a:r>
              <a:rPr lang="en-GB" sz="2200"/>
              <a:t>Khả năng xử lý (chịu được) của hệ thống đối với các ví dụ nhiễu (lỗi) hoặc thiếu giá trị</a:t>
            </a:r>
          </a:p>
        </p:txBody>
      </p:sp>
      <p:sp>
        <p:nvSpPr>
          <p:cNvPr id="8" name="Slide Number Placeholder 7"/>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CC532856-D5D2-4716-8A7B-682720EC56FC}" type="slidenum">
              <a:rPr lang="en-US" altLang="en-US"/>
              <a:pPr eaLnBrk="1" hangingPunct="1"/>
              <a:t>19</a:t>
            </a:fld>
            <a:endParaRPr lang="en-US" altLang="en-US">
              <a:latin typeface="Garamond" panose="02020404030301010803" pitchFamily="18" charset="0"/>
            </a:endParaRPr>
          </a:p>
        </p:txBody>
      </p:sp>
    </p:spTree>
    <p:extLst>
      <p:ext uri="{BB962C8B-B14F-4D97-AF65-F5344CB8AC3E}">
        <p14:creationId xmlns:p14="http://schemas.microsoft.com/office/powerpoint/2010/main" val="541884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304800"/>
            <a:ext cx="8229600" cy="762000"/>
          </a:xfrm>
        </p:spPr>
        <p:txBody>
          <a:bodyPr/>
          <a:lstStyle/>
          <a:p>
            <a:pPr eaLnBrk="1" hangingPunct="1"/>
            <a:r>
              <a:rPr lang="vi-VN" sz="4000">
                <a:latin typeface="Tahoma" panose="020B0604030504040204" pitchFamily="34" charset="0"/>
                <a:ea typeface="Tahoma" panose="020B0604030504040204" pitchFamily="34" charset="0"/>
                <a:cs typeface="Tahoma" panose="020B0604030504040204" pitchFamily="34" charset="0"/>
              </a:rPr>
              <a:t>Nội dung môn học</a:t>
            </a: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6147" name="Rectangle 3"/>
          <p:cNvSpPr>
            <a:spLocks noGrp="1" noChangeArrowheads="1"/>
          </p:cNvSpPr>
          <p:nvPr>
            <p:ph type="body" idx="1"/>
          </p:nvPr>
        </p:nvSpPr>
        <p:spPr>
          <a:xfrm>
            <a:off x="457200" y="1371600"/>
            <a:ext cx="8305800" cy="4876800"/>
          </a:xfrm>
        </p:spPr>
        <p:txBody>
          <a:bodyPr>
            <a:normAutofit/>
          </a:bodyPr>
          <a:lstStyle/>
          <a:p>
            <a:pPr marL="285750" indent="-285750" eaLnBrk="1" hangingPunct="1">
              <a:lnSpc>
                <a:spcPct val="110000"/>
              </a:lnSpc>
            </a:pPr>
            <a:r>
              <a:rPr lang="en-US" sz="2000"/>
              <a:t>Buổi 1: Giới thiệu về Học máy</a:t>
            </a:r>
          </a:p>
          <a:p>
            <a:pPr marL="285750" indent="-285750">
              <a:lnSpc>
                <a:spcPct val="110000"/>
              </a:lnSpc>
            </a:pPr>
            <a:r>
              <a:rPr lang="en-US" sz="2000"/>
              <a:t>Buổi 2: Quy trình xây dựng hệ thống học máy</a:t>
            </a:r>
          </a:p>
          <a:p>
            <a:pPr marL="285750" indent="-285750">
              <a:lnSpc>
                <a:spcPct val="110000"/>
              </a:lnSpc>
            </a:pPr>
            <a:r>
              <a:rPr lang="en-US" sz="2000"/>
              <a:t>Buổi 3: Hồi quy tuyến tính</a:t>
            </a:r>
          </a:p>
          <a:p>
            <a:pPr marL="285750" indent="-285750">
              <a:lnSpc>
                <a:spcPct val="110000"/>
              </a:lnSpc>
            </a:pPr>
            <a:r>
              <a:rPr lang="en-US" sz="2000"/>
              <a:t>Buổi 4: Học dựa trên láng giềng gần nhất (KNN)</a:t>
            </a:r>
          </a:p>
          <a:p>
            <a:pPr marL="285750" indent="-285750">
              <a:lnSpc>
                <a:spcPct val="110000"/>
              </a:lnSpc>
            </a:pPr>
            <a:r>
              <a:rPr lang="en-US" sz="2000"/>
              <a:t>Buổi 5: Cây quyết định và Rừng ngẫu nhiên</a:t>
            </a:r>
          </a:p>
          <a:p>
            <a:pPr marL="285750" indent="-285750">
              <a:lnSpc>
                <a:spcPct val="110000"/>
              </a:lnSpc>
            </a:pPr>
            <a:r>
              <a:rPr lang="en-US" sz="2000"/>
              <a:t>Buổi 6: Naïve Bayes </a:t>
            </a:r>
          </a:p>
          <a:p>
            <a:pPr marL="285750" indent="-285750">
              <a:lnSpc>
                <a:spcPct val="110000"/>
              </a:lnSpc>
            </a:pPr>
            <a:r>
              <a:rPr lang="en-US" sz="2000"/>
              <a:t>Buổi 7: Máy vector hỗ trợ (SVM)</a:t>
            </a:r>
          </a:p>
          <a:p>
            <a:pPr marL="285750" indent="-285750">
              <a:lnSpc>
                <a:spcPct val="110000"/>
              </a:lnSpc>
            </a:pPr>
            <a:r>
              <a:rPr lang="en-US" sz="2000" b="1"/>
              <a:t>Buổi 8: Đánh giá hiệu quả của mô hình học máy</a:t>
            </a:r>
          </a:p>
          <a:p>
            <a:pPr marL="285750" indent="-285750">
              <a:lnSpc>
                <a:spcPct val="110000"/>
              </a:lnSpc>
            </a:pPr>
            <a:r>
              <a:rPr lang="en-US" sz="2000"/>
              <a:t>Buổi 9: Phân cụm</a:t>
            </a:r>
          </a:p>
          <a:p>
            <a:pPr marL="285750" indent="-285750">
              <a:lnSpc>
                <a:spcPct val="110000"/>
              </a:lnSpc>
            </a:pPr>
            <a:r>
              <a:rPr lang="en-US" sz="2000"/>
              <a:t>Buổi 10: </a:t>
            </a:r>
            <a:r>
              <a:rPr lang="vi-VN" sz="2000"/>
              <a:t>Kiểm tra giữa kỳ và trình bày ý tưởng làm dự án cuối kỳ</a:t>
            </a:r>
            <a:endParaRPr lang="en-US" sz="2000"/>
          </a:p>
        </p:txBody>
      </p:sp>
      <p:sp>
        <p:nvSpPr>
          <p:cNvPr id="8" name="Slide Number Placeholder 7"/>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D9197927-8E52-44A0-B8B3-CF31395FE113}" type="slidenum">
              <a:rPr kumimoji="0" lang="en-US" altLang="en-US" sz="1200" b="0" i="0" u="none" strike="noStrike" kern="1200" cap="none" spc="0" normalizeH="0" baseline="0" noProof="0">
                <a:ln>
                  <a:noFill/>
                </a:ln>
                <a:solidFill>
                  <a:prstClr val="black"/>
                </a:solidFill>
                <a:effectLst/>
                <a:uLnTx/>
                <a:uFillTx/>
                <a:latin typeface="Garamond" panose="02020404030301010803" pitchFamily="18" charset="0"/>
                <a:ea typeface="+mn-ea"/>
                <a:cs typeface="+mn-cs"/>
              </a:rPr>
              <a:pPr marL="0" marR="0" lvl="0" indent="0" algn="r" defTabSz="4572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Garamond" panose="02020404030301010803" pitchFamily="18" charset="0"/>
              <a:ea typeface="+mn-ea"/>
              <a:cs typeface="+mn-cs"/>
            </a:endParaRPr>
          </a:p>
        </p:txBody>
      </p:sp>
    </p:spTree>
    <p:extLst>
      <p:ext uri="{BB962C8B-B14F-4D97-AF65-F5344CB8AC3E}">
        <p14:creationId xmlns:p14="http://schemas.microsoft.com/office/powerpoint/2010/main" val="2019975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304800"/>
            <a:ext cx="8229600" cy="762000"/>
          </a:xfrm>
        </p:spPr>
        <p:txBody>
          <a:bodyPr/>
          <a:lstStyle/>
          <a:p>
            <a:r>
              <a:rPr lang="en-GB" sz="3600">
                <a:latin typeface="Tahoma"/>
                <a:cs typeface="Tahoma"/>
              </a:rPr>
              <a:t>5. Các tiêu chí đánh giá..</a:t>
            </a:r>
            <a:endParaRPr lang="en-US" sz="3600">
              <a:latin typeface="Tahoma"/>
              <a:cs typeface="Tahoma"/>
            </a:endParaRPr>
          </a:p>
        </p:txBody>
      </p:sp>
      <p:sp>
        <p:nvSpPr>
          <p:cNvPr id="25603" name="Content Placeholder 2"/>
          <p:cNvSpPr>
            <a:spLocks noGrp="1"/>
          </p:cNvSpPr>
          <p:nvPr>
            <p:ph idx="1"/>
          </p:nvPr>
        </p:nvSpPr>
        <p:spPr>
          <a:xfrm>
            <a:off x="457200" y="1371600"/>
            <a:ext cx="8458200" cy="4800600"/>
          </a:xfrm>
        </p:spPr>
        <p:txBody>
          <a:bodyPr>
            <a:normAutofit/>
          </a:bodyPr>
          <a:lstStyle/>
          <a:p>
            <a:pPr marL="169863" indent="-169863"/>
            <a:r>
              <a:rPr lang="en-GB" sz="2200"/>
              <a:t>Khả năng mở rộng (Scalability)</a:t>
            </a:r>
          </a:p>
          <a:p>
            <a:pPr marL="560388" lvl="1" indent="-276225">
              <a:buSzTx/>
              <a:buFont typeface="Arial" panose="020B0604020202020204" pitchFamily="34" charset="0"/>
              <a:buChar char="→"/>
            </a:pPr>
            <a:r>
              <a:rPr lang="en-GB" sz="2200"/>
              <a:t>Hiệu năng của hệ thống (vd: tốc độ học/phân loại) thay đổi như thế nào đối với kích thước của tập dữ liệu</a:t>
            </a:r>
          </a:p>
          <a:p>
            <a:pPr marL="169863" indent="-169863">
              <a:spcBef>
                <a:spcPts val="1800"/>
              </a:spcBef>
            </a:pPr>
            <a:r>
              <a:rPr lang="en-GB" sz="2200"/>
              <a:t>Khả năng diễn giải (Interpretability)</a:t>
            </a:r>
          </a:p>
          <a:p>
            <a:pPr marL="560388" lvl="1" indent="-276225">
              <a:buSzTx/>
              <a:buFont typeface="Arial" panose="020B0604020202020204" pitchFamily="34" charset="0"/>
              <a:buChar char="→"/>
            </a:pPr>
            <a:r>
              <a:rPr lang="en-GB" sz="2200"/>
              <a:t>Mức độ dễ hiểu (đối với người sử dụng) của các kết quả và hoạt động của hệ thống</a:t>
            </a:r>
          </a:p>
          <a:p>
            <a:pPr marL="169863" indent="-169863">
              <a:spcBef>
                <a:spcPts val="1800"/>
              </a:spcBef>
            </a:pPr>
            <a:r>
              <a:rPr lang="en-GB" sz="2200"/>
              <a:t>Mức độ phức tạp (Complexity)</a:t>
            </a:r>
          </a:p>
          <a:p>
            <a:pPr marL="560388" lvl="1" indent="-276225">
              <a:buSzTx/>
              <a:buFont typeface="Arial" panose="020B0604020202020204" pitchFamily="34" charset="0"/>
              <a:buChar char="→"/>
            </a:pPr>
            <a:r>
              <a:rPr lang="en-GB" sz="2200"/>
              <a:t>Mức độ phức tạp của mô hình hệ thống (hàm mục tiêu) học được</a:t>
            </a:r>
            <a:endParaRPr lang="en-US" sz="2200"/>
          </a:p>
        </p:txBody>
      </p:sp>
      <p:sp>
        <p:nvSpPr>
          <p:cNvPr id="8" name="Slide Number Placeholder 7"/>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CC532856-D5D2-4716-8A7B-682720EC56FC}" type="slidenum">
              <a:rPr lang="en-US" altLang="en-US"/>
              <a:pPr eaLnBrk="1" hangingPunct="1"/>
              <a:t>20</a:t>
            </a:fld>
            <a:endParaRPr lang="en-US" altLang="en-US">
              <a:latin typeface="Garamond" panose="02020404030301010803" pitchFamily="18" charset="0"/>
            </a:endParaRPr>
          </a:p>
        </p:txBody>
      </p:sp>
    </p:spTree>
    <p:extLst>
      <p:ext uri="{BB962C8B-B14F-4D97-AF65-F5344CB8AC3E}">
        <p14:creationId xmlns:p14="http://schemas.microsoft.com/office/powerpoint/2010/main" val="3209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2"/>
          <p:cNvSpPr>
            <a:spLocks noGrp="1" noChangeArrowheads="1"/>
          </p:cNvSpPr>
          <p:nvPr>
            <p:ph type="title"/>
          </p:nvPr>
        </p:nvSpPr>
        <p:spPr/>
        <p:txBody>
          <a:bodyPr/>
          <a:lstStyle/>
          <a:p>
            <a:r>
              <a:rPr lang="en-US" sz="3600">
                <a:latin typeface="Tahoma"/>
                <a:cs typeface="Tahoma"/>
              </a:rPr>
              <a:t>Tính chính xác (Accuracy)</a:t>
            </a:r>
          </a:p>
        </p:txBody>
      </p:sp>
      <mc:AlternateContent xmlns:mc="http://schemas.openxmlformats.org/markup-compatibility/2006" xmlns:a14="http://schemas.microsoft.com/office/drawing/2010/main">
        <mc:Choice Requires="a14">
          <p:sp>
            <p:nvSpPr>
              <p:cNvPr id="2055" name="Rectangle 3"/>
              <p:cNvSpPr>
                <a:spLocks noGrp="1" noChangeArrowheads="1"/>
              </p:cNvSpPr>
              <p:nvPr>
                <p:ph type="body" sz="half" idx="1"/>
              </p:nvPr>
            </p:nvSpPr>
            <p:spPr>
              <a:xfrm>
                <a:off x="457200" y="1341912"/>
                <a:ext cx="8229600" cy="4906488"/>
              </a:xfrm>
            </p:spPr>
            <p:txBody>
              <a:bodyPr/>
              <a:lstStyle/>
              <a:p>
                <a:pPr marL="227013" indent="-227013"/>
                <a:r>
                  <a:rPr lang="en-US" sz="2200"/>
                  <a:t>Đối với bài toán phân loại</a:t>
                </a:r>
                <a:br>
                  <a:rPr lang="en-US" sz="2200"/>
                </a:br>
                <a:br>
                  <a:rPr lang="en-US" sz="2200"/>
                </a:br>
                <a:endParaRPr lang="en-US" sz="2000"/>
              </a:p>
              <a:p>
                <a:pPr marL="0" indent="0">
                  <a:spcBef>
                    <a:spcPct val="60000"/>
                  </a:spcBef>
                  <a:buNone/>
                </a:pPr>
                <a14:m>
                  <m:oMathPara xmlns:m="http://schemas.openxmlformats.org/officeDocument/2006/math">
                    <m:oMathParaPr>
                      <m:jc m:val="centerGroup"/>
                    </m:oMathParaPr>
                    <m:oMath xmlns:m="http://schemas.openxmlformats.org/officeDocument/2006/math">
                      <m:r>
                        <a:rPr lang="vi-VN" sz="2000" i="1">
                          <a:latin typeface="Cambria Math" panose="02040503050406030204" pitchFamily="18" charset="0"/>
                        </a:rPr>
                        <m:t>𝐴</m:t>
                      </m:r>
                      <m:r>
                        <m:rPr>
                          <m:sty m:val="p"/>
                        </m:rPr>
                        <a:rPr lang="vi-VN" sz="2000" i="1">
                          <a:latin typeface="Cambria Math" panose="02040503050406030204" pitchFamily="18" charset="0"/>
                        </a:rPr>
                        <m:t>ccuracy</m:t>
                      </m:r>
                      <m:r>
                        <a:rPr lang="vi-VN" sz="2000" i="1">
                          <a:latin typeface="Cambria Math" panose="02040503050406030204" pitchFamily="18" charset="0"/>
                        </a:rPr>
                        <m:t>= </m:t>
                      </m:r>
                      <m:f>
                        <m:fPr>
                          <m:ctrlPr>
                            <a:rPr lang="vi-VN" sz="2000" i="1">
                              <a:latin typeface="Cambria Math" panose="02040503050406030204" pitchFamily="18" charset="0"/>
                            </a:rPr>
                          </m:ctrlPr>
                        </m:fPr>
                        <m:num>
                          <m:r>
                            <m:rPr>
                              <m:sty m:val="p"/>
                            </m:rPr>
                            <a:rPr lang="vi-VN" sz="2000" i="1">
                              <a:latin typeface="Cambria Math" panose="02040503050406030204" pitchFamily="18" charset="0"/>
                            </a:rPr>
                            <m:t>S</m:t>
                          </m:r>
                          <m:r>
                            <a:rPr lang="vi-VN" sz="2000" i="1">
                              <a:latin typeface="Cambria Math" panose="02040503050406030204" pitchFamily="18" charset="0"/>
                            </a:rPr>
                            <m:t>ố </m:t>
                          </m:r>
                          <m:r>
                            <m:rPr>
                              <m:sty m:val="p"/>
                            </m:rPr>
                            <a:rPr lang="vi-VN" sz="2000" i="1">
                              <a:latin typeface="Cambria Math" panose="02040503050406030204" pitchFamily="18" charset="0"/>
                            </a:rPr>
                            <m:t>ph</m:t>
                          </m:r>
                          <m:r>
                            <a:rPr lang="vi-VN" sz="2000" i="1">
                              <a:latin typeface="Cambria Math" panose="02040503050406030204" pitchFamily="18" charset="0"/>
                            </a:rPr>
                            <m:t>á</m:t>
                          </m:r>
                          <m:r>
                            <m:rPr>
                              <m:sty m:val="p"/>
                            </m:rPr>
                            <a:rPr lang="vi-VN" sz="2000" i="1">
                              <a:latin typeface="Cambria Math" panose="02040503050406030204" pitchFamily="18" charset="0"/>
                            </a:rPr>
                            <m:t>n</m:t>
                          </m:r>
                          <m:r>
                            <a:rPr lang="vi-VN" sz="2000" i="1">
                              <a:latin typeface="Cambria Math" panose="02040503050406030204" pitchFamily="18" charset="0"/>
                            </a:rPr>
                            <m:t> đ</m:t>
                          </m:r>
                          <m:r>
                            <m:rPr>
                              <m:sty m:val="p"/>
                            </m:rPr>
                            <a:rPr lang="vi-VN" sz="2000" i="1">
                              <a:latin typeface="Cambria Math" panose="02040503050406030204" pitchFamily="18" charset="0"/>
                            </a:rPr>
                            <m:t>o</m:t>
                          </m:r>
                          <m:r>
                            <a:rPr lang="vi-VN" sz="2000" i="1">
                              <a:latin typeface="Cambria Math" panose="02040503050406030204" pitchFamily="18" charset="0"/>
                            </a:rPr>
                            <m:t>á</m:t>
                          </m:r>
                          <m:r>
                            <m:rPr>
                              <m:sty m:val="p"/>
                            </m:rPr>
                            <a:rPr lang="vi-VN" sz="2000" i="1">
                              <a:latin typeface="Cambria Math" panose="02040503050406030204" pitchFamily="18" charset="0"/>
                            </a:rPr>
                            <m:t>n</m:t>
                          </m:r>
                          <m:r>
                            <a:rPr lang="vi-VN" sz="2000" i="1">
                              <a:latin typeface="Cambria Math" panose="02040503050406030204" pitchFamily="18" charset="0"/>
                            </a:rPr>
                            <m:t> </m:t>
                          </m:r>
                          <m:r>
                            <m:rPr>
                              <m:sty m:val="p"/>
                            </m:rPr>
                            <a:rPr lang="vi-VN" sz="2000" i="1">
                              <a:latin typeface="Cambria Math" panose="02040503050406030204" pitchFamily="18" charset="0"/>
                            </a:rPr>
                            <m:t>ch</m:t>
                          </m:r>
                          <m:r>
                            <a:rPr lang="vi-VN" sz="2000" i="1">
                              <a:latin typeface="Cambria Math" panose="02040503050406030204" pitchFamily="18" charset="0"/>
                            </a:rPr>
                            <m:t>í</m:t>
                          </m:r>
                          <m:r>
                            <m:rPr>
                              <m:sty m:val="p"/>
                            </m:rPr>
                            <a:rPr lang="vi-VN" sz="2000" i="1">
                              <a:latin typeface="Cambria Math" panose="02040503050406030204" pitchFamily="18" charset="0"/>
                            </a:rPr>
                            <m:t>nh</m:t>
                          </m:r>
                          <m:r>
                            <a:rPr lang="vi-VN" sz="2000" i="1">
                              <a:latin typeface="Cambria Math" panose="02040503050406030204" pitchFamily="18" charset="0"/>
                            </a:rPr>
                            <m:t> </m:t>
                          </m:r>
                          <m:r>
                            <m:rPr>
                              <m:sty m:val="p"/>
                            </m:rPr>
                            <a:rPr lang="vi-VN" sz="2000" i="1">
                              <a:latin typeface="Cambria Math" panose="02040503050406030204" pitchFamily="18" charset="0"/>
                            </a:rPr>
                            <m:t>x</m:t>
                          </m:r>
                          <m:r>
                            <a:rPr lang="vi-VN" sz="2000" i="1">
                              <a:latin typeface="Cambria Math" panose="02040503050406030204" pitchFamily="18" charset="0"/>
                            </a:rPr>
                            <m:t>á</m:t>
                          </m:r>
                          <m:r>
                            <m:rPr>
                              <m:sty m:val="p"/>
                            </m:rPr>
                            <a:rPr lang="vi-VN" sz="2000" i="1">
                              <a:latin typeface="Cambria Math" panose="02040503050406030204" pitchFamily="18" charset="0"/>
                            </a:rPr>
                            <m:t>c</m:t>
                          </m:r>
                        </m:num>
                        <m:den>
                          <m:r>
                            <m:rPr>
                              <m:sty m:val="p"/>
                            </m:rPr>
                            <a:rPr lang="vi-VN" sz="2000" i="1">
                              <a:latin typeface="Cambria Math" panose="02040503050406030204" pitchFamily="18" charset="0"/>
                            </a:rPr>
                            <m:t>T</m:t>
                          </m:r>
                          <m:r>
                            <a:rPr lang="vi-VN" sz="2000" i="1">
                              <a:latin typeface="Cambria Math" panose="02040503050406030204" pitchFamily="18" charset="0"/>
                            </a:rPr>
                            <m:t>ổ</m:t>
                          </m:r>
                          <m:r>
                            <m:rPr>
                              <m:sty m:val="p"/>
                            </m:rPr>
                            <a:rPr lang="vi-VN" sz="2000" i="1">
                              <a:latin typeface="Cambria Math" panose="02040503050406030204" pitchFamily="18" charset="0"/>
                            </a:rPr>
                            <m:t>ng</m:t>
                          </m:r>
                          <m:r>
                            <a:rPr lang="vi-VN" sz="2000" i="1">
                              <a:latin typeface="Cambria Math" panose="02040503050406030204" pitchFamily="18" charset="0"/>
                            </a:rPr>
                            <m:t> </m:t>
                          </m:r>
                          <m:r>
                            <m:rPr>
                              <m:sty m:val="p"/>
                            </m:rPr>
                            <a:rPr lang="vi-VN" sz="2000" i="1">
                              <a:latin typeface="Cambria Math" panose="02040503050406030204" pitchFamily="18" charset="0"/>
                            </a:rPr>
                            <m:t>s</m:t>
                          </m:r>
                          <m:r>
                            <a:rPr lang="vi-VN" sz="2000" i="1">
                              <a:latin typeface="Cambria Math" panose="02040503050406030204" pitchFamily="18" charset="0"/>
                            </a:rPr>
                            <m:t>ố </m:t>
                          </m:r>
                          <m:r>
                            <m:rPr>
                              <m:sty m:val="p"/>
                            </m:rPr>
                            <a:rPr lang="vi-VN" sz="2000" i="1">
                              <a:latin typeface="Cambria Math" panose="02040503050406030204" pitchFamily="18" charset="0"/>
                            </a:rPr>
                            <m:t>ph</m:t>
                          </m:r>
                          <m:r>
                            <a:rPr lang="vi-VN" sz="2000" i="1">
                              <a:latin typeface="Cambria Math" panose="02040503050406030204" pitchFamily="18" charset="0"/>
                            </a:rPr>
                            <m:t>á</m:t>
                          </m:r>
                          <m:r>
                            <m:rPr>
                              <m:sty m:val="p"/>
                            </m:rPr>
                            <a:rPr lang="vi-VN" sz="2000" i="1">
                              <a:latin typeface="Cambria Math" panose="02040503050406030204" pitchFamily="18" charset="0"/>
                            </a:rPr>
                            <m:t>n</m:t>
                          </m:r>
                          <m:r>
                            <a:rPr lang="vi-VN" sz="2000" i="1">
                              <a:latin typeface="Cambria Math" panose="02040503050406030204" pitchFamily="18" charset="0"/>
                            </a:rPr>
                            <m:t> đ</m:t>
                          </m:r>
                          <m:r>
                            <m:rPr>
                              <m:sty m:val="p"/>
                            </m:rPr>
                            <a:rPr lang="vi-VN" sz="2000" i="1">
                              <a:latin typeface="Cambria Math" panose="02040503050406030204" pitchFamily="18" charset="0"/>
                            </a:rPr>
                            <m:t>o</m:t>
                          </m:r>
                          <m:r>
                            <a:rPr lang="vi-VN" sz="2000" i="1">
                              <a:latin typeface="Cambria Math" panose="02040503050406030204" pitchFamily="18" charset="0"/>
                            </a:rPr>
                            <m:t>á</m:t>
                          </m:r>
                          <m:r>
                            <m:rPr>
                              <m:sty m:val="p"/>
                            </m:rPr>
                            <a:rPr lang="vi-VN" sz="2000" i="1">
                              <a:latin typeface="Cambria Math" panose="02040503050406030204" pitchFamily="18" charset="0"/>
                            </a:rPr>
                            <m:t>n</m:t>
                          </m:r>
                        </m:den>
                      </m:f>
                    </m:oMath>
                  </m:oMathPara>
                </a14:m>
                <a:endParaRPr lang="en-US" sz="2000"/>
              </a:p>
              <a:p>
                <a:pPr marL="227013" indent="-227013"/>
                <a:endParaRPr lang="en-US" sz="1800" i="1">
                  <a:latin typeface="Courier New" panose="02070309020205020404" pitchFamily="49" charset="0"/>
                </a:endParaRPr>
              </a:p>
              <a:p>
                <a:pPr marL="227013" indent="-227013">
                  <a:spcBef>
                    <a:spcPct val="60000"/>
                  </a:spcBef>
                </a:pPr>
                <a:r>
                  <a:rPr lang="en-US" sz="2200"/>
                  <a:t>Đối với bài toán hồi quy: </a:t>
                </a:r>
                <a:r>
                  <a:rPr lang="en-US" sz="2200" dirty="0"/>
                  <a:t>MAE  (mean absolute error)</a:t>
                </a:r>
              </a:p>
              <a:p>
                <a:pPr marL="227013" indent="-227013">
                  <a:spcBef>
                    <a:spcPct val="60000"/>
                  </a:spcBef>
                </a:pPr>
                <a:endParaRPr lang="en-US" sz="2200" dirty="0"/>
              </a:p>
              <a:p>
                <a:pPr marL="0" indent="0">
                  <a:spcBef>
                    <a:spcPct val="60000"/>
                  </a:spcBef>
                  <a:buNone/>
                </a:pPr>
                <a14:m>
                  <m:oMathPara xmlns:m="http://schemas.openxmlformats.org/officeDocument/2006/math">
                    <m:oMathParaPr>
                      <m:jc m:val="centerGroup"/>
                    </m:oMathParaPr>
                    <m:oMath xmlns:m="http://schemas.openxmlformats.org/officeDocument/2006/math">
                      <m:r>
                        <a:rPr lang="en-GB" sz="2400" i="1" dirty="0">
                          <a:latin typeface="Cambria Math" panose="02040503050406030204" pitchFamily="18" charset="0"/>
                        </a:rPr>
                        <m:t>𝑀𝐴𝐸</m:t>
                      </m:r>
                      <m:r>
                        <a:rPr lang="en-GB" sz="2400" i="1" dirty="0">
                          <a:latin typeface="Cambria Math" panose="02040503050406030204" pitchFamily="18" charset="0"/>
                        </a:rPr>
                        <m:t>=</m:t>
                      </m:r>
                      <m:box>
                        <m:boxPr>
                          <m:ctrlPr>
                            <a:rPr lang="en-GB" sz="2400" i="1" dirty="0">
                              <a:latin typeface="Cambria Math" panose="02040503050406030204" pitchFamily="18" charset="0"/>
                            </a:rPr>
                          </m:ctrlPr>
                        </m:boxPr>
                        <m:e>
                          <m:argPr>
                            <m:argSz m:val="-1"/>
                          </m:argPr>
                          <m:f>
                            <m:fPr>
                              <m:ctrlPr>
                                <a:rPr lang="en-GB" sz="2400" i="1" dirty="0">
                                  <a:latin typeface="Cambria Math" panose="02040503050406030204" pitchFamily="18" charset="0"/>
                                </a:rPr>
                              </m:ctrlPr>
                            </m:fPr>
                            <m:num>
                              <m:r>
                                <a:rPr lang="en-GB" sz="2400" i="1" dirty="0">
                                  <a:latin typeface="Cambria Math" panose="02040503050406030204" pitchFamily="18" charset="0"/>
                                </a:rPr>
                                <m:t>1</m:t>
                              </m:r>
                            </m:num>
                            <m:den>
                              <m:sSub>
                                <m:sSubPr>
                                  <m:ctrlPr>
                                    <a:rPr lang="en-GB" sz="2400" i="1" dirty="0">
                                      <a:latin typeface="Cambria Math" panose="02040503050406030204" pitchFamily="18" charset="0"/>
                                    </a:rPr>
                                  </m:ctrlPr>
                                </m:sSubPr>
                                <m:e>
                                  <m:r>
                                    <a:rPr lang="en-GB" sz="2400" i="1" dirty="0">
                                      <a:latin typeface="Cambria Math" panose="02040503050406030204" pitchFamily="18" charset="0"/>
                                    </a:rPr>
                                    <m:t>|</m:t>
                                  </m:r>
                                  <m:r>
                                    <a:rPr lang="en-GB" sz="2400" i="1" dirty="0">
                                      <a:latin typeface="Cambria Math" panose="02040503050406030204" pitchFamily="18" charset="0"/>
                                    </a:rPr>
                                    <m:t>𝐷</m:t>
                                  </m:r>
                                </m:e>
                                <m:sub>
                                  <m:r>
                                    <a:rPr lang="en-GB" sz="2400" i="1" dirty="0">
                                      <a:latin typeface="Cambria Math" panose="02040503050406030204" pitchFamily="18" charset="0"/>
                                    </a:rPr>
                                    <m:t>𝑡𝑒𝑠𝑡</m:t>
                                  </m:r>
                                </m:sub>
                              </m:sSub>
                              <m:r>
                                <a:rPr lang="en-GB" sz="2400" i="1" dirty="0">
                                  <a:latin typeface="Cambria Math" panose="02040503050406030204" pitchFamily="18" charset="0"/>
                                </a:rPr>
                                <m:t>|</m:t>
                              </m:r>
                            </m:den>
                          </m:f>
                          <m:nary>
                            <m:naryPr>
                              <m:chr m:val="∑"/>
                              <m:supHide m:val="on"/>
                              <m:ctrlPr>
                                <a:rPr lang="en-GB" sz="2400" i="1" dirty="0">
                                  <a:latin typeface="Cambria Math" panose="02040503050406030204" pitchFamily="18" charset="0"/>
                                </a:rPr>
                              </m:ctrlPr>
                            </m:naryPr>
                            <m:sub>
                              <m:r>
                                <m:rPr>
                                  <m:brk m:alnAt="7"/>
                                </m:rPr>
                                <a:rPr lang="en-GB" sz="2400" i="1" dirty="0">
                                  <a:latin typeface="Cambria Math" panose="02040503050406030204" pitchFamily="18" charset="0"/>
                                </a:rPr>
                                <m:t>𝑥</m:t>
                              </m:r>
                              <m:r>
                                <a:rPr lang="en-GB" sz="2400" i="1" dirty="0">
                                  <a:latin typeface="Cambria Math" panose="02040503050406030204" pitchFamily="18" charset="0"/>
                                  <a:ea typeface="Cambria Math" panose="02040503050406030204" pitchFamily="18" charset="0"/>
                                </a:rPr>
                                <m:t>∈</m:t>
                              </m:r>
                              <m:sSub>
                                <m:sSubPr>
                                  <m:ctrlPr>
                                    <a:rPr lang="en-GB" sz="2400" i="1" dirty="0">
                                      <a:latin typeface="Cambria Math" panose="02040503050406030204" pitchFamily="18" charset="0"/>
                                    </a:rPr>
                                  </m:ctrlPr>
                                </m:sSubPr>
                                <m:e>
                                  <m:r>
                                    <a:rPr lang="en-GB" sz="2400" i="1" dirty="0">
                                      <a:latin typeface="Cambria Math" panose="02040503050406030204" pitchFamily="18" charset="0"/>
                                    </a:rPr>
                                    <m:t>𝐷</m:t>
                                  </m:r>
                                </m:e>
                                <m:sub>
                                  <m:r>
                                    <a:rPr lang="en-GB" sz="2400" i="1" dirty="0">
                                      <a:latin typeface="Cambria Math" panose="02040503050406030204" pitchFamily="18" charset="0"/>
                                    </a:rPr>
                                    <m:t>𝑡𝑒𝑠𝑡</m:t>
                                  </m:r>
                                </m:sub>
                              </m:sSub>
                            </m:sub>
                            <m:sup/>
                            <m:e>
                              <m:r>
                                <a:rPr lang="en-GB" sz="2400" i="1" dirty="0">
                                  <a:latin typeface="Cambria Math" panose="02040503050406030204" pitchFamily="18" charset="0"/>
                                </a:rPr>
                                <m:t>|</m:t>
                              </m:r>
                              <m:r>
                                <a:rPr lang="en-GB" sz="2400" i="1" dirty="0">
                                  <a:latin typeface="Cambria Math" panose="02040503050406030204" pitchFamily="18" charset="0"/>
                                </a:rPr>
                                <m:t>𝑜</m:t>
                              </m:r>
                              <m:d>
                                <m:dPr>
                                  <m:ctrlPr>
                                    <a:rPr lang="en-GB" sz="2400" i="1" dirty="0">
                                      <a:latin typeface="Cambria Math" panose="02040503050406030204" pitchFamily="18" charset="0"/>
                                    </a:rPr>
                                  </m:ctrlPr>
                                </m:dPr>
                                <m:e>
                                  <m:r>
                                    <a:rPr lang="en-GB" sz="2400" i="1" dirty="0">
                                      <a:latin typeface="Cambria Math" panose="02040503050406030204" pitchFamily="18" charset="0"/>
                                    </a:rPr>
                                    <m:t>𝑥</m:t>
                                  </m:r>
                                </m:e>
                              </m:d>
                              <m:r>
                                <a:rPr lang="en-GB" sz="2400" i="1" dirty="0">
                                  <a:latin typeface="Cambria Math" panose="02040503050406030204" pitchFamily="18" charset="0"/>
                                </a:rPr>
                                <m:t> − </m:t>
                              </m:r>
                              <m:r>
                                <a:rPr lang="en-GB" sz="2400" i="1" dirty="0">
                                  <a:latin typeface="Cambria Math" panose="02040503050406030204" pitchFamily="18" charset="0"/>
                                </a:rPr>
                                <m:t>𝑦</m:t>
                              </m:r>
                              <m:r>
                                <a:rPr lang="en-GB" sz="2400" i="1" dirty="0">
                                  <a:latin typeface="Cambria Math" panose="02040503050406030204" pitchFamily="18" charset="0"/>
                                </a:rPr>
                                <m:t>(</m:t>
                              </m:r>
                              <m:r>
                                <a:rPr lang="en-GB" sz="2400" i="1" dirty="0">
                                  <a:latin typeface="Cambria Math" panose="02040503050406030204" pitchFamily="18" charset="0"/>
                                </a:rPr>
                                <m:t>𝑥</m:t>
                              </m:r>
                              <m:r>
                                <a:rPr lang="en-GB" sz="2400" i="1" dirty="0">
                                  <a:latin typeface="Cambria Math" panose="02040503050406030204" pitchFamily="18" charset="0"/>
                                </a:rPr>
                                <m:t>)|</m:t>
                              </m:r>
                            </m:e>
                          </m:nary>
                        </m:e>
                      </m:box>
                    </m:oMath>
                  </m:oMathPara>
                </a14:m>
                <a:endParaRPr lang="en-US" sz="2200"/>
              </a:p>
              <a:p>
                <a:pPr marL="519113" lvl="1" indent="-123825">
                  <a:spcBef>
                    <a:spcPct val="260000"/>
                  </a:spcBef>
                  <a:buSzTx/>
                  <a:buFontTx/>
                  <a:buChar char="•"/>
                </a:pPr>
                <a:r>
                  <a:rPr lang="en-US" sz="1800" i="1">
                    <a:latin typeface="Courier New" panose="02070309020205020404" pitchFamily="49" charset="0"/>
                  </a:rPr>
                  <a:t>o(x)</a:t>
                </a:r>
                <a:r>
                  <a:rPr lang="en-US" sz="1800"/>
                  <a:t>: Giá trị đầu ra (dự đoán) bởi hệ thống đối với ví dụ </a:t>
                </a:r>
                <a:r>
                  <a:rPr lang="en-US" sz="1800" i="1">
                    <a:latin typeface="Courier New" panose="02070309020205020404" pitchFamily="49" charset="0"/>
                  </a:rPr>
                  <a:t>x</a:t>
                </a:r>
              </a:p>
              <a:p>
                <a:pPr marL="519113" lvl="1" indent="-123825">
                  <a:buSzTx/>
                  <a:buFontTx/>
                  <a:buChar char="•"/>
                </a:pPr>
                <a:r>
                  <a:rPr lang="en-US" sz="1800" i="1">
                    <a:latin typeface="Courier New" panose="02070309020205020404" pitchFamily="49" charset="0"/>
                  </a:rPr>
                  <a:t>d(x)</a:t>
                </a:r>
                <a:r>
                  <a:rPr lang="en-US" sz="1800"/>
                  <a:t>: Giá trị đầu ra thực sự (đúng) đối với ví dụ </a:t>
                </a:r>
                <a:r>
                  <a:rPr lang="en-US" sz="1800">
                    <a:latin typeface="Courier New" panose="02070309020205020404" pitchFamily="49" charset="0"/>
                  </a:rPr>
                  <a:t>x</a:t>
                </a:r>
                <a:endParaRPr lang="en-US" sz="1800" i="1"/>
              </a:p>
            </p:txBody>
          </p:sp>
        </mc:Choice>
        <mc:Fallback xmlns="">
          <p:sp>
            <p:nvSpPr>
              <p:cNvPr id="2055" name="Rectangle 3"/>
              <p:cNvSpPr>
                <a:spLocks noGrp="1" noRot="1" noChangeAspect="1" noMove="1" noResize="1" noEditPoints="1" noAdjustHandles="1" noChangeArrowheads="1" noChangeShapeType="1" noTextEdit="1"/>
              </p:cNvSpPr>
              <p:nvPr>
                <p:ph type="body" sz="half" idx="1"/>
              </p:nvPr>
            </p:nvSpPr>
            <p:spPr>
              <a:xfrm>
                <a:off x="457200" y="1341912"/>
                <a:ext cx="8229600" cy="4906488"/>
              </a:xfrm>
              <a:blipFill>
                <a:blip r:embed="rId2"/>
                <a:stretch>
                  <a:fillRect l="-926" t="-1546"/>
                </a:stretch>
              </a:blipFill>
            </p:spPr>
            <p:txBody>
              <a:bodyPr/>
              <a:lstStyle/>
              <a:p>
                <a:r>
                  <a:rPr>
                    <a:noFill/>
                  </a:rPr>
                  <a:t> </a:t>
                </a:r>
              </a:p>
            </p:txBody>
          </p:sp>
        </mc:Fallback>
      </mc:AlternateContent>
      <p:sp>
        <p:nvSpPr>
          <p:cNvPr id="12" name="Slide Number Placeholder 11"/>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19A9341-3850-4566-8E4E-5F4CB4499977}" type="slidenum">
              <a:rPr lang="en-US" altLang="en-US">
                <a:latin typeface="Garamond" panose="02020404030301010803" pitchFamily="18" charset="0"/>
              </a:rPr>
              <a:pPr eaLnBrk="1" hangingPunct="1"/>
              <a:t>21</a:t>
            </a:fld>
            <a:endParaRPr lang="en-US" altLang="en-US">
              <a:latin typeface="Garamond" panose="02020404030301010803" pitchFamily="18" charset="0"/>
            </a:endParaRPr>
          </a:p>
        </p:txBody>
      </p:sp>
    </p:spTree>
    <p:extLst>
      <p:ext uri="{BB962C8B-B14F-4D97-AF65-F5344CB8AC3E}">
        <p14:creationId xmlns:p14="http://schemas.microsoft.com/office/powerpoint/2010/main" val="3495536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z="3600">
                <a:latin typeface="Tahoma"/>
                <a:cs typeface="Tahoma"/>
              </a:rPr>
              <a:t>Ma trận nhầm lẫn </a:t>
            </a:r>
            <a:r>
              <a:rPr lang="en-US" sz="3200">
                <a:latin typeface="Tahoma"/>
                <a:cs typeface="Tahoma"/>
              </a:rPr>
              <a:t>(Confusion matrix)</a:t>
            </a:r>
            <a:endParaRPr lang="en-US" sz="3600">
              <a:latin typeface="Tahoma"/>
              <a:cs typeface="Tahoma"/>
            </a:endParaRPr>
          </a:p>
        </p:txBody>
      </p:sp>
      <p:sp>
        <p:nvSpPr>
          <p:cNvPr id="26627" name="Rectangle 3"/>
          <p:cNvSpPr>
            <a:spLocks noGrp="1" noChangeArrowheads="1"/>
          </p:cNvSpPr>
          <p:nvPr>
            <p:ph type="body" sz="half" idx="1"/>
          </p:nvPr>
        </p:nvSpPr>
        <p:spPr>
          <a:xfrm>
            <a:off x="381000" y="1301710"/>
            <a:ext cx="8153400" cy="990600"/>
          </a:xfrm>
        </p:spPr>
        <p:txBody>
          <a:bodyPr>
            <a:normAutofit fontScale="92500" lnSpcReduction="10000"/>
          </a:bodyPr>
          <a:lstStyle/>
          <a:p>
            <a:pPr marL="227013" indent="-227013"/>
            <a:r>
              <a:rPr lang="en-US" sz="2200"/>
              <a:t>Còn được gọi là Contingency Table</a:t>
            </a:r>
          </a:p>
          <a:p>
            <a:pPr marL="227013" indent="-227013"/>
            <a:r>
              <a:rPr lang="en-US" sz="2200" b="1"/>
              <a:t>Chỉ được sử dụng đối với bài toán phân loại</a:t>
            </a:r>
          </a:p>
          <a:p>
            <a:pPr marL="554038" lvl="1" indent="-227013"/>
            <a:r>
              <a:rPr lang="en-US" sz="1800" i="1"/>
              <a:t>Không thể áp dụng cho bài toán hồi quy (dự đoán)</a:t>
            </a:r>
          </a:p>
        </p:txBody>
      </p:sp>
      <p:graphicFrame>
        <p:nvGraphicFramePr>
          <p:cNvPr id="54351" name="Group 79"/>
          <p:cNvGraphicFramePr>
            <a:graphicFrameLocks noGrp="1"/>
          </p:cNvGraphicFramePr>
          <p:nvPr>
            <p:ph sz="half" idx="2"/>
          </p:nvPr>
        </p:nvGraphicFramePr>
        <p:xfrm>
          <a:off x="3810000" y="3657600"/>
          <a:ext cx="4876800" cy="2377440"/>
        </p:xfrm>
        <a:graphic>
          <a:graphicData uri="http://schemas.openxmlformats.org/drawingml/2006/table">
            <a:tbl>
              <a:tblPr/>
              <a:tblGrid>
                <a:gridCol w="12954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914400">
                <a:tc rowSpan="2" gridSpan="2">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sz="2000" b="0" i="0" u="none" strike="noStrike" cap="none" normalizeH="0" baseline="0">
                          <a:ln>
                            <a:noFill/>
                          </a:ln>
                          <a:solidFill>
                            <a:schemeClr val="tx1"/>
                          </a:solidFill>
                          <a:effectLst/>
                          <a:latin typeface="Arial" panose="020B0604020202020204" pitchFamily="34" charset="0"/>
                        </a:rPr>
                        <a:t>Lớp </a:t>
                      </a:r>
                      <a:r>
                        <a:rPr kumimoji="0" lang="en-US" sz="2000" b="0" i="1" u="none" strike="noStrike" cap="none" normalizeH="0" baseline="0">
                          <a:ln>
                            <a:noFill/>
                          </a:ln>
                          <a:solidFill>
                            <a:schemeClr val="tx1"/>
                          </a:solidFill>
                          <a:effectLst/>
                          <a:latin typeface="Arial" panose="020B0604020202020204" pitchFamily="34" charset="0"/>
                        </a:rPr>
                        <a:t>c</a:t>
                      </a:r>
                      <a:r>
                        <a:rPr kumimoji="0" lang="en-US" sz="2000" b="0" i="1" u="none" strike="noStrike" cap="none" normalizeH="0" baseline="-25000">
                          <a:ln>
                            <a:noFill/>
                          </a:ln>
                          <a:solidFill>
                            <a:schemeClr val="tx1"/>
                          </a:solidFill>
                          <a:effectLst/>
                          <a:latin typeface="Arial" panose="020B0604020202020204" pitchFamily="34" charset="0"/>
                        </a:rPr>
                        <a:t>i</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vi-VN"/>
                    </a:p>
                  </a:txBody>
                  <a:tcPr/>
                </a:tc>
                <a:tc gridSpan="2">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sz="2000" b="0" i="0" u="none" strike="noStrike" cap="none" normalizeH="0" baseline="0">
                          <a:ln>
                            <a:noFill/>
                          </a:ln>
                          <a:solidFill>
                            <a:schemeClr val="tx1"/>
                          </a:solidFill>
                          <a:effectLst/>
                          <a:latin typeface="Arial" panose="020B0604020202020204" pitchFamily="34" charset="0"/>
                        </a:rPr>
                        <a:t>Được phân lớp</a:t>
                      </a:r>
                    </a:p>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sz="2000" b="1" i="0" u="none" strike="noStrike" cap="none" normalizeH="0" baseline="0">
                          <a:ln>
                            <a:noFill/>
                          </a:ln>
                          <a:solidFill>
                            <a:schemeClr val="tx1"/>
                          </a:solidFill>
                          <a:effectLst/>
                          <a:latin typeface="Arial" panose="020B0604020202020204" pitchFamily="34" charset="0"/>
                        </a:rPr>
                        <a:t>bởi hệ thống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extLst>
                  <a:ext uri="{0D108BD9-81ED-4DB2-BD59-A6C34878D82A}">
                    <a16:rowId xmlns:a16="http://schemas.microsoft.com/office/drawing/2014/main" val="10000"/>
                  </a:ext>
                </a:extLst>
              </a:tr>
              <a:tr h="457200">
                <a:tc gridSpan="2" vMerge="1">
                  <a:txBody>
                    <a:bodyPr/>
                    <a:lstStyle/>
                    <a:p>
                      <a:endParaRPr lang="vi-VN"/>
                    </a:p>
                  </a:txBody>
                  <a:tcPr/>
                </a:tc>
                <a:tc hMerge="1" vMerge="1">
                  <a:txBody>
                    <a:bodyPr/>
                    <a:lstStyle/>
                    <a:p>
                      <a:endParaRPr lang="vi-VN"/>
                    </a:p>
                  </a:txBody>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sz="2000" b="0" i="0" u="none" strike="noStrike" cap="none" normalizeH="0" baseline="0">
                          <a:ln>
                            <a:noFill/>
                          </a:ln>
                          <a:solidFill>
                            <a:schemeClr val="tx1"/>
                          </a:solidFill>
                          <a:effectLst/>
                          <a:latin typeface="Arial" panose="020B0604020202020204" pitchFamily="34" charset="0"/>
                        </a:rPr>
                        <a:t>Thuộc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sz="2000" b="0" i="0" u="none" strike="noStrike" cap="none" normalizeH="0" baseline="0">
                          <a:ln>
                            <a:noFill/>
                          </a:ln>
                          <a:solidFill>
                            <a:schemeClr val="tx1"/>
                          </a:solidFill>
                          <a:effectLst/>
                          <a:latin typeface="Arial" panose="020B0604020202020204" pitchFamily="34" charset="0"/>
                        </a:rPr>
                        <a:t>Ko thuộc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rowSpan="2">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sz="2000" b="0" i="0" u="none" strike="noStrike" cap="none" normalizeH="0" baseline="0">
                          <a:ln>
                            <a:noFill/>
                          </a:ln>
                          <a:solidFill>
                            <a:schemeClr val="tx1"/>
                          </a:solidFill>
                          <a:effectLst/>
                          <a:latin typeface="Arial" panose="020B0604020202020204" pitchFamily="34" charset="0"/>
                        </a:rPr>
                        <a:t>Phân lớp </a:t>
                      </a:r>
                      <a:r>
                        <a:rPr kumimoji="0" lang="en-US" sz="2000" b="1" i="0" u="none" strike="noStrike" cap="none" normalizeH="0" baseline="0">
                          <a:ln>
                            <a:noFill/>
                          </a:ln>
                          <a:solidFill>
                            <a:schemeClr val="tx1"/>
                          </a:solidFill>
                          <a:effectLst/>
                          <a:latin typeface="Arial" panose="020B0604020202020204" pitchFamily="34" charset="0"/>
                        </a:rPr>
                        <a:t>thực sự (đúng)</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sz="2000" b="0" i="0" u="none" strike="noStrike" cap="none" normalizeH="0" baseline="0">
                          <a:ln>
                            <a:noFill/>
                          </a:ln>
                          <a:solidFill>
                            <a:schemeClr val="tx1"/>
                          </a:solidFill>
                          <a:effectLst/>
                          <a:latin typeface="Arial" panose="020B0604020202020204" pitchFamily="34" charset="0"/>
                        </a:rPr>
                        <a:t>Thuộc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sz="2000" b="1" i="0" u="none" strike="noStrike" cap="none" normalizeH="0" baseline="0">
                          <a:ln>
                            <a:noFill/>
                          </a:ln>
                          <a:solidFill>
                            <a:srgbClr val="0000FF"/>
                          </a:solidFill>
                          <a:effectLst/>
                          <a:latin typeface="Arial" panose="020B0604020202020204" pitchFamily="34" charset="0"/>
                        </a:rPr>
                        <a:t>TP</a:t>
                      </a:r>
                      <a:r>
                        <a:rPr kumimoji="0" lang="en-US" sz="2000" b="1" i="0" u="none" strike="noStrike" cap="none" normalizeH="0" baseline="-25000">
                          <a:ln>
                            <a:noFill/>
                          </a:ln>
                          <a:solidFill>
                            <a:srgbClr val="0000FF"/>
                          </a:solidFill>
                          <a:effectLst/>
                          <a:latin typeface="Arial" panose="020B0604020202020204" pitchFamily="34" charset="0"/>
                        </a:rPr>
                        <a:t>i</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sz="2000" b="1" i="0" u="none" strike="noStrike" cap="none" normalizeH="0" baseline="0">
                          <a:ln>
                            <a:noFill/>
                          </a:ln>
                          <a:solidFill>
                            <a:srgbClr val="FF0000"/>
                          </a:solidFill>
                          <a:effectLst/>
                          <a:latin typeface="Arial" panose="020B0604020202020204" pitchFamily="34" charset="0"/>
                        </a:rPr>
                        <a:t>FN</a:t>
                      </a:r>
                      <a:r>
                        <a:rPr kumimoji="0" lang="en-US" sz="2000" b="1" i="0" u="none" strike="noStrike" cap="none" normalizeH="0" baseline="-25000">
                          <a:ln>
                            <a:noFill/>
                          </a:ln>
                          <a:solidFill>
                            <a:srgbClr val="FF0000"/>
                          </a:solidFill>
                          <a:effectLst/>
                          <a:latin typeface="Arial" panose="020B0604020202020204" pitchFamily="34" charset="0"/>
                        </a:rPr>
                        <a:t>i</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vMerge="1">
                  <a:txBody>
                    <a:bodyPr/>
                    <a:lstStyle/>
                    <a:p>
                      <a:endParaRPr lang="vi-VN"/>
                    </a:p>
                  </a:txBody>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sz="2000" b="0" i="0" u="none" strike="noStrike" cap="none" normalizeH="0" baseline="0">
                          <a:ln>
                            <a:noFill/>
                          </a:ln>
                          <a:solidFill>
                            <a:schemeClr val="tx1"/>
                          </a:solidFill>
                          <a:effectLst/>
                          <a:latin typeface="Arial" panose="020B0604020202020204" pitchFamily="34" charset="0"/>
                        </a:rPr>
                        <a:t>Ko thuộc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sz="2000" b="1" i="0" u="none" strike="noStrike" cap="none" normalizeH="0" baseline="0">
                          <a:ln>
                            <a:noFill/>
                          </a:ln>
                          <a:solidFill>
                            <a:srgbClr val="FF0000"/>
                          </a:solidFill>
                          <a:effectLst/>
                          <a:latin typeface="Arial" panose="020B0604020202020204" pitchFamily="34" charset="0"/>
                        </a:rPr>
                        <a:t>FP</a:t>
                      </a:r>
                      <a:r>
                        <a:rPr kumimoji="0" lang="en-US" sz="2000" b="1" i="0" u="none" strike="noStrike" cap="none" normalizeH="0" baseline="-25000">
                          <a:ln>
                            <a:noFill/>
                          </a:ln>
                          <a:solidFill>
                            <a:srgbClr val="FF0000"/>
                          </a:solidFill>
                          <a:effectLst/>
                          <a:latin typeface="Arial" panose="020B0604020202020204" pitchFamily="34" charset="0"/>
                        </a:rPr>
                        <a:t>i</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marL="742950" indent="-285750" eaLnBrk="0" hangingPunct="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marL="1143000" indent="-228600" eaLnBrk="0" hangingPunct="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marL="2057400" indent="-228600" eaLnBrk="0" hangingPunct="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tabLst/>
                      </a:pPr>
                      <a:r>
                        <a:rPr kumimoji="0" lang="en-US" sz="2000" b="1" i="0" u="none" strike="noStrike" cap="none" normalizeH="0" baseline="0">
                          <a:ln>
                            <a:noFill/>
                          </a:ln>
                          <a:solidFill>
                            <a:srgbClr val="0000FF"/>
                          </a:solidFill>
                          <a:effectLst/>
                          <a:latin typeface="Arial" panose="020B0604020202020204" pitchFamily="34" charset="0"/>
                        </a:rPr>
                        <a:t>TN</a:t>
                      </a:r>
                      <a:r>
                        <a:rPr kumimoji="0" lang="en-US" sz="2000" b="1" i="0" u="none" strike="noStrike" cap="none" normalizeH="0" baseline="-25000">
                          <a:ln>
                            <a:noFill/>
                          </a:ln>
                          <a:solidFill>
                            <a:srgbClr val="0000FF"/>
                          </a:solidFill>
                          <a:effectLst/>
                          <a:latin typeface="Arial" panose="020B0604020202020204" pitchFamily="34" charset="0"/>
                        </a:rPr>
                        <a:t>i</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6650" name="Rectangle 56"/>
          <p:cNvSpPr>
            <a:spLocks noChangeArrowheads="1"/>
          </p:cNvSpPr>
          <p:nvPr/>
        </p:nvSpPr>
        <p:spPr bwMode="auto">
          <a:xfrm>
            <a:off x="381000" y="2438400"/>
            <a:ext cx="8305800" cy="381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169863" indent="-169863"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Clr>
                <a:schemeClr val="tx2"/>
              </a:buClr>
              <a:buFontTx/>
              <a:buChar char="•"/>
            </a:pPr>
            <a:r>
              <a:rPr lang="en-US" b="1" i="1">
                <a:solidFill>
                  <a:srgbClr val="0000FF"/>
                </a:solidFill>
              </a:rPr>
              <a:t>TP</a:t>
            </a:r>
            <a:r>
              <a:rPr lang="en-US" b="1" i="1" baseline="-25000">
                <a:solidFill>
                  <a:srgbClr val="0000FF"/>
                </a:solidFill>
              </a:rPr>
              <a:t>i</a:t>
            </a:r>
            <a:r>
              <a:rPr lang="en-US">
                <a:solidFill>
                  <a:srgbClr val="0000FF"/>
                </a:solidFill>
              </a:rPr>
              <a:t> (true positive):  Số lượng các ví dụ thuộc lớp </a:t>
            </a:r>
            <a:r>
              <a:rPr lang="en-US" i="1">
                <a:solidFill>
                  <a:srgbClr val="0000FF"/>
                </a:solidFill>
              </a:rPr>
              <a:t>c</a:t>
            </a:r>
            <a:r>
              <a:rPr lang="en-US" i="1" baseline="-25000">
                <a:solidFill>
                  <a:srgbClr val="0000FF"/>
                </a:solidFill>
              </a:rPr>
              <a:t>i</a:t>
            </a:r>
            <a:r>
              <a:rPr lang="en-US">
                <a:solidFill>
                  <a:srgbClr val="0000FF"/>
                </a:solidFill>
              </a:rPr>
              <a:t> được phân loại chính xác vào lớp </a:t>
            </a:r>
            <a:r>
              <a:rPr lang="en-US" i="1">
                <a:solidFill>
                  <a:srgbClr val="0000FF"/>
                </a:solidFill>
              </a:rPr>
              <a:t>c</a:t>
            </a:r>
            <a:r>
              <a:rPr lang="en-US" i="1" baseline="-25000">
                <a:solidFill>
                  <a:srgbClr val="0000FF"/>
                </a:solidFill>
              </a:rPr>
              <a:t>i</a:t>
            </a:r>
            <a:endParaRPr lang="en-US">
              <a:solidFill>
                <a:srgbClr val="0000FF"/>
              </a:solidFill>
            </a:endParaRPr>
          </a:p>
          <a:p>
            <a:pPr>
              <a:spcBef>
                <a:spcPct val="40000"/>
              </a:spcBef>
              <a:buClr>
                <a:schemeClr val="tx2"/>
              </a:buClr>
              <a:buFontTx/>
              <a:buChar char="•"/>
            </a:pPr>
            <a:r>
              <a:rPr lang="en-US" b="1" i="1">
                <a:solidFill>
                  <a:srgbClr val="FF0000"/>
                </a:solidFill>
              </a:rPr>
              <a:t>FP</a:t>
            </a:r>
            <a:r>
              <a:rPr lang="en-US" b="1" i="1" baseline="-25000">
                <a:solidFill>
                  <a:srgbClr val="FF0000"/>
                </a:solidFill>
              </a:rPr>
              <a:t>i</a:t>
            </a:r>
            <a:r>
              <a:rPr lang="en-US">
                <a:solidFill>
                  <a:srgbClr val="FF0000"/>
                </a:solidFill>
              </a:rPr>
              <a:t> (false positive):  Số lượng các ví dụ không thuộc lớp </a:t>
            </a:r>
            <a:r>
              <a:rPr lang="en-US" i="1">
                <a:solidFill>
                  <a:srgbClr val="FF0000"/>
                </a:solidFill>
              </a:rPr>
              <a:t>c</a:t>
            </a:r>
            <a:r>
              <a:rPr lang="en-US" i="1" baseline="-25000">
                <a:solidFill>
                  <a:srgbClr val="FF0000"/>
                </a:solidFill>
              </a:rPr>
              <a:t>i</a:t>
            </a:r>
            <a:r>
              <a:rPr lang="en-US">
                <a:solidFill>
                  <a:srgbClr val="FF0000"/>
                </a:solidFill>
              </a:rPr>
              <a:t> bị phân loại nhầm vào lớp </a:t>
            </a:r>
            <a:r>
              <a:rPr lang="en-US" i="1">
                <a:solidFill>
                  <a:srgbClr val="FF0000"/>
                </a:solidFill>
              </a:rPr>
              <a:t>c</a:t>
            </a:r>
            <a:r>
              <a:rPr lang="en-US" i="1" baseline="-25000">
                <a:solidFill>
                  <a:srgbClr val="FF0000"/>
                </a:solidFill>
              </a:rPr>
              <a:t>i</a:t>
            </a:r>
          </a:p>
        </p:txBody>
      </p:sp>
      <p:sp>
        <p:nvSpPr>
          <p:cNvPr id="31" name="Slide Number Placeholder 30"/>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D822F08-E854-4E54-AF19-717D35DA51D7}" type="slidenum">
              <a:rPr lang="en-US" altLang="en-US">
                <a:latin typeface="Garamond" panose="02020404030301010803" pitchFamily="18" charset="0"/>
              </a:rPr>
              <a:pPr eaLnBrk="1" hangingPunct="1"/>
              <a:t>22</a:t>
            </a:fld>
            <a:endParaRPr lang="en-US" altLang="en-US">
              <a:latin typeface="Garamond" panose="02020404030301010803" pitchFamily="18" charset="0"/>
            </a:endParaRPr>
          </a:p>
        </p:txBody>
      </p:sp>
      <p:sp>
        <p:nvSpPr>
          <p:cNvPr id="7" name="Rectangle 56"/>
          <p:cNvSpPr>
            <a:spLocks noChangeArrowheads="1"/>
          </p:cNvSpPr>
          <p:nvPr/>
        </p:nvSpPr>
        <p:spPr bwMode="auto">
          <a:xfrm>
            <a:off x="381000" y="3857622"/>
            <a:ext cx="3200400" cy="26193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169863" indent="-169863"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40000"/>
              </a:spcBef>
              <a:buClr>
                <a:schemeClr val="tx2"/>
              </a:buClr>
              <a:buFontTx/>
              <a:buChar char="•"/>
            </a:pPr>
            <a:r>
              <a:rPr lang="en-US" b="1" i="1">
                <a:solidFill>
                  <a:srgbClr val="0000FF"/>
                </a:solidFill>
              </a:rPr>
              <a:t>TN</a:t>
            </a:r>
            <a:r>
              <a:rPr lang="en-US" b="1" i="1" baseline="-25000">
                <a:solidFill>
                  <a:srgbClr val="0000FF"/>
                </a:solidFill>
              </a:rPr>
              <a:t>i</a:t>
            </a:r>
            <a:r>
              <a:rPr lang="en-US">
                <a:solidFill>
                  <a:srgbClr val="0000FF"/>
                </a:solidFill>
              </a:rPr>
              <a:t> (true negative):  Số lượng các ví dụ không thuộc lớp </a:t>
            </a:r>
            <a:r>
              <a:rPr lang="en-US" i="1">
                <a:solidFill>
                  <a:srgbClr val="0000FF"/>
                </a:solidFill>
              </a:rPr>
              <a:t>c</a:t>
            </a:r>
            <a:r>
              <a:rPr lang="en-US" i="1" baseline="-25000">
                <a:solidFill>
                  <a:srgbClr val="0000FF"/>
                </a:solidFill>
              </a:rPr>
              <a:t>i</a:t>
            </a:r>
            <a:r>
              <a:rPr lang="en-US">
                <a:solidFill>
                  <a:srgbClr val="0000FF"/>
                </a:solidFill>
              </a:rPr>
              <a:t> được phân loại (chính xác)</a:t>
            </a:r>
          </a:p>
          <a:p>
            <a:pPr>
              <a:spcBef>
                <a:spcPct val="40000"/>
              </a:spcBef>
              <a:buClr>
                <a:schemeClr val="tx2"/>
              </a:buClr>
              <a:buFontTx/>
              <a:buChar char="•"/>
            </a:pPr>
            <a:r>
              <a:rPr lang="en-US" b="1" i="1">
                <a:solidFill>
                  <a:srgbClr val="FF0000"/>
                </a:solidFill>
              </a:rPr>
              <a:t>FN</a:t>
            </a:r>
            <a:r>
              <a:rPr lang="en-US" b="1" i="1" baseline="-25000">
                <a:solidFill>
                  <a:srgbClr val="FF0000"/>
                </a:solidFill>
              </a:rPr>
              <a:t>i</a:t>
            </a:r>
            <a:r>
              <a:rPr lang="en-US">
                <a:solidFill>
                  <a:srgbClr val="FF0000"/>
                </a:solidFill>
              </a:rPr>
              <a:t> (false negative): Số lượng các ví dụ thuộc lớp </a:t>
            </a:r>
            <a:r>
              <a:rPr lang="en-US" i="1">
                <a:solidFill>
                  <a:srgbClr val="FF0000"/>
                </a:solidFill>
              </a:rPr>
              <a:t>c</a:t>
            </a:r>
            <a:r>
              <a:rPr lang="en-US" i="1" baseline="-25000">
                <a:solidFill>
                  <a:srgbClr val="FF0000"/>
                </a:solidFill>
              </a:rPr>
              <a:t>i</a:t>
            </a:r>
            <a:r>
              <a:rPr lang="en-US">
                <a:solidFill>
                  <a:srgbClr val="FF0000"/>
                </a:solidFill>
              </a:rPr>
              <a:t>- bị phân loại nhầm (vào các lớp khác </a:t>
            </a:r>
            <a:r>
              <a:rPr lang="en-US" i="1">
                <a:solidFill>
                  <a:srgbClr val="FF0000"/>
                </a:solidFill>
              </a:rPr>
              <a:t>c</a:t>
            </a:r>
            <a:r>
              <a:rPr lang="en-US" i="1" baseline="-25000">
                <a:solidFill>
                  <a:srgbClr val="FF0000"/>
                </a:solidFill>
              </a:rPr>
              <a:t>i</a:t>
            </a:r>
            <a:r>
              <a:rPr lang="en-US">
                <a:solidFill>
                  <a:srgbClr val="FF0000"/>
                </a:solidFill>
              </a:rPr>
              <a:t>)</a:t>
            </a:r>
            <a:endParaRPr lang="en-US" i="1" baseline="-25000">
              <a:solidFill>
                <a:srgbClr val="FF0000"/>
              </a:solidFill>
            </a:endParaRPr>
          </a:p>
        </p:txBody>
      </p:sp>
    </p:spTree>
    <p:extLst>
      <p:ext uri="{BB962C8B-B14F-4D97-AF65-F5344CB8AC3E}">
        <p14:creationId xmlns:p14="http://schemas.microsoft.com/office/powerpoint/2010/main" val="2394494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457200" y="304800"/>
            <a:ext cx="8229600" cy="762000"/>
          </a:xfrm>
        </p:spPr>
        <p:txBody>
          <a:bodyPr/>
          <a:lstStyle/>
          <a:p>
            <a:r>
              <a:rPr lang="en-US" sz="3600">
                <a:latin typeface="Tahoma"/>
                <a:cs typeface="Tahoma"/>
              </a:rPr>
              <a:t>Precision and Recall (1)</a:t>
            </a:r>
          </a:p>
        </p:txBody>
      </p:sp>
      <p:sp>
        <p:nvSpPr>
          <p:cNvPr id="3077" name="Rectangle 3"/>
          <p:cNvSpPr>
            <a:spLocks noGrp="1" noChangeArrowheads="1"/>
          </p:cNvSpPr>
          <p:nvPr>
            <p:ph type="body" sz="half" idx="1"/>
          </p:nvPr>
        </p:nvSpPr>
        <p:spPr>
          <a:xfrm>
            <a:off x="457200" y="1295400"/>
            <a:ext cx="4953000" cy="4648200"/>
          </a:xfrm>
        </p:spPr>
        <p:txBody>
          <a:bodyPr/>
          <a:lstStyle/>
          <a:p>
            <a:pPr marL="227013" indent="-227013"/>
            <a:r>
              <a:rPr lang="en-US" sz="2200"/>
              <a:t>Rất hay được sử dụng để đánh giá các hệ thống phân loại văn bản</a:t>
            </a:r>
          </a:p>
          <a:p>
            <a:pPr marL="227013" indent="-227013">
              <a:spcBef>
                <a:spcPct val="60000"/>
              </a:spcBef>
            </a:pPr>
            <a:r>
              <a:rPr lang="en-US" sz="2400" b="1"/>
              <a:t>Precision</a:t>
            </a:r>
            <a:r>
              <a:rPr lang="en-US" sz="2400"/>
              <a:t> đối với lớp </a:t>
            </a:r>
            <a:r>
              <a:rPr lang="en-US" sz="2400" i="1">
                <a:latin typeface="Courier New" panose="02070309020205020404" pitchFamily="49" charset="0"/>
              </a:rPr>
              <a:t>c</a:t>
            </a:r>
            <a:r>
              <a:rPr lang="en-US" sz="2400" i="1" baseline="-25000">
                <a:latin typeface="Courier New" panose="02070309020205020404" pitchFamily="49" charset="0"/>
              </a:rPr>
              <a:t>i</a:t>
            </a:r>
          </a:p>
          <a:p>
            <a:pPr marL="722313" lvl="1">
              <a:buSzTx/>
              <a:buFont typeface="Arial" panose="020B0604020202020204" pitchFamily="34" charset="0"/>
              <a:buChar char="→"/>
            </a:pPr>
            <a:r>
              <a:rPr lang="en-US" sz="2000"/>
              <a:t>Tổng số các ví dụ thuộc lớp </a:t>
            </a:r>
            <a:r>
              <a:rPr lang="en-US" sz="2000" i="1">
                <a:latin typeface="Courier New" panose="02070309020205020404" pitchFamily="49" charset="0"/>
              </a:rPr>
              <a:t>c</a:t>
            </a:r>
            <a:r>
              <a:rPr lang="en-US" sz="2000" i="1" baseline="-25000">
                <a:latin typeface="Courier New" panose="02070309020205020404" pitchFamily="49" charset="0"/>
              </a:rPr>
              <a:t>i</a:t>
            </a:r>
            <a:r>
              <a:rPr lang="en-US" sz="2000"/>
              <a:t> </a:t>
            </a:r>
            <a:r>
              <a:rPr lang="en-US" sz="2000" u="sng"/>
              <a:t>được phân loại chính xác </a:t>
            </a:r>
            <a:r>
              <a:rPr lang="en-US" sz="2000"/>
              <a:t>chia cho tổng số các ví dụ được phân loại vào lớp </a:t>
            </a:r>
            <a:r>
              <a:rPr lang="en-US" sz="2000" i="1">
                <a:latin typeface="Courier New" panose="02070309020205020404" pitchFamily="49" charset="0"/>
              </a:rPr>
              <a:t>c</a:t>
            </a:r>
            <a:r>
              <a:rPr lang="en-US" sz="2000" i="1" baseline="-25000">
                <a:latin typeface="Courier New" panose="02070309020205020404" pitchFamily="49" charset="0"/>
              </a:rPr>
              <a:t>i</a:t>
            </a:r>
          </a:p>
          <a:p>
            <a:pPr marL="227013" indent="-227013">
              <a:spcBef>
                <a:spcPct val="80000"/>
              </a:spcBef>
            </a:pPr>
            <a:r>
              <a:rPr lang="en-US" sz="2400" b="1"/>
              <a:t>Recall</a:t>
            </a:r>
            <a:r>
              <a:rPr lang="en-US" sz="2400"/>
              <a:t> đối với lớp </a:t>
            </a:r>
            <a:r>
              <a:rPr lang="en-US" sz="2400" i="1">
                <a:latin typeface="Courier New" panose="02070309020205020404" pitchFamily="49" charset="0"/>
              </a:rPr>
              <a:t>c</a:t>
            </a:r>
            <a:r>
              <a:rPr lang="en-US" sz="2400" i="1" baseline="-25000">
                <a:latin typeface="Courier New" panose="02070309020205020404" pitchFamily="49" charset="0"/>
              </a:rPr>
              <a:t>i</a:t>
            </a:r>
          </a:p>
          <a:p>
            <a:pPr marL="722313" lvl="1">
              <a:buSzTx/>
              <a:buFont typeface="Arial" panose="020B0604020202020204" pitchFamily="34" charset="0"/>
              <a:buChar char="→"/>
            </a:pPr>
            <a:r>
              <a:rPr lang="en-US" sz="2000"/>
              <a:t>Tổng số các ví dụ thuộc lớp</a:t>
            </a:r>
            <a:r>
              <a:rPr lang="en-US" sz="2000" i="1">
                <a:latin typeface="Courier New" panose="02070309020205020404" pitchFamily="49" charset="0"/>
              </a:rPr>
              <a:t>c</a:t>
            </a:r>
            <a:r>
              <a:rPr lang="en-US" sz="2000" i="1" baseline="-25000">
                <a:latin typeface="Courier New" panose="02070309020205020404" pitchFamily="49" charset="0"/>
              </a:rPr>
              <a:t>i</a:t>
            </a:r>
            <a:r>
              <a:rPr lang="en-US" sz="2000"/>
              <a:t> </a:t>
            </a:r>
            <a:r>
              <a:rPr lang="en-US" sz="2000" u="sng"/>
              <a:t>được phân loại chính xác</a:t>
            </a:r>
            <a:r>
              <a:rPr lang="en-US" sz="2000"/>
              <a:t> chia cho tổng số các ví dụ thuộc lớp </a:t>
            </a:r>
            <a:r>
              <a:rPr lang="en-US" sz="2000" i="1">
                <a:latin typeface="Courier New" panose="02070309020205020404" pitchFamily="49" charset="0"/>
              </a:rPr>
              <a:t>c</a:t>
            </a:r>
            <a:r>
              <a:rPr lang="en-US" sz="2000" i="1" baseline="-25000">
                <a:latin typeface="Courier New" panose="02070309020205020404" pitchFamily="49" charset="0"/>
              </a:rPr>
              <a:t>i</a:t>
            </a:r>
            <a:endParaRPr lang="en-US" sz="2000"/>
          </a:p>
        </p:txBody>
      </p:sp>
      <p:graphicFrame>
        <p:nvGraphicFramePr>
          <p:cNvPr id="3074" name="Object 4"/>
          <p:cNvGraphicFramePr>
            <a:graphicFrameLocks noGrp="1" noChangeAspect="1"/>
          </p:cNvGraphicFramePr>
          <p:nvPr>
            <p:ph sz="quarter" idx="2"/>
          </p:nvPr>
        </p:nvGraphicFramePr>
        <p:xfrm>
          <a:off x="5683250" y="2590800"/>
          <a:ext cx="2717800" cy="769938"/>
        </p:xfrm>
        <a:graphic>
          <a:graphicData uri="http://schemas.openxmlformats.org/presentationml/2006/ole">
            <mc:AlternateContent xmlns:mc="http://schemas.openxmlformats.org/markup-compatibility/2006">
              <mc:Choice xmlns:v="urn:schemas-microsoft-com:vml" Requires="v">
                <p:oleObj name="Equation" r:id="rId2" imgW="1524000" imgH="431800" progId="Equation.3">
                  <p:embed/>
                </p:oleObj>
              </mc:Choice>
              <mc:Fallback>
                <p:oleObj name="Equation" r:id="rId2" imgW="1524000" imgH="431800" progId="Equation.3">
                  <p:embed/>
                  <p:pic>
                    <p:nvPicPr>
                      <p:cNvPr id="3074" name="Object 4"/>
                      <p:cNvPicPr>
                        <a:picLocks noChangeAspect="1" noChangeArrowheads="1"/>
                      </p:cNvPicPr>
                      <p:nvPr/>
                    </p:nvPicPr>
                    <p:blipFill>
                      <a:blip r:embed="rId3"/>
                      <a:srcRect/>
                      <a:stretch>
                        <a:fillRect/>
                      </a:stretch>
                    </p:blipFill>
                    <p:spPr bwMode="auto">
                      <a:xfrm>
                        <a:off x="5683250" y="2590800"/>
                        <a:ext cx="2717800" cy="769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3075" name="Object 6"/>
          <p:cNvGraphicFramePr>
            <a:graphicFrameLocks noGrp="1" noChangeAspect="1"/>
          </p:cNvGraphicFramePr>
          <p:nvPr>
            <p:ph sz="quarter" idx="3"/>
          </p:nvPr>
        </p:nvGraphicFramePr>
        <p:xfrm>
          <a:off x="5770563" y="4343400"/>
          <a:ext cx="2481262" cy="781050"/>
        </p:xfrm>
        <a:graphic>
          <a:graphicData uri="http://schemas.openxmlformats.org/presentationml/2006/ole">
            <mc:AlternateContent xmlns:mc="http://schemas.openxmlformats.org/markup-compatibility/2006">
              <mc:Choice xmlns:v="urn:schemas-microsoft-com:vml" Requires="v">
                <p:oleObj name="Equation" r:id="rId4" imgW="1371600" imgH="431800" progId="Equation.3">
                  <p:embed/>
                </p:oleObj>
              </mc:Choice>
              <mc:Fallback>
                <p:oleObj name="Equation" r:id="rId4" imgW="1371600" imgH="431800" progId="Equation.3">
                  <p:embed/>
                  <p:pic>
                    <p:nvPicPr>
                      <p:cNvPr id="3075" name="Object 6"/>
                      <p:cNvPicPr>
                        <a:picLocks noChangeAspect="1" noChangeArrowheads="1"/>
                      </p:cNvPicPr>
                      <p:nvPr/>
                    </p:nvPicPr>
                    <p:blipFill>
                      <a:blip r:embed="rId5"/>
                      <a:srcRect/>
                      <a:stretch>
                        <a:fillRect/>
                      </a:stretch>
                    </p:blipFill>
                    <p:spPr bwMode="auto">
                      <a:xfrm>
                        <a:off x="5770563" y="4343400"/>
                        <a:ext cx="2481262" cy="7810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10" name="Slide Number Placeholder 9"/>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D7D54DC-8707-464E-AAA9-B55C25E6920A}" type="slidenum">
              <a:rPr lang="en-US" altLang="en-US">
                <a:latin typeface="Garamond" panose="02020404030301010803" pitchFamily="18" charset="0"/>
              </a:rPr>
              <a:pPr eaLnBrk="1" hangingPunct="1"/>
              <a:t>23</a:t>
            </a:fld>
            <a:endParaRPr lang="en-US" altLang="en-US">
              <a:latin typeface="Garamond" panose="02020404030301010803" pitchFamily="18" charset="0"/>
            </a:endParaRPr>
          </a:p>
        </p:txBody>
      </p:sp>
    </p:spTree>
    <p:extLst>
      <p:ext uri="{BB962C8B-B14F-4D97-AF65-F5344CB8AC3E}">
        <p14:creationId xmlns:p14="http://schemas.microsoft.com/office/powerpoint/2010/main" val="541235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2"/>
          <p:cNvSpPr>
            <a:spLocks noGrp="1" noChangeArrowheads="1"/>
          </p:cNvSpPr>
          <p:nvPr>
            <p:ph type="title"/>
          </p:nvPr>
        </p:nvSpPr>
        <p:spPr/>
        <p:txBody>
          <a:bodyPr/>
          <a:lstStyle/>
          <a:p>
            <a:r>
              <a:rPr lang="en-US" sz="3600">
                <a:latin typeface="Tahoma"/>
                <a:cs typeface="Tahoma"/>
              </a:rPr>
              <a:t>Precision and Recall (2)</a:t>
            </a:r>
          </a:p>
        </p:txBody>
      </p:sp>
      <p:sp>
        <p:nvSpPr>
          <p:cNvPr id="4103" name="Rectangle 3"/>
          <p:cNvSpPr>
            <a:spLocks noGrp="1" noChangeArrowheads="1"/>
          </p:cNvSpPr>
          <p:nvPr>
            <p:ph type="body" sz="half" idx="1"/>
          </p:nvPr>
        </p:nvSpPr>
        <p:spPr>
          <a:xfrm>
            <a:off x="457200" y="1371600"/>
            <a:ext cx="7924800" cy="4759325"/>
          </a:xfrm>
        </p:spPr>
        <p:txBody>
          <a:bodyPr/>
          <a:lstStyle/>
          <a:p>
            <a:pPr marL="227013" indent="-227013"/>
            <a:r>
              <a:rPr lang="en-US" sz="2400"/>
              <a:t>Làm thế nào để tính toán được giá trị Precision và Recall (một cách tổng thể) cho toàn bộ các lớp </a:t>
            </a:r>
            <a:r>
              <a:rPr lang="en-US" sz="2400" i="1">
                <a:latin typeface="Courier New" panose="02070309020205020404" pitchFamily="49" charset="0"/>
              </a:rPr>
              <a:t>C</a:t>
            </a:r>
            <a:r>
              <a:rPr lang="en-US" sz="2400"/>
              <a:t>={</a:t>
            </a:r>
            <a:r>
              <a:rPr lang="en-US" sz="2400" i="1">
                <a:latin typeface="Courier New" panose="02070309020205020404" pitchFamily="49" charset="0"/>
              </a:rPr>
              <a:t>c</a:t>
            </a:r>
            <a:r>
              <a:rPr lang="en-US" sz="2400" i="1" baseline="-25000">
                <a:latin typeface="Courier New" panose="02070309020205020404" pitchFamily="49" charset="0"/>
              </a:rPr>
              <a:t>i</a:t>
            </a:r>
            <a:r>
              <a:rPr lang="en-US" sz="2400"/>
              <a:t>}?</a:t>
            </a:r>
          </a:p>
          <a:p>
            <a:pPr marL="227013" indent="-227013">
              <a:spcBef>
                <a:spcPct val="80000"/>
              </a:spcBef>
            </a:pPr>
            <a:r>
              <a:rPr lang="en-US" sz="2400"/>
              <a:t>Trung bình vi mô (Micro-averaging)</a:t>
            </a:r>
          </a:p>
          <a:p>
            <a:pPr marL="227013" indent="-227013">
              <a:spcBef>
                <a:spcPct val="370000"/>
              </a:spcBef>
            </a:pPr>
            <a:r>
              <a:rPr lang="en-US" sz="2400"/>
              <a:t>Trung bình vĩ mô (Macro-averaging)</a:t>
            </a:r>
          </a:p>
        </p:txBody>
      </p:sp>
      <p:graphicFrame>
        <p:nvGraphicFramePr>
          <p:cNvPr id="4098" name="Object 4"/>
          <p:cNvGraphicFramePr>
            <a:graphicFrameLocks noGrp="1" noChangeAspect="1"/>
          </p:cNvGraphicFramePr>
          <p:nvPr>
            <p:ph sz="quarter" idx="2"/>
          </p:nvPr>
        </p:nvGraphicFramePr>
        <p:xfrm>
          <a:off x="2139950" y="2743200"/>
          <a:ext cx="2197100" cy="1290638"/>
        </p:xfrm>
        <a:graphic>
          <a:graphicData uri="http://schemas.openxmlformats.org/presentationml/2006/ole">
            <mc:AlternateContent xmlns:mc="http://schemas.openxmlformats.org/markup-compatibility/2006">
              <mc:Choice xmlns:v="urn:schemas-microsoft-com:vml" Requires="v">
                <p:oleObj name="Equation" r:id="rId2" imgW="1600200" imgH="939800" progId="Equation.3">
                  <p:embed/>
                </p:oleObj>
              </mc:Choice>
              <mc:Fallback>
                <p:oleObj name="Equation" r:id="rId2" imgW="1600200" imgH="939800" progId="Equation.3">
                  <p:embed/>
                  <p:pic>
                    <p:nvPicPr>
                      <p:cNvPr id="4098" name="Object 4"/>
                      <p:cNvPicPr>
                        <a:picLocks noChangeAspect="1" noChangeArrowheads="1"/>
                      </p:cNvPicPr>
                      <p:nvPr/>
                    </p:nvPicPr>
                    <p:blipFill>
                      <a:blip r:embed="rId3"/>
                      <a:srcRect/>
                      <a:stretch>
                        <a:fillRect/>
                      </a:stretch>
                    </p:blipFill>
                    <p:spPr bwMode="auto">
                      <a:xfrm>
                        <a:off x="2139950" y="2743200"/>
                        <a:ext cx="2197100" cy="12906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4099" name="Object 6"/>
          <p:cNvGraphicFramePr>
            <a:graphicFrameLocks noGrp="1" noChangeAspect="1"/>
          </p:cNvGraphicFramePr>
          <p:nvPr>
            <p:ph sz="quarter" idx="3"/>
          </p:nvPr>
        </p:nvGraphicFramePr>
        <p:xfrm>
          <a:off x="5202238" y="2743200"/>
          <a:ext cx="2093912" cy="1358900"/>
        </p:xfrm>
        <a:graphic>
          <a:graphicData uri="http://schemas.openxmlformats.org/presentationml/2006/ole">
            <mc:AlternateContent xmlns:mc="http://schemas.openxmlformats.org/markup-compatibility/2006">
              <mc:Choice xmlns:v="urn:schemas-microsoft-com:vml" Requires="v">
                <p:oleObj name="Equation" r:id="rId4" imgW="1447800" imgH="939800" progId="Equation.3">
                  <p:embed/>
                </p:oleObj>
              </mc:Choice>
              <mc:Fallback>
                <p:oleObj name="Equation" r:id="rId4" imgW="1447800" imgH="939800" progId="Equation.3">
                  <p:embed/>
                  <p:pic>
                    <p:nvPicPr>
                      <p:cNvPr id="4099" name="Object 6"/>
                      <p:cNvPicPr>
                        <a:picLocks noChangeAspect="1" noChangeArrowheads="1"/>
                      </p:cNvPicPr>
                      <p:nvPr/>
                    </p:nvPicPr>
                    <p:blipFill>
                      <a:blip r:embed="rId5"/>
                      <a:srcRect/>
                      <a:stretch>
                        <a:fillRect/>
                      </a:stretch>
                    </p:blipFill>
                    <p:spPr bwMode="auto">
                      <a:xfrm>
                        <a:off x="5202238" y="2743200"/>
                        <a:ext cx="2093912" cy="13589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4100" name="Object 8"/>
          <p:cNvGraphicFramePr>
            <a:graphicFrameLocks noChangeAspect="1"/>
          </p:cNvGraphicFramePr>
          <p:nvPr/>
        </p:nvGraphicFramePr>
        <p:xfrm>
          <a:off x="1944688" y="4629150"/>
          <a:ext cx="2740025" cy="1111250"/>
        </p:xfrm>
        <a:graphic>
          <a:graphicData uri="http://schemas.openxmlformats.org/presentationml/2006/ole">
            <mc:AlternateContent xmlns:mc="http://schemas.openxmlformats.org/markup-compatibility/2006">
              <mc:Choice xmlns:v="urn:schemas-microsoft-com:vml" Requires="v">
                <p:oleObj name="Equation" r:id="rId6" imgW="1752600" imgH="711200" progId="Equation.3">
                  <p:embed/>
                </p:oleObj>
              </mc:Choice>
              <mc:Fallback>
                <p:oleObj name="Equation" r:id="rId6" imgW="1752600" imgH="711200" progId="Equation.3">
                  <p:embed/>
                  <p:pic>
                    <p:nvPicPr>
                      <p:cNvPr id="4100" name="Object 8"/>
                      <p:cNvPicPr>
                        <a:picLocks noChangeAspect="1" noChangeArrowheads="1"/>
                      </p:cNvPicPr>
                      <p:nvPr/>
                    </p:nvPicPr>
                    <p:blipFill>
                      <a:blip r:embed="rId7"/>
                      <a:srcRect/>
                      <a:stretch>
                        <a:fillRect/>
                      </a:stretch>
                    </p:blipFill>
                    <p:spPr bwMode="auto">
                      <a:xfrm>
                        <a:off x="1944688" y="4629150"/>
                        <a:ext cx="2740025" cy="1111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4101" name="Object 9"/>
          <p:cNvGraphicFramePr>
            <a:graphicFrameLocks noChangeAspect="1"/>
          </p:cNvGraphicFramePr>
          <p:nvPr/>
        </p:nvGraphicFramePr>
        <p:xfrm>
          <a:off x="5326063" y="4705350"/>
          <a:ext cx="2147887" cy="1104900"/>
        </p:xfrm>
        <a:graphic>
          <a:graphicData uri="http://schemas.openxmlformats.org/presentationml/2006/ole">
            <mc:AlternateContent xmlns:mc="http://schemas.openxmlformats.org/markup-compatibility/2006">
              <mc:Choice xmlns:v="urn:schemas-microsoft-com:vml" Requires="v">
                <p:oleObj name="Equation" r:id="rId8" imgW="1384300" imgH="711200" progId="Equation.3">
                  <p:embed/>
                </p:oleObj>
              </mc:Choice>
              <mc:Fallback>
                <p:oleObj name="Equation" r:id="rId8" imgW="1384300" imgH="711200" progId="Equation.3">
                  <p:embed/>
                  <p:pic>
                    <p:nvPicPr>
                      <p:cNvPr id="4101" name="Object 9"/>
                      <p:cNvPicPr>
                        <a:picLocks noChangeAspect="1" noChangeArrowheads="1"/>
                      </p:cNvPicPr>
                      <p:nvPr/>
                    </p:nvPicPr>
                    <p:blipFill>
                      <a:blip r:embed="rId9"/>
                      <a:srcRect/>
                      <a:stretch>
                        <a:fillRect/>
                      </a:stretch>
                    </p:blipFill>
                    <p:spPr bwMode="auto">
                      <a:xfrm>
                        <a:off x="5326063" y="4705350"/>
                        <a:ext cx="2147887" cy="11049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12" name="Slide Number Placeholder 11"/>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1263AE8-B0A6-43D3-8147-2E178E430F40}" type="slidenum">
              <a:rPr lang="en-US" altLang="en-US">
                <a:latin typeface="Garamond" panose="02020404030301010803" pitchFamily="18" charset="0"/>
              </a:rPr>
              <a:pPr eaLnBrk="1" hangingPunct="1"/>
              <a:t>24</a:t>
            </a:fld>
            <a:endParaRPr lang="en-US" altLang="en-US">
              <a:latin typeface="Garamond" panose="02020404030301010803" pitchFamily="18" charset="0"/>
            </a:endParaRPr>
          </a:p>
        </p:txBody>
      </p:sp>
    </p:spTree>
    <p:extLst>
      <p:ext uri="{BB962C8B-B14F-4D97-AF65-F5344CB8AC3E}">
        <p14:creationId xmlns:p14="http://schemas.microsoft.com/office/powerpoint/2010/main" val="3794541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57200" y="304800"/>
            <a:ext cx="8229600" cy="762000"/>
          </a:xfrm>
        </p:spPr>
        <p:txBody>
          <a:bodyPr/>
          <a:lstStyle/>
          <a:p>
            <a:r>
              <a:rPr lang="en-US" sz="3600" i="1">
                <a:latin typeface="Tahoma"/>
                <a:cs typeface="Tahoma"/>
              </a:rPr>
              <a:t>F</a:t>
            </a:r>
            <a:r>
              <a:rPr lang="en-US" sz="3600" i="1" baseline="-25000">
                <a:latin typeface="Tahoma"/>
                <a:cs typeface="Tahoma"/>
              </a:rPr>
              <a:t>1</a:t>
            </a:r>
            <a:endParaRPr lang="en-US" sz="3600">
              <a:latin typeface="Tahoma"/>
              <a:cs typeface="Tahoma"/>
            </a:endParaRPr>
          </a:p>
        </p:txBody>
      </p:sp>
      <p:sp>
        <p:nvSpPr>
          <p:cNvPr id="5124" name="Rectangle 3"/>
          <p:cNvSpPr>
            <a:spLocks noGrp="1" noChangeArrowheads="1"/>
          </p:cNvSpPr>
          <p:nvPr>
            <p:ph type="body" sz="half" idx="1"/>
          </p:nvPr>
        </p:nvSpPr>
        <p:spPr>
          <a:xfrm>
            <a:off x="457200" y="1295400"/>
            <a:ext cx="8153400" cy="4419600"/>
          </a:xfrm>
        </p:spPr>
        <p:txBody>
          <a:bodyPr/>
          <a:lstStyle/>
          <a:p>
            <a:pPr marL="227013" indent="-227013"/>
            <a:r>
              <a:rPr lang="en-US" sz="2400"/>
              <a:t>Tiêu chí đánh giá </a:t>
            </a:r>
            <a:r>
              <a:rPr lang="en-US" sz="2400" i="1"/>
              <a:t>F</a:t>
            </a:r>
            <a:r>
              <a:rPr lang="en-US" sz="2400" i="1" baseline="-25000"/>
              <a:t>1</a:t>
            </a:r>
            <a:r>
              <a:rPr lang="en-US" sz="2400"/>
              <a:t> là sự kết hợp của 2 tiêu chí đánh giá </a:t>
            </a:r>
            <a:r>
              <a:rPr lang="en-US" sz="2400" i="1"/>
              <a:t>Precision</a:t>
            </a:r>
            <a:r>
              <a:rPr lang="en-US" sz="2400"/>
              <a:t> và </a:t>
            </a:r>
            <a:r>
              <a:rPr lang="en-US" sz="2400" i="1"/>
              <a:t>Recall</a:t>
            </a:r>
          </a:p>
          <a:p>
            <a:pPr marL="227013" indent="-227013">
              <a:spcBef>
                <a:spcPct val="400000"/>
              </a:spcBef>
            </a:pPr>
            <a:r>
              <a:rPr lang="en-US" sz="2400" i="1">
                <a:latin typeface="Courier New" panose="02070309020205020404" pitchFamily="49" charset="0"/>
              </a:rPr>
              <a:t>F</a:t>
            </a:r>
            <a:r>
              <a:rPr lang="en-US" sz="2400" i="1" baseline="-25000">
                <a:latin typeface="Courier New" panose="02070309020205020404" pitchFamily="49" charset="0"/>
              </a:rPr>
              <a:t>1</a:t>
            </a:r>
            <a:r>
              <a:rPr lang="en-US" sz="2400"/>
              <a:t>  là một </a:t>
            </a:r>
            <a:r>
              <a:rPr lang="en-US" sz="2400" b="1" i="1"/>
              <a:t>trung bình điều hòa (harmonic mean)</a:t>
            </a:r>
            <a:r>
              <a:rPr lang="en-US" sz="2400"/>
              <a:t> của các tiêu chí </a:t>
            </a:r>
            <a:r>
              <a:rPr lang="en-US" sz="2400" i="1"/>
              <a:t>Precision</a:t>
            </a:r>
            <a:r>
              <a:rPr lang="en-US" sz="2400"/>
              <a:t> và </a:t>
            </a:r>
            <a:r>
              <a:rPr lang="en-US" sz="2400" i="1"/>
              <a:t>Recall</a:t>
            </a:r>
          </a:p>
          <a:p>
            <a:pPr marL="574675" lvl="1" indent="-177800">
              <a:spcBef>
                <a:spcPts val="1200"/>
              </a:spcBef>
              <a:buSzTx/>
              <a:buFontTx/>
              <a:buChar char="•"/>
            </a:pPr>
            <a:r>
              <a:rPr lang="en-US" sz="2000" i="1">
                <a:latin typeface="Courier New" panose="02070309020205020404" pitchFamily="49" charset="0"/>
              </a:rPr>
              <a:t>F</a:t>
            </a:r>
            <a:r>
              <a:rPr lang="en-US" sz="2000" i="1" baseline="-25000">
                <a:latin typeface="Courier New" panose="02070309020205020404" pitchFamily="49" charset="0"/>
              </a:rPr>
              <a:t>1</a:t>
            </a:r>
            <a:r>
              <a:rPr lang="en-US" sz="2000"/>
              <a:t>  có xu hướng lấy giá trị gần với giá trị nào nhỏ hơn giữa 2 giá trị Precision và Recall</a:t>
            </a:r>
          </a:p>
          <a:p>
            <a:pPr marL="574675" lvl="1" indent="-177800">
              <a:spcBef>
                <a:spcPts val="1200"/>
              </a:spcBef>
              <a:buSzTx/>
              <a:buFontTx/>
              <a:buChar char="•"/>
            </a:pPr>
            <a:r>
              <a:rPr lang="en-US" sz="2000" i="1">
                <a:latin typeface="Courier New" panose="02070309020205020404" pitchFamily="49" charset="0"/>
              </a:rPr>
              <a:t>F</a:t>
            </a:r>
            <a:r>
              <a:rPr lang="en-US" sz="2000" i="1" baseline="-25000">
                <a:latin typeface="Courier New" panose="02070309020205020404" pitchFamily="49" charset="0"/>
              </a:rPr>
              <a:t>1</a:t>
            </a:r>
            <a:r>
              <a:rPr lang="en-US" sz="2000"/>
              <a:t>  có giá trị lớn nếu cả 2 giá trị Precision và Recall đều lớn</a:t>
            </a:r>
          </a:p>
        </p:txBody>
      </p:sp>
      <p:graphicFrame>
        <p:nvGraphicFramePr>
          <p:cNvPr id="5122" name="Object 4"/>
          <p:cNvGraphicFramePr>
            <a:graphicFrameLocks noGrp="1" noChangeAspect="1"/>
          </p:cNvGraphicFramePr>
          <p:nvPr>
            <p:ph sz="half" idx="2"/>
          </p:nvPr>
        </p:nvGraphicFramePr>
        <p:xfrm>
          <a:off x="1935163" y="2209800"/>
          <a:ext cx="4737100" cy="990600"/>
        </p:xfrm>
        <a:graphic>
          <a:graphicData uri="http://schemas.openxmlformats.org/presentationml/2006/ole">
            <mc:AlternateContent xmlns:mc="http://schemas.openxmlformats.org/markup-compatibility/2006">
              <mc:Choice xmlns:v="urn:schemas-microsoft-com:vml" Requires="v">
                <p:oleObj name="Equation" r:id="rId2" imgW="2794000" imgH="584200" progId="Equation.3">
                  <p:embed/>
                </p:oleObj>
              </mc:Choice>
              <mc:Fallback>
                <p:oleObj name="Equation" r:id="rId2" imgW="2794000" imgH="584200" progId="Equation.3">
                  <p:embed/>
                  <p:pic>
                    <p:nvPicPr>
                      <p:cNvPr id="5122" name="Object 4"/>
                      <p:cNvPicPr>
                        <a:picLocks noChangeAspect="1" noChangeArrowheads="1"/>
                      </p:cNvPicPr>
                      <p:nvPr/>
                    </p:nvPicPr>
                    <p:blipFill>
                      <a:blip r:embed="rId3"/>
                      <a:srcRect/>
                      <a:stretch>
                        <a:fillRect/>
                      </a:stretch>
                    </p:blipFill>
                    <p:spPr bwMode="auto">
                      <a:xfrm>
                        <a:off x="1935163" y="2209800"/>
                        <a:ext cx="4737100" cy="990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9" name="Slide Number Placeholder 8"/>
          <p:cNvSpPr>
            <a:spLocks noGrp="1"/>
          </p:cNvSpPr>
          <p:nvPr>
            <p:ph type="sldNum"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4D168DA-A1FB-449E-863F-2F7171A9DEA4}" type="slidenum">
              <a:rPr lang="en-US" altLang="en-US">
                <a:latin typeface="Garamond" panose="02020404030301010803" pitchFamily="18" charset="0"/>
              </a:rPr>
              <a:pPr eaLnBrk="1" hangingPunct="1"/>
              <a:t>25</a:t>
            </a:fld>
            <a:endParaRPr lang="en-US" altLang="en-US">
              <a:latin typeface="Garamond" panose="02020404030301010803" pitchFamily="18" charset="0"/>
            </a:endParaRPr>
          </a:p>
        </p:txBody>
      </p:sp>
    </p:spTree>
    <p:extLst>
      <p:ext uri="{BB962C8B-B14F-4D97-AF65-F5344CB8AC3E}">
        <p14:creationId xmlns:p14="http://schemas.microsoft.com/office/powerpoint/2010/main" val="1466792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304800"/>
            <a:ext cx="8229600" cy="762000"/>
          </a:xfrm>
        </p:spPr>
        <p:txBody>
          <a:bodyPr/>
          <a:lstStyle/>
          <a:p>
            <a:r>
              <a:rPr lang="en-US" sz="3600">
                <a:latin typeface="Tahoma"/>
                <a:cs typeface="Tahoma"/>
              </a:rPr>
              <a:t>Ví dụ: </a:t>
            </a:r>
            <a:r>
              <a:rPr lang="en-US" sz="3600">
                <a:solidFill>
                  <a:srgbClr val="0000FF"/>
                </a:solidFill>
                <a:latin typeface="Tahoma"/>
                <a:cs typeface="Tahoma"/>
              </a:rPr>
              <a:t>lựa chọn tham số</a:t>
            </a:r>
          </a:p>
        </p:txBody>
      </p:sp>
      <p:sp>
        <p:nvSpPr>
          <p:cNvPr id="23555" name="Rectangle 3"/>
          <p:cNvSpPr>
            <a:spLocks noGrp="1" noChangeArrowheads="1"/>
          </p:cNvSpPr>
          <p:nvPr>
            <p:ph idx="1"/>
          </p:nvPr>
        </p:nvSpPr>
        <p:spPr>
          <a:xfrm>
            <a:off x="457200" y="1143000"/>
            <a:ext cx="8229600" cy="4987925"/>
          </a:xfrm>
        </p:spPr>
        <p:txBody>
          <a:bodyPr/>
          <a:lstStyle/>
          <a:p>
            <a:pPr marL="228600" indent="-228600"/>
            <a:r>
              <a:rPr lang="en-US" sz="2200"/>
              <a:t>SVM cho phân loại tin tức</a:t>
            </a:r>
          </a:p>
          <a:p>
            <a:pPr marL="574675" lvl="1" indent="-174625">
              <a:buSzTx/>
              <a:buFontTx/>
              <a:buChar char="•"/>
            </a:pPr>
            <a:r>
              <a:rPr lang="en-US" sz="2000">
                <a:solidFill>
                  <a:srgbClr val="FF0000"/>
                </a:solidFill>
              </a:rPr>
              <a:t>Tham số: C</a:t>
            </a:r>
          </a:p>
          <a:p>
            <a:pPr marL="228600" indent="-228600"/>
            <a:r>
              <a:rPr lang="en-US" sz="2200"/>
              <a:t>Training data: </a:t>
            </a:r>
            <a:r>
              <a:rPr lang="en-US" sz="2200" i="1"/>
              <a:t>1135 tin tức, số chiều 25199, 10 lớp</a:t>
            </a:r>
          </a:p>
          <a:p>
            <a:pPr marL="228600" indent="-228600"/>
            <a:r>
              <a:rPr lang="en-US" sz="2200"/>
              <a:t>10-fold cross-validation được dùng</a:t>
            </a:r>
          </a:p>
          <a:p>
            <a:pPr marL="228600" indent="-228600"/>
            <a:r>
              <a:rPr lang="en-US" sz="2200"/>
              <a:t>Kết quả</a:t>
            </a:r>
            <a:endParaRPr lang="en-US" sz="2000"/>
          </a:p>
        </p:txBody>
      </p:sp>
      <p:sp>
        <p:nvSpPr>
          <p:cNvPr id="2" name="Slide Number Placeholder 1">
            <a:extLst>
              <a:ext uri="{FF2B5EF4-FFF2-40B4-BE49-F238E27FC236}">
                <a16:creationId xmlns:a16="http://schemas.microsoft.com/office/drawing/2014/main" id="{FB386CBC-BFB0-3A4F-ACCD-A6F13B6672B8}"/>
              </a:ext>
            </a:extLst>
          </p:cNvPr>
          <p:cNvSpPr>
            <a:spLocks noGrp="1"/>
          </p:cNvSpPr>
          <p:nvPr>
            <p:ph type="sldNum" sz="quarter" idx="12"/>
          </p:nvPr>
        </p:nvSpPr>
        <p:spPr/>
        <p:txBody>
          <a:bodyPr/>
          <a:lstStyle/>
          <a:p>
            <a:fld id="{629FB6D2-D496-45C7-8072-9646D4682DBE}" type="slidenum">
              <a:rPr lang="en-US" altLang="en-US"/>
              <a:pPr/>
              <a:t>26</a:t>
            </a:fld>
            <a:endParaRPr lang="en-US" alt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1910" y="2678711"/>
            <a:ext cx="5212090" cy="4160528"/>
          </a:xfrm>
          <a:prstGeom prst="rect">
            <a:avLst/>
          </a:prstGeom>
        </p:spPr>
      </p:pic>
      <p:pic>
        <p:nvPicPr>
          <p:cNvPr id="5" name="Picture 4">
            <a:extLst>
              <a:ext uri="{FF2B5EF4-FFF2-40B4-BE49-F238E27FC236}">
                <a16:creationId xmlns:a16="http://schemas.microsoft.com/office/drawing/2014/main" id="{B33562C6-D529-5E4C-AB83-607BBD2D0E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819526"/>
            <a:ext cx="2082800" cy="2400300"/>
          </a:xfrm>
          <a:prstGeom prst="rect">
            <a:avLst/>
          </a:prstGeom>
        </p:spPr>
      </p:pic>
    </p:spTree>
    <p:extLst>
      <p:ext uri="{BB962C8B-B14F-4D97-AF65-F5344CB8AC3E}">
        <p14:creationId xmlns:p14="http://schemas.microsoft.com/office/powerpoint/2010/main" val="4927615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304800"/>
            <a:ext cx="8229600" cy="762000"/>
          </a:xfrm>
        </p:spPr>
        <p:txBody>
          <a:bodyPr/>
          <a:lstStyle/>
          <a:p>
            <a:r>
              <a:rPr lang="en-US" sz="3600">
                <a:latin typeface="Tahoma"/>
                <a:cs typeface="Tahoma"/>
              </a:rPr>
              <a:t>Ví dụ: </a:t>
            </a:r>
            <a:r>
              <a:rPr lang="en-US" sz="3600">
                <a:solidFill>
                  <a:srgbClr val="0000FF"/>
                </a:solidFill>
                <a:latin typeface="Tahoma"/>
                <a:cs typeface="Tahoma"/>
              </a:rPr>
              <a:t>so sánh 2 phương pháp</a:t>
            </a:r>
          </a:p>
        </p:txBody>
      </p:sp>
      <p:sp>
        <p:nvSpPr>
          <p:cNvPr id="23555" name="Rectangle 3"/>
          <p:cNvSpPr>
            <a:spLocks noGrp="1" noChangeArrowheads="1"/>
          </p:cNvSpPr>
          <p:nvPr>
            <p:ph idx="1"/>
          </p:nvPr>
        </p:nvSpPr>
        <p:spPr>
          <a:xfrm>
            <a:off x="457200" y="1143000"/>
            <a:ext cx="8229600" cy="4987925"/>
          </a:xfrm>
        </p:spPr>
        <p:txBody>
          <a:bodyPr/>
          <a:lstStyle/>
          <a:p>
            <a:pPr marL="228600" indent="-228600"/>
            <a:r>
              <a:rPr lang="en-US" sz="2200"/>
              <a:t>2 Phương pháp: SVM vs Random forest</a:t>
            </a:r>
          </a:p>
          <a:p>
            <a:pPr marL="228600" indent="-228600"/>
            <a:r>
              <a:rPr lang="en-US" sz="2200"/>
              <a:t>Thực hiện lựa chọn tham số (dùng 10-fold cross-validation) ta được:</a:t>
            </a:r>
          </a:p>
          <a:p>
            <a:pPr marL="574675" lvl="1" indent="-174625">
              <a:buSzTx/>
              <a:buFontTx/>
              <a:buChar char="•"/>
            </a:pPr>
            <a:r>
              <a:rPr lang="en-US" sz="2000">
                <a:solidFill>
                  <a:srgbClr val="FF0000"/>
                </a:solidFill>
              </a:rPr>
              <a:t>SVM: C = 1.0</a:t>
            </a:r>
          </a:p>
          <a:p>
            <a:pPr marL="574675" lvl="1" indent="-174625">
              <a:buSzTx/>
              <a:buFontTx/>
              <a:buChar char="•"/>
            </a:pPr>
            <a:r>
              <a:rPr lang="en-US" sz="2000">
                <a:solidFill>
                  <a:srgbClr val="FF0000"/>
                </a:solidFill>
              </a:rPr>
              <a:t>Random forest: n_estimates = 250 (số cây)</a:t>
            </a:r>
          </a:p>
          <a:p>
            <a:pPr marL="228600" indent="-228600"/>
            <a:r>
              <a:rPr lang="en-US" sz="2200"/>
              <a:t>Kết quả</a:t>
            </a:r>
            <a:endParaRPr lang="en-US" sz="2000"/>
          </a:p>
        </p:txBody>
      </p:sp>
      <p:sp>
        <p:nvSpPr>
          <p:cNvPr id="2" name="Slide Number Placeholder 1">
            <a:extLst>
              <a:ext uri="{FF2B5EF4-FFF2-40B4-BE49-F238E27FC236}">
                <a16:creationId xmlns:a16="http://schemas.microsoft.com/office/drawing/2014/main" id="{FB386CBC-BFB0-3A4F-ACCD-A6F13B6672B8}"/>
              </a:ext>
            </a:extLst>
          </p:cNvPr>
          <p:cNvSpPr>
            <a:spLocks noGrp="1"/>
          </p:cNvSpPr>
          <p:nvPr>
            <p:ph type="sldNum" sz="quarter" idx="12"/>
          </p:nvPr>
        </p:nvSpPr>
        <p:spPr/>
        <p:txBody>
          <a:bodyPr/>
          <a:lstStyle/>
          <a:p>
            <a:fld id="{629FB6D2-D496-45C7-8072-9646D4682DBE}" type="slidenum">
              <a:rPr lang="en-US" altLang="en-US"/>
              <a:pPr/>
              <a:t>27</a:t>
            </a:fld>
            <a:endParaRPr lang="en-US" alt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2976632"/>
            <a:ext cx="4953000" cy="3892253"/>
          </a:xfrm>
          <a:prstGeom prst="rect">
            <a:avLst/>
          </a:prstGeom>
        </p:spPr>
      </p:pic>
      <p:pic>
        <p:nvPicPr>
          <p:cNvPr id="5" name="Picture 4">
            <a:extLst>
              <a:ext uri="{FF2B5EF4-FFF2-40B4-BE49-F238E27FC236}">
                <a16:creationId xmlns:a16="http://schemas.microsoft.com/office/drawing/2014/main" id="{681D6F78-BED8-CF4B-94B7-FB56F55D70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720" y="3585938"/>
            <a:ext cx="3413893" cy="2722788"/>
          </a:xfrm>
          <a:prstGeom prst="rect">
            <a:avLst/>
          </a:prstGeom>
        </p:spPr>
      </p:pic>
    </p:spTree>
    <p:extLst>
      <p:ext uri="{BB962C8B-B14F-4D97-AF65-F5344CB8AC3E}">
        <p14:creationId xmlns:p14="http://schemas.microsoft.com/office/powerpoint/2010/main" val="590732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304800"/>
            <a:ext cx="8229600" cy="762000"/>
          </a:xfrm>
        </p:spPr>
        <p:txBody>
          <a:bodyPr/>
          <a:lstStyle/>
          <a:p>
            <a:r>
              <a:rPr lang="en-US" sz="3600">
                <a:latin typeface="Tahoma"/>
                <a:cs typeface="Tahoma"/>
              </a:rPr>
              <a:t>Ví dụ: </a:t>
            </a:r>
            <a:r>
              <a:rPr lang="en-US" sz="3600">
                <a:solidFill>
                  <a:srgbClr val="0000FF"/>
                </a:solidFill>
                <a:latin typeface="Tahoma"/>
                <a:cs typeface="Tahoma"/>
              </a:rPr>
              <a:t>ảnh hưởng của cỡ dữ liệu</a:t>
            </a:r>
          </a:p>
        </p:txBody>
      </p:sp>
      <p:sp>
        <p:nvSpPr>
          <p:cNvPr id="23555" name="Rectangle 3"/>
          <p:cNvSpPr>
            <a:spLocks noGrp="1" noChangeArrowheads="1"/>
          </p:cNvSpPr>
          <p:nvPr>
            <p:ph idx="1"/>
          </p:nvPr>
        </p:nvSpPr>
        <p:spPr>
          <a:xfrm>
            <a:off x="457200" y="1143000"/>
            <a:ext cx="8229600" cy="4987925"/>
          </a:xfrm>
        </p:spPr>
        <p:txBody>
          <a:bodyPr/>
          <a:lstStyle/>
          <a:p>
            <a:pPr marL="228600" indent="-228600"/>
            <a:r>
              <a:rPr lang="en-US" sz="2200"/>
              <a:t>Khảo sát ảnh hưởng của một tham số nào đó</a:t>
            </a:r>
          </a:p>
          <a:p>
            <a:pPr marL="228600" indent="-228600"/>
            <a:r>
              <a:rPr lang="en-US" sz="2200"/>
              <a:t>SVM</a:t>
            </a:r>
          </a:p>
          <a:p>
            <a:pPr marL="574675" lvl="1" indent="-174625">
              <a:buSzTx/>
              <a:buFontTx/>
              <a:buChar char="•"/>
            </a:pPr>
            <a:r>
              <a:rPr lang="en-US" sz="2000">
                <a:solidFill>
                  <a:srgbClr val="FF0000"/>
                </a:solidFill>
              </a:rPr>
              <a:t>Tham số: kích thước dữ liệu huấn luyện</a:t>
            </a:r>
          </a:p>
          <a:p>
            <a:pPr marL="228600" indent="-228600"/>
            <a:r>
              <a:rPr lang="en-US" sz="2200"/>
              <a:t>Training data: </a:t>
            </a:r>
            <a:r>
              <a:rPr lang="en-US" sz="2200" i="1"/>
              <a:t>1135 tin tức, số chiều 25199, 10 lớp</a:t>
            </a:r>
          </a:p>
          <a:p>
            <a:pPr marL="228600" indent="-228600"/>
            <a:r>
              <a:rPr lang="en-US" sz="2200"/>
              <a:t>10-fold cross-validation</a:t>
            </a:r>
          </a:p>
          <a:p>
            <a:pPr marL="228600" indent="-228600"/>
            <a:r>
              <a:rPr lang="en-US" sz="2200"/>
              <a:t>Kết quả</a:t>
            </a:r>
            <a:endParaRPr lang="en-US" sz="2000"/>
          </a:p>
        </p:txBody>
      </p:sp>
      <p:sp>
        <p:nvSpPr>
          <p:cNvPr id="2" name="Slide Number Placeholder 1">
            <a:extLst>
              <a:ext uri="{FF2B5EF4-FFF2-40B4-BE49-F238E27FC236}">
                <a16:creationId xmlns:a16="http://schemas.microsoft.com/office/drawing/2014/main" id="{FB386CBC-BFB0-3A4F-ACCD-A6F13B6672B8}"/>
              </a:ext>
            </a:extLst>
          </p:cNvPr>
          <p:cNvSpPr>
            <a:spLocks noGrp="1"/>
          </p:cNvSpPr>
          <p:nvPr>
            <p:ph type="sldNum" sz="quarter" idx="12"/>
          </p:nvPr>
        </p:nvSpPr>
        <p:spPr/>
        <p:txBody>
          <a:bodyPr/>
          <a:lstStyle/>
          <a:p>
            <a:fld id="{629FB6D2-D496-45C7-8072-9646D4682DBE}" type="slidenum">
              <a:rPr lang="en-US" altLang="en-US"/>
              <a:pPr/>
              <a:t>28</a:t>
            </a:fld>
            <a:endParaRPr lang="en-US"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5765" y="2727954"/>
            <a:ext cx="5291906" cy="4130046"/>
          </a:xfrm>
          <a:prstGeom prst="rect">
            <a:avLst/>
          </a:prstGeom>
        </p:spPr>
      </p:pic>
    </p:spTree>
    <p:extLst>
      <p:ext uri="{BB962C8B-B14F-4D97-AF65-F5344CB8AC3E}">
        <p14:creationId xmlns:p14="http://schemas.microsoft.com/office/powerpoint/2010/main" val="3316497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3096B3D-C2D5-4D95-A93F-A7C0D9AAC94B}"/>
              </a:ext>
            </a:extLst>
          </p:cNvPr>
          <p:cNvSpPr txBox="1"/>
          <p:nvPr/>
        </p:nvSpPr>
        <p:spPr>
          <a:xfrm>
            <a:off x="432033" y="2290085"/>
            <a:ext cx="1958829" cy="1384995"/>
          </a:xfrm>
          <a:prstGeom prst="rect">
            <a:avLst/>
          </a:prstGeom>
          <a:noFill/>
        </p:spPr>
        <p:txBody>
          <a:bodyPr wrap="square">
            <a:spAutoFit/>
          </a:bodyPr>
          <a:lstStyle/>
          <a:p>
            <a:pPr marL="0" marR="0" lvl="0" indent="0" algn="l" defTabSz="457200" rtl="0" eaLnBrk="1" fontAlgn="base"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srgbClr val="FFFFFF"/>
                </a:solidFill>
                <a:effectLst/>
                <a:uLnTx/>
                <a:uFillTx/>
                <a:latin typeface="Linh AvantGarde" panose="02000603030000020004"/>
                <a:ea typeface="+mn-ea"/>
                <a:cs typeface="+mn-cs"/>
              </a:rPr>
              <a:t>Thank you for</a:t>
            </a:r>
            <a:r>
              <a:rPr kumimoji="0" lang="en-US" sz="2800" b="0" i="0" u="none" strike="noStrike" kern="1200" cap="none" spc="0" normalizeH="0" baseline="0" noProof="0">
                <a:ln>
                  <a:noFill/>
                </a:ln>
                <a:solidFill>
                  <a:srgbClr val="000000"/>
                </a:solidFill>
                <a:effectLst/>
                <a:uLnTx/>
                <a:uFillTx/>
                <a:latin typeface="Linh AvantGarde" panose="02000603030000020004"/>
                <a:ea typeface="+mn-ea"/>
                <a:cs typeface="+mn-cs"/>
              </a:rPr>
              <a:t>​</a:t>
            </a:r>
            <a:r>
              <a:rPr kumimoji="0" lang="vi-VN" sz="2800" b="0" i="0" u="none" strike="noStrike" kern="1200" cap="none" spc="0" normalizeH="0" baseline="0" noProof="0">
                <a:ln>
                  <a:noFill/>
                </a:ln>
                <a:solidFill>
                  <a:srgbClr val="000000"/>
                </a:solidFill>
                <a:effectLst/>
                <a:uLnTx/>
                <a:uFillTx/>
                <a:latin typeface="Linh AvantGarde" panose="02000603030000020004"/>
                <a:ea typeface="+mn-ea"/>
                <a:cs typeface="+mn-cs"/>
              </a:rPr>
              <a:t> </a:t>
            </a:r>
            <a:r>
              <a:rPr kumimoji="0" lang="en-US" sz="2800" b="1" i="0" u="none" strike="noStrike" kern="1200" cap="none" spc="0" normalizeH="0" baseline="0" noProof="0">
                <a:ln>
                  <a:noFill/>
                </a:ln>
                <a:solidFill>
                  <a:srgbClr val="FFFFFF"/>
                </a:solidFill>
                <a:effectLst/>
                <a:uLnTx/>
                <a:uFillTx/>
                <a:latin typeface="Linh AvantGarde" panose="02000603030000020004"/>
                <a:ea typeface="+mn-ea"/>
                <a:cs typeface="+mn-cs"/>
              </a:rPr>
              <a:t>your attentions</a:t>
            </a:r>
            <a:r>
              <a:rPr kumimoji="0" lang="en-US" sz="2800" b="1" i="0" u="none" strike="noStrike" kern="1200" cap="none" spc="0" normalizeH="0" baseline="0" noProof="0">
                <a:ln>
                  <a:noFill/>
                </a:ln>
                <a:solidFill>
                  <a:srgbClr val="FFFFFF"/>
                </a:solidFill>
                <a:effectLst/>
                <a:uLnTx/>
                <a:uFillTx/>
                <a:latin typeface="Calibri" panose="020F0502020204030204" pitchFamily="34" charset="0"/>
                <a:ea typeface="+mn-ea"/>
                <a:cs typeface="+mn-cs"/>
              </a:rPr>
              <a:t>!</a:t>
            </a:r>
            <a:r>
              <a:rPr kumimoji="0" lang="en-US" sz="28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a:t>
            </a:r>
            <a:endParaRPr kumimoji="0" lang="en-US" sz="2800" b="0" i="0" u="none" strike="noStrike" kern="1200" cap="none" spc="0" normalizeH="0" baseline="0" noProof="0">
              <a:ln>
                <a:noFill/>
              </a:ln>
              <a:solidFill>
                <a:srgbClr val="000000"/>
              </a:solidFill>
              <a:effectLst/>
              <a:uLnTx/>
              <a:uFillTx/>
              <a:latin typeface="Segoe UI" panose="020B0502040204020203" pitchFamily="34" charset="0"/>
              <a:ea typeface="+mn-ea"/>
              <a:cs typeface="+mn-cs"/>
            </a:endParaRPr>
          </a:p>
        </p:txBody>
      </p:sp>
      <p:sp>
        <p:nvSpPr>
          <p:cNvPr id="2" name="Slide Number Placeholder 1">
            <a:extLst>
              <a:ext uri="{FF2B5EF4-FFF2-40B4-BE49-F238E27FC236}">
                <a16:creationId xmlns:a16="http://schemas.microsoft.com/office/drawing/2014/main" id="{12E79A00-E975-4873-A664-A0FBF4CF136B}"/>
              </a:ext>
            </a:extLst>
          </p:cNvPr>
          <p:cNvSpPr>
            <a:spLocks noGrp="1"/>
          </p:cNvSpPr>
          <p:nvPr>
            <p:ph type="sldNum" sz="quarter" idx="12"/>
          </p:nvPr>
        </p:nvSpPr>
        <p:spPr/>
        <p:txBody>
          <a:bodyPr/>
          <a:lstStyle/>
          <a:p>
            <a:fld id="{11F88B7E-86B8-4862-842E-2DB840C1EC76}" type="slidenum">
              <a:rPr lang="zh-CN" altLang="en-US" smtClean="0"/>
              <a:t>29</a:t>
            </a:fld>
            <a:endParaRPr lang="zh-CN" altLang="en-US"/>
          </a:p>
        </p:txBody>
      </p:sp>
    </p:spTree>
    <p:extLst>
      <p:ext uri="{BB962C8B-B14F-4D97-AF65-F5344CB8AC3E}">
        <p14:creationId xmlns:p14="http://schemas.microsoft.com/office/powerpoint/2010/main" val="3543632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81000" y="304800"/>
            <a:ext cx="8229600" cy="762000"/>
          </a:xfrm>
        </p:spPr>
        <p:txBody>
          <a:bodyPr/>
          <a:lstStyle/>
          <a:p>
            <a:pPr eaLnBrk="1" hangingPunct="1"/>
            <a:r>
              <a:rPr lang="en-US" sz="3600">
                <a:latin typeface="Tahoma"/>
                <a:cs typeface="Tahoma"/>
              </a:rPr>
              <a:t>Nhắc lại</a:t>
            </a:r>
            <a:endParaRPr lang="en-US" sz="3600">
              <a:latin typeface="Tahoma" panose="020B0604030504040204" pitchFamily="34" charset="0"/>
              <a:ea typeface="Tahoma" panose="020B0604030504040204" pitchFamily="34" charset="0"/>
              <a:cs typeface="Tahoma" panose="020B0604030504040204" pitchFamily="34" charset="0"/>
            </a:endParaRPr>
          </a:p>
        </p:txBody>
      </p:sp>
      <p:sp>
        <p:nvSpPr>
          <p:cNvPr id="15363" name="Rectangle 3"/>
          <p:cNvSpPr>
            <a:spLocks noGrp="1" noChangeArrowheads="1"/>
          </p:cNvSpPr>
          <p:nvPr>
            <p:ph type="body" idx="1"/>
          </p:nvPr>
        </p:nvSpPr>
        <p:spPr>
          <a:xfrm>
            <a:off x="457200" y="1295400"/>
            <a:ext cx="8229600" cy="4876800"/>
          </a:xfrm>
        </p:spPr>
        <p:txBody>
          <a:bodyPr/>
          <a:lstStyle/>
          <a:p>
            <a:pPr eaLnBrk="1" hangingPunct="1"/>
            <a:r>
              <a:rPr lang="en-GB" sz="2400" b="1"/>
              <a:t>Học có giám sát (Supervised learning)</a:t>
            </a:r>
          </a:p>
          <a:p>
            <a:pPr lvl="1" eaLnBrk="1" hangingPunct="1">
              <a:spcBef>
                <a:spcPts val="600"/>
              </a:spcBef>
            </a:pPr>
            <a:r>
              <a:rPr lang="en-GB" sz="2000"/>
              <a:t>Tập dữ liệu học (</a:t>
            </a:r>
            <a:r>
              <a:rPr lang="en-GB" sz="2000" i="1"/>
              <a:t>training data</a:t>
            </a:r>
            <a:r>
              <a:rPr lang="en-GB" sz="2000"/>
              <a:t>) bao gồm các quan sát (</a:t>
            </a:r>
            <a:r>
              <a:rPr lang="en-GB" sz="2000" i="1"/>
              <a:t>examples, observations</a:t>
            </a:r>
            <a:r>
              <a:rPr lang="en-GB" sz="2000"/>
              <a:t>), mà mỗi quan sát được </a:t>
            </a:r>
            <a:r>
              <a:rPr lang="en-GB" sz="2000" i="1">
                <a:solidFill>
                  <a:srgbClr val="0000FF"/>
                </a:solidFill>
              </a:rPr>
              <a:t>gắn kèm với một giá trị đầu ra mong muốn.</a:t>
            </a:r>
            <a:endParaRPr lang="en-GB" sz="2000">
              <a:solidFill>
                <a:srgbClr val="0000FF"/>
              </a:solidFill>
            </a:endParaRPr>
          </a:p>
          <a:p>
            <a:pPr lvl="1" eaLnBrk="1" hangingPunct="1">
              <a:spcBef>
                <a:spcPts val="600"/>
              </a:spcBef>
            </a:pPr>
            <a:r>
              <a:rPr lang="en-GB" sz="2000"/>
              <a:t>Mục đích là học một hàm (vd: hàm phân lớp, hàm hồi quy,...) phù hợp với tập dữ liệu hiện có và khả năng tổng quát hoá cao.</a:t>
            </a:r>
          </a:p>
          <a:p>
            <a:pPr lvl="1" eaLnBrk="1" hangingPunct="1">
              <a:spcBef>
                <a:spcPts val="600"/>
              </a:spcBef>
            </a:pPr>
            <a:r>
              <a:rPr lang="en-GB" sz="2000"/>
              <a:t>Hàm học được sau đó sẽ được dùng để dự đoán cho các quan sát mới.</a:t>
            </a:r>
          </a:p>
          <a:p>
            <a:pPr lvl="1" eaLnBrk="1" hangingPunct="1">
              <a:spcBef>
                <a:spcPts val="600"/>
              </a:spcBef>
            </a:pPr>
            <a:r>
              <a:rPr lang="en-GB" sz="2000" i="1"/>
              <a:t>Phân loại (classification):</a:t>
            </a:r>
            <a:r>
              <a:rPr lang="en-GB" sz="2000"/>
              <a:t> nếu đầu ra (output – y) thuộc tập rời rạc và hữu hạn.</a:t>
            </a:r>
          </a:p>
        </p:txBody>
      </p:sp>
      <p:sp>
        <p:nvSpPr>
          <p:cNvPr id="8" name="Slide Number Placeholder 7"/>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0E8E48A5-C7EF-4404-BF66-18D0E5B9AE03}" type="slidenum">
              <a:rPr lang="en-US" altLang="en-US">
                <a:solidFill>
                  <a:srgbClr val="000000"/>
                </a:solidFill>
              </a:rPr>
              <a:pPr eaLnBrk="1" hangingPunct="1"/>
              <a:t>3</a:t>
            </a:fld>
            <a:endParaRPr lang="en-US" altLang="en-US">
              <a:solidFill>
                <a:srgbClr val="000000"/>
              </a:solidFill>
              <a:latin typeface="Garamond" panose="02020404030301010803" pitchFamily="18" charset="0"/>
            </a:endParaRPr>
          </a:p>
        </p:txBody>
      </p:sp>
    </p:spTree>
    <p:extLst>
      <p:ext uri="{BB962C8B-B14F-4D97-AF65-F5344CB8AC3E}">
        <p14:creationId xmlns:p14="http://schemas.microsoft.com/office/powerpoint/2010/main" val="408986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304800"/>
            <a:ext cx="8229600" cy="762000"/>
          </a:xfrm>
        </p:spPr>
        <p:txBody>
          <a:bodyPr>
            <a:normAutofit fontScale="90000"/>
          </a:bodyPr>
          <a:lstStyle/>
          <a:p>
            <a:r>
              <a:rPr lang="en-US" sz="3200">
                <a:latin typeface="Tahoma"/>
                <a:cs typeface="Tahoma"/>
              </a:rPr>
              <a:t>1. Đánh giá hiệu năng hệ thống học máy.</a:t>
            </a:r>
          </a:p>
        </p:txBody>
      </p:sp>
      <p:sp>
        <p:nvSpPr>
          <p:cNvPr id="12291" name="Rectangle 3"/>
          <p:cNvSpPr>
            <a:spLocks noGrp="1" noChangeArrowheads="1"/>
          </p:cNvSpPr>
          <p:nvPr>
            <p:ph type="body" idx="1"/>
          </p:nvPr>
        </p:nvSpPr>
        <p:spPr>
          <a:xfrm>
            <a:off x="457200" y="1295400"/>
            <a:ext cx="8229600" cy="4800600"/>
          </a:xfrm>
        </p:spPr>
        <p:txBody>
          <a:bodyPr/>
          <a:lstStyle/>
          <a:p>
            <a:pPr marL="233363" indent="-233363"/>
            <a:r>
              <a:rPr lang="en-US" sz="2400" i="1"/>
              <a:t>Làm thế nào để thu được một đánh giá đáng tin cậy về hiệu năng của một hệ thống hoặc phương pháp?</a:t>
            </a:r>
            <a:endParaRPr lang="en-GB" sz="2400" i="1"/>
          </a:p>
          <a:p>
            <a:pPr marL="560388" lvl="1" indent="-233363"/>
            <a:r>
              <a:rPr lang="en-GB" sz="2000"/>
              <a:t>Chiến lược đánh giá</a:t>
            </a:r>
          </a:p>
          <a:p>
            <a:pPr marL="560388" lvl="1" indent="-233363"/>
            <a:r>
              <a:rPr lang="en-GB" sz="2000"/>
              <a:t>Lựa chọn tham số tốt</a:t>
            </a:r>
          </a:p>
          <a:p>
            <a:pPr marL="233363" indent="-233363">
              <a:spcBef>
                <a:spcPts val="1400"/>
              </a:spcBef>
            </a:pPr>
            <a:r>
              <a:rPr lang="en-US" sz="2400"/>
              <a:t>Làm thế nào để lựa chọn tốt các tham số cho một phương pháp học máy?</a:t>
            </a:r>
            <a:endParaRPr lang="en-US" sz="2400" i="1"/>
          </a:p>
          <a:p>
            <a:pPr marL="233363" indent="-233363">
              <a:spcBef>
                <a:spcPts val="1400"/>
              </a:spcBef>
            </a:pPr>
            <a:r>
              <a:rPr lang="en-US" sz="2400">
                <a:solidFill>
                  <a:srgbClr val="0000FF"/>
                </a:solidFill>
              </a:rPr>
              <a:t>Làm thế nào để so sánh hiệu quả của hai phương pháp học máy, với độ tin cậy cao?</a:t>
            </a:r>
            <a:endParaRPr lang="en-GB" sz="2400">
              <a:solidFill>
                <a:srgbClr val="0000FF"/>
              </a:solidFill>
            </a:endParaRPr>
          </a:p>
          <a:p>
            <a:pPr marL="560388" lvl="1" indent="-233363"/>
            <a:endParaRPr lang="en-US" sz="2000"/>
          </a:p>
        </p:txBody>
      </p:sp>
      <p:sp>
        <p:nvSpPr>
          <p:cNvPr id="8" name="Slide Number Placeholder 7"/>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CC532856-D5D2-4716-8A7B-682720EC56FC}" type="slidenum">
              <a:rPr lang="en-US" altLang="en-US"/>
              <a:pPr eaLnBrk="1" hangingPunct="1"/>
              <a:t>4</a:t>
            </a:fld>
            <a:endParaRPr lang="en-US" altLang="en-US">
              <a:latin typeface="Garamond" panose="02020404030301010803" pitchFamily="18" charset="0"/>
            </a:endParaRPr>
          </a:p>
        </p:txBody>
      </p:sp>
    </p:spTree>
    <p:extLst>
      <p:ext uri="{BB962C8B-B14F-4D97-AF65-F5344CB8AC3E}">
        <p14:creationId xmlns:p14="http://schemas.microsoft.com/office/powerpoint/2010/main" val="3074149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304800"/>
            <a:ext cx="8229600" cy="762000"/>
          </a:xfrm>
        </p:spPr>
        <p:txBody>
          <a:bodyPr>
            <a:normAutofit fontScale="90000"/>
          </a:bodyPr>
          <a:lstStyle/>
          <a:p>
            <a:r>
              <a:rPr lang="en-US" sz="3200">
                <a:latin typeface="Tahoma"/>
                <a:cs typeface="Tahoma"/>
              </a:rPr>
              <a:t>1. Đánh giá hiệu năng hệ thống học máy..</a:t>
            </a:r>
          </a:p>
        </p:txBody>
      </p:sp>
      <p:sp>
        <p:nvSpPr>
          <p:cNvPr id="12291" name="Rectangle 3"/>
          <p:cNvSpPr>
            <a:spLocks noGrp="1" noChangeArrowheads="1"/>
          </p:cNvSpPr>
          <p:nvPr>
            <p:ph type="body" idx="1"/>
          </p:nvPr>
        </p:nvSpPr>
        <p:spPr>
          <a:xfrm>
            <a:off x="457200" y="1295400"/>
            <a:ext cx="8229600" cy="4800600"/>
          </a:xfrm>
        </p:spPr>
        <p:txBody>
          <a:bodyPr/>
          <a:lstStyle/>
          <a:p>
            <a:pPr marL="233363" indent="-233363"/>
            <a:r>
              <a:rPr lang="en-GB" sz="2400">
                <a:solidFill>
                  <a:srgbClr val="0000FF"/>
                </a:solidFill>
              </a:rPr>
              <a:t>Đánh giá lý thuyết (theoretical evaluation):</a:t>
            </a:r>
            <a:r>
              <a:rPr lang="en-GB" sz="2400"/>
              <a:t> nghiên cứu các khía cạnh lý thuyết của một hệ thống mà có thể chứng minh được.</a:t>
            </a:r>
          </a:p>
          <a:p>
            <a:pPr marL="560388" lvl="1" indent="-233363"/>
            <a:r>
              <a:rPr lang="en-GB" sz="2000"/>
              <a:t>Tốc độ học, thời gian học,</a:t>
            </a:r>
          </a:p>
          <a:p>
            <a:pPr marL="560388" lvl="1" indent="-233363"/>
            <a:r>
              <a:rPr lang="en-GB" sz="2000"/>
              <a:t>Bao nhiêu ví dụ học là đủ? </a:t>
            </a:r>
          </a:p>
          <a:p>
            <a:pPr marL="560388" lvl="1" indent="-233363"/>
            <a:r>
              <a:rPr lang="en-GB" sz="2000"/>
              <a:t>Độ chính xác trung bình của hệ thống,</a:t>
            </a:r>
          </a:p>
          <a:p>
            <a:pPr marL="560388" lvl="1" indent="-233363"/>
            <a:r>
              <a:rPr lang="en-GB" sz="2000"/>
              <a:t>Khả năng chống nhiễu,…</a:t>
            </a:r>
          </a:p>
          <a:p>
            <a:pPr marL="233363" indent="-233363"/>
            <a:r>
              <a:rPr lang="en-GB" sz="2400">
                <a:solidFill>
                  <a:srgbClr val="0000FF"/>
                </a:solidFill>
              </a:rPr>
              <a:t>Đánh giá thực nghiệm (experimental evaluation):</a:t>
            </a:r>
            <a:r>
              <a:rPr lang="en-GB" sz="2400"/>
              <a:t> quan sát hệ thống (hoặc </a:t>
            </a:r>
            <a:r>
              <a:rPr lang="en-US" sz="2400"/>
              <a:t>phương pháp</a:t>
            </a:r>
            <a:r>
              <a:rPr lang="en-GB" sz="2400"/>
              <a:t>) làm việc trong thực tế, sử dụng một hoặc nhiều tập dữ liệu và các tiêu chí đánh giá. Tổng hợp đánh giá từ các quan sát đó.</a:t>
            </a:r>
          </a:p>
          <a:p>
            <a:pPr marL="233363" indent="-233363"/>
            <a:r>
              <a:rPr lang="en-GB" sz="2400"/>
              <a:t>Chúng ta sẽ nghiên cứu cách đánh giá thực nghiệm.</a:t>
            </a:r>
          </a:p>
        </p:txBody>
      </p:sp>
      <p:sp>
        <p:nvSpPr>
          <p:cNvPr id="8" name="Slide Number Placeholder 7"/>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CC532856-D5D2-4716-8A7B-682720EC56FC}" type="slidenum">
              <a:rPr lang="en-US" altLang="en-US"/>
              <a:pPr eaLnBrk="1" hangingPunct="1"/>
              <a:t>5</a:t>
            </a:fld>
            <a:endParaRPr lang="en-US" altLang="en-US">
              <a:latin typeface="Garamond" panose="02020404030301010803" pitchFamily="18" charset="0"/>
            </a:endParaRPr>
          </a:p>
        </p:txBody>
      </p:sp>
    </p:spTree>
    <p:extLst>
      <p:ext uri="{BB962C8B-B14F-4D97-AF65-F5344CB8AC3E}">
        <p14:creationId xmlns:p14="http://schemas.microsoft.com/office/powerpoint/2010/main" val="1577490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304800"/>
            <a:ext cx="8229600" cy="762000"/>
          </a:xfrm>
        </p:spPr>
        <p:txBody>
          <a:bodyPr>
            <a:normAutofit fontScale="90000"/>
          </a:bodyPr>
          <a:lstStyle/>
          <a:p>
            <a:r>
              <a:rPr lang="en-US" sz="3200">
                <a:latin typeface="Tahoma"/>
                <a:cs typeface="Tahoma"/>
              </a:rPr>
              <a:t>1. Đánh giá hiệu năng hệ thống học máy…</a:t>
            </a:r>
          </a:p>
        </p:txBody>
      </p:sp>
      <p:sp>
        <p:nvSpPr>
          <p:cNvPr id="13315" name="Rectangle 3"/>
          <p:cNvSpPr>
            <a:spLocks noGrp="1" noChangeArrowheads="1"/>
          </p:cNvSpPr>
          <p:nvPr>
            <p:ph type="body" idx="1"/>
          </p:nvPr>
        </p:nvSpPr>
        <p:spPr>
          <a:xfrm>
            <a:off x="457200" y="1295400"/>
            <a:ext cx="8229600" cy="4800600"/>
          </a:xfrm>
        </p:spPr>
        <p:txBody>
          <a:bodyPr/>
          <a:lstStyle/>
          <a:p>
            <a:pPr marL="233363" indent="-233363">
              <a:spcBef>
                <a:spcPts val="600"/>
              </a:spcBef>
            </a:pPr>
            <a:r>
              <a:rPr lang="en-GB" sz="2400" b="1">
                <a:solidFill>
                  <a:srgbClr val="0000FF"/>
                </a:solidFill>
              </a:rPr>
              <a:t>Bài toán đánh giá </a:t>
            </a:r>
            <a:r>
              <a:rPr lang="en-GB" sz="2400">
                <a:solidFill>
                  <a:srgbClr val="000000"/>
                </a:solidFill>
              </a:rPr>
              <a:t>(model assessment):</a:t>
            </a:r>
            <a:r>
              <a:rPr lang="en-GB" sz="2400"/>
              <a:t> </a:t>
            </a:r>
            <a:r>
              <a:rPr lang="en-GB" sz="2400" i="1"/>
              <a:t>cần đánh giá hiệu năng của phương pháp (model) học máy A, chỉ dựa trên bộ dữ liệu đã quan sát D.</a:t>
            </a:r>
          </a:p>
          <a:p>
            <a:pPr marL="233363" indent="-233363">
              <a:spcBef>
                <a:spcPts val="600"/>
              </a:spcBef>
            </a:pPr>
            <a:r>
              <a:rPr lang="en-GB" sz="2400"/>
              <a:t>Việc đánh giá hiệu năng của </a:t>
            </a:r>
            <a:r>
              <a:rPr lang="en-US" sz="2400"/>
              <a:t>phương pháp</a:t>
            </a:r>
            <a:endParaRPr lang="en-GB" sz="2400"/>
          </a:p>
          <a:p>
            <a:pPr marL="560388" lvl="1" indent="-165100">
              <a:buSzTx/>
              <a:buFontTx/>
              <a:buChar char="•"/>
            </a:pPr>
            <a:r>
              <a:rPr lang="en-GB" sz="2000" i="1"/>
              <a:t>Thực hiện một cách tự động</a:t>
            </a:r>
            <a:r>
              <a:rPr lang="en-GB" sz="2000"/>
              <a:t>, sử dụng một tập dữ liệu.</a:t>
            </a:r>
          </a:p>
          <a:p>
            <a:pPr marL="560388" lvl="1" indent="-165100">
              <a:buSzTx/>
              <a:buFontTx/>
              <a:buChar char="•"/>
            </a:pPr>
            <a:r>
              <a:rPr lang="en-GB" sz="2000"/>
              <a:t>Không cần sự tham gia (can thiệp) của người dùng.</a:t>
            </a:r>
            <a:endParaRPr lang="en-US" sz="2000"/>
          </a:p>
          <a:p>
            <a:pPr marL="233363" indent="-233363">
              <a:spcBef>
                <a:spcPts val="1800"/>
              </a:spcBef>
            </a:pPr>
            <a:r>
              <a:rPr lang="en-US" sz="2400" b="1"/>
              <a:t>Chiến lược</a:t>
            </a:r>
            <a:r>
              <a:rPr lang="en-US" sz="2400"/>
              <a:t> đánh giá (evaluation strategies)</a:t>
            </a:r>
          </a:p>
          <a:p>
            <a:pPr marL="560388" lvl="1" indent="-165100">
              <a:buFont typeface="Arial" panose="020B0604020202020204" pitchFamily="34" charset="0"/>
              <a:buChar char="→"/>
            </a:pPr>
            <a:r>
              <a:rPr lang="en-US" sz="2000"/>
              <a:t> Làm sao có được một đánh giá đáng tin cậy về hiệu năng của phương pháp?</a:t>
            </a:r>
          </a:p>
          <a:p>
            <a:pPr marL="233363" indent="-233363">
              <a:spcBef>
                <a:spcPts val="1800"/>
              </a:spcBef>
            </a:pPr>
            <a:r>
              <a:rPr lang="en-US" sz="2400"/>
              <a:t>Các </a:t>
            </a:r>
            <a:r>
              <a:rPr lang="en-US" sz="2400" b="1"/>
              <a:t>tiêu chí </a:t>
            </a:r>
            <a:r>
              <a:rPr lang="en-US" sz="2400"/>
              <a:t>đánh giá (evaluation metrics)</a:t>
            </a:r>
          </a:p>
          <a:p>
            <a:pPr marL="560388" lvl="1" indent="-165100">
              <a:buFont typeface="Arial" panose="020B0604020202020204" pitchFamily="34" charset="0"/>
              <a:buChar char="→"/>
            </a:pPr>
            <a:r>
              <a:rPr lang="en-US" sz="2000"/>
              <a:t> Làm sao để đo hiệu năng của phương pháp?</a:t>
            </a:r>
          </a:p>
        </p:txBody>
      </p:sp>
      <p:sp>
        <p:nvSpPr>
          <p:cNvPr id="8" name="Slide Number Placeholder 7"/>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CC532856-D5D2-4716-8A7B-682720EC56FC}" type="slidenum">
              <a:rPr lang="en-US" altLang="en-US"/>
              <a:pPr eaLnBrk="1" hangingPunct="1"/>
              <a:t>6</a:t>
            </a:fld>
            <a:endParaRPr lang="en-US" altLang="en-US">
              <a:latin typeface="Garamond" panose="02020404030301010803" pitchFamily="18" charset="0"/>
            </a:endParaRPr>
          </a:p>
        </p:txBody>
      </p:sp>
    </p:spTree>
    <p:extLst>
      <p:ext uri="{BB962C8B-B14F-4D97-AF65-F5344CB8AC3E}">
        <p14:creationId xmlns:p14="http://schemas.microsoft.com/office/powerpoint/2010/main" val="2662736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1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31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304800"/>
            <a:ext cx="8229600" cy="762000"/>
          </a:xfrm>
        </p:spPr>
        <p:txBody>
          <a:bodyPr/>
          <a:lstStyle/>
          <a:p>
            <a:r>
              <a:rPr lang="en-US" sz="3600">
                <a:latin typeface="Tahoma"/>
                <a:cs typeface="Tahoma"/>
              </a:rPr>
              <a:t>2. Các phương pháp đánh giá</a:t>
            </a:r>
          </a:p>
        </p:txBody>
      </p:sp>
      <p:sp>
        <p:nvSpPr>
          <p:cNvPr id="16387" name="Rectangle 3"/>
          <p:cNvSpPr>
            <a:spLocks noGrp="1" noChangeArrowheads="1"/>
          </p:cNvSpPr>
          <p:nvPr>
            <p:ph type="body" idx="1"/>
          </p:nvPr>
        </p:nvSpPr>
        <p:spPr>
          <a:xfrm>
            <a:off x="457200" y="1524000"/>
            <a:ext cx="8229600" cy="4530725"/>
          </a:xfrm>
        </p:spPr>
        <p:txBody>
          <a:bodyPr/>
          <a:lstStyle/>
          <a:p>
            <a:pPr marL="227013" indent="-227013">
              <a:lnSpc>
                <a:spcPct val="90000"/>
              </a:lnSpc>
            </a:pPr>
            <a:r>
              <a:rPr lang="en-US" sz="2400" dirty="0"/>
              <a:t>Hold-out (chia </a:t>
            </a:r>
            <a:r>
              <a:rPr lang="en-US" sz="2400" dirty="0" err="1"/>
              <a:t>đôi</a:t>
            </a:r>
            <a:r>
              <a:rPr lang="en-US" sz="2400" dirty="0"/>
              <a:t>)</a:t>
            </a:r>
          </a:p>
          <a:p>
            <a:pPr marL="227013" indent="-227013">
              <a:lnSpc>
                <a:spcPct val="90000"/>
              </a:lnSpc>
              <a:spcBef>
                <a:spcPts val="2263"/>
              </a:spcBef>
            </a:pPr>
            <a:r>
              <a:rPr lang="en-US" sz="2400" dirty="0"/>
              <a:t>Stratified sampling (</a:t>
            </a:r>
            <a:r>
              <a:rPr lang="en-US" sz="2400" dirty="0" err="1"/>
              <a:t>lấy</a:t>
            </a:r>
            <a:r>
              <a:rPr lang="en-US" sz="2400" dirty="0"/>
              <a:t> </a:t>
            </a:r>
            <a:r>
              <a:rPr lang="en-US" sz="2400" dirty="0" err="1"/>
              <a:t>mẫu</a:t>
            </a:r>
            <a:r>
              <a:rPr lang="en-US" sz="2400" dirty="0"/>
              <a:t> </a:t>
            </a:r>
            <a:r>
              <a:rPr lang="en-US" sz="2400" dirty="0" err="1"/>
              <a:t>phân</a:t>
            </a:r>
            <a:r>
              <a:rPr lang="en-US" sz="2400" dirty="0"/>
              <a:t> </a:t>
            </a:r>
            <a:r>
              <a:rPr lang="en-US" sz="2400" dirty="0" err="1"/>
              <a:t>tầng</a:t>
            </a:r>
            <a:r>
              <a:rPr lang="en-US" sz="2400" dirty="0"/>
              <a:t>)</a:t>
            </a:r>
          </a:p>
          <a:p>
            <a:pPr marL="227013" indent="-227013">
              <a:lnSpc>
                <a:spcPct val="90000"/>
              </a:lnSpc>
              <a:spcBef>
                <a:spcPts val="2263"/>
              </a:spcBef>
            </a:pPr>
            <a:r>
              <a:rPr lang="en-US" sz="2400" dirty="0"/>
              <a:t>Repeated hold-out (chi </a:t>
            </a:r>
            <a:r>
              <a:rPr lang="en-US" sz="2400" dirty="0" err="1"/>
              <a:t>đôi</a:t>
            </a:r>
            <a:r>
              <a:rPr lang="en-US" sz="2400" dirty="0"/>
              <a:t> </a:t>
            </a:r>
            <a:r>
              <a:rPr lang="en-US" sz="2400" dirty="0" err="1"/>
              <a:t>nhiều</a:t>
            </a:r>
            <a:r>
              <a:rPr lang="en-US" sz="2400" dirty="0"/>
              <a:t> </a:t>
            </a:r>
            <a:r>
              <a:rPr lang="en-US" sz="2400" dirty="0" err="1"/>
              <a:t>lần</a:t>
            </a:r>
            <a:r>
              <a:rPr lang="en-US" sz="2400" dirty="0"/>
              <a:t>)</a:t>
            </a:r>
          </a:p>
          <a:p>
            <a:pPr marL="227013" indent="-227013">
              <a:lnSpc>
                <a:spcPct val="90000"/>
              </a:lnSpc>
              <a:spcBef>
                <a:spcPts val="2263"/>
              </a:spcBef>
            </a:pPr>
            <a:r>
              <a:rPr lang="en-US" sz="2400" dirty="0"/>
              <a:t>Cross-validation (</a:t>
            </a:r>
            <a:r>
              <a:rPr lang="en-US" sz="2400" dirty="0" err="1"/>
              <a:t>đánh</a:t>
            </a:r>
            <a:r>
              <a:rPr lang="en-US" sz="2400" dirty="0"/>
              <a:t> </a:t>
            </a:r>
            <a:r>
              <a:rPr lang="en-US" sz="2400" dirty="0" err="1"/>
              <a:t>giá</a:t>
            </a:r>
            <a:r>
              <a:rPr lang="en-US" sz="2400" dirty="0"/>
              <a:t> </a:t>
            </a:r>
            <a:r>
              <a:rPr lang="en-US" sz="2400" dirty="0" err="1"/>
              <a:t>chéo</a:t>
            </a:r>
            <a:r>
              <a:rPr lang="en-US" sz="2400" dirty="0"/>
              <a:t>)</a:t>
            </a:r>
          </a:p>
          <a:p>
            <a:pPr marL="722313" lvl="1" indent="-203200">
              <a:lnSpc>
                <a:spcPct val="90000"/>
              </a:lnSpc>
              <a:spcBef>
                <a:spcPts val="1138"/>
              </a:spcBef>
              <a:buSzTx/>
              <a:buFontTx/>
              <a:buChar char="•"/>
            </a:pPr>
            <a:r>
              <a:rPr lang="en-US" sz="2400" i="1" dirty="0"/>
              <a:t>k</a:t>
            </a:r>
            <a:r>
              <a:rPr lang="en-US" sz="2400" dirty="0"/>
              <a:t>-fold</a:t>
            </a:r>
          </a:p>
          <a:p>
            <a:pPr marL="722313" lvl="1" indent="-203200">
              <a:lnSpc>
                <a:spcPct val="90000"/>
              </a:lnSpc>
              <a:spcBef>
                <a:spcPts val="1138"/>
              </a:spcBef>
              <a:buSzTx/>
              <a:buFontTx/>
              <a:buChar char="•"/>
            </a:pPr>
            <a:r>
              <a:rPr lang="en-US" sz="2400" dirty="0"/>
              <a:t>Leave-one-out</a:t>
            </a:r>
          </a:p>
          <a:p>
            <a:pPr marL="227013" indent="-227013">
              <a:lnSpc>
                <a:spcPct val="90000"/>
              </a:lnSpc>
              <a:spcBef>
                <a:spcPts val="2263"/>
              </a:spcBef>
            </a:pPr>
            <a:r>
              <a:rPr lang="en-US" sz="2400" dirty="0"/>
              <a:t>Bootstrap sampling</a:t>
            </a:r>
          </a:p>
        </p:txBody>
      </p:sp>
      <p:sp>
        <p:nvSpPr>
          <p:cNvPr id="8" name="Slide Number Placeholder 7"/>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CC532856-D5D2-4716-8A7B-682720EC56FC}" type="slidenum">
              <a:rPr lang="en-US" altLang="en-US"/>
              <a:pPr eaLnBrk="1" hangingPunct="1"/>
              <a:t>7</a:t>
            </a:fld>
            <a:endParaRPr lang="en-US" altLang="en-US">
              <a:latin typeface="Garamond" panose="02020404030301010803" pitchFamily="18" charset="0"/>
            </a:endParaRPr>
          </a:p>
        </p:txBody>
      </p:sp>
    </p:spTree>
    <p:extLst>
      <p:ext uri="{BB962C8B-B14F-4D97-AF65-F5344CB8AC3E}">
        <p14:creationId xmlns:p14="http://schemas.microsoft.com/office/powerpoint/2010/main" val="1811094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304800"/>
            <a:ext cx="8229600" cy="762000"/>
          </a:xfrm>
        </p:spPr>
        <p:txBody>
          <a:bodyPr/>
          <a:lstStyle/>
          <a:p>
            <a:r>
              <a:rPr lang="en-GB" sz="3600">
                <a:latin typeface="Tahoma"/>
                <a:cs typeface="Tahoma"/>
              </a:rPr>
              <a:t>Hold-out (Splitting, chia đôi)</a:t>
            </a:r>
            <a:endParaRPr lang="en-US" sz="3600">
              <a:latin typeface="Tahoma"/>
              <a:cs typeface="Tahoma"/>
            </a:endParaRPr>
          </a:p>
        </p:txBody>
      </p:sp>
      <p:sp>
        <p:nvSpPr>
          <p:cNvPr id="17411" name="Content Placeholder 2"/>
          <p:cNvSpPr>
            <a:spLocks noGrp="1"/>
          </p:cNvSpPr>
          <p:nvPr>
            <p:ph idx="1"/>
          </p:nvPr>
        </p:nvSpPr>
        <p:spPr>
          <a:xfrm>
            <a:off x="457200" y="1219200"/>
            <a:ext cx="8534400" cy="5029200"/>
          </a:xfrm>
        </p:spPr>
        <p:txBody>
          <a:bodyPr/>
          <a:lstStyle/>
          <a:p>
            <a:pPr marL="227013" indent="-227013"/>
            <a:r>
              <a:rPr lang="en-GB" sz="2200"/>
              <a:t>Toàn bộ tập ví dụ </a:t>
            </a:r>
            <a:r>
              <a:rPr lang="en-GB" sz="2200" i="1">
                <a:latin typeface="Courier New" panose="02070309020205020404" pitchFamily="49" charset="0"/>
              </a:rPr>
              <a:t>D</a:t>
            </a:r>
            <a:r>
              <a:rPr lang="en-GB" sz="2200"/>
              <a:t> được chia thành 2 tập con </a:t>
            </a:r>
            <a:r>
              <a:rPr lang="en-GB" sz="2200" b="1"/>
              <a:t>không giao nhau</a:t>
            </a:r>
            <a:endParaRPr lang="en-GB" sz="2200"/>
          </a:p>
          <a:p>
            <a:pPr marL="574675" lvl="1" indent="-179388">
              <a:buSzTx/>
              <a:buFontTx/>
              <a:buChar char="•"/>
            </a:pPr>
            <a:r>
              <a:rPr lang="en-GB" sz="2000"/>
              <a:t>Tập huấn luyện  </a:t>
            </a:r>
            <a:r>
              <a:rPr lang="en-GB" sz="2000" i="1">
                <a:latin typeface="Courier New" panose="02070309020205020404" pitchFamily="49" charset="0"/>
              </a:rPr>
              <a:t>D</a:t>
            </a:r>
            <a:r>
              <a:rPr lang="en-GB" sz="2000" i="1" baseline="-25000">
                <a:latin typeface="Courier New" panose="02070309020205020404" pitchFamily="49" charset="0"/>
              </a:rPr>
              <a:t>train</a:t>
            </a:r>
            <a:r>
              <a:rPr lang="en-GB" sz="2000"/>
              <a:t> – để huấn luyện hệ thống</a:t>
            </a:r>
          </a:p>
          <a:p>
            <a:pPr marL="574675" lvl="1" indent="-179388">
              <a:buSzTx/>
              <a:buFontTx/>
              <a:buChar char="•"/>
            </a:pPr>
            <a:r>
              <a:rPr lang="en-GB" sz="2000"/>
              <a:t>Tập kiểm thử  </a:t>
            </a:r>
            <a:r>
              <a:rPr lang="en-GB" sz="2000" i="1">
                <a:latin typeface="Courier New" panose="02070309020205020404" pitchFamily="49" charset="0"/>
              </a:rPr>
              <a:t>D</a:t>
            </a:r>
            <a:r>
              <a:rPr lang="en-GB" sz="2000" i="1" baseline="-25000">
                <a:latin typeface="Courier New" panose="02070309020205020404" pitchFamily="49" charset="0"/>
              </a:rPr>
              <a:t>test</a:t>
            </a:r>
            <a:r>
              <a:rPr lang="en-GB" sz="2000"/>
              <a:t> – để đánh giá hiệu năng của hệ thống đã học</a:t>
            </a:r>
          </a:p>
          <a:p>
            <a:pPr marL="574675" lvl="1" indent="-179388">
              <a:buSzTx/>
              <a:buFont typeface="Arial" panose="020B0604020202020204" pitchFamily="34" charset="0"/>
              <a:buChar char="→"/>
            </a:pPr>
            <a:r>
              <a:rPr lang="en-GB" sz="2000" i="1"/>
              <a:t> </a:t>
            </a:r>
            <a:r>
              <a:rPr lang="en-GB" sz="2000" i="1">
                <a:latin typeface="Courier New" panose="02070309020205020404" pitchFamily="49" charset="0"/>
              </a:rPr>
              <a:t>D</a:t>
            </a:r>
            <a:r>
              <a:rPr lang="en-GB" sz="2000"/>
              <a:t> = </a:t>
            </a:r>
            <a:r>
              <a:rPr lang="en-GB" sz="2000" i="1">
                <a:latin typeface="Courier New" panose="02070309020205020404" pitchFamily="49" charset="0"/>
                <a:sym typeface="Symbol" panose="05050102010706020507" pitchFamily="18" charset="2"/>
              </a:rPr>
              <a:t>D</a:t>
            </a:r>
            <a:r>
              <a:rPr lang="en-GB" sz="2000" i="1" baseline="-25000">
                <a:latin typeface="Courier New" panose="02070309020205020404" pitchFamily="49" charset="0"/>
                <a:sym typeface="Symbol" panose="05050102010706020507" pitchFamily="18" charset="2"/>
              </a:rPr>
              <a:t>train</a:t>
            </a:r>
            <a:r>
              <a:rPr lang="en-GB" sz="2000">
                <a:sym typeface="Symbol" panose="05050102010706020507" pitchFamily="18" charset="2"/>
              </a:rPr>
              <a:t> </a:t>
            </a:r>
            <a:r>
              <a:rPr lang="en-GB" sz="2000"/>
              <a:t> </a:t>
            </a:r>
            <a:r>
              <a:rPr lang="en-GB" sz="2000" i="1">
                <a:latin typeface="Courier New" panose="02070309020205020404" pitchFamily="49" charset="0"/>
              </a:rPr>
              <a:t>D</a:t>
            </a:r>
            <a:r>
              <a:rPr lang="en-GB" sz="2000" i="1" baseline="-25000">
                <a:latin typeface="Courier New" panose="02070309020205020404" pitchFamily="49" charset="0"/>
              </a:rPr>
              <a:t>test</a:t>
            </a:r>
            <a:r>
              <a:rPr lang="en-GB" sz="2000">
                <a:sym typeface="Symbol" panose="05050102010706020507" pitchFamily="18" charset="2"/>
              </a:rPr>
              <a:t>,  và thường là  |</a:t>
            </a:r>
            <a:r>
              <a:rPr lang="en-GB" sz="2000" i="1">
                <a:latin typeface="Courier New" panose="02070309020205020404" pitchFamily="49" charset="0"/>
                <a:sym typeface="Symbol" panose="05050102010706020507" pitchFamily="18" charset="2"/>
              </a:rPr>
              <a:t>D</a:t>
            </a:r>
            <a:r>
              <a:rPr lang="en-GB" sz="2000" i="1" baseline="-25000">
                <a:latin typeface="Courier New" panose="02070309020205020404" pitchFamily="49" charset="0"/>
                <a:sym typeface="Symbol" panose="05050102010706020507" pitchFamily="18" charset="2"/>
              </a:rPr>
              <a:t>train</a:t>
            </a:r>
            <a:r>
              <a:rPr lang="en-GB" sz="2000">
                <a:sym typeface="Symbol" panose="05050102010706020507" pitchFamily="18" charset="2"/>
              </a:rPr>
              <a:t>| &gt;&gt; |</a:t>
            </a:r>
            <a:r>
              <a:rPr lang="en-GB" sz="2000" i="1">
                <a:latin typeface="Courier New" panose="02070309020205020404" pitchFamily="49" charset="0"/>
              </a:rPr>
              <a:t>D</a:t>
            </a:r>
            <a:r>
              <a:rPr lang="en-GB" sz="2000" i="1" baseline="-25000">
                <a:latin typeface="Courier New" panose="02070309020205020404" pitchFamily="49" charset="0"/>
              </a:rPr>
              <a:t>test</a:t>
            </a:r>
            <a:r>
              <a:rPr lang="en-GB" sz="2000">
                <a:sym typeface="Symbol" panose="05050102010706020507" pitchFamily="18" charset="2"/>
              </a:rPr>
              <a:t>|</a:t>
            </a:r>
          </a:p>
          <a:p>
            <a:pPr marL="227013" indent="-227013">
              <a:spcBef>
                <a:spcPts val="600"/>
              </a:spcBef>
            </a:pPr>
            <a:r>
              <a:rPr lang="en-GB" sz="2200"/>
              <a:t>Các yêu cầu:</a:t>
            </a:r>
          </a:p>
          <a:p>
            <a:pPr marL="574675" lvl="1" indent="-179388"/>
            <a:r>
              <a:rPr lang="en-GB" sz="2000"/>
              <a:t>Bất kỳ ví dụ nào thuộc vào tập kiểm thử </a:t>
            </a:r>
            <a:r>
              <a:rPr lang="en-GB" sz="2000" i="1">
                <a:latin typeface="Courier New" panose="02070309020205020404" pitchFamily="49" charset="0"/>
              </a:rPr>
              <a:t>D</a:t>
            </a:r>
            <a:r>
              <a:rPr lang="en-GB" sz="2000" i="1" baseline="-25000">
                <a:latin typeface="Courier New" panose="02070309020205020404" pitchFamily="49" charset="0"/>
              </a:rPr>
              <a:t>test</a:t>
            </a:r>
            <a:r>
              <a:rPr lang="en-GB" sz="2000"/>
              <a:t> đều không được sử dụng trong quá trình huấn luyện hệ thống</a:t>
            </a:r>
          </a:p>
          <a:p>
            <a:pPr marL="574675" lvl="1" indent="-179388"/>
            <a:r>
              <a:rPr lang="en-GB" sz="2000"/>
              <a:t>Bất kỳ ví dụ nào được sử dụng trong giai đoạn huấn luyện hệ thống (i.e., thuộc vào </a:t>
            </a:r>
            <a:r>
              <a:rPr lang="en-GB" sz="2000" i="1">
                <a:latin typeface="Courier New" panose="02070309020205020404" pitchFamily="49" charset="0"/>
                <a:sym typeface="Symbol" panose="05050102010706020507" pitchFamily="18" charset="2"/>
              </a:rPr>
              <a:t>D</a:t>
            </a:r>
            <a:r>
              <a:rPr lang="en-GB" sz="2000" i="1" baseline="-25000">
                <a:latin typeface="Courier New" panose="02070309020205020404" pitchFamily="49" charset="0"/>
                <a:sym typeface="Symbol" panose="05050102010706020507" pitchFamily="18" charset="2"/>
              </a:rPr>
              <a:t>train</a:t>
            </a:r>
            <a:r>
              <a:rPr lang="en-GB" sz="2000"/>
              <a:t>) đều không được sử dụng trong giai đoạn đánh giá hệ thống</a:t>
            </a:r>
          </a:p>
          <a:p>
            <a:pPr marL="574675" lvl="1" indent="-179388"/>
            <a:r>
              <a:rPr lang="en-GB" sz="2000"/>
              <a:t>Các ví dụ kiểm thử trong </a:t>
            </a:r>
            <a:r>
              <a:rPr lang="en-GB" sz="2000" i="1">
                <a:latin typeface="Courier New" panose="02070309020205020404" pitchFamily="49" charset="0"/>
              </a:rPr>
              <a:t>D</a:t>
            </a:r>
            <a:r>
              <a:rPr lang="en-GB" sz="2000" i="1" baseline="-25000">
                <a:latin typeface="Courier New" panose="02070309020205020404" pitchFamily="49" charset="0"/>
              </a:rPr>
              <a:t>test</a:t>
            </a:r>
            <a:r>
              <a:rPr lang="en-GB" sz="2000"/>
              <a:t> cho phép một đánh giá không thiên vị đối với hiệu năng của hệ thống</a:t>
            </a:r>
          </a:p>
          <a:p>
            <a:pPr marL="227013" indent="-227013">
              <a:spcBef>
                <a:spcPts val="600"/>
              </a:spcBef>
            </a:pPr>
            <a:r>
              <a:rPr lang="en-GB" sz="2200"/>
              <a:t>Các lựa chọn thường gặp:  </a:t>
            </a:r>
            <a:r>
              <a:rPr lang="en-GB" sz="2000"/>
              <a:t>|</a:t>
            </a:r>
            <a:r>
              <a:rPr lang="en-GB" sz="2000" i="1">
                <a:latin typeface="Courier New" panose="02070309020205020404" pitchFamily="49" charset="0"/>
                <a:sym typeface="Symbol" panose="05050102010706020507" pitchFamily="18" charset="2"/>
              </a:rPr>
              <a:t>D</a:t>
            </a:r>
            <a:r>
              <a:rPr lang="en-GB" sz="2000" i="1" baseline="-25000">
                <a:latin typeface="Courier New" panose="02070309020205020404" pitchFamily="49" charset="0"/>
                <a:sym typeface="Symbol" panose="05050102010706020507" pitchFamily="18" charset="2"/>
              </a:rPr>
              <a:t>train</a:t>
            </a:r>
            <a:r>
              <a:rPr lang="en-GB" sz="2000"/>
              <a:t>|=(2/3).|</a:t>
            </a:r>
            <a:r>
              <a:rPr lang="en-GB" sz="2000" i="1">
                <a:latin typeface="Courier New" panose="02070309020205020404" pitchFamily="49" charset="0"/>
              </a:rPr>
              <a:t>D</a:t>
            </a:r>
            <a:r>
              <a:rPr lang="en-GB" sz="2000"/>
              <a:t>|,   |</a:t>
            </a:r>
            <a:r>
              <a:rPr lang="en-GB" sz="2000" i="1">
                <a:latin typeface="Courier New" panose="02070309020205020404" pitchFamily="49" charset="0"/>
              </a:rPr>
              <a:t>D</a:t>
            </a:r>
            <a:r>
              <a:rPr lang="en-GB" sz="2000" i="1" baseline="-25000">
                <a:latin typeface="Courier New" panose="02070309020205020404" pitchFamily="49" charset="0"/>
              </a:rPr>
              <a:t>test</a:t>
            </a:r>
            <a:r>
              <a:rPr lang="en-GB" sz="2000"/>
              <a:t>|=(1/3).|</a:t>
            </a:r>
            <a:r>
              <a:rPr lang="en-GB" sz="2000" i="1">
                <a:latin typeface="Courier New" panose="02070309020205020404" pitchFamily="49" charset="0"/>
              </a:rPr>
              <a:t>D</a:t>
            </a:r>
            <a:r>
              <a:rPr lang="en-GB" sz="2000"/>
              <a:t>|</a:t>
            </a:r>
          </a:p>
          <a:p>
            <a:pPr marL="227013" indent="-227013"/>
            <a:r>
              <a:rPr lang="en-GB" sz="2200">
                <a:solidFill>
                  <a:srgbClr val="0000FF"/>
                </a:solidFill>
              </a:rPr>
              <a:t>Phù hợp khi ta có tập ví dụ </a:t>
            </a:r>
            <a:r>
              <a:rPr lang="en-GB" sz="2200" i="1">
                <a:solidFill>
                  <a:srgbClr val="0000FF"/>
                </a:solidFill>
                <a:latin typeface="Courier New" panose="02070309020205020404" pitchFamily="49" charset="0"/>
              </a:rPr>
              <a:t>D</a:t>
            </a:r>
            <a:r>
              <a:rPr lang="en-GB" sz="2200">
                <a:solidFill>
                  <a:srgbClr val="0000FF"/>
                </a:solidFill>
              </a:rPr>
              <a:t> có kích thước lớn</a:t>
            </a:r>
            <a:endParaRPr lang="en-US" sz="2200">
              <a:solidFill>
                <a:srgbClr val="0000FF"/>
              </a:solidFill>
            </a:endParaRPr>
          </a:p>
        </p:txBody>
      </p:sp>
      <p:sp>
        <p:nvSpPr>
          <p:cNvPr id="8" name="Slide Number Placeholder 7"/>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CC532856-D5D2-4716-8A7B-682720EC56FC}" type="slidenum">
              <a:rPr lang="en-US" altLang="en-US"/>
              <a:pPr eaLnBrk="1" hangingPunct="1"/>
              <a:t>8</a:t>
            </a:fld>
            <a:endParaRPr lang="en-US" altLang="en-US">
              <a:latin typeface="Garamond" panose="02020404030301010803" pitchFamily="18" charset="0"/>
            </a:endParaRPr>
          </a:p>
        </p:txBody>
      </p:sp>
    </p:spTree>
    <p:extLst>
      <p:ext uri="{BB962C8B-B14F-4D97-AF65-F5344CB8AC3E}">
        <p14:creationId xmlns:p14="http://schemas.microsoft.com/office/powerpoint/2010/main" val="2719352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41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11">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411">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4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304800"/>
            <a:ext cx="8229600" cy="762000"/>
          </a:xfrm>
        </p:spPr>
        <p:txBody>
          <a:bodyPr>
            <a:normAutofit fontScale="90000"/>
          </a:bodyPr>
          <a:lstStyle/>
          <a:p>
            <a:r>
              <a:rPr lang="en-US" sz="3600">
                <a:latin typeface="Tahoma"/>
                <a:cs typeface="Tahoma"/>
              </a:rPr>
              <a:t>Stratified sampling </a:t>
            </a:r>
            <a:r>
              <a:rPr lang="en-US" sz="3200">
                <a:latin typeface="Tahoma"/>
                <a:cs typeface="Tahoma"/>
              </a:rPr>
              <a:t>(lấy mẫu phân tầng)</a:t>
            </a:r>
            <a:endParaRPr lang="en-US" sz="3600">
              <a:latin typeface="Tahoma"/>
              <a:cs typeface="Tahoma"/>
            </a:endParaRPr>
          </a:p>
        </p:txBody>
      </p:sp>
      <p:sp>
        <p:nvSpPr>
          <p:cNvPr id="18435" name="Rectangle 3"/>
          <p:cNvSpPr>
            <a:spLocks noGrp="1" noChangeArrowheads="1"/>
          </p:cNvSpPr>
          <p:nvPr>
            <p:ph type="body" idx="1"/>
          </p:nvPr>
        </p:nvSpPr>
        <p:spPr>
          <a:xfrm>
            <a:off x="457200" y="1295400"/>
            <a:ext cx="8229600" cy="4876800"/>
          </a:xfrm>
        </p:spPr>
        <p:txBody>
          <a:bodyPr/>
          <a:lstStyle/>
          <a:p>
            <a:pPr marL="233363" indent="-233363"/>
            <a:r>
              <a:rPr lang="en-US" sz="2200"/>
              <a:t>Đối với các tập ví dụ có kích thước nhỏ hoặc không cân xứng (unbalanced datasets), các ví dụ trong tập huấn luyện và thử nghiệm có thể không phải là đại diện</a:t>
            </a:r>
          </a:p>
          <a:p>
            <a:pPr marL="560388" lvl="1" indent="-233363">
              <a:spcBef>
                <a:spcPts val="600"/>
              </a:spcBef>
            </a:pPr>
            <a:r>
              <a:rPr lang="en-US" sz="1800"/>
              <a:t>Ví dụ:  Có (rất) ít ví dụ đối với một số lớp</a:t>
            </a:r>
          </a:p>
          <a:p>
            <a:pPr marL="233363" indent="-233363">
              <a:spcBef>
                <a:spcPts val="1138"/>
              </a:spcBef>
            </a:pPr>
            <a:r>
              <a:rPr lang="en-US" sz="2200" i="1"/>
              <a:t>Mục tiêu: Phân bố lớp (class distribution) trong tập huấn luyện và tập kiểm thử phải xấp xỉ như trong tập toàn bộ các ví dụ (</a:t>
            </a:r>
            <a:r>
              <a:rPr lang="en-US" sz="2200" i="1">
                <a:latin typeface="Courier New" panose="02070309020205020404" pitchFamily="49" charset="0"/>
              </a:rPr>
              <a:t>D</a:t>
            </a:r>
            <a:r>
              <a:rPr lang="en-US" sz="2200" i="1"/>
              <a:t>)</a:t>
            </a:r>
          </a:p>
          <a:p>
            <a:pPr marL="233363" indent="-233363">
              <a:spcBef>
                <a:spcPct val="50000"/>
              </a:spcBef>
            </a:pPr>
            <a:r>
              <a:rPr lang="en-US" sz="2200"/>
              <a:t>Lấy mẫu phân tầng (Stratified sampling)</a:t>
            </a:r>
          </a:p>
          <a:p>
            <a:pPr marL="631825" lvl="1" indent="-169863">
              <a:buSzTx/>
              <a:buFontTx/>
              <a:buChar char="•"/>
            </a:pPr>
            <a:r>
              <a:rPr lang="en-US" sz="2000"/>
              <a:t>Là một phương pháp để cân xứng (về phân bố lớp)</a:t>
            </a:r>
          </a:p>
          <a:p>
            <a:pPr marL="631825" lvl="1" indent="-169863">
              <a:buSzTx/>
              <a:buFontTx/>
              <a:buChar char="•"/>
            </a:pPr>
            <a:r>
              <a:rPr lang="en-US" sz="2000"/>
              <a:t>Đảm bảo tỷ lệ phân bố lớp (tỷ lệ các ví dụ giữa các lớp) trong tập huấn luyện và tập kiểm thử là xấp xỉ nhau</a:t>
            </a:r>
          </a:p>
          <a:p>
            <a:pPr marL="233363" indent="-233363">
              <a:spcBef>
                <a:spcPts val="600"/>
              </a:spcBef>
            </a:pPr>
            <a:r>
              <a:rPr lang="en-US" sz="2200"/>
              <a:t>Phương pháp lấy mẫu phân tầng không áp dụng được cho bài toán hồi quy (vì giá trị đầu ra của hệ thống là một giá trị số thực, không phải là một nhãn lớp)</a:t>
            </a:r>
          </a:p>
        </p:txBody>
      </p:sp>
      <p:sp>
        <p:nvSpPr>
          <p:cNvPr id="8" name="Slide Number Placeholder 7"/>
          <p:cNvSpPr>
            <a:spLocks noGrp="1"/>
          </p:cNvSpPr>
          <p:nvPr>
            <p:ph type="sldNum" sz="quarter" idx="11"/>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Garamond" panose="02020404030301010803" pitchFamily="18"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fld id="{CC532856-D5D2-4716-8A7B-682720EC56FC}" type="slidenum">
              <a:rPr lang="en-US" altLang="en-US"/>
              <a:pPr eaLnBrk="1" hangingPunct="1"/>
              <a:t>9</a:t>
            </a:fld>
            <a:endParaRPr lang="en-US" altLang="en-US">
              <a:latin typeface="Garamond" panose="02020404030301010803" pitchFamily="18" charset="0"/>
            </a:endParaRPr>
          </a:p>
        </p:txBody>
      </p:sp>
    </p:spTree>
    <p:extLst>
      <p:ext uri="{BB962C8B-B14F-4D97-AF65-F5344CB8AC3E}">
        <p14:creationId xmlns:p14="http://schemas.microsoft.com/office/powerpoint/2010/main" val="379974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193</TotalTime>
  <Words>3067</Words>
  <Application>Microsoft Macintosh PowerPoint</Application>
  <PresentationFormat>On-screen Show (4:3)</PresentationFormat>
  <Paragraphs>257</Paragraphs>
  <Slides>29</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41" baseType="lpstr">
      <vt:lpstr>Arial</vt:lpstr>
      <vt:lpstr>Calibri</vt:lpstr>
      <vt:lpstr>Cambria Math</vt:lpstr>
      <vt:lpstr>Courier New</vt:lpstr>
      <vt:lpstr>Garamond</vt:lpstr>
      <vt:lpstr>Linh AvantGarde</vt:lpstr>
      <vt:lpstr>Segoe UI</vt:lpstr>
      <vt:lpstr>Tahoma</vt:lpstr>
      <vt:lpstr>Times New Roman</vt:lpstr>
      <vt:lpstr>Wingdings</vt:lpstr>
      <vt:lpstr>Office Theme</vt:lpstr>
      <vt:lpstr>Equation</vt:lpstr>
      <vt:lpstr>Học máy cơ bản  Đánh giá hiệu quả của mô hình học máy  Nguyễn Đức Anh</vt:lpstr>
      <vt:lpstr>Nội dung môn học</vt:lpstr>
      <vt:lpstr>Nhắc lại</vt:lpstr>
      <vt:lpstr>1. Đánh giá hiệu năng hệ thống học máy.</vt:lpstr>
      <vt:lpstr>1. Đánh giá hiệu năng hệ thống học máy..</vt:lpstr>
      <vt:lpstr>1. Đánh giá hiệu năng hệ thống học máy…</vt:lpstr>
      <vt:lpstr>2. Các phương pháp đánh giá</vt:lpstr>
      <vt:lpstr>Hold-out (Splitting, chia đôi)</vt:lpstr>
      <vt:lpstr>Stratified sampling (lấy mẫu phân tầng)</vt:lpstr>
      <vt:lpstr>Repeated hold-out</vt:lpstr>
      <vt:lpstr>Cross-validation (đánh giá chéo)</vt:lpstr>
      <vt:lpstr>Leave-one-out cross-validation</vt:lpstr>
      <vt:lpstr>Bootstrap sampling.</vt:lpstr>
      <vt:lpstr>Bootstrap sampling..</vt:lpstr>
      <vt:lpstr>3. Lựa chọn tham số</vt:lpstr>
      <vt:lpstr>Lựa chọn tham số: sử dụng Hold-out</vt:lpstr>
      <vt:lpstr>Lựa chọn tham số: ví dụ</vt:lpstr>
      <vt:lpstr>4. Đánh giá và lựa chọn mô hình</vt:lpstr>
      <vt:lpstr>5. Các tiêu chí đánh giá.</vt:lpstr>
      <vt:lpstr>5. Các tiêu chí đánh giá..</vt:lpstr>
      <vt:lpstr>Tính chính xác (Accuracy)</vt:lpstr>
      <vt:lpstr>Ma trận nhầm lẫn (Confusion matrix)</vt:lpstr>
      <vt:lpstr>Precision and Recall (1)</vt:lpstr>
      <vt:lpstr>Precision and Recall (2)</vt:lpstr>
      <vt:lpstr>F1</vt:lpstr>
      <vt:lpstr>Ví dụ: lựa chọn tham số</vt:lpstr>
      <vt:lpstr>Ví dụ: so sánh 2 phương pháp</vt:lpstr>
      <vt:lpstr>Ví dụ: ảnh hưởng của cỡ dữ liệu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Long Long</dc:creator>
  <cp:lastModifiedBy>Anh Nguyen</cp:lastModifiedBy>
  <cp:revision>64</cp:revision>
  <dcterms:created xsi:type="dcterms:W3CDTF">2020-04-20T02:25:53Z</dcterms:created>
  <dcterms:modified xsi:type="dcterms:W3CDTF">2024-08-15T15:18:23Z</dcterms:modified>
</cp:coreProperties>
</file>