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303" r:id="rId3"/>
    <p:sldId id="260" r:id="rId4"/>
    <p:sldId id="305" r:id="rId5"/>
    <p:sldId id="285" r:id="rId6"/>
    <p:sldId id="264" r:id="rId7"/>
    <p:sldId id="286" r:id="rId8"/>
    <p:sldId id="287" r:id="rId9"/>
    <p:sldId id="288" r:id="rId10"/>
    <p:sldId id="289" r:id="rId11"/>
    <p:sldId id="290" r:id="rId12"/>
    <p:sldId id="291" r:id="rId13"/>
    <p:sldId id="307" r:id="rId14"/>
    <p:sldId id="308" r:id="rId15"/>
    <p:sldId id="309" r:id="rId16"/>
    <p:sldId id="310" r:id="rId17"/>
    <p:sldId id="304" r:id="rId18"/>
    <p:sldId id="306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11" r:id="rId28"/>
    <p:sldId id="312" r:id="rId29"/>
    <p:sldId id="313" r:id="rId30"/>
    <p:sldId id="314" r:id="rId31"/>
    <p:sldId id="302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34FDD-E873-4259-80B0-4C6BB589F029}" v="952" dt="2023-05-24T06:11:24.483"/>
  </p1510:revLst>
</p1510:revInfo>
</file>

<file path=ppt/tableStyles.xml><?xml version="1.0" encoding="utf-8"?>
<a:tblStyleLst xmlns:a="http://schemas.openxmlformats.org/drawingml/2006/main" def="{3A23ED92-2277-478F-9726-9A322A3ADA15}">
  <a:tblStyle styleId="{3A23ED92-2277-478F-9726-9A322A3AD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5:5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 24575,'-530'0'0,"527"0"0,-1-1 0,1 1 0,-1 0 0,1 1 0,-1-1 0,1 1 0,-1-1 0,1 1 0,0 0 0,-1 0 0,1 1 0,0-1 0,0 1 0,0-1 0,0 1 0,0 0 0,0 0 0,0 1 0,1-1 0,-4 4 0,3-1 0,1 0 0,-1 0 0,1 0 0,1 0 0,-1 1 0,1-1 0,0 1 0,0-1 0,0 1 0,1-1 0,0 1 0,0 7 0,4 413 0,-5-421 0,2 0 0,-1 1 0,1-1 0,-1 0 0,1 0 0,1 0 0,-1 0 0,1 0 0,0-1 0,0 1 0,0 0 0,1-1 0,-1 1 0,1-1 0,0 0 0,6 6 0,-3-4 0,1-1 0,-1-1 0,1 1 0,-1-1 0,2 0 0,-1 0 0,0-1 0,1 0 0,13 3 0,12 1 0,0-3 0,0 0 0,0-2 0,38-3 0,-51 1 0,46 1 0,59-3 0,-123 2 0,0-1 0,0 1 0,0-1 0,0 1 0,0-1 0,0 0 0,0 0 0,0 0 0,0 0 0,0 0 0,0 0 0,-1-1 0,1 1 0,0 0 0,-1-1 0,1 0 0,-1 1 0,0-1 0,1 0 0,-1 0 0,0 0 0,0 1 0,0-1 0,-1 0 0,1 0 0,1-4 0,1-7 0,-1 1 0,0-1 0,1-21 0,1-5 0,5-3 0,23-58 0,-16 54 0,-12 26-29,0-1 1,0 1-1,-2-1 0,-1 0 0,-1 0 0,-2-23 0,1 0-1134,1 26-5663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5:5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24575,'0'3'0,"4"6"0,1 4 0,3 3 0,4 4 0,0 0 0,1-2 0,-1 0 0,-3-1 0,1-2 0,-1-1 0,-3-2-8191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46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87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57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543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755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47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4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202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254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214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5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046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12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11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842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448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569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899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38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313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90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2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40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57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32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4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- 2019">
            <a:extLst>
              <a:ext uri="{FF2B5EF4-FFF2-40B4-BE49-F238E27FC236}">
                <a16:creationId xmlns:a16="http://schemas.microsoft.com/office/drawing/2014/main" id="{698450BB-8B09-4D17-99A8-4FF2526295B5}"/>
              </a:ext>
            </a:extLst>
          </p:cNvPr>
          <p:cNvSpPr txBox="1"/>
          <p:nvPr userDrawn="1"/>
        </p:nvSpPr>
        <p:spPr>
          <a:xfrm>
            <a:off x="0" y="-712232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8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34C49-D113-485F-8667-A8DDC0038B28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48799" y="4432300"/>
            <a:ext cx="1343379" cy="7112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Slide.vn 1"/>
          <p:cNvSpPr txBox="1">
            <a:spLocks noGrp="1"/>
          </p:cNvSpPr>
          <p:nvPr>
            <p:ph type="ctrTitle"/>
          </p:nvPr>
        </p:nvSpPr>
        <p:spPr>
          <a:xfrm>
            <a:off x="234564" y="406116"/>
            <a:ext cx="8590954" cy="24366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Báo cáo</a:t>
            </a:r>
            <a:br>
              <a:rPr lang="e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Thiết kế bộ nhân/ chia số nguyên 32 bits</a:t>
            </a:r>
            <a:endParaRPr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1" name="9Slide.vn 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006" y="1404509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9Slide.vn 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9Slide.vn 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9Slide.vn 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9Slide.vn 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9Slide.vn 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511689-7C18-64B6-3F55-A866FAD1E3DC}"/>
              </a:ext>
            </a:extLst>
          </p:cNvPr>
          <p:cNvSpPr txBox="1"/>
          <p:nvPr/>
        </p:nvSpPr>
        <p:spPr>
          <a:xfrm>
            <a:off x="266498" y="3408242"/>
            <a:ext cx="4779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Lexend Deca"/>
              </a:rPr>
              <a:t>Thành </a:t>
            </a:r>
            <a:r>
              <a:rPr lang="en-US" sz="2000" b="1" dirty="0" err="1">
                <a:solidFill>
                  <a:srgbClr val="FFFF00"/>
                </a:solidFill>
                <a:latin typeface="Lexend Deca"/>
              </a:rPr>
              <a:t>viên</a:t>
            </a:r>
            <a:r>
              <a:rPr lang="en-US" sz="2000" b="1" dirty="0">
                <a:solidFill>
                  <a:srgbClr val="FFFF00"/>
                </a:solidFill>
                <a:latin typeface="Lexend Deca"/>
              </a:rPr>
              <a:t>:</a:t>
            </a:r>
          </a:p>
          <a:p>
            <a:r>
              <a:rPr lang="en-US" sz="2000" dirty="0">
                <a:latin typeface="Lexend Deca"/>
              </a:rPr>
              <a:t>	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Trần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Triều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Trung - 21522727</a:t>
            </a:r>
          </a:p>
          <a:p>
            <a:r>
              <a:rPr lang="en-US" sz="2000" dirty="0">
                <a:latin typeface="Lexend Deca"/>
              </a:rPr>
              <a:t>	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Phùng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Đức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Bảo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  -  21521860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9A2B1-CDCB-E9EC-FA87-3E80B392ED12}"/>
              </a:ext>
            </a:extLst>
          </p:cNvPr>
          <p:cNvSpPr txBox="1"/>
          <p:nvPr/>
        </p:nvSpPr>
        <p:spPr>
          <a:xfrm>
            <a:off x="2346336" y="4580695"/>
            <a:ext cx="477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Giảng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 </a:t>
            </a:r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viên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: </a:t>
            </a:r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Trương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 Văn </a:t>
            </a:r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Cương</a:t>
            </a:r>
            <a:endParaRPr 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Output logic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EC97D6-C71E-F70D-60DB-5AB72728D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64633"/>
              </p:ext>
            </p:extLst>
          </p:nvPr>
        </p:nvGraphicFramePr>
        <p:xfrm>
          <a:off x="152400" y="971550"/>
          <a:ext cx="8763002" cy="1904998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968943">
                  <a:extLst>
                    <a:ext uri="{9D8B030D-6E8A-4147-A177-3AD203B41FA5}">
                      <a16:colId xmlns:a16="http://schemas.microsoft.com/office/drawing/2014/main" val="2408569903"/>
                    </a:ext>
                  </a:extLst>
                </a:gridCol>
                <a:gridCol w="1011458">
                  <a:extLst>
                    <a:ext uri="{9D8B030D-6E8A-4147-A177-3AD203B41FA5}">
                      <a16:colId xmlns:a16="http://schemas.microsoft.com/office/drawing/2014/main" val="3146137115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3911969768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2615717640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2778946697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20201650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226768987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636834722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4134019898"/>
                    </a:ext>
                  </a:extLst>
                </a:gridCol>
              </a:tblGrid>
              <a:tr h="482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Q2Q1Q0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Step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IE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SA[1..0]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SB[1..0]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ST[0]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EN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OE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932984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0432542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0207394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6367571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6702498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285988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9407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C779DD-B558-709B-2BBF-334A875F3BD4}"/>
              </a:ext>
            </a:extLst>
          </p:cNvPr>
          <p:cNvSpPr txBox="1"/>
          <p:nvPr/>
        </p:nvSpPr>
        <p:spPr>
          <a:xfrm>
            <a:off x="304800" y="3257550"/>
            <a:ext cx="4038600" cy="1653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 = Q2'Q1'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SA[1] =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SA[0] = Q2'Q1'Q0 +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SB[1] =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10BB3-BE07-748B-FEBB-968EEF555912}"/>
              </a:ext>
            </a:extLst>
          </p:cNvPr>
          <p:cNvSpPr txBox="1"/>
          <p:nvPr/>
        </p:nvSpPr>
        <p:spPr>
          <a:xfrm>
            <a:off x="4572000" y="3168919"/>
            <a:ext cx="3581400" cy="16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SB[0] = Q2'Q1'Q0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ST[0] = Q2'Q0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= Q2'Q1Q0'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 = Done = Q2Q1'Q0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Schematic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2A669-66AB-1980-FC13-B19A98EF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1130351"/>
            <a:ext cx="782594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0A863-E549-2131-8ED6-D1C1D0F8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1739"/>
            <a:ext cx="9144000" cy="1173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12,345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67,890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838,102,050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1BDE8-1999-873B-C789-25A5F8D2290F}"/>
              </a:ext>
            </a:extLst>
          </p:cNvPr>
          <p:cNvGrpSpPr/>
          <p:nvPr/>
        </p:nvGrpSpPr>
        <p:grpSpPr>
          <a:xfrm>
            <a:off x="4516980" y="3512580"/>
            <a:ext cx="251280" cy="244800"/>
            <a:chOff x="4516980" y="3512580"/>
            <a:chExt cx="2512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B81683-A1A1-6791-34A7-1BC42D36776D}"/>
                    </a:ext>
                  </a:extLst>
                </p14:cNvPr>
                <p14:cNvContentPartPr/>
                <p14:nvPr/>
              </p14:nvContentPartPr>
              <p14:xfrm>
                <a:off x="4516980" y="3512580"/>
                <a:ext cx="239400" cy="24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B81683-A1A1-6791-34A7-1BC42D3677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7966" y="3503580"/>
                  <a:ext cx="257067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A84AEB-2BE7-105B-FE3A-7B4960E02B1E}"/>
                    </a:ext>
                  </a:extLst>
                </p14:cNvPr>
                <p14:cNvContentPartPr/>
                <p14:nvPr/>
              </p14:nvContentPartPr>
              <p14:xfrm>
                <a:off x="4731900" y="3512580"/>
                <a:ext cx="36360" cy="6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A84AEB-2BE7-105B-FE3A-7B4960E02B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2900" y="3503580"/>
                  <a:ext cx="54000" cy="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5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402910" y="133350"/>
            <a:ext cx="4263900" cy="1104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1.Mul </a:t>
            </a:r>
            <a:r>
              <a:rPr lang="en">
                <a:solidFill>
                  <a:srgbClr val="FFFF00"/>
                </a:solidFill>
              </a:rPr>
              <a:t>32 bits</a:t>
            </a:r>
            <a:br>
              <a:rPr lang="en"/>
            </a:br>
            <a:r>
              <a:rPr lang="en"/>
              <a:t>	1.2 Signed</a:t>
            </a:r>
            <a:endParaRPr dirty="0"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91530" y="1386677"/>
            <a:ext cx="2370770" cy="1209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New Circuit 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Simulation</a:t>
            </a:r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07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381000" y="127635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exend Deca"/>
              </a:rPr>
              <a:t>Thay đổi: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Chuyển input thành số dương (nếu âm)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M = XOR 2 bit dấu của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Nếu M = 1 chuyển Ouput thành số âm</a:t>
            </a:r>
          </a:p>
          <a:p>
            <a:r>
              <a:rPr lang="en-US" sz="3200">
                <a:latin typeface="Lexend Deca"/>
              </a:rPr>
              <a:t>              M = 0 chuyển Output thành số dương</a:t>
            </a:r>
          </a:p>
        </p:txBody>
      </p:sp>
    </p:spTree>
    <p:extLst>
      <p:ext uri="{BB962C8B-B14F-4D97-AF65-F5344CB8AC3E}">
        <p14:creationId xmlns:p14="http://schemas.microsoft.com/office/powerpoint/2010/main" val="42821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 Circuit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C505C-A378-809B-A810-3D5D790B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114672"/>
            <a:ext cx="8391525" cy="37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3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-7,896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12,345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-97,476,120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F5ED5-FBD0-A514-B46B-70728D01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5776"/>
            <a:ext cx="9144000" cy="1035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9732C-224E-42A4-CA1C-0B17F70AF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00" y="2536930"/>
            <a:ext cx="2290800" cy="11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393385" y="472440"/>
            <a:ext cx="4263900" cy="56383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2.Div 32 bits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82005" y="1167602"/>
            <a:ext cx="4263900" cy="3572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Pseudocode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FlowChart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Datapath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Control Words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FSM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Next State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Output logic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Schematic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Simulation</a:t>
            </a:r>
            <a:endParaRPr lang="en" sz="2000" dirty="0"/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78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310515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Pseudocode:</a:t>
            </a: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154305" y="1385425"/>
            <a:ext cx="3179445" cy="3147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    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D_B := 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   Q := 0</a:t>
            </a:r>
            <a:endParaRPr lang="en-US" sz="1500" kern="100"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 lvl="0"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While (count != 33) repeat</a:t>
            </a:r>
            <a:endParaRPr lang="en-US" sz="1500" kern="100"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2. A := A – 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3. Q &lt;&lt; 1 (với Q[0] là A[63]')</a:t>
            </a:r>
            <a:endParaRPr lang="en-US" sz="1500">
              <a:solidFill>
                <a:srgbClr val="202124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If (A[63] == 1) 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4.      A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:= A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5. 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B &gt;&gt; 1</a:t>
            </a:r>
            <a:endParaRPr lang="en-US" sz="1500">
              <a:solidFill>
                <a:srgbClr val="202124"/>
              </a:solidFill>
              <a:latin typeface="Times New Roman"/>
              <a:ea typeface="DengXian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6. Outport := Out</a:t>
            </a:r>
            <a:endParaRPr lang="en-US" sz="1500">
              <a:solidFill>
                <a:srgbClr val="202124"/>
              </a:solidFill>
              <a:latin typeface="DengXian"/>
              <a:ea typeface="DengXian"/>
              <a:cs typeface="Times New Roman"/>
            </a:endParaRPr>
          </a:p>
        </p:txBody>
      </p:sp>
      <p:sp>
        <p:nvSpPr>
          <p:cNvPr id="3" name="9Slide.vn 2">
            <a:extLst>
              <a:ext uri="{FF2B5EF4-FFF2-40B4-BE49-F238E27FC236}">
                <a16:creationId xmlns:a16="http://schemas.microsoft.com/office/drawing/2014/main" id="{9FC7451D-EBFB-260A-0F4E-C2316AB81199}"/>
              </a:ext>
            </a:extLst>
          </p:cNvPr>
          <p:cNvSpPr txBox="1">
            <a:spLocks/>
          </p:cNvSpPr>
          <p:nvPr/>
        </p:nvSpPr>
        <p:spPr>
          <a:xfrm>
            <a:off x="4434364" y="-99732"/>
            <a:ext cx="350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4000" b="0">
                <a:solidFill>
                  <a:schemeClr val="bg1"/>
                </a:solidFill>
              </a:rPr>
              <a:t>FlowChart</a:t>
            </a:r>
            <a:endParaRPr 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9EF6D84A-8147-6525-3055-2165542C1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25" y="756375"/>
            <a:ext cx="4178284" cy="39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4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7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441960" y="1047750"/>
            <a:ext cx="784860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Lexend Deca"/>
              </a:rPr>
              <a:t>Các </a:t>
            </a:r>
            <a:r>
              <a:rPr lang="en-US" sz="3200" b="1" err="1">
                <a:latin typeface="Lexend Deca"/>
              </a:rPr>
              <a:t>thành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phần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cần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trong</a:t>
            </a:r>
            <a:r>
              <a:rPr lang="en-US" sz="3200" b="1">
                <a:latin typeface="Lexend Deca"/>
              </a:rPr>
              <a:t> Datapath: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dịch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của</a:t>
            </a:r>
            <a:r>
              <a:rPr lang="en-US" sz="3200">
                <a:latin typeface="Lexend Deca"/>
              </a:rPr>
              <a:t> </a:t>
            </a:r>
            <a:r>
              <a:rPr lang="vi-VN" sz="3200">
                <a:latin typeface="Lexend Deca"/>
              </a:rPr>
              <a:t>A (số bị chia / số dư), B(số chia)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 Q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 </a:t>
            </a:r>
            <a:r>
              <a:rPr lang="en-US" sz="3200" err="1">
                <a:latin typeface="Lexend Deca"/>
              </a:rPr>
              <a:t>cộng</a:t>
            </a:r>
            <a:r>
              <a:rPr lang="en-US" sz="3200">
                <a:latin typeface="Lexend Deca"/>
              </a:rPr>
              <a:t>, 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trừ</a:t>
            </a:r>
            <a:r>
              <a:rPr lang="en-US" sz="3200">
                <a:latin typeface="Lexend Deca"/>
              </a:rPr>
              <a:t> 64 bits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đếm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Mux </a:t>
            </a:r>
            <a:r>
              <a:rPr lang="en-US" sz="3200" err="1">
                <a:latin typeface="Lexend Deca"/>
              </a:rPr>
              <a:t>dùng</a:t>
            </a:r>
            <a:r>
              <a:rPr lang="en-US" sz="3200">
                <a:latin typeface="Lexend Deca"/>
              </a:rPr>
              <a:t> OE </a:t>
            </a:r>
            <a:r>
              <a:rPr lang="en-US" sz="3200" err="1">
                <a:latin typeface="Lexend Deca"/>
              </a:rPr>
              <a:t>xuất</a:t>
            </a:r>
            <a:r>
              <a:rPr lang="en-US" sz="3200">
                <a:latin typeface="Lexend Deca"/>
              </a:rPr>
              <a:t> Qu, R</a:t>
            </a:r>
          </a:p>
        </p:txBody>
      </p:sp>
    </p:spTree>
    <p:extLst>
      <p:ext uri="{BB962C8B-B14F-4D97-AF65-F5344CB8AC3E}">
        <p14:creationId xmlns:p14="http://schemas.microsoft.com/office/powerpoint/2010/main" val="305439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75EA-290E-68A5-10D8-506E3DA78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307006"/>
            <a:ext cx="4263900" cy="592104"/>
          </a:xfrm>
        </p:spPr>
        <p:txBody>
          <a:bodyPr/>
          <a:lstStyle/>
          <a:p>
            <a:r>
              <a:rPr lang="en-US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Nội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32756-F4CE-BB01-FE70-705E7E09A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010452"/>
            <a:ext cx="8098614" cy="3508152"/>
          </a:xfrm>
        </p:spPr>
        <p:txBody>
          <a:bodyPr/>
          <a:lstStyle/>
          <a:p>
            <a:pPr marL="114300" indent="0"/>
            <a:r>
              <a:rPr lang="en-US" sz="3200" b="1"/>
              <a:t>1. </a:t>
            </a:r>
            <a:r>
              <a:rPr lang="en-US" sz="3200" b="1">
                <a:solidFill>
                  <a:srgbClr val="FFFF00"/>
                </a:solidFill>
              </a:rPr>
              <a:t>Mul 32 bits</a:t>
            </a:r>
          </a:p>
          <a:p>
            <a:pPr marL="114300" indent="0"/>
            <a:r>
              <a:rPr lang="en-US" sz="3200" b="1"/>
              <a:t>	1.1 - Unsigned</a:t>
            </a:r>
            <a:endParaRPr lang="en-US" sz="3200" b="1" dirty="0"/>
          </a:p>
          <a:p>
            <a:pPr marL="114300" indent="0"/>
            <a:r>
              <a:rPr lang="en-US" sz="3200" b="1"/>
              <a:t>	1.2 – Singed - Cải tiến từ Unsigned </a:t>
            </a:r>
            <a:endParaRPr lang="en-US" sz="3200" b="1" dirty="0"/>
          </a:p>
          <a:p>
            <a:pPr marL="114300" indent="0"/>
            <a:r>
              <a:rPr lang="en-US" sz="3200" b="1" dirty="0"/>
              <a:t>2. </a:t>
            </a:r>
            <a:r>
              <a:rPr lang="en-US" sz="3200" b="1" dirty="0" err="1">
                <a:solidFill>
                  <a:srgbClr val="FFFF00"/>
                </a:solidFill>
              </a:rPr>
              <a:t>Div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>
                <a:solidFill>
                  <a:srgbClr val="FFFF00"/>
                </a:solidFill>
              </a:rPr>
              <a:t>32 bits</a:t>
            </a:r>
          </a:p>
          <a:p>
            <a:pPr marL="114300" indent="0"/>
            <a:r>
              <a:rPr lang="en-US" sz="3200" b="1">
                <a:solidFill>
                  <a:srgbClr val="FFFF00"/>
                </a:solidFill>
              </a:rPr>
              <a:t>	</a:t>
            </a:r>
            <a:r>
              <a:rPr lang="en-US" sz="3200" b="1"/>
              <a:t>2.1 – Unsigned</a:t>
            </a:r>
          </a:p>
          <a:p>
            <a:pPr marL="114300" indent="0"/>
            <a:r>
              <a:rPr lang="en-US" sz="3200" b="1">
                <a:solidFill>
                  <a:srgbClr val="FFFF00"/>
                </a:solidFill>
              </a:rPr>
              <a:t>	</a:t>
            </a:r>
            <a:r>
              <a:rPr lang="en-US" sz="3200" b="1"/>
              <a:t>2.2 – Signed - Cải tiến từ Unsigned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85090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Datapath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2238E9-857D-4683-B02D-A4C059851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72800"/>
              </p:ext>
            </p:extLst>
          </p:nvPr>
        </p:nvGraphicFramePr>
        <p:xfrm>
          <a:off x="6709959" y="1971807"/>
          <a:ext cx="2052595" cy="182558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3831360677"/>
                    </a:ext>
                  </a:extLst>
                </a:gridCol>
                <a:gridCol w="1288690">
                  <a:extLst>
                    <a:ext uri="{9D8B030D-6E8A-4147-A177-3AD203B41FA5}">
                      <a16:colId xmlns:a16="http://schemas.microsoft.com/office/drawing/2014/main" val="1836644502"/>
                    </a:ext>
                  </a:extLst>
                </a:gridCol>
              </a:tblGrid>
              <a:tr h="384334">
                <a:tc>
                  <a:txBody>
                    <a:bodyPr/>
                    <a:lstStyle/>
                    <a:p>
                      <a:r>
                        <a:rPr lang="en-US" b="1"/>
                        <a:t>S[1..0]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Ope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02593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26112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Load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00844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left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90846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right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193"/>
                  </a:ext>
                </a:extLst>
              </a:tr>
            </a:tbl>
          </a:graphicData>
        </a:graphic>
      </p:graphicFrame>
      <p:pic>
        <p:nvPicPr>
          <p:cNvPr id="4" name="Picture 3" descr="A picture containing diagram, plan, technical drawing, text&#10;&#10;Description automatically generated">
            <a:extLst>
              <a:ext uri="{FF2B5EF4-FFF2-40B4-BE49-F238E27FC236}">
                <a16:creationId xmlns:a16="http://schemas.microsoft.com/office/drawing/2014/main" id="{6A06FD04-F529-48F3-7F6F-DF36B8E3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831963"/>
            <a:ext cx="5943600" cy="40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Control Words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1F2684-12DA-32CE-4A3E-CB42D8F22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41990"/>
              </p:ext>
            </p:extLst>
          </p:nvPr>
        </p:nvGraphicFramePr>
        <p:xfrm>
          <a:off x="3352800" y="971102"/>
          <a:ext cx="4800572" cy="330712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2883">
                  <a:extLst>
                    <a:ext uri="{9D8B030D-6E8A-4147-A177-3AD203B41FA5}">
                      <a16:colId xmlns:a16="http://schemas.microsoft.com/office/drawing/2014/main" val="3901021412"/>
                    </a:ext>
                  </a:extLst>
                </a:gridCol>
                <a:gridCol w="448772">
                  <a:extLst>
                    <a:ext uri="{9D8B030D-6E8A-4147-A177-3AD203B41FA5}">
                      <a16:colId xmlns:a16="http://schemas.microsoft.com/office/drawing/2014/main" val="997631432"/>
                    </a:ext>
                  </a:extLst>
                </a:gridCol>
                <a:gridCol w="741850">
                  <a:extLst>
                    <a:ext uri="{9D8B030D-6E8A-4147-A177-3AD203B41FA5}">
                      <a16:colId xmlns:a16="http://schemas.microsoft.com/office/drawing/2014/main" val="935216803"/>
                    </a:ext>
                  </a:extLst>
                </a:gridCol>
                <a:gridCol w="829399">
                  <a:extLst>
                    <a:ext uri="{9D8B030D-6E8A-4147-A177-3AD203B41FA5}">
                      <a16:colId xmlns:a16="http://schemas.microsoft.com/office/drawing/2014/main" val="2068423637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1876044459"/>
                    </a:ext>
                  </a:extLst>
                </a:gridCol>
                <a:gridCol w="448766">
                  <a:extLst>
                    <a:ext uri="{9D8B030D-6E8A-4147-A177-3AD203B41FA5}">
                      <a16:colId xmlns:a16="http://schemas.microsoft.com/office/drawing/2014/main" val="4197348051"/>
                    </a:ext>
                  </a:extLst>
                </a:gridCol>
                <a:gridCol w="481375">
                  <a:extLst>
                    <a:ext uri="{9D8B030D-6E8A-4147-A177-3AD203B41FA5}">
                      <a16:colId xmlns:a16="http://schemas.microsoft.com/office/drawing/2014/main" val="192859023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6471877"/>
                    </a:ext>
                  </a:extLst>
                </a:gridCol>
              </a:tblGrid>
              <a:tr h="83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Step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SB[1..0]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SQ[0]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SO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20858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Input A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Input B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 =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874006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Write Enable</a:t>
                      </a:r>
                      <a:endParaRPr lang="en-US" sz="1100" kern="0" err="1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430129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left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79017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Write Enable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70802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No Change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right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515953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kern="0" noProof="0">
                          <a:solidFill>
                            <a:srgbClr val="050060"/>
                          </a:solidFill>
                          <a:effectLst/>
                          <a:latin typeface="Arial"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02842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228600" y="971550"/>
            <a:ext cx="2819400" cy="3147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   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D_B :=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   Q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:= 0</a:t>
            </a:r>
            <a:endParaRPr lang="en-US" sz="1500" kern="100"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While (count !=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33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) repeat</a:t>
            </a:r>
            <a:endParaRPr lang="en-US" sz="1500" kern="100">
              <a:effectLst/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2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.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 := A – 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3. Q &lt;&lt; 1 (</a:t>
            </a:r>
            <a:r>
              <a:rPr lang="en-US" sz="1500" err="1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với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 Q[0] </a:t>
            </a:r>
            <a:r>
              <a:rPr lang="en-US" sz="1500" err="1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là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 A[63]')</a:t>
            </a:r>
            <a:endParaRPr lang="en-US" sz="1500">
              <a:solidFill>
                <a:srgbClr val="202124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If (A[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63] == 1) 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4.      A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5. 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1</a:t>
            </a:r>
            <a:endParaRPr lang="en-US" sz="1500">
              <a:solidFill>
                <a:srgbClr val="202124"/>
              </a:solidFill>
              <a:latin typeface="Times New Roman"/>
              <a:ea typeface="DengXian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6. Outport := Out</a:t>
            </a:r>
            <a:endParaRPr lang="en-US" sz="1500" kern="0">
              <a:solidFill>
                <a:srgbClr val="202124"/>
              </a:solidFill>
              <a:effectLst/>
              <a:latin typeface="DengXian"/>
              <a:ea typeface="DengXi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CF40D-9C9C-4D35-2E0A-D386E8559A24}"/>
              </a:ext>
            </a:extLst>
          </p:cNvPr>
          <p:cNvSpPr txBox="1"/>
          <p:nvPr/>
        </p:nvSpPr>
        <p:spPr>
          <a:xfrm>
            <a:off x="8237219" y="2240399"/>
            <a:ext cx="98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Repeated</a:t>
            </a:r>
          </a:p>
          <a:p>
            <a:r>
              <a:rPr lang="en-US"/>
              <a:t>While</a:t>
            </a:r>
          </a:p>
          <a:p>
            <a:r>
              <a:rPr lang="en-US"/>
              <a:t>Count != 33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8B142-DD9E-BCB6-0096-7EFA16C41E48}"/>
              </a:ext>
            </a:extLst>
          </p:cNvPr>
          <p:cNvCxnSpPr/>
          <p:nvPr/>
        </p:nvCxnSpPr>
        <p:spPr>
          <a:xfrm>
            <a:off x="8229600" y="2266950"/>
            <a:ext cx="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6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FSM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 descr="A picture containing diagram, text, line, circle&#10;&#10;Description automatically generated">
            <a:extLst>
              <a:ext uri="{FF2B5EF4-FFF2-40B4-BE49-F238E27FC236}">
                <a16:creationId xmlns:a16="http://schemas.microsoft.com/office/drawing/2014/main" id="{1047D608-FA82-2E34-1F43-04692504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7" y="1591395"/>
            <a:ext cx="7786254" cy="24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30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Next State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1167-5FA4-1D5E-4DE9-4FAA0C68FE8A}"/>
              </a:ext>
            </a:extLst>
          </p:cNvPr>
          <p:cNvSpPr txBox="1"/>
          <p:nvPr/>
        </p:nvSpPr>
        <p:spPr>
          <a:xfrm>
            <a:off x="6514684" y="1835369"/>
            <a:ext cx="2514600" cy="16004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>
                <a:solidFill>
                  <a:schemeClr val="tx1"/>
                </a:solidFill>
              </a:rPr>
              <a:t>D2 = Q2'Q1Q0 + Q2Q1'Q0' + Q2Q1’Z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vi-VN">
                <a:solidFill>
                  <a:schemeClr val="tx1"/>
                </a:solidFill>
              </a:rPr>
              <a:t>D1 = Q1'Q0 + Q2'Q1Q0’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vi-VN">
                <a:solidFill>
                  <a:schemeClr val="tx1"/>
                </a:solidFill>
              </a:rPr>
              <a:t>D0 = Q2'Q0'S + Q2'Q1Q0' + Q2'Q1C' + Q2Q1'Q0'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9444F6-88F7-9459-A850-6BCD4F81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078"/>
              </p:ext>
            </p:extLst>
          </p:nvPr>
        </p:nvGraphicFramePr>
        <p:xfrm>
          <a:off x="152400" y="1428750"/>
          <a:ext cx="6248400" cy="266700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32990296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5376746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291715399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426308728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47019660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425009643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3069845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21968913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266844017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497610504"/>
                    </a:ext>
                  </a:extLst>
                </a:gridCol>
              </a:tblGrid>
              <a:tr h="45427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TTHT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TTKT/NGÕ VÀO FF 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kern="0">
                          <a:effectLst/>
                        </a:rPr>
                        <a:t>Q2Q1Q0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/>
                </a:tc>
                <a:extLst>
                  <a:ext uri="{0D108BD9-81ED-4DB2-BD59-A6C34878D82A}">
                    <a16:rowId xmlns:a16="http://schemas.microsoft.com/office/drawing/2014/main" val="1045578524"/>
                  </a:ext>
                </a:extLst>
              </a:tr>
              <a:tr h="22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SCZ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588882170"/>
                  </a:ext>
                </a:extLst>
              </a:tr>
              <a:tr h="22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256669869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428206867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194254677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4118039712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479636630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89957558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439104709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3058449505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370605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5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Output logic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779DD-B558-709B-2BBF-334A875F3BD4}"/>
              </a:ext>
            </a:extLst>
          </p:cNvPr>
          <p:cNvSpPr txBox="1"/>
          <p:nvPr/>
        </p:nvSpPr>
        <p:spPr>
          <a:xfrm>
            <a:off x="30480" y="3277313"/>
            <a:ext cx="4389120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 = Q2'Q1'Q0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SA[1] = 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SA[0] = Q2'Q1'Q0 + Q2'Q1Q0' + Q2Q1'Q0'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SB[1] = Q1Q1'Q0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SB[0] = 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10BB3-BE07-748B-FEBB-968EEF555912}"/>
              </a:ext>
            </a:extLst>
          </p:cNvPr>
          <p:cNvSpPr txBox="1"/>
          <p:nvPr/>
        </p:nvSpPr>
        <p:spPr>
          <a:xfrm>
            <a:off x="4572000" y="3168919"/>
            <a:ext cx="3581400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SQ[1] = Q2'Q1Q0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SQ[0] = Q2'Q1'Q0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= Q2'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 = Done = Q2Q1Q0' 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 = Q2'Q1Q0'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96DCCD-0054-9FD4-CEB2-2DACFABE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85876"/>
              </p:ext>
            </p:extLst>
          </p:nvPr>
        </p:nvGraphicFramePr>
        <p:xfrm>
          <a:off x="403860" y="958940"/>
          <a:ext cx="8076723" cy="2070012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861996">
                  <a:extLst>
                    <a:ext uri="{9D8B030D-6E8A-4147-A177-3AD203B41FA5}">
                      <a16:colId xmlns:a16="http://schemas.microsoft.com/office/drawing/2014/main" val="559678176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40597666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24125595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96171437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098210732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312601702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3467162450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2469357"/>
                    </a:ext>
                  </a:extLst>
                </a:gridCol>
                <a:gridCol w="1180755">
                  <a:extLst>
                    <a:ext uri="{9D8B030D-6E8A-4147-A177-3AD203B41FA5}">
                      <a16:colId xmlns:a16="http://schemas.microsoft.com/office/drawing/2014/main" val="1134929357"/>
                    </a:ext>
                  </a:extLst>
                </a:gridCol>
              </a:tblGrid>
              <a:tr h="4227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TTHT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SQ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CE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Trạng</a:t>
                      </a:r>
                      <a:r>
                        <a:rPr lang="vi-VN" sz="1300" kern="0">
                          <a:effectLst/>
                        </a:rPr>
                        <a:t> thái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746855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748535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0943023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5100693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06701782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0734140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02828529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697753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S7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86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Schematic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7BE067E-7E6C-2C7E-31BC-454EDEBB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920293"/>
            <a:ext cx="7688872" cy="39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14,541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156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= 93, R = 33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, line, plot, number&#10;&#10;Description automatically generated">
            <a:extLst>
              <a:ext uri="{FF2B5EF4-FFF2-40B4-BE49-F238E27FC236}">
                <a16:creationId xmlns:a16="http://schemas.microsoft.com/office/drawing/2014/main" id="{05271A2A-A1BC-339A-3021-C50626EE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0" y="2800350"/>
            <a:ext cx="7974139" cy="12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402910" y="133350"/>
            <a:ext cx="4263900" cy="1104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2.Div 32 bits</a:t>
            </a:r>
            <a:br>
              <a:rPr lang="en"/>
            </a:br>
            <a:r>
              <a:rPr lang="en"/>
              <a:t>	2.2 Signed</a:t>
            </a:r>
            <a:endParaRPr dirty="0"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91530" y="1386677"/>
            <a:ext cx="2370770" cy="1209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New Circuit 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Simulation</a:t>
            </a:r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106650" y="955977"/>
            <a:ext cx="86482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exend Deca"/>
              </a:rPr>
              <a:t>Thay đổi: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Chuyển input thành số dương (nếu âm)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M1 = XOR 2 bit dấu của input dùng cho Qu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Nếu M1 = 1 chuyển Qu thành số âm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              M = 0 chuyển Qu thành số dương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M2 = bit dấu của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M2 = 1 -&gt; R thành âm, ngược lại R thành dương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3E501B-4380-373D-C098-80A68BCBD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88603"/>
              </p:ext>
            </p:extLst>
          </p:nvPr>
        </p:nvGraphicFramePr>
        <p:xfrm>
          <a:off x="7203956" y="95620"/>
          <a:ext cx="1825328" cy="1946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4480">
                  <a:extLst>
                    <a:ext uri="{9D8B030D-6E8A-4147-A177-3AD203B41FA5}">
                      <a16:colId xmlns:a16="http://schemas.microsoft.com/office/drawing/2014/main" val="3871818235"/>
                    </a:ext>
                  </a:extLst>
                </a:gridCol>
                <a:gridCol w="424480">
                  <a:extLst>
                    <a:ext uri="{9D8B030D-6E8A-4147-A177-3AD203B41FA5}">
                      <a16:colId xmlns:a16="http://schemas.microsoft.com/office/drawing/2014/main" val="327177742"/>
                    </a:ext>
                  </a:extLst>
                </a:gridCol>
                <a:gridCol w="562735">
                  <a:extLst>
                    <a:ext uri="{9D8B030D-6E8A-4147-A177-3AD203B41FA5}">
                      <a16:colId xmlns:a16="http://schemas.microsoft.com/office/drawing/2014/main" val="1157509545"/>
                    </a:ext>
                  </a:extLst>
                </a:gridCol>
                <a:gridCol w="413633">
                  <a:extLst>
                    <a:ext uri="{9D8B030D-6E8A-4147-A177-3AD203B41FA5}">
                      <a16:colId xmlns:a16="http://schemas.microsoft.com/office/drawing/2014/main" val="3748470985"/>
                    </a:ext>
                  </a:extLst>
                </a:gridCol>
              </a:tblGrid>
              <a:tr h="389352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2275"/>
                  </a:ext>
                </a:extLst>
              </a:tr>
              <a:tr h="38935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5929"/>
                  </a:ext>
                </a:extLst>
              </a:tr>
              <a:tr h="38935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03761"/>
                  </a:ext>
                </a:extLst>
              </a:tr>
              <a:tr h="38935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59947"/>
                  </a:ext>
                </a:extLst>
              </a:tr>
              <a:tr h="38935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8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 Circuit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88230-381B-306A-2F9D-FB1AB333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85" y="857400"/>
            <a:ext cx="6906947" cy="412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402910" y="133350"/>
            <a:ext cx="4263900" cy="1104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1.Mul </a:t>
            </a:r>
            <a:r>
              <a:rPr lang="en">
                <a:solidFill>
                  <a:srgbClr val="FFFF00"/>
                </a:solidFill>
              </a:rPr>
              <a:t>32 bits</a:t>
            </a:r>
            <a:br>
              <a:rPr lang="en"/>
            </a:br>
            <a:r>
              <a:rPr lang="en"/>
              <a:t>	1.1 Unsigned</a:t>
            </a:r>
            <a:endParaRPr dirty="0"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91530" y="1386677"/>
            <a:ext cx="4263900" cy="35034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Pseudocode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FlowChart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Datapath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Control Words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FSM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Next State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Output logic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Schematic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Simulation</a:t>
            </a:r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30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599" y="1047750"/>
            <a:ext cx="3001835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-</a:t>
            </a:r>
            <a:r>
              <a:rPr lang="en-US" sz="18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17,818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-2,655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 = 6, R =  - 1,888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3013BF-B4F4-95FA-C3F0-2590C2C91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7906"/>
            <a:ext cx="9144000" cy="122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838200" y="1428749"/>
            <a:ext cx="7315200" cy="20645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END</a:t>
            </a:r>
            <a:br>
              <a:rPr lang="e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 FOR LISTENING AND WATCHING OUR REPORT</a:t>
            </a:r>
            <a:endParaRPr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31</a:t>
            </a:fld>
            <a:endParaRPr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4000"/>
              <a:t>Pseudocode:</a:t>
            </a: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697230" y="1298965"/>
            <a:ext cx="3427095" cy="2545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D_B := B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0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 != 32) repeat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If (A[0]) 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&lt;&lt; 1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effectLst/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. Outport := Out</a:t>
            </a:r>
            <a:endParaRPr lang="en-US" sz="1500" ker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picture containing diagram, technical drawing, plan, schematic">
            <a:extLst>
              <a:ext uri="{FF2B5EF4-FFF2-40B4-BE49-F238E27FC236}">
                <a16:creationId xmlns:a16="http://schemas.microsoft.com/office/drawing/2014/main" id="{F3AC1CF8-AF64-FF44-63B2-F625B4D3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75" y="1167243"/>
            <a:ext cx="4432459" cy="3466884"/>
          </a:xfrm>
          <a:prstGeom prst="rect">
            <a:avLst/>
          </a:prstGeom>
        </p:spPr>
      </p:pic>
      <p:sp>
        <p:nvSpPr>
          <p:cNvPr id="5" name="9Slide.vn 2">
            <a:extLst>
              <a:ext uri="{FF2B5EF4-FFF2-40B4-BE49-F238E27FC236}">
                <a16:creationId xmlns:a16="http://schemas.microsoft.com/office/drawing/2014/main" id="{38C40747-757B-EB42-00AA-A8908D40D9D7}"/>
              </a:ext>
            </a:extLst>
          </p:cNvPr>
          <p:cNvSpPr txBox="1">
            <a:spLocks/>
          </p:cNvSpPr>
          <p:nvPr/>
        </p:nvSpPr>
        <p:spPr>
          <a:xfrm>
            <a:off x="4322475" y="43855"/>
            <a:ext cx="6098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0">
                <a:solidFill>
                  <a:schemeClr val="bg1"/>
                </a:solidFill>
              </a:rPr>
              <a:t>FlowChart</a:t>
            </a:r>
            <a:endParaRPr 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13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7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381000" y="127635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latin typeface="Lexend Deca"/>
              </a:rPr>
              <a:t>Các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thành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phần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cần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trong</a:t>
            </a:r>
            <a:r>
              <a:rPr lang="en-US" sz="3200" b="1">
                <a:latin typeface="Lexend Deca"/>
              </a:rPr>
              <a:t> Datapath: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dịch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của</a:t>
            </a:r>
            <a:r>
              <a:rPr lang="en-US" sz="3200">
                <a:latin typeface="Lexend Deca"/>
              </a:rPr>
              <a:t> A, 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Tmp</a:t>
            </a:r>
            <a:r>
              <a:rPr lang="en-US" sz="3200">
                <a:latin typeface="Lexend Dec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cộng</a:t>
            </a:r>
            <a:r>
              <a:rPr lang="en-US" sz="3200">
                <a:latin typeface="Lexend Deca"/>
              </a:rPr>
              <a:t> 64 bit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đếm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3574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Datapath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E548FEEC-D9E9-E6D9-5686-3281EB34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" y="895350"/>
            <a:ext cx="6781800" cy="409588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2238E9-857D-4683-B02D-A4C059851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07186"/>
              </p:ext>
            </p:extLst>
          </p:nvPr>
        </p:nvGraphicFramePr>
        <p:xfrm>
          <a:off x="7004668" y="895350"/>
          <a:ext cx="2052595" cy="182558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3831360677"/>
                    </a:ext>
                  </a:extLst>
                </a:gridCol>
                <a:gridCol w="1288690">
                  <a:extLst>
                    <a:ext uri="{9D8B030D-6E8A-4147-A177-3AD203B41FA5}">
                      <a16:colId xmlns:a16="http://schemas.microsoft.com/office/drawing/2014/main" val="1836644502"/>
                    </a:ext>
                  </a:extLst>
                </a:gridCol>
              </a:tblGrid>
              <a:tr h="384334">
                <a:tc>
                  <a:txBody>
                    <a:bodyPr/>
                    <a:lstStyle/>
                    <a:p>
                      <a:r>
                        <a:rPr lang="en-US" b="1"/>
                        <a:t>S[1..0]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Ope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02593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26112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Load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00844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left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90846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right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19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4BC7FF-C316-1150-0CB4-48A1FFB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74186"/>
              </p:ext>
            </p:extLst>
          </p:nvPr>
        </p:nvGraphicFramePr>
        <p:xfrm>
          <a:off x="7042768" y="3006229"/>
          <a:ext cx="1835338" cy="1981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42986">
                  <a:extLst>
                    <a:ext uri="{9D8B030D-6E8A-4147-A177-3AD203B41FA5}">
                      <a16:colId xmlns:a16="http://schemas.microsoft.com/office/drawing/2014/main" val="3898340304"/>
                    </a:ext>
                  </a:extLst>
                </a:gridCol>
                <a:gridCol w="696177">
                  <a:extLst>
                    <a:ext uri="{9D8B030D-6E8A-4147-A177-3AD203B41FA5}">
                      <a16:colId xmlns:a16="http://schemas.microsoft.com/office/drawing/2014/main" val="1509927347"/>
                    </a:ext>
                  </a:extLst>
                </a:gridCol>
                <a:gridCol w="496175">
                  <a:extLst>
                    <a:ext uri="{9D8B030D-6E8A-4147-A177-3AD203B41FA5}">
                      <a16:colId xmlns:a16="http://schemas.microsoft.com/office/drawing/2014/main" val="2546740879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921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2301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4644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721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Control Words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1F2684-12DA-32CE-4A3E-CB42D8F22862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971102"/>
          <a:ext cx="4800600" cy="28956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9010214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976314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352168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8423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60444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28590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471877"/>
                    </a:ext>
                  </a:extLst>
                </a:gridCol>
              </a:tblGrid>
              <a:tr h="83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Step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SB[1..0]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ST[0]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EN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20858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Load A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Load B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Load </a:t>
                      </a:r>
                      <a:r>
                        <a:rPr lang="en-US" sz="1100" kern="0" dirty="0" err="1">
                          <a:effectLst/>
                        </a:rPr>
                        <a:t>Tmp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874006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430129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Load </a:t>
                      </a:r>
                      <a:r>
                        <a:rPr lang="en-US" sz="1100" kern="0" err="1">
                          <a:effectLst/>
                        </a:rPr>
                        <a:t>Tmp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79017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right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left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70802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5159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228600" y="971550"/>
            <a:ext cx="2819400" cy="2895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D_B := B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0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 != 32) repeat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If (A[0]) 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&lt;&lt; 1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effectLst/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. Outport := Out</a:t>
            </a:r>
            <a:endParaRPr lang="en-US" sz="1500" ker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CF40D-9C9C-4D35-2E0A-D386E8559A24}"/>
              </a:ext>
            </a:extLst>
          </p:cNvPr>
          <p:cNvSpPr txBox="1"/>
          <p:nvPr/>
        </p:nvSpPr>
        <p:spPr>
          <a:xfrm>
            <a:off x="8237219" y="2240399"/>
            <a:ext cx="98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Repeated</a:t>
            </a:r>
          </a:p>
          <a:p>
            <a:r>
              <a:rPr lang="en-US"/>
              <a:t>While</a:t>
            </a:r>
          </a:p>
          <a:p>
            <a:r>
              <a:rPr lang="en-US"/>
              <a:t>Count != 32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8B142-DD9E-BCB6-0096-7EFA16C41E48}"/>
              </a:ext>
            </a:extLst>
          </p:cNvPr>
          <p:cNvCxnSpPr/>
          <p:nvPr/>
        </p:nvCxnSpPr>
        <p:spPr>
          <a:xfrm>
            <a:off x="8229600" y="2266950"/>
            <a:ext cx="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36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FSM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2A4BB-7887-2DA6-234E-2E58C3F7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08" y="1356645"/>
            <a:ext cx="8480584" cy="26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9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Next State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FF2789-E33A-FC39-7ADE-BF51DF6CB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17809"/>
              </p:ext>
            </p:extLst>
          </p:nvPr>
        </p:nvGraphicFramePr>
        <p:xfrm>
          <a:off x="152400" y="1276350"/>
          <a:ext cx="6019800" cy="327660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80208856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6979919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524169919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73263895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27400964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0026224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4487678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6729350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8348603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114458561"/>
                    </a:ext>
                  </a:extLst>
                </a:gridCol>
              </a:tblGrid>
              <a:tr h="3378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Q2Q1Q0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S,A,Z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61194"/>
                  </a:ext>
                </a:extLst>
              </a:tr>
              <a:tr h="355775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00382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2334377136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042142459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956086733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631850023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873294893"/>
                  </a:ext>
                </a:extLst>
              </a:tr>
              <a:tr h="893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345322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1167-5FA4-1D5E-4DE9-4FAA0C68FE8A}"/>
              </a:ext>
            </a:extLst>
          </p:cNvPr>
          <p:cNvSpPr txBox="1"/>
          <p:nvPr/>
        </p:nvSpPr>
        <p:spPr>
          <a:xfrm>
            <a:off x="6477000" y="1276350"/>
            <a:ext cx="2438400" cy="2121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D2 = A'Q2'Q1 + Q2'Q1Q0 + ZQ2Q1'Q0’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D1 = Q2'Q1'Q0 + Z'Q2Q1'Q0' + AQ2'Q1Q0’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D0 = ZQ2Q1'Q0' + AQ2'Q1Q0' + SQ2'Q1'Q0'</a:t>
            </a: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8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129</TotalTime>
  <Words>1445</Words>
  <Application>Microsoft Office PowerPoint</Application>
  <PresentationFormat>On-screen Show (16:9)</PresentationFormat>
  <Paragraphs>675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DengXian</vt:lpstr>
      <vt:lpstr>Arial</vt:lpstr>
      <vt:lpstr>Calibri</vt:lpstr>
      <vt:lpstr>Lexend Deca</vt:lpstr>
      <vt:lpstr>Muli</vt:lpstr>
      <vt:lpstr>Times  New Roman</vt:lpstr>
      <vt:lpstr>Times New Roman</vt:lpstr>
      <vt:lpstr>Wingdings</vt:lpstr>
      <vt:lpstr>Aliena template</vt:lpstr>
      <vt:lpstr>Báo cáo Thiết kế bộ nhân/ chia số nguyên 32 bits</vt:lpstr>
      <vt:lpstr>Nội dung</vt:lpstr>
      <vt:lpstr>1.Mul 32 bits  1.1 Unsigned</vt:lpstr>
      <vt:lpstr>Pseudocode:</vt:lpstr>
      <vt:lpstr>Analysis</vt:lpstr>
      <vt:lpstr>Datapath</vt:lpstr>
      <vt:lpstr>Control Words</vt:lpstr>
      <vt:lpstr>FSM</vt:lpstr>
      <vt:lpstr>Next State</vt:lpstr>
      <vt:lpstr>Output logic</vt:lpstr>
      <vt:lpstr>Schematic</vt:lpstr>
      <vt:lpstr>Simulation</vt:lpstr>
      <vt:lpstr>1.Mul 32 bits  1.2 Signed</vt:lpstr>
      <vt:lpstr>Analysis</vt:lpstr>
      <vt:lpstr>New Circuit</vt:lpstr>
      <vt:lpstr>Simulation</vt:lpstr>
      <vt:lpstr>2.Div 32 bits</vt:lpstr>
      <vt:lpstr>Pseudocode:</vt:lpstr>
      <vt:lpstr>Analysis</vt:lpstr>
      <vt:lpstr>Datapath</vt:lpstr>
      <vt:lpstr>Control Words</vt:lpstr>
      <vt:lpstr>FSM</vt:lpstr>
      <vt:lpstr>Next State</vt:lpstr>
      <vt:lpstr>Output logic</vt:lpstr>
      <vt:lpstr>Schematic</vt:lpstr>
      <vt:lpstr>Simulation</vt:lpstr>
      <vt:lpstr>2.Div 32 bits  2.2 Signed</vt:lpstr>
      <vt:lpstr>Analysis</vt:lpstr>
      <vt:lpstr>New Circuit</vt:lpstr>
      <vt:lpstr>Simulation</vt:lpstr>
      <vt:lpstr>THE END THANKS FOR LISTENING AND WATCHING OUR REPORT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Khanh Xinh</dc:creator>
  <dc:description>9Slide.vn</dc:description>
  <cp:lastModifiedBy>Phùng Đức Bảo</cp:lastModifiedBy>
  <cp:revision>6</cp:revision>
  <dcterms:modified xsi:type="dcterms:W3CDTF">2023-05-30T14:59:18Z</dcterms:modified>
  <cp:category>9Slide.vn</cp:category>
</cp:coreProperties>
</file>