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14630400" cy="5029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3328EE-44AE-4BD6-B304-CCE0A2A3E135}">
  <a:tblStyle styleId="{883328EE-44AE-4BD6-B304-CCE0A2A3E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74"/>
  </p:normalViewPr>
  <p:slideViewPr>
    <p:cSldViewPr snapToGrid="0">
      <p:cViewPr varScale="1">
        <p:scale>
          <a:sx n="110" d="100"/>
          <a:sy n="110" d="100"/>
        </p:scale>
        <p:origin x="176" y="1008"/>
      </p:cViewPr>
      <p:guideLst>
        <p:guide orient="horz" pos="160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558925" y="685800"/>
            <a:ext cx="9975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b78349d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558925" y="685800"/>
            <a:ext cx="9975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b78349d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2103054"/>
            <a:ext cx="13632960" cy="823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435135"/>
            <a:ext cx="13632960" cy="559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1126865"/>
            <a:ext cx="13632960" cy="3340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435135"/>
            <a:ext cx="13632960" cy="559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1126865"/>
            <a:ext cx="6399840" cy="3340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1126865"/>
            <a:ext cx="6399840" cy="3340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435135"/>
            <a:ext cx="13632960" cy="559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543256"/>
            <a:ext cx="4492800" cy="738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1358721"/>
            <a:ext cx="4492800" cy="3108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440147"/>
            <a:ext cx="10188480" cy="3999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123"/>
            <a:ext cx="7315200" cy="50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1205772"/>
            <a:ext cx="6472320" cy="1449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2740785"/>
            <a:ext cx="6472320" cy="120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707986"/>
            <a:ext cx="6139200" cy="3612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4136564"/>
            <a:ext cx="9598080" cy="591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081546"/>
            <a:ext cx="13632960" cy="1919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3082176"/>
            <a:ext cx="13632960" cy="1271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435135"/>
            <a:ext cx="13632960" cy="55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1126865"/>
            <a:ext cx="13632960" cy="33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4559591"/>
            <a:ext cx="877920" cy="38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21583" y="821237"/>
            <a:ext cx="4249992" cy="35625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cxnSp>
        <p:nvCxnSpPr>
          <p:cNvPr id="75" name="Google Shape;75;p16"/>
          <p:cNvCxnSpPr/>
          <p:nvPr/>
        </p:nvCxnSpPr>
        <p:spPr>
          <a:xfrm rot="10800000" flipH="1">
            <a:off x="1685009" y="1245767"/>
            <a:ext cx="2728500" cy="20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6"/>
          <p:cNvCxnSpPr/>
          <p:nvPr/>
        </p:nvCxnSpPr>
        <p:spPr>
          <a:xfrm rot="10800000" flipH="1">
            <a:off x="1685009" y="1474367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6"/>
          <p:cNvCxnSpPr/>
          <p:nvPr/>
        </p:nvCxnSpPr>
        <p:spPr>
          <a:xfrm rot="10800000" flipH="1">
            <a:off x="1685009" y="2321164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6"/>
          <p:cNvCxnSpPr/>
          <p:nvPr/>
        </p:nvCxnSpPr>
        <p:spPr>
          <a:xfrm rot="10800000" flipH="1">
            <a:off x="1685009" y="2702164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/>
          <p:nvPr/>
        </p:nvSpPr>
        <p:spPr>
          <a:xfrm>
            <a:off x="1858438" y="2225032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81" name="Google Shape;81;p16"/>
          <p:cNvSpPr/>
          <p:nvPr/>
        </p:nvSpPr>
        <p:spPr>
          <a:xfrm>
            <a:off x="3382438" y="2220008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cxnSp>
        <p:nvCxnSpPr>
          <p:cNvPr id="82" name="Google Shape;82;p16"/>
          <p:cNvCxnSpPr/>
          <p:nvPr/>
        </p:nvCxnSpPr>
        <p:spPr>
          <a:xfrm rot="10800000" flipH="1">
            <a:off x="1685009" y="3597653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 flipH="1">
            <a:off x="1685009" y="4054853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1710907" y="891464"/>
            <a:ext cx="3336300" cy="31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Two genomes to be aligned</a:t>
            </a:r>
            <a:endParaRPr sz="1000" dirty="0"/>
          </a:p>
        </p:txBody>
      </p:sp>
      <p:sp>
        <p:nvSpPr>
          <p:cNvPr id="91" name="Google Shape;91;p16"/>
          <p:cNvSpPr txBox="1"/>
          <p:nvPr/>
        </p:nvSpPr>
        <p:spPr>
          <a:xfrm>
            <a:off x="1606634" y="1890658"/>
            <a:ext cx="3336300" cy="2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Find conserved elements on the reference genome</a:t>
            </a:r>
            <a:endParaRPr sz="1000" dirty="0"/>
          </a:p>
        </p:txBody>
      </p:sp>
      <p:sp>
        <p:nvSpPr>
          <p:cNvPr id="92" name="Google Shape;92;p16"/>
          <p:cNvSpPr/>
          <p:nvPr/>
        </p:nvSpPr>
        <p:spPr>
          <a:xfrm>
            <a:off x="5007059" y="821236"/>
            <a:ext cx="2262161" cy="113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93" name="Google Shape;93;p16"/>
          <p:cNvSpPr/>
          <p:nvPr/>
        </p:nvSpPr>
        <p:spPr>
          <a:xfrm>
            <a:off x="5007054" y="2216561"/>
            <a:ext cx="2262160" cy="113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94" name="Google Shape;94;p16"/>
          <p:cNvSpPr/>
          <p:nvPr/>
        </p:nvSpPr>
        <p:spPr>
          <a:xfrm>
            <a:off x="5007054" y="3534495"/>
            <a:ext cx="2262160" cy="10079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95" name="Google Shape;95;p16"/>
          <p:cNvSpPr txBox="1"/>
          <p:nvPr/>
        </p:nvSpPr>
        <p:spPr>
          <a:xfrm>
            <a:off x="5007504" y="1053661"/>
            <a:ext cx="8988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End-to-end collinear identification</a:t>
            </a:r>
            <a:endParaRPr sz="1000" dirty="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13178" y="1060410"/>
            <a:ext cx="1371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98462" y="2336924"/>
            <a:ext cx="137160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4990654" y="2354936"/>
            <a:ext cx="7902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End-to-end collinear with inversions</a:t>
            </a:r>
            <a:endParaRPr sz="1000"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4970607" y="3503928"/>
            <a:ext cx="975139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Collinear block identification with </a:t>
            </a:r>
            <a:r>
              <a:rPr lang="en-US" altLang="zh-CN" sz="1000" dirty="0"/>
              <a:t>translocation</a:t>
            </a:r>
            <a:r>
              <a:rPr lang="en" sz="1000" dirty="0"/>
              <a:t> and WGD</a:t>
            </a:r>
            <a:endParaRPr sz="1000" dirty="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878678" y="3652305"/>
            <a:ext cx="137160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2764909" y="1579136"/>
            <a:ext cx="148802" cy="361666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02" name="Google Shape;102;p16"/>
          <p:cNvSpPr/>
          <p:nvPr/>
        </p:nvSpPr>
        <p:spPr>
          <a:xfrm>
            <a:off x="2764913" y="2811214"/>
            <a:ext cx="145937" cy="374691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03" name="Google Shape;103;p16"/>
          <p:cNvSpPr txBox="1"/>
          <p:nvPr/>
        </p:nvSpPr>
        <p:spPr>
          <a:xfrm>
            <a:off x="1606634" y="3129601"/>
            <a:ext cx="3336300" cy="2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/>
              <a:t>Liftover</a:t>
            </a:r>
            <a:r>
              <a:rPr lang="en" sz="1000" dirty="0"/>
              <a:t> conserved sequence to the query genome</a:t>
            </a:r>
            <a:endParaRPr sz="1000" dirty="0"/>
          </a:p>
        </p:txBody>
      </p:sp>
      <p:cxnSp>
        <p:nvCxnSpPr>
          <p:cNvPr id="104" name="Google Shape;104;p16"/>
          <p:cNvCxnSpPr>
            <a:endCxn id="95" idx="1"/>
          </p:cNvCxnSpPr>
          <p:nvPr/>
        </p:nvCxnSpPr>
        <p:spPr>
          <a:xfrm rot="10800000" flipH="1">
            <a:off x="4687104" y="1503361"/>
            <a:ext cx="320400" cy="11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6"/>
          <p:cNvCxnSpPr/>
          <p:nvPr/>
        </p:nvCxnSpPr>
        <p:spPr>
          <a:xfrm rot="10800000" flipH="1">
            <a:off x="4679904" y="2654836"/>
            <a:ext cx="3108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6"/>
          <p:cNvCxnSpPr>
            <a:cxnSpLocks/>
          </p:cNvCxnSpPr>
          <p:nvPr/>
        </p:nvCxnSpPr>
        <p:spPr>
          <a:xfrm>
            <a:off x="4676434" y="2665961"/>
            <a:ext cx="314225" cy="13725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>
            <a:cxnSpLocks/>
            <a:stCxn id="93" idx="3"/>
          </p:cNvCxnSpPr>
          <p:nvPr/>
        </p:nvCxnSpPr>
        <p:spPr>
          <a:xfrm>
            <a:off x="7269214" y="2782511"/>
            <a:ext cx="222466" cy="40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>
            <a:cxnSpLocks/>
            <a:stCxn id="92" idx="3"/>
          </p:cNvCxnSpPr>
          <p:nvPr/>
        </p:nvCxnSpPr>
        <p:spPr>
          <a:xfrm>
            <a:off x="7269220" y="1387190"/>
            <a:ext cx="222465" cy="1399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>
            <a:cxnSpLocks/>
            <a:stCxn id="94" idx="3"/>
          </p:cNvCxnSpPr>
          <p:nvPr/>
        </p:nvCxnSpPr>
        <p:spPr>
          <a:xfrm flipV="1">
            <a:off x="7269214" y="2786529"/>
            <a:ext cx="222466" cy="125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>
            <a:cxnSpLocks/>
            <a:endCxn id="114" idx="1"/>
          </p:cNvCxnSpPr>
          <p:nvPr/>
        </p:nvCxnSpPr>
        <p:spPr>
          <a:xfrm flipV="1">
            <a:off x="13408497" y="2821594"/>
            <a:ext cx="189106" cy="3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/>
          <p:nvPr/>
        </p:nvSpPr>
        <p:spPr>
          <a:xfrm>
            <a:off x="13597603" y="2649544"/>
            <a:ext cx="760500" cy="3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000" dirty="0"/>
              <a:t>M</a:t>
            </a:r>
            <a:r>
              <a:rPr lang="en-US" altLang="zh-CN" sz="1000" dirty="0"/>
              <a:t>AF</a:t>
            </a:r>
            <a:r>
              <a:rPr lang="en" sz="1000" dirty="0"/>
              <a:t> file</a:t>
            </a:r>
            <a:endParaRPr sz="1000" dirty="0"/>
          </a:p>
        </p:txBody>
      </p:sp>
      <p:cxnSp>
        <p:nvCxnSpPr>
          <p:cNvPr id="55" name="Google Shape;111;p16">
            <a:extLst>
              <a:ext uri="{FF2B5EF4-FFF2-40B4-BE49-F238E27FC236}">
                <a16:creationId xmlns:a16="http://schemas.microsoft.com/office/drawing/2014/main" id="{30D72F21-BD96-2B49-812D-8D78A32792B2}"/>
              </a:ext>
            </a:extLst>
          </p:cNvPr>
          <p:cNvCxnSpPr>
            <a:cxnSpLocks/>
          </p:cNvCxnSpPr>
          <p:nvPr/>
        </p:nvCxnSpPr>
        <p:spPr>
          <a:xfrm>
            <a:off x="11774807" y="2821454"/>
            <a:ext cx="235469" cy="33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B6ECA7-D06A-CC42-8051-F2CD38CDB506}"/>
              </a:ext>
            </a:extLst>
          </p:cNvPr>
          <p:cNvSpPr txBox="1"/>
          <p:nvPr/>
        </p:nvSpPr>
        <p:spPr>
          <a:xfrm>
            <a:off x="442919" y="1105749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Reference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genome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193C4B-A68A-4F46-B567-F7500DD0DF63}"/>
              </a:ext>
            </a:extLst>
          </p:cNvPr>
          <p:cNvSpPr txBox="1"/>
          <p:nvPr/>
        </p:nvSpPr>
        <p:spPr>
          <a:xfrm>
            <a:off x="442919" y="3470384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Reference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genome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55DC2C-B3D6-8347-A65A-2618A6CB97D3}"/>
              </a:ext>
            </a:extLst>
          </p:cNvPr>
          <p:cNvSpPr txBox="1"/>
          <p:nvPr/>
        </p:nvSpPr>
        <p:spPr>
          <a:xfrm>
            <a:off x="442919" y="2202909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Reference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genome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608A2D-43CE-E745-9342-ED42B16A1FBD}"/>
              </a:ext>
            </a:extLst>
          </p:cNvPr>
          <p:cNvSpPr txBox="1"/>
          <p:nvPr/>
        </p:nvSpPr>
        <p:spPr>
          <a:xfrm>
            <a:off x="671054" y="1371360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70C0"/>
                </a:solidFill>
              </a:rPr>
              <a:t>Query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genome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F86BB7-CBF2-C84E-872C-9CB9FB523013}"/>
              </a:ext>
            </a:extLst>
          </p:cNvPr>
          <p:cNvSpPr txBox="1"/>
          <p:nvPr/>
        </p:nvSpPr>
        <p:spPr>
          <a:xfrm>
            <a:off x="671523" y="2579309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70C0"/>
                </a:solidFill>
              </a:rPr>
              <a:t>Query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genome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8CFC2-812A-3445-A13F-D7193D5DA8C5}"/>
              </a:ext>
            </a:extLst>
          </p:cNvPr>
          <p:cNvSpPr txBox="1"/>
          <p:nvPr/>
        </p:nvSpPr>
        <p:spPr>
          <a:xfrm>
            <a:off x="671523" y="3941740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70C0"/>
                </a:solidFill>
              </a:rPr>
              <a:t>Query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genome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6" name="Google Shape;107;p16">
            <a:extLst>
              <a:ext uri="{FF2B5EF4-FFF2-40B4-BE49-F238E27FC236}">
                <a16:creationId xmlns:a16="http://schemas.microsoft.com/office/drawing/2014/main" id="{AC43FCC2-5DF7-154F-B632-9F381EE17EC3}"/>
              </a:ext>
            </a:extLst>
          </p:cNvPr>
          <p:cNvSpPr/>
          <p:nvPr/>
        </p:nvSpPr>
        <p:spPr>
          <a:xfrm>
            <a:off x="8204008" y="2417445"/>
            <a:ext cx="1582029" cy="3441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1000" dirty="0"/>
              <a:t>Identify</a:t>
            </a:r>
            <a:r>
              <a:rPr lang="zh-CN" altLang="en-US" sz="1000" dirty="0"/>
              <a:t> </a:t>
            </a:r>
            <a:r>
              <a:rPr lang="en-US" altLang="zh-CN" sz="1000" dirty="0"/>
              <a:t>more</a:t>
            </a:r>
            <a:r>
              <a:rPr lang="zh-CN" altLang="en-US" sz="1000" dirty="0"/>
              <a:t> </a:t>
            </a:r>
            <a:r>
              <a:rPr lang="en-US" altLang="zh-CN" sz="1000" dirty="0"/>
              <a:t>anchors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inter-anchor</a:t>
            </a:r>
            <a:r>
              <a:rPr lang="zh-CN" altLang="en-US" sz="1000" dirty="0"/>
              <a:t> </a:t>
            </a:r>
            <a:r>
              <a:rPr lang="en-US" altLang="zh-CN" sz="1000" dirty="0"/>
              <a:t>region</a:t>
            </a:r>
            <a:r>
              <a:rPr lang="zh-CN" altLang="en-US" sz="1000" dirty="0"/>
              <a:t> </a:t>
            </a:r>
            <a:endParaRPr sz="1000" dirty="0"/>
          </a:p>
        </p:txBody>
      </p:sp>
      <p:sp>
        <p:nvSpPr>
          <p:cNvPr id="119" name="Google Shape;74;p16">
            <a:extLst>
              <a:ext uri="{FF2B5EF4-FFF2-40B4-BE49-F238E27FC236}">
                <a16:creationId xmlns:a16="http://schemas.microsoft.com/office/drawing/2014/main" id="{12116EA1-F96A-9248-8AD6-2361858EB887}"/>
              </a:ext>
            </a:extLst>
          </p:cNvPr>
          <p:cNvSpPr/>
          <p:nvPr/>
        </p:nvSpPr>
        <p:spPr>
          <a:xfrm>
            <a:off x="7510616" y="836734"/>
            <a:ext cx="4249992" cy="35470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cxnSp>
        <p:nvCxnSpPr>
          <p:cNvPr id="126" name="Google Shape;82;p16">
            <a:extLst>
              <a:ext uri="{FF2B5EF4-FFF2-40B4-BE49-F238E27FC236}">
                <a16:creationId xmlns:a16="http://schemas.microsoft.com/office/drawing/2014/main" id="{DA2AC2EA-4FDF-B043-BEFC-DB03AC590739}"/>
              </a:ext>
            </a:extLst>
          </p:cNvPr>
          <p:cNvCxnSpPr/>
          <p:nvPr/>
        </p:nvCxnSpPr>
        <p:spPr>
          <a:xfrm rot="10800000" flipH="1">
            <a:off x="8846786" y="1463501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83;p16">
            <a:extLst>
              <a:ext uri="{FF2B5EF4-FFF2-40B4-BE49-F238E27FC236}">
                <a16:creationId xmlns:a16="http://schemas.microsoft.com/office/drawing/2014/main" id="{DD0EECFF-5E78-7141-B633-324C35517956}"/>
              </a:ext>
            </a:extLst>
          </p:cNvPr>
          <p:cNvCxnSpPr/>
          <p:nvPr/>
        </p:nvCxnSpPr>
        <p:spPr>
          <a:xfrm rot="10800000" flipH="1">
            <a:off x="8846786" y="1920701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02;p16">
            <a:extLst>
              <a:ext uri="{FF2B5EF4-FFF2-40B4-BE49-F238E27FC236}">
                <a16:creationId xmlns:a16="http://schemas.microsoft.com/office/drawing/2014/main" id="{D9241057-B52F-D545-AB53-E1BFEAB490BD}"/>
              </a:ext>
            </a:extLst>
          </p:cNvPr>
          <p:cNvSpPr/>
          <p:nvPr/>
        </p:nvSpPr>
        <p:spPr>
          <a:xfrm>
            <a:off x="9975139" y="2328476"/>
            <a:ext cx="161700" cy="600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2621B75-EA49-4946-8040-0A9118DD9F54}"/>
              </a:ext>
            </a:extLst>
          </p:cNvPr>
          <p:cNvSpPr txBox="1"/>
          <p:nvPr/>
        </p:nvSpPr>
        <p:spPr>
          <a:xfrm>
            <a:off x="7604696" y="1329352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Reference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genome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9320574-EE2C-9741-9E4A-7E2C31EB205C}"/>
              </a:ext>
            </a:extLst>
          </p:cNvPr>
          <p:cNvSpPr txBox="1"/>
          <p:nvPr/>
        </p:nvSpPr>
        <p:spPr>
          <a:xfrm>
            <a:off x="7833300" y="1807588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70C0"/>
                </a:solidFill>
              </a:rPr>
              <a:t>Query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genome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40" name="Google Shape;82;p16">
            <a:extLst>
              <a:ext uri="{FF2B5EF4-FFF2-40B4-BE49-F238E27FC236}">
                <a16:creationId xmlns:a16="http://schemas.microsoft.com/office/drawing/2014/main" id="{CECC88A5-3652-6D43-BFAE-F15F6684E526}"/>
              </a:ext>
            </a:extLst>
          </p:cNvPr>
          <p:cNvCxnSpPr/>
          <p:nvPr/>
        </p:nvCxnSpPr>
        <p:spPr>
          <a:xfrm rot="10800000" flipH="1">
            <a:off x="8846786" y="3356284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83;p16">
            <a:extLst>
              <a:ext uri="{FF2B5EF4-FFF2-40B4-BE49-F238E27FC236}">
                <a16:creationId xmlns:a16="http://schemas.microsoft.com/office/drawing/2014/main" id="{4B3DEF96-9A95-9040-A0B9-097E93E9EF8B}"/>
              </a:ext>
            </a:extLst>
          </p:cNvPr>
          <p:cNvCxnSpPr/>
          <p:nvPr/>
        </p:nvCxnSpPr>
        <p:spPr>
          <a:xfrm rot="10800000" flipH="1">
            <a:off x="8846786" y="3813484"/>
            <a:ext cx="2728500" cy="20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E58EC5-330E-084A-9A70-9D1095095B88}"/>
              </a:ext>
            </a:extLst>
          </p:cNvPr>
          <p:cNvSpPr txBox="1"/>
          <p:nvPr/>
        </p:nvSpPr>
        <p:spPr>
          <a:xfrm>
            <a:off x="7604696" y="3222136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Reference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genome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C90F8AD-CD1C-0241-B466-562778AD8AA1}"/>
              </a:ext>
            </a:extLst>
          </p:cNvPr>
          <p:cNvSpPr txBox="1"/>
          <p:nvPr/>
        </p:nvSpPr>
        <p:spPr>
          <a:xfrm>
            <a:off x="7833300" y="3700371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70C0"/>
                </a:solidFill>
              </a:rPr>
              <a:t>Query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genome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48" name="Google Shape;74;p16">
            <a:extLst>
              <a:ext uri="{FF2B5EF4-FFF2-40B4-BE49-F238E27FC236}">
                <a16:creationId xmlns:a16="http://schemas.microsoft.com/office/drawing/2014/main" id="{CB451BA4-BA41-DF42-8EF2-308E739E7365}"/>
              </a:ext>
            </a:extLst>
          </p:cNvPr>
          <p:cNvSpPr/>
          <p:nvPr/>
        </p:nvSpPr>
        <p:spPr>
          <a:xfrm>
            <a:off x="12030096" y="1904773"/>
            <a:ext cx="1378405" cy="18333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2F44E-65CD-224D-A0BB-835D68418038}"/>
              </a:ext>
            </a:extLst>
          </p:cNvPr>
          <p:cNvSpPr txBox="1"/>
          <p:nvPr/>
        </p:nvSpPr>
        <p:spPr>
          <a:xfrm>
            <a:off x="12139733" y="2227539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  <a:cs typeface="Arimo for Powerline" panose="020B0604020202020204" pitchFamily="34" charset="0"/>
              </a:rPr>
              <a:t>…TACGTCG…</a:t>
            </a:r>
          </a:p>
          <a:p>
            <a:r>
              <a:rPr lang="zh-CN" altLang="en-US" dirty="0">
                <a:latin typeface="Courier" pitchFamily="2" charset="0"/>
                <a:cs typeface="Arimo for Powerline" panose="020B0604020202020204" pitchFamily="34" charset="0"/>
              </a:rPr>
              <a:t> </a:t>
            </a:r>
            <a:r>
              <a:rPr lang="en-US" altLang="zh-CN" dirty="0">
                <a:latin typeface="Courier" pitchFamily="2" charset="0"/>
                <a:cs typeface="Arimo for Powerline" panose="020B0604020202020204" pitchFamily="34" charset="0"/>
              </a:rPr>
              <a:t>||</a:t>
            </a:r>
            <a:r>
              <a:rPr lang="zh-CN" altLang="en-US" dirty="0">
                <a:latin typeface="Courier" pitchFamily="2" charset="0"/>
                <a:cs typeface="Arimo for Powerline" panose="020B0604020202020204" pitchFamily="34" charset="0"/>
              </a:rPr>
              <a:t> </a:t>
            </a:r>
            <a:r>
              <a:rPr lang="en-US" altLang="zh-CN" dirty="0">
                <a:latin typeface="Courier" pitchFamily="2" charset="0"/>
                <a:cs typeface="Arimo for Powerline" panose="020B0604020202020204" pitchFamily="34" charset="0"/>
              </a:rPr>
              <a:t>||</a:t>
            </a:r>
            <a:r>
              <a:rPr lang="zh-CN" altLang="en-US" dirty="0">
                <a:latin typeface="Courier" pitchFamily="2" charset="0"/>
                <a:cs typeface="Arimo for Powerline" panose="020B0604020202020204" pitchFamily="34" charset="0"/>
              </a:rPr>
              <a:t> </a:t>
            </a:r>
            <a:r>
              <a:rPr lang="en-US" altLang="zh-CN" dirty="0">
                <a:latin typeface="Courier" pitchFamily="2" charset="0"/>
                <a:cs typeface="Arimo for Powerline" panose="020B0604020202020204" pitchFamily="34" charset="0"/>
              </a:rPr>
              <a:t>|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Arimo for Powerline" panose="020B0604020202020204" pitchFamily="34" charset="0"/>
              </a:rPr>
              <a:t>…TATGT-G…</a:t>
            </a:r>
            <a:endParaRPr lang="en-US" dirty="0">
              <a:solidFill>
                <a:srgbClr val="0070C0"/>
              </a:solidFill>
              <a:latin typeface="Courier" pitchFamily="2" charset="0"/>
              <a:cs typeface="Arimo for Powerline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2EA9B-AF93-B24F-B730-181DD6728A02}"/>
              </a:ext>
            </a:extLst>
          </p:cNvPr>
          <p:cNvSpPr txBox="1"/>
          <p:nvPr/>
        </p:nvSpPr>
        <p:spPr>
          <a:xfrm>
            <a:off x="12062497" y="3022153"/>
            <a:ext cx="1346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Sequence</a:t>
            </a:r>
            <a:r>
              <a:rPr lang="zh-CN" altLang="en-US" sz="1000" dirty="0"/>
              <a:t> </a:t>
            </a:r>
            <a:r>
              <a:rPr lang="en-US" altLang="zh-CN" sz="1000" dirty="0"/>
              <a:t>alignment</a:t>
            </a:r>
            <a:endParaRPr lang="en-US" sz="1000" dirty="0"/>
          </a:p>
        </p:txBody>
      </p:sp>
      <p:sp>
        <p:nvSpPr>
          <p:cNvPr id="68" name="Google Shape;84;p16">
            <a:extLst>
              <a:ext uri="{FF2B5EF4-FFF2-40B4-BE49-F238E27FC236}">
                <a16:creationId xmlns:a16="http://schemas.microsoft.com/office/drawing/2014/main" id="{3AB7381A-04E5-1D43-865C-F07E953705AD}"/>
              </a:ext>
            </a:extLst>
          </p:cNvPr>
          <p:cNvSpPr/>
          <p:nvPr/>
        </p:nvSpPr>
        <p:spPr>
          <a:xfrm>
            <a:off x="9885412" y="3746741"/>
            <a:ext cx="324920" cy="1597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Google Shape;84;p16">
            <a:extLst>
              <a:ext uri="{FF2B5EF4-FFF2-40B4-BE49-F238E27FC236}">
                <a16:creationId xmlns:a16="http://schemas.microsoft.com/office/drawing/2014/main" id="{3A444844-1F30-E940-A88D-30D586FA262D}"/>
              </a:ext>
            </a:extLst>
          </p:cNvPr>
          <p:cNvSpPr/>
          <p:nvPr/>
        </p:nvSpPr>
        <p:spPr>
          <a:xfrm>
            <a:off x="9900652" y="3293351"/>
            <a:ext cx="324920" cy="1597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Google Shape;79;p16">
            <a:extLst>
              <a:ext uri="{FF2B5EF4-FFF2-40B4-BE49-F238E27FC236}">
                <a16:creationId xmlns:a16="http://schemas.microsoft.com/office/drawing/2014/main" id="{18A5DD05-56CA-4F44-94CC-604C4CD49E0B}"/>
              </a:ext>
            </a:extLst>
          </p:cNvPr>
          <p:cNvSpPr/>
          <p:nvPr/>
        </p:nvSpPr>
        <p:spPr>
          <a:xfrm>
            <a:off x="2102278" y="2223818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72" name="Google Shape;79;p16">
            <a:extLst>
              <a:ext uri="{FF2B5EF4-FFF2-40B4-BE49-F238E27FC236}">
                <a16:creationId xmlns:a16="http://schemas.microsoft.com/office/drawing/2014/main" id="{902662B2-E039-CE40-95EB-3B62266EEA95}"/>
              </a:ext>
            </a:extLst>
          </p:cNvPr>
          <p:cNvSpPr/>
          <p:nvPr/>
        </p:nvSpPr>
        <p:spPr>
          <a:xfrm>
            <a:off x="2330303" y="2221792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093DF-B836-CA49-BD2A-074234E7C73D}"/>
              </a:ext>
            </a:extLst>
          </p:cNvPr>
          <p:cNvSpPr txBox="1"/>
          <p:nvPr/>
        </p:nvSpPr>
        <p:spPr>
          <a:xfrm>
            <a:off x="1929473" y="221062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80CB09-D1AE-8F4B-8D8D-8637E90DEA96}"/>
              </a:ext>
            </a:extLst>
          </p:cNvPr>
          <p:cNvSpPr txBox="1"/>
          <p:nvPr/>
        </p:nvSpPr>
        <p:spPr>
          <a:xfrm>
            <a:off x="2167284" y="221229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80" name="Google Shape;81;p16">
            <a:extLst>
              <a:ext uri="{FF2B5EF4-FFF2-40B4-BE49-F238E27FC236}">
                <a16:creationId xmlns:a16="http://schemas.microsoft.com/office/drawing/2014/main" id="{6614E745-BBD6-2048-9AD3-8A95F050D7AA}"/>
              </a:ext>
            </a:extLst>
          </p:cNvPr>
          <p:cNvSpPr/>
          <p:nvPr/>
        </p:nvSpPr>
        <p:spPr>
          <a:xfrm>
            <a:off x="3876976" y="2216566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153ABB-31E7-9C4D-BD63-A5847E60553C}"/>
              </a:ext>
            </a:extLst>
          </p:cNvPr>
          <p:cNvSpPr txBox="1"/>
          <p:nvPr/>
        </p:nvSpPr>
        <p:spPr>
          <a:xfrm>
            <a:off x="3614537" y="219805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88" name="Google Shape;79;p16">
            <a:extLst>
              <a:ext uri="{FF2B5EF4-FFF2-40B4-BE49-F238E27FC236}">
                <a16:creationId xmlns:a16="http://schemas.microsoft.com/office/drawing/2014/main" id="{69536143-018E-A349-88A6-E5ADAA29767D}"/>
              </a:ext>
            </a:extLst>
          </p:cNvPr>
          <p:cNvSpPr/>
          <p:nvPr/>
        </p:nvSpPr>
        <p:spPr>
          <a:xfrm>
            <a:off x="1858438" y="3509056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07" name="Google Shape;79;p16">
            <a:extLst>
              <a:ext uri="{FF2B5EF4-FFF2-40B4-BE49-F238E27FC236}">
                <a16:creationId xmlns:a16="http://schemas.microsoft.com/office/drawing/2014/main" id="{870537ED-65E9-F241-883A-07494A255180}"/>
              </a:ext>
            </a:extLst>
          </p:cNvPr>
          <p:cNvSpPr/>
          <p:nvPr/>
        </p:nvSpPr>
        <p:spPr>
          <a:xfrm>
            <a:off x="2102278" y="3507842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12" name="Google Shape;79;p16">
            <a:extLst>
              <a:ext uri="{FF2B5EF4-FFF2-40B4-BE49-F238E27FC236}">
                <a16:creationId xmlns:a16="http://schemas.microsoft.com/office/drawing/2014/main" id="{0C1489CE-FB07-FE4A-8F9A-CEC0F48272C4}"/>
              </a:ext>
            </a:extLst>
          </p:cNvPr>
          <p:cNvSpPr/>
          <p:nvPr/>
        </p:nvSpPr>
        <p:spPr>
          <a:xfrm>
            <a:off x="2330303" y="3505816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BBEBFE-E0B5-7043-84D5-3BE64591463D}"/>
              </a:ext>
            </a:extLst>
          </p:cNvPr>
          <p:cNvSpPr txBox="1"/>
          <p:nvPr/>
        </p:nvSpPr>
        <p:spPr>
          <a:xfrm>
            <a:off x="1929473" y="348870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913311-9851-FC4A-B583-A7CA7D3C655C}"/>
              </a:ext>
            </a:extLst>
          </p:cNvPr>
          <p:cNvSpPr txBox="1"/>
          <p:nvPr/>
        </p:nvSpPr>
        <p:spPr>
          <a:xfrm>
            <a:off x="2167284" y="34903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17" name="Google Shape;79;p16">
            <a:extLst>
              <a:ext uri="{FF2B5EF4-FFF2-40B4-BE49-F238E27FC236}">
                <a16:creationId xmlns:a16="http://schemas.microsoft.com/office/drawing/2014/main" id="{CBE8F9D0-8F13-B944-BD66-9361F45E6DAB}"/>
              </a:ext>
            </a:extLst>
          </p:cNvPr>
          <p:cNvSpPr/>
          <p:nvPr/>
        </p:nvSpPr>
        <p:spPr>
          <a:xfrm>
            <a:off x="1851311" y="3965226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18" name="Google Shape;79;p16">
            <a:extLst>
              <a:ext uri="{FF2B5EF4-FFF2-40B4-BE49-F238E27FC236}">
                <a16:creationId xmlns:a16="http://schemas.microsoft.com/office/drawing/2014/main" id="{57510E6B-05D2-8E45-91E7-FFBAA6956238}"/>
              </a:ext>
            </a:extLst>
          </p:cNvPr>
          <p:cNvSpPr/>
          <p:nvPr/>
        </p:nvSpPr>
        <p:spPr>
          <a:xfrm>
            <a:off x="2095151" y="3964012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20" name="Google Shape;79;p16">
            <a:extLst>
              <a:ext uri="{FF2B5EF4-FFF2-40B4-BE49-F238E27FC236}">
                <a16:creationId xmlns:a16="http://schemas.microsoft.com/office/drawing/2014/main" id="{BE569FC4-AF65-974D-A6D8-A70C73D956FC}"/>
              </a:ext>
            </a:extLst>
          </p:cNvPr>
          <p:cNvSpPr/>
          <p:nvPr/>
        </p:nvSpPr>
        <p:spPr>
          <a:xfrm>
            <a:off x="2323176" y="3961986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EF60F94-DDDE-064F-8AC2-25D44AF96B3B}"/>
              </a:ext>
            </a:extLst>
          </p:cNvPr>
          <p:cNvSpPr txBox="1"/>
          <p:nvPr/>
        </p:nvSpPr>
        <p:spPr>
          <a:xfrm>
            <a:off x="1922346" y="395081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CDAECA-2B19-A847-B5E5-328CAA23A26F}"/>
              </a:ext>
            </a:extLst>
          </p:cNvPr>
          <p:cNvSpPr txBox="1"/>
          <p:nvPr/>
        </p:nvSpPr>
        <p:spPr>
          <a:xfrm>
            <a:off x="2160157" y="395249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3A008F07-EFE9-0F4E-B968-7218BC48A537}"/>
              </a:ext>
            </a:extLst>
          </p:cNvPr>
          <p:cNvSpPr/>
          <p:nvPr/>
        </p:nvSpPr>
        <p:spPr>
          <a:xfrm>
            <a:off x="3384344" y="3502733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24" name="Google Shape;81;p16">
            <a:extLst>
              <a:ext uri="{FF2B5EF4-FFF2-40B4-BE49-F238E27FC236}">
                <a16:creationId xmlns:a16="http://schemas.microsoft.com/office/drawing/2014/main" id="{F62B65C3-C593-0744-B05B-16B60D6CEF4F}"/>
              </a:ext>
            </a:extLst>
          </p:cNvPr>
          <p:cNvSpPr/>
          <p:nvPr/>
        </p:nvSpPr>
        <p:spPr>
          <a:xfrm>
            <a:off x="3878882" y="3499291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419382-E6A3-6947-B6CE-ACF40562FB36}"/>
              </a:ext>
            </a:extLst>
          </p:cNvPr>
          <p:cNvSpPr txBox="1"/>
          <p:nvPr/>
        </p:nvSpPr>
        <p:spPr>
          <a:xfrm>
            <a:off x="3616443" y="348078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32" name="Google Shape;81;p16">
            <a:extLst>
              <a:ext uri="{FF2B5EF4-FFF2-40B4-BE49-F238E27FC236}">
                <a16:creationId xmlns:a16="http://schemas.microsoft.com/office/drawing/2014/main" id="{8FD49902-AA43-F04F-BC7F-2458100BA910}"/>
              </a:ext>
            </a:extLst>
          </p:cNvPr>
          <p:cNvSpPr/>
          <p:nvPr/>
        </p:nvSpPr>
        <p:spPr>
          <a:xfrm>
            <a:off x="3382438" y="3950813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34" name="Google Shape;81;p16">
            <a:extLst>
              <a:ext uri="{FF2B5EF4-FFF2-40B4-BE49-F238E27FC236}">
                <a16:creationId xmlns:a16="http://schemas.microsoft.com/office/drawing/2014/main" id="{7DA08D80-9E86-DF43-926A-5997F5CA4980}"/>
              </a:ext>
            </a:extLst>
          </p:cNvPr>
          <p:cNvSpPr/>
          <p:nvPr/>
        </p:nvSpPr>
        <p:spPr>
          <a:xfrm>
            <a:off x="3876976" y="3947371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9D61499-3718-824B-B57E-61A145C4FA8B}"/>
              </a:ext>
            </a:extLst>
          </p:cNvPr>
          <p:cNvSpPr txBox="1"/>
          <p:nvPr/>
        </p:nvSpPr>
        <p:spPr>
          <a:xfrm>
            <a:off x="3614537" y="392886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37" name="Google Shape;79;p16">
            <a:extLst>
              <a:ext uri="{FF2B5EF4-FFF2-40B4-BE49-F238E27FC236}">
                <a16:creationId xmlns:a16="http://schemas.microsoft.com/office/drawing/2014/main" id="{F6A9EA1A-1844-5C43-9384-03F3A4687BBB}"/>
              </a:ext>
            </a:extLst>
          </p:cNvPr>
          <p:cNvSpPr/>
          <p:nvPr/>
        </p:nvSpPr>
        <p:spPr>
          <a:xfrm>
            <a:off x="795293" y="4619439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874BC-41A5-114A-A3AD-1888A2075885}"/>
              </a:ext>
            </a:extLst>
          </p:cNvPr>
          <p:cNvSpPr txBox="1"/>
          <p:nvPr/>
        </p:nvSpPr>
        <p:spPr>
          <a:xfrm>
            <a:off x="356250" y="4606061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CDS:</a:t>
            </a:r>
            <a:endParaRPr lang="en-US" sz="1000" dirty="0"/>
          </a:p>
        </p:txBody>
      </p:sp>
      <p:sp>
        <p:nvSpPr>
          <p:cNvPr id="138" name="Google Shape;79;p16">
            <a:extLst>
              <a:ext uri="{FF2B5EF4-FFF2-40B4-BE49-F238E27FC236}">
                <a16:creationId xmlns:a16="http://schemas.microsoft.com/office/drawing/2014/main" id="{77A4ECA3-AF9E-C145-95FB-B89D49A37294}"/>
              </a:ext>
            </a:extLst>
          </p:cNvPr>
          <p:cNvSpPr/>
          <p:nvPr/>
        </p:nvSpPr>
        <p:spPr>
          <a:xfrm>
            <a:off x="4157862" y="4636792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49" name="Google Shape;79;p16">
            <a:extLst>
              <a:ext uri="{FF2B5EF4-FFF2-40B4-BE49-F238E27FC236}">
                <a16:creationId xmlns:a16="http://schemas.microsoft.com/office/drawing/2014/main" id="{8BADE953-0B32-B34B-A5D4-B759475DA29B}"/>
              </a:ext>
            </a:extLst>
          </p:cNvPr>
          <p:cNvSpPr/>
          <p:nvPr/>
        </p:nvSpPr>
        <p:spPr>
          <a:xfrm>
            <a:off x="4310276" y="4637247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50" name="Google Shape;79;p16">
            <a:extLst>
              <a:ext uri="{FF2B5EF4-FFF2-40B4-BE49-F238E27FC236}">
                <a16:creationId xmlns:a16="http://schemas.microsoft.com/office/drawing/2014/main" id="{F9ED9E5F-E737-A24F-8098-5A53E79B7B40}"/>
              </a:ext>
            </a:extLst>
          </p:cNvPr>
          <p:cNvSpPr/>
          <p:nvPr/>
        </p:nvSpPr>
        <p:spPr>
          <a:xfrm>
            <a:off x="4462676" y="4634991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F2F10-C677-404D-B35D-EE7AEF81CB1D}"/>
              </a:ext>
            </a:extLst>
          </p:cNvPr>
          <p:cNvSpPr txBox="1"/>
          <p:nvPr/>
        </p:nvSpPr>
        <p:spPr>
          <a:xfrm>
            <a:off x="3129839" y="4634995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Full-length</a:t>
            </a:r>
            <a:r>
              <a:rPr lang="zh-CN" altLang="en-US" sz="1000" dirty="0"/>
              <a:t> </a:t>
            </a:r>
            <a:r>
              <a:rPr lang="en-US" altLang="zh-CN" sz="1000" dirty="0"/>
              <a:t>CDS:</a:t>
            </a:r>
            <a:endParaRPr lang="en-US" sz="1000" dirty="0"/>
          </a:p>
        </p:txBody>
      </p:sp>
      <p:sp>
        <p:nvSpPr>
          <p:cNvPr id="151" name="Google Shape;79;p16">
            <a:extLst>
              <a:ext uri="{FF2B5EF4-FFF2-40B4-BE49-F238E27FC236}">
                <a16:creationId xmlns:a16="http://schemas.microsoft.com/office/drawing/2014/main" id="{1AC0BED4-D908-F049-90A6-2170412F6DE2}"/>
              </a:ext>
            </a:extLst>
          </p:cNvPr>
          <p:cNvSpPr/>
          <p:nvPr/>
        </p:nvSpPr>
        <p:spPr>
          <a:xfrm>
            <a:off x="2378779" y="4631660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52" name="Google Shape;79;p16">
            <a:extLst>
              <a:ext uri="{FF2B5EF4-FFF2-40B4-BE49-F238E27FC236}">
                <a16:creationId xmlns:a16="http://schemas.microsoft.com/office/drawing/2014/main" id="{082024BD-B661-B140-B785-28DA412EB6CA}"/>
              </a:ext>
            </a:extLst>
          </p:cNvPr>
          <p:cNvSpPr/>
          <p:nvPr/>
        </p:nvSpPr>
        <p:spPr>
          <a:xfrm>
            <a:off x="2850644" y="4628420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A9FE996-5295-FB43-819B-E1183D795FE5}"/>
              </a:ext>
            </a:extLst>
          </p:cNvPr>
          <p:cNvSpPr txBox="1"/>
          <p:nvPr/>
        </p:nvSpPr>
        <p:spPr>
          <a:xfrm>
            <a:off x="2449814" y="461725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DE4D2A1-90EC-2D43-8429-C36EC396487C}"/>
              </a:ext>
            </a:extLst>
          </p:cNvPr>
          <p:cNvSpPr txBox="1"/>
          <p:nvPr/>
        </p:nvSpPr>
        <p:spPr>
          <a:xfrm>
            <a:off x="2687625" y="461892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FDB8427-2829-DB47-9EE5-63EE7098268F}"/>
              </a:ext>
            </a:extLst>
          </p:cNvPr>
          <p:cNvSpPr txBox="1"/>
          <p:nvPr/>
        </p:nvSpPr>
        <p:spPr>
          <a:xfrm>
            <a:off x="1125690" y="4616463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Protein</a:t>
            </a:r>
            <a:r>
              <a:rPr lang="zh-CN" altLang="en-US" sz="1000" dirty="0"/>
              <a:t> </a:t>
            </a:r>
            <a:r>
              <a:rPr lang="en-US" altLang="zh-CN" sz="1000" dirty="0"/>
              <a:t>coding</a:t>
            </a:r>
            <a:r>
              <a:rPr lang="zh-CN" altLang="en-US" sz="1000" dirty="0"/>
              <a:t> </a:t>
            </a:r>
            <a:r>
              <a:rPr lang="en-US" altLang="zh-CN" sz="1000" dirty="0"/>
              <a:t>gene:</a:t>
            </a:r>
            <a:endParaRPr lang="en-US" sz="1000" dirty="0"/>
          </a:p>
        </p:txBody>
      </p:sp>
      <p:sp>
        <p:nvSpPr>
          <p:cNvPr id="156" name="Google Shape;79;p16">
            <a:extLst>
              <a:ext uri="{FF2B5EF4-FFF2-40B4-BE49-F238E27FC236}">
                <a16:creationId xmlns:a16="http://schemas.microsoft.com/office/drawing/2014/main" id="{0D5B6F60-87ED-3749-8108-5AB76F05DA6D}"/>
              </a:ext>
            </a:extLst>
          </p:cNvPr>
          <p:cNvSpPr/>
          <p:nvPr/>
        </p:nvSpPr>
        <p:spPr>
          <a:xfrm>
            <a:off x="2609463" y="4628420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57" name="Google Shape;79;p16">
            <a:extLst>
              <a:ext uri="{FF2B5EF4-FFF2-40B4-BE49-F238E27FC236}">
                <a16:creationId xmlns:a16="http://schemas.microsoft.com/office/drawing/2014/main" id="{889DE69C-80E9-6143-BFDB-43A700AF1F38}"/>
              </a:ext>
            </a:extLst>
          </p:cNvPr>
          <p:cNvSpPr/>
          <p:nvPr/>
        </p:nvSpPr>
        <p:spPr>
          <a:xfrm>
            <a:off x="8992335" y="1367991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58" name="Google Shape;81;p16">
            <a:extLst>
              <a:ext uri="{FF2B5EF4-FFF2-40B4-BE49-F238E27FC236}">
                <a16:creationId xmlns:a16="http://schemas.microsoft.com/office/drawing/2014/main" id="{883E2D83-4262-5741-827D-D0725506E393}"/>
              </a:ext>
            </a:extLst>
          </p:cNvPr>
          <p:cNvSpPr/>
          <p:nvPr/>
        </p:nvSpPr>
        <p:spPr>
          <a:xfrm>
            <a:off x="10516335" y="1362967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59" name="Google Shape;79;p16">
            <a:extLst>
              <a:ext uri="{FF2B5EF4-FFF2-40B4-BE49-F238E27FC236}">
                <a16:creationId xmlns:a16="http://schemas.microsoft.com/office/drawing/2014/main" id="{D46572F9-027C-4745-92A5-48F823C92797}"/>
              </a:ext>
            </a:extLst>
          </p:cNvPr>
          <p:cNvSpPr/>
          <p:nvPr/>
        </p:nvSpPr>
        <p:spPr>
          <a:xfrm>
            <a:off x="9236175" y="1366777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60" name="Google Shape;79;p16">
            <a:extLst>
              <a:ext uri="{FF2B5EF4-FFF2-40B4-BE49-F238E27FC236}">
                <a16:creationId xmlns:a16="http://schemas.microsoft.com/office/drawing/2014/main" id="{E38E81CF-AF43-3E4E-8AB9-D80E024F065A}"/>
              </a:ext>
            </a:extLst>
          </p:cNvPr>
          <p:cNvSpPr/>
          <p:nvPr/>
        </p:nvSpPr>
        <p:spPr>
          <a:xfrm>
            <a:off x="9464200" y="1364751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8DA8235-55E9-4746-97F8-C2435B64F79C}"/>
              </a:ext>
            </a:extLst>
          </p:cNvPr>
          <p:cNvSpPr txBox="1"/>
          <p:nvPr/>
        </p:nvSpPr>
        <p:spPr>
          <a:xfrm>
            <a:off x="9063370" y="135358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68AB68-0E4D-4142-A2FE-040A8F2E43D5}"/>
              </a:ext>
            </a:extLst>
          </p:cNvPr>
          <p:cNvSpPr txBox="1"/>
          <p:nvPr/>
        </p:nvSpPr>
        <p:spPr>
          <a:xfrm>
            <a:off x="9301181" y="135525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63" name="Google Shape;81;p16">
            <a:extLst>
              <a:ext uri="{FF2B5EF4-FFF2-40B4-BE49-F238E27FC236}">
                <a16:creationId xmlns:a16="http://schemas.microsoft.com/office/drawing/2014/main" id="{4B75E253-4889-524D-B0F0-C3DBC28DBE18}"/>
              </a:ext>
            </a:extLst>
          </p:cNvPr>
          <p:cNvSpPr/>
          <p:nvPr/>
        </p:nvSpPr>
        <p:spPr>
          <a:xfrm>
            <a:off x="11010873" y="1359525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662780D-98FB-5540-98DB-2156CF65DE74}"/>
              </a:ext>
            </a:extLst>
          </p:cNvPr>
          <p:cNvSpPr txBox="1"/>
          <p:nvPr/>
        </p:nvSpPr>
        <p:spPr>
          <a:xfrm>
            <a:off x="10748434" y="134101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65" name="Google Shape;79;p16">
            <a:extLst>
              <a:ext uri="{FF2B5EF4-FFF2-40B4-BE49-F238E27FC236}">
                <a16:creationId xmlns:a16="http://schemas.microsoft.com/office/drawing/2014/main" id="{D5B132AB-D5C8-1542-B5E7-A10D2EA9579F}"/>
              </a:ext>
            </a:extLst>
          </p:cNvPr>
          <p:cNvSpPr/>
          <p:nvPr/>
        </p:nvSpPr>
        <p:spPr>
          <a:xfrm>
            <a:off x="9003461" y="1829001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66" name="Google Shape;81;p16">
            <a:extLst>
              <a:ext uri="{FF2B5EF4-FFF2-40B4-BE49-F238E27FC236}">
                <a16:creationId xmlns:a16="http://schemas.microsoft.com/office/drawing/2014/main" id="{562A62D6-CC0D-9E4A-84B3-DD31179663CD}"/>
              </a:ext>
            </a:extLst>
          </p:cNvPr>
          <p:cNvSpPr/>
          <p:nvPr/>
        </p:nvSpPr>
        <p:spPr>
          <a:xfrm>
            <a:off x="10527461" y="1823977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67" name="Google Shape;79;p16">
            <a:extLst>
              <a:ext uri="{FF2B5EF4-FFF2-40B4-BE49-F238E27FC236}">
                <a16:creationId xmlns:a16="http://schemas.microsoft.com/office/drawing/2014/main" id="{3CFEB118-3301-0146-A87E-0667B8984F22}"/>
              </a:ext>
            </a:extLst>
          </p:cNvPr>
          <p:cNvSpPr/>
          <p:nvPr/>
        </p:nvSpPr>
        <p:spPr>
          <a:xfrm>
            <a:off x="9247301" y="1827787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68" name="Google Shape;79;p16">
            <a:extLst>
              <a:ext uri="{FF2B5EF4-FFF2-40B4-BE49-F238E27FC236}">
                <a16:creationId xmlns:a16="http://schemas.microsoft.com/office/drawing/2014/main" id="{ECB9D5B2-4BA2-454B-A0D4-E0DE246AE10B}"/>
              </a:ext>
            </a:extLst>
          </p:cNvPr>
          <p:cNvSpPr/>
          <p:nvPr/>
        </p:nvSpPr>
        <p:spPr>
          <a:xfrm>
            <a:off x="9475326" y="1825761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9B141A9-4F83-7C40-8FF1-5A52EBBCD01D}"/>
              </a:ext>
            </a:extLst>
          </p:cNvPr>
          <p:cNvSpPr txBox="1"/>
          <p:nvPr/>
        </p:nvSpPr>
        <p:spPr>
          <a:xfrm>
            <a:off x="9074496" y="181459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278E6-1ECA-F248-80C2-E832C8C0C0A9}"/>
              </a:ext>
            </a:extLst>
          </p:cNvPr>
          <p:cNvSpPr txBox="1"/>
          <p:nvPr/>
        </p:nvSpPr>
        <p:spPr>
          <a:xfrm>
            <a:off x="9312307" y="1816268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71" name="Google Shape;81;p16">
            <a:extLst>
              <a:ext uri="{FF2B5EF4-FFF2-40B4-BE49-F238E27FC236}">
                <a16:creationId xmlns:a16="http://schemas.microsoft.com/office/drawing/2014/main" id="{79518E58-3A25-3D46-82AE-CC35E79D215E}"/>
              </a:ext>
            </a:extLst>
          </p:cNvPr>
          <p:cNvSpPr/>
          <p:nvPr/>
        </p:nvSpPr>
        <p:spPr>
          <a:xfrm>
            <a:off x="11021999" y="1820535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E9C5C4-FF39-AA42-85C7-1E51060FCB8B}"/>
              </a:ext>
            </a:extLst>
          </p:cNvPr>
          <p:cNvSpPr txBox="1"/>
          <p:nvPr/>
        </p:nvSpPr>
        <p:spPr>
          <a:xfrm>
            <a:off x="10759560" y="1802026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73" name="Google Shape;79;p16">
            <a:extLst>
              <a:ext uri="{FF2B5EF4-FFF2-40B4-BE49-F238E27FC236}">
                <a16:creationId xmlns:a16="http://schemas.microsoft.com/office/drawing/2014/main" id="{E8DC4304-7A12-7A40-B99C-FE802548DF44}"/>
              </a:ext>
            </a:extLst>
          </p:cNvPr>
          <p:cNvSpPr/>
          <p:nvPr/>
        </p:nvSpPr>
        <p:spPr>
          <a:xfrm>
            <a:off x="9003461" y="3261988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74" name="Google Shape;81;p16">
            <a:extLst>
              <a:ext uri="{FF2B5EF4-FFF2-40B4-BE49-F238E27FC236}">
                <a16:creationId xmlns:a16="http://schemas.microsoft.com/office/drawing/2014/main" id="{7B70D76B-C606-724F-9FF1-3603C715DA3B}"/>
              </a:ext>
            </a:extLst>
          </p:cNvPr>
          <p:cNvSpPr/>
          <p:nvPr/>
        </p:nvSpPr>
        <p:spPr>
          <a:xfrm>
            <a:off x="10527461" y="3256964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75" name="Google Shape;79;p16">
            <a:extLst>
              <a:ext uri="{FF2B5EF4-FFF2-40B4-BE49-F238E27FC236}">
                <a16:creationId xmlns:a16="http://schemas.microsoft.com/office/drawing/2014/main" id="{9AC099D7-EA5B-9E4B-85E7-901CDD0BC954}"/>
              </a:ext>
            </a:extLst>
          </p:cNvPr>
          <p:cNvSpPr/>
          <p:nvPr/>
        </p:nvSpPr>
        <p:spPr>
          <a:xfrm>
            <a:off x="9247301" y="3260774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76" name="Google Shape;79;p16">
            <a:extLst>
              <a:ext uri="{FF2B5EF4-FFF2-40B4-BE49-F238E27FC236}">
                <a16:creationId xmlns:a16="http://schemas.microsoft.com/office/drawing/2014/main" id="{CF85E3D2-E9EC-BF46-B489-843496ED3294}"/>
              </a:ext>
            </a:extLst>
          </p:cNvPr>
          <p:cNvSpPr/>
          <p:nvPr/>
        </p:nvSpPr>
        <p:spPr>
          <a:xfrm>
            <a:off x="9475326" y="3258748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B3E50A1-B682-064F-93D2-C835426A660D}"/>
              </a:ext>
            </a:extLst>
          </p:cNvPr>
          <p:cNvSpPr txBox="1"/>
          <p:nvPr/>
        </p:nvSpPr>
        <p:spPr>
          <a:xfrm>
            <a:off x="9074496" y="324757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BC838D6-9998-C444-A84C-0FB72AF689A9}"/>
              </a:ext>
            </a:extLst>
          </p:cNvPr>
          <p:cNvSpPr txBox="1"/>
          <p:nvPr/>
        </p:nvSpPr>
        <p:spPr>
          <a:xfrm>
            <a:off x="9312307" y="324925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79" name="Google Shape;81;p16">
            <a:extLst>
              <a:ext uri="{FF2B5EF4-FFF2-40B4-BE49-F238E27FC236}">
                <a16:creationId xmlns:a16="http://schemas.microsoft.com/office/drawing/2014/main" id="{68AB2C2F-7C96-ED43-8338-DC99352FAB71}"/>
              </a:ext>
            </a:extLst>
          </p:cNvPr>
          <p:cNvSpPr/>
          <p:nvPr/>
        </p:nvSpPr>
        <p:spPr>
          <a:xfrm>
            <a:off x="11021999" y="3253522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9FC6890-C17A-354B-A646-276B14B5BE9F}"/>
              </a:ext>
            </a:extLst>
          </p:cNvPr>
          <p:cNvSpPr txBox="1"/>
          <p:nvPr/>
        </p:nvSpPr>
        <p:spPr>
          <a:xfrm>
            <a:off x="10759560" y="323501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81" name="Google Shape;79;p16">
            <a:extLst>
              <a:ext uri="{FF2B5EF4-FFF2-40B4-BE49-F238E27FC236}">
                <a16:creationId xmlns:a16="http://schemas.microsoft.com/office/drawing/2014/main" id="{C91FE9D1-DC32-4B41-887B-500B5AA22D82}"/>
              </a:ext>
            </a:extLst>
          </p:cNvPr>
          <p:cNvSpPr/>
          <p:nvPr/>
        </p:nvSpPr>
        <p:spPr>
          <a:xfrm>
            <a:off x="9005857" y="3717206"/>
            <a:ext cx="156331" cy="219456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82" name="Google Shape;81;p16">
            <a:extLst>
              <a:ext uri="{FF2B5EF4-FFF2-40B4-BE49-F238E27FC236}">
                <a16:creationId xmlns:a16="http://schemas.microsoft.com/office/drawing/2014/main" id="{A033A8DE-7328-214E-9DC8-F0018D3FAD5D}"/>
              </a:ext>
            </a:extLst>
          </p:cNvPr>
          <p:cNvSpPr/>
          <p:nvPr/>
        </p:nvSpPr>
        <p:spPr>
          <a:xfrm>
            <a:off x="10529857" y="3712182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83" name="Google Shape;79;p16">
            <a:extLst>
              <a:ext uri="{FF2B5EF4-FFF2-40B4-BE49-F238E27FC236}">
                <a16:creationId xmlns:a16="http://schemas.microsoft.com/office/drawing/2014/main" id="{1458CD06-79A6-1144-B3BF-A8FBBE81FE7F}"/>
              </a:ext>
            </a:extLst>
          </p:cNvPr>
          <p:cNvSpPr/>
          <p:nvPr/>
        </p:nvSpPr>
        <p:spPr>
          <a:xfrm>
            <a:off x="9249697" y="3715992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84" name="Google Shape;79;p16">
            <a:extLst>
              <a:ext uri="{FF2B5EF4-FFF2-40B4-BE49-F238E27FC236}">
                <a16:creationId xmlns:a16="http://schemas.microsoft.com/office/drawing/2014/main" id="{AB746772-6C5F-AF42-8D1E-F12AAFB84BF9}"/>
              </a:ext>
            </a:extLst>
          </p:cNvPr>
          <p:cNvSpPr/>
          <p:nvPr/>
        </p:nvSpPr>
        <p:spPr>
          <a:xfrm>
            <a:off x="9477722" y="3713966"/>
            <a:ext cx="156331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763E025-5F95-2246-8752-CFF3F5FE70E7}"/>
              </a:ext>
            </a:extLst>
          </p:cNvPr>
          <p:cNvSpPr txBox="1"/>
          <p:nvPr/>
        </p:nvSpPr>
        <p:spPr>
          <a:xfrm>
            <a:off x="9076892" y="370279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608ED04-A933-BC43-82DE-586E4B1FB95C}"/>
              </a:ext>
            </a:extLst>
          </p:cNvPr>
          <p:cNvSpPr txBox="1"/>
          <p:nvPr/>
        </p:nvSpPr>
        <p:spPr>
          <a:xfrm>
            <a:off x="9314703" y="370447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87" name="Google Shape;81;p16">
            <a:extLst>
              <a:ext uri="{FF2B5EF4-FFF2-40B4-BE49-F238E27FC236}">
                <a16:creationId xmlns:a16="http://schemas.microsoft.com/office/drawing/2014/main" id="{6A329146-661D-F84A-8033-D4C23A2B4C0C}"/>
              </a:ext>
            </a:extLst>
          </p:cNvPr>
          <p:cNvSpPr/>
          <p:nvPr/>
        </p:nvSpPr>
        <p:spPr>
          <a:xfrm>
            <a:off x="11024395" y="3708740"/>
            <a:ext cx="239083" cy="222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3574215-00F6-624E-BED2-1236BFF7A9A3}"/>
              </a:ext>
            </a:extLst>
          </p:cNvPr>
          <p:cNvSpPr txBox="1"/>
          <p:nvPr/>
        </p:nvSpPr>
        <p:spPr>
          <a:xfrm>
            <a:off x="10761956" y="369023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&gt;</a:t>
            </a:r>
            <a:endParaRPr lang="en-US" sz="1000" dirty="0"/>
          </a:p>
        </p:txBody>
      </p:sp>
      <p:sp>
        <p:nvSpPr>
          <p:cNvPr id="128" name="Google Shape;84;p16">
            <a:extLst>
              <a:ext uri="{FF2B5EF4-FFF2-40B4-BE49-F238E27FC236}">
                <a16:creationId xmlns:a16="http://schemas.microsoft.com/office/drawing/2014/main" id="{83DF8845-8C2C-3943-B589-45CDED590CEC}"/>
              </a:ext>
            </a:extLst>
          </p:cNvPr>
          <p:cNvSpPr/>
          <p:nvPr/>
        </p:nvSpPr>
        <p:spPr>
          <a:xfrm>
            <a:off x="9123416" y="4587908"/>
            <a:ext cx="324920" cy="1597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sz="1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9E1E88D-08D6-634B-9EF1-3BEB5D0E93A4}"/>
              </a:ext>
            </a:extLst>
          </p:cNvPr>
          <p:cNvSpPr txBox="1"/>
          <p:nvPr/>
        </p:nvSpPr>
        <p:spPr>
          <a:xfrm>
            <a:off x="8185148" y="4548416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Novel</a:t>
            </a:r>
            <a:r>
              <a:rPr lang="zh-CN" altLang="en-US" sz="1000" dirty="0"/>
              <a:t> </a:t>
            </a:r>
            <a:r>
              <a:rPr lang="en-US" altLang="zh-CN" sz="1000" dirty="0"/>
              <a:t>anchor:</a:t>
            </a:r>
            <a:endParaRPr lang="en-US" sz="1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C1F3B45-CAC8-D644-A6C0-400108042E15}"/>
              </a:ext>
            </a:extLst>
          </p:cNvPr>
          <p:cNvSpPr txBox="1"/>
          <p:nvPr/>
        </p:nvSpPr>
        <p:spPr>
          <a:xfrm>
            <a:off x="369126" y="403497"/>
            <a:ext cx="428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1</a:t>
            </a:r>
            <a:r>
              <a:rPr lang="en-US" altLang="zh-CN" sz="1000" b="1" dirty="0">
                <a:solidFill>
                  <a:srgbClr val="00B0F0"/>
                </a:solidFill>
              </a:rPr>
              <a:t>)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 err="1">
                <a:solidFill>
                  <a:srgbClr val="00B0F0"/>
                </a:solidFill>
              </a:rPr>
              <a:t>Liftover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coordinates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of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conserved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sequences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from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the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reference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genome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to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the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query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genome.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FE1CF4-C8AC-0E44-9FBF-B95FD2915C4F}"/>
              </a:ext>
            </a:extLst>
          </p:cNvPr>
          <p:cNvSpPr txBox="1"/>
          <p:nvPr/>
        </p:nvSpPr>
        <p:spPr>
          <a:xfrm>
            <a:off x="4923998" y="390563"/>
            <a:ext cx="232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</a:rPr>
              <a:t>2)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Identify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collinear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blocks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using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conserved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sequences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as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anchors.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DD98EAE-0860-2C4D-BCAB-7CCC4E19B780}"/>
              </a:ext>
            </a:extLst>
          </p:cNvPr>
          <p:cNvSpPr txBox="1"/>
          <p:nvPr/>
        </p:nvSpPr>
        <p:spPr>
          <a:xfrm>
            <a:off x="7437167" y="403497"/>
            <a:ext cx="434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</a:rPr>
              <a:t>3)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Split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long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inter-anchor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intervals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using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a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local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sequence</a:t>
            </a:r>
            <a:r>
              <a:rPr lang="zh-CN" altLang="en-US" sz="1000" b="1" dirty="0">
                <a:solidFill>
                  <a:srgbClr val="00B0F0"/>
                </a:solidFill>
              </a:rPr>
              <a:t>  </a:t>
            </a:r>
            <a:r>
              <a:rPr lang="en-US" altLang="zh-CN" sz="1000" b="1" dirty="0">
                <a:solidFill>
                  <a:srgbClr val="00B0F0"/>
                </a:solidFill>
              </a:rPr>
              <a:t>alignment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approach.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F2EAAC5-4125-8B4C-9AC3-A3D20324AC0F}"/>
              </a:ext>
            </a:extLst>
          </p:cNvPr>
          <p:cNvSpPr txBox="1"/>
          <p:nvPr/>
        </p:nvSpPr>
        <p:spPr>
          <a:xfrm>
            <a:off x="11957393" y="390563"/>
            <a:ext cx="1515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</a:rPr>
              <a:t>4)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Perform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base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pair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resolved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sequence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alignment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using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sz="1000" b="1" dirty="0">
                <a:solidFill>
                  <a:srgbClr val="00B0F0"/>
                </a:solidFill>
              </a:rPr>
              <a:t>a 2-piece affine gap cost strategy</a:t>
            </a:r>
            <a:r>
              <a:rPr lang="en-US" altLang="zh-CN" sz="1000" b="1" dirty="0">
                <a:solidFill>
                  <a:srgbClr val="00B0F0"/>
                </a:solidFill>
              </a:rPr>
              <a:t>.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C06D81D-0512-6748-86EC-5FF37B5F4401}"/>
              </a:ext>
            </a:extLst>
          </p:cNvPr>
          <p:cNvSpPr txBox="1"/>
          <p:nvPr/>
        </p:nvSpPr>
        <p:spPr>
          <a:xfrm>
            <a:off x="13511201" y="403497"/>
            <a:ext cx="1047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</a:rPr>
              <a:t>5)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Generate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output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in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MAF</a:t>
            </a:r>
            <a:r>
              <a:rPr lang="zh-CN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zh-CN" sz="1000" b="1" dirty="0">
                <a:solidFill>
                  <a:srgbClr val="00B0F0"/>
                </a:solidFill>
              </a:rPr>
              <a:t>format.</a:t>
            </a:r>
            <a:endParaRPr lang="en-US" sz="1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173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Arimo for Powerline</vt:lpstr>
      <vt:lpstr>Courier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Baoxing Song</cp:lastModifiedBy>
  <cp:revision>55</cp:revision>
  <cp:lastPrinted>2021-05-18T16:16:25Z</cp:lastPrinted>
  <dcterms:modified xsi:type="dcterms:W3CDTF">2021-06-10T16:41:13Z</dcterms:modified>
</cp:coreProperties>
</file>