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3" r:id="rId4"/>
    <p:sldId id="258" r:id="rId5"/>
    <p:sldId id="283" r:id="rId6"/>
    <p:sldId id="259" r:id="rId7"/>
    <p:sldId id="289" r:id="rId8"/>
    <p:sldId id="270" r:id="rId9"/>
    <p:sldId id="290" r:id="rId10"/>
    <p:sldId id="285" r:id="rId11"/>
    <p:sldId id="260" r:id="rId12"/>
    <p:sldId id="261"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5214" autoAdjust="0"/>
  </p:normalViewPr>
  <p:slideViewPr>
    <p:cSldViewPr snapToGrid="0">
      <p:cViewPr varScale="1">
        <p:scale>
          <a:sx n="81" d="100"/>
          <a:sy n="81" d="100"/>
        </p:scale>
        <p:origin x="74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2C900-C340-4559-AF6B-B167D66DF2AD}"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2EB0B-AFFF-4512-9BFE-A6AB33865453}" type="slidenum">
              <a:rPr lang="en-US" smtClean="0"/>
              <a:t>‹#›</a:t>
            </a:fld>
            <a:endParaRPr lang="en-US"/>
          </a:p>
        </p:txBody>
      </p:sp>
    </p:spTree>
    <p:extLst>
      <p:ext uri="{BB962C8B-B14F-4D97-AF65-F5344CB8AC3E}">
        <p14:creationId xmlns:p14="http://schemas.microsoft.com/office/powerpoint/2010/main" val="3072503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asa.gov/audience/forstudents/k-4/stories/partial-solar-eclips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space.com/15689-lunar-eclipse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counting </a:t>
            </a:r>
            <a:r>
              <a:rPr lang="en-US" sz="1200" b="0" i="0" u="none" strike="noStrike" kern="1200" dirty="0">
                <a:solidFill>
                  <a:schemeClr val="tx1"/>
                </a:solidFill>
                <a:effectLst/>
                <a:latin typeface="+mn-lt"/>
                <a:ea typeface="+mn-ea"/>
                <a:cs typeface="+mn-cs"/>
                <a:hlinkClick r:id="rId3"/>
              </a:rPr>
              <a:t>partial</a:t>
            </a:r>
            <a:r>
              <a:rPr lang="en-US" sz="1200" b="0" i="0" kern="1200" dirty="0">
                <a:solidFill>
                  <a:schemeClr val="tx1"/>
                </a:solidFill>
                <a:effectLst/>
                <a:latin typeface="+mn-lt"/>
                <a:ea typeface="+mn-ea"/>
                <a:cs typeface="+mn-cs"/>
              </a:rPr>
              <a:t> solar eclipses (when the moon doesn't fully obscure the sun) and </a:t>
            </a:r>
            <a:r>
              <a:rPr lang="en-US" sz="1200" b="0" i="0" u="none" strike="noStrike" kern="1200" dirty="0">
                <a:solidFill>
                  <a:schemeClr val="tx1"/>
                </a:solidFill>
                <a:effectLst/>
                <a:latin typeface="+mn-lt"/>
                <a:ea typeface="+mn-ea"/>
                <a:cs typeface="+mn-cs"/>
                <a:hlinkClick r:id="rId4"/>
              </a:rPr>
              <a:t>lunar</a:t>
            </a:r>
            <a:r>
              <a:rPr lang="en-US" sz="1200" b="0" i="0" kern="1200" dirty="0">
                <a:solidFill>
                  <a:schemeClr val="tx1"/>
                </a:solidFill>
                <a:effectLst/>
                <a:latin typeface="+mn-lt"/>
                <a:ea typeface="+mn-ea"/>
                <a:cs typeface="+mn-cs"/>
              </a:rPr>
              <a:t> eclipses (when the earth's shadow partially obscures the moon).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Moon is 238K away from earth </a:t>
            </a:r>
          </a:p>
          <a:p>
            <a:endParaRPr lang="en-US" dirty="0"/>
          </a:p>
        </p:txBody>
      </p:sp>
      <p:sp>
        <p:nvSpPr>
          <p:cNvPr id="4" name="Slide Number Placeholder 3"/>
          <p:cNvSpPr>
            <a:spLocks noGrp="1"/>
          </p:cNvSpPr>
          <p:nvPr>
            <p:ph type="sldNum" sz="quarter" idx="5"/>
          </p:nvPr>
        </p:nvSpPr>
        <p:spPr/>
        <p:txBody>
          <a:bodyPr/>
          <a:lstStyle/>
          <a:p>
            <a:fld id="{5CE2EB0B-AFFF-4512-9BFE-A6AB33865453}" type="slidenum">
              <a:rPr lang="en-US" smtClean="0"/>
              <a:t>2</a:t>
            </a:fld>
            <a:endParaRPr lang="en-US"/>
          </a:p>
        </p:txBody>
      </p:sp>
    </p:spTree>
    <p:extLst>
      <p:ext uri="{BB962C8B-B14F-4D97-AF65-F5344CB8AC3E}">
        <p14:creationId xmlns:p14="http://schemas.microsoft.com/office/powerpoint/2010/main" val="326416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space communication issues may have introduced gaps in the given data. </a:t>
            </a:r>
          </a:p>
        </p:txBody>
      </p:sp>
      <p:sp>
        <p:nvSpPr>
          <p:cNvPr id="4" name="Slide Number Placeholder 3"/>
          <p:cNvSpPr>
            <a:spLocks noGrp="1"/>
          </p:cNvSpPr>
          <p:nvPr>
            <p:ph type="sldNum" sz="quarter" idx="5"/>
          </p:nvPr>
        </p:nvSpPr>
        <p:spPr/>
        <p:txBody>
          <a:bodyPr/>
          <a:lstStyle/>
          <a:p>
            <a:fld id="{5CE2EB0B-AFFF-4512-9BFE-A6AB33865453}" type="slidenum">
              <a:rPr lang="en-US" smtClean="0"/>
              <a:t>4</a:t>
            </a:fld>
            <a:endParaRPr lang="en-US"/>
          </a:p>
        </p:txBody>
      </p:sp>
    </p:spTree>
    <p:extLst>
      <p:ext uri="{BB962C8B-B14F-4D97-AF65-F5344CB8AC3E}">
        <p14:creationId xmlns:p14="http://schemas.microsoft.com/office/powerpoint/2010/main" val="275878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341509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367143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241509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420144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183017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E274E-7274-4F33-8D31-B4C75F34405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454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E274E-7274-4F33-8D31-B4C75F344055}"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331167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E274E-7274-4F33-8D31-B4C75F344055}"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159341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E274E-7274-4F33-8D31-B4C75F344055}"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87697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E274E-7274-4F33-8D31-B4C75F34405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179526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E274E-7274-4F33-8D31-B4C75F34405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2624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E274E-7274-4F33-8D31-B4C75F344055}"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432F8-CDD7-4234-B5C6-008189EF0772}" type="slidenum">
              <a:rPr lang="en-US" smtClean="0"/>
              <a:t>‹#›</a:t>
            </a:fld>
            <a:endParaRPr lang="en-US"/>
          </a:p>
        </p:txBody>
      </p:sp>
    </p:spTree>
    <p:extLst>
      <p:ext uri="{BB962C8B-B14F-4D97-AF65-F5344CB8AC3E}">
        <p14:creationId xmlns:p14="http://schemas.microsoft.com/office/powerpoint/2010/main" val="1366273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3F03-953A-4B4E-9E40-6137368F5E25}"/>
              </a:ext>
            </a:extLst>
          </p:cNvPr>
          <p:cNvSpPr>
            <a:spLocks noGrp="1"/>
          </p:cNvSpPr>
          <p:nvPr>
            <p:ph type="ctrTitle"/>
          </p:nvPr>
        </p:nvSpPr>
        <p:spPr>
          <a:xfrm>
            <a:off x="1524000" y="185815"/>
            <a:ext cx="9144000" cy="854327"/>
          </a:xfrm>
        </p:spPr>
        <p:txBody>
          <a:bodyPr>
            <a:normAutofit fontScale="90000"/>
          </a:bodyPr>
          <a:lstStyle/>
          <a:p>
            <a:r>
              <a:rPr lang="en-US" dirty="0"/>
              <a:t>GROUP 4</a:t>
            </a:r>
          </a:p>
        </p:txBody>
      </p:sp>
      <p:sp>
        <p:nvSpPr>
          <p:cNvPr id="3" name="Subtitle 2">
            <a:extLst>
              <a:ext uri="{FF2B5EF4-FFF2-40B4-BE49-F238E27FC236}">
                <a16:creationId xmlns:a16="http://schemas.microsoft.com/office/drawing/2014/main" id="{2936306A-7D62-472E-A996-59D79858CB0F}"/>
              </a:ext>
            </a:extLst>
          </p:cNvPr>
          <p:cNvSpPr>
            <a:spLocks noGrp="1"/>
          </p:cNvSpPr>
          <p:nvPr>
            <p:ph type="subTitle" idx="1"/>
          </p:nvPr>
        </p:nvSpPr>
        <p:spPr>
          <a:xfrm>
            <a:off x="688157" y="1132218"/>
            <a:ext cx="10671141" cy="1655762"/>
          </a:xfrm>
        </p:spPr>
        <p:txBody>
          <a:bodyPr>
            <a:normAutofit/>
          </a:bodyPr>
          <a:lstStyle/>
          <a:p>
            <a:r>
              <a:rPr lang="en-US" sz="3200" dirty="0">
                <a:solidFill>
                  <a:srgbClr val="FF0000"/>
                </a:solidFill>
              </a:rPr>
              <a:t>Quick Observations on Solar ECLIPSES IN MARS</a:t>
            </a:r>
          </a:p>
          <a:p>
            <a:r>
              <a:rPr lang="en-US" dirty="0"/>
              <a:t>Using Data from </a:t>
            </a:r>
            <a:r>
              <a:rPr lang="en-US" b="1" dirty="0"/>
              <a:t>The Mars Express Spacecraft </a:t>
            </a:r>
            <a:r>
              <a:rPr lang="en-US" dirty="0"/>
              <a:t>orbiting around Mars</a:t>
            </a:r>
          </a:p>
          <a:p>
            <a:r>
              <a:rPr lang="en-US" dirty="0"/>
              <a:t>And applying </a:t>
            </a:r>
            <a:r>
              <a:rPr lang="en-US" b="1" dirty="0"/>
              <a:t>Python</a:t>
            </a:r>
            <a:r>
              <a:rPr lang="en-US" dirty="0"/>
              <a:t>, </a:t>
            </a:r>
            <a:r>
              <a:rPr lang="en-US" b="1" dirty="0"/>
              <a:t>Pandas</a:t>
            </a:r>
            <a:r>
              <a:rPr lang="en-US" dirty="0"/>
              <a:t> and </a:t>
            </a:r>
            <a:r>
              <a:rPr lang="en-US" b="1" dirty="0"/>
              <a:t>Matplotlib</a:t>
            </a:r>
            <a:r>
              <a:rPr lang="en-US" dirty="0"/>
              <a:t> for analysis and visualization</a:t>
            </a:r>
          </a:p>
          <a:p>
            <a:endParaRPr lang="en-US" dirty="0"/>
          </a:p>
        </p:txBody>
      </p:sp>
      <p:pic>
        <p:nvPicPr>
          <p:cNvPr id="4" name="Picture 3">
            <a:extLst>
              <a:ext uri="{FF2B5EF4-FFF2-40B4-BE49-F238E27FC236}">
                <a16:creationId xmlns:a16="http://schemas.microsoft.com/office/drawing/2014/main" id="{AF63C6A3-D175-401F-9F07-E38A612EED0F}"/>
              </a:ext>
            </a:extLst>
          </p:cNvPr>
          <p:cNvPicPr>
            <a:picLocks noChangeAspect="1"/>
          </p:cNvPicPr>
          <p:nvPr/>
        </p:nvPicPr>
        <p:blipFill>
          <a:blip r:embed="rId2"/>
          <a:stretch>
            <a:fillRect/>
          </a:stretch>
        </p:blipFill>
        <p:spPr>
          <a:xfrm>
            <a:off x="3310120" y="3275819"/>
            <a:ext cx="5571760" cy="3292670"/>
          </a:xfrm>
          <a:prstGeom prst="rect">
            <a:avLst/>
          </a:prstGeom>
        </p:spPr>
      </p:pic>
    </p:spTree>
    <p:extLst>
      <p:ext uri="{BB962C8B-B14F-4D97-AF65-F5344CB8AC3E}">
        <p14:creationId xmlns:p14="http://schemas.microsoft.com/office/powerpoint/2010/main" val="78701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879B412-B9D3-4D32-A1D2-3D37F0F4AF5B}"/>
              </a:ext>
            </a:extLst>
          </p:cNvPr>
          <p:cNvPicPr>
            <a:picLocks noChangeAspect="1"/>
          </p:cNvPicPr>
          <p:nvPr/>
        </p:nvPicPr>
        <p:blipFill>
          <a:blip r:embed="rId2"/>
          <a:stretch>
            <a:fillRect/>
          </a:stretch>
        </p:blipFill>
        <p:spPr>
          <a:xfrm>
            <a:off x="2334290" y="816440"/>
            <a:ext cx="4417593" cy="3228840"/>
          </a:xfrm>
          <a:prstGeom prst="rect">
            <a:avLst/>
          </a:prstGeom>
        </p:spPr>
      </p:pic>
      <p:pic>
        <p:nvPicPr>
          <p:cNvPr id="6" name="Picture 5">
            <a:extLst>
              <a:ext uri="{FF2B5EF4-FFF2-40B4-BE49-F238E27FC236}">
                <a16:creationId xmlns:a16="http://schemas.microsoft.com/office/drawing/2014/main" id="{616B3FE0-7EF3-4A90-8C02-ABDD8947C49E}"/>
              </a:ext>
            </a:extLst>
          </p:cNvPr>
          <p:cNvPicPr>
            <a:picLocks noChangeAspect="1"/>
          </p:cNvPicPr>
          <p:nvPr/>
        </p:nvPicPr>
        <p:blipFill>
          <a:blip r:embed="rId3"/>
          <a:stretch>
            <a:fillRect/>
          </a:stretch>
        </p:blipFill>
        <p:spPr>
          <a:xfrm>
            <a:off x="8155904" y="4121187"/>
            <a:ext cx="3858957" cy="2615659"/>
          </a:xfrm>
          <a:prstGeom prst="rect">
            <a:avLst/>
          </a:prstGeom>
        </p:spPr>
      </p:pic>
      <p:pic>
        <p:nvPicPr>
          <p:cNvPr id="5" name="Picture 4">
            <a:extLst>
              <a:ext uri="{FF2B5EF4-FFF2-40B4-BE49-F238E27FC236}">
                <a16:creationId xmlns:a16="http://schemas.microsoft.com/office/drawing/2014/main" id="{C3A8E93C-5A45-47AE-8C30-1AF49CC99BC8}"/>
              </a:ext>
            </a:extLst>
          </p:cNvPr>
          <p:cNvPicPr>
            <a:picLocks noChangeAspect="1"/>
          </p:cNvPicPr>
          <p:nvPr/>
        </p:nvPicPr>
        <p:blipFill>
          <a:blip r:embed="rId4"/>
          <a:stretch>
            <a:fillRect/>
          </a:stretch>
        </p:blipFill>
        <p:spPr>
          <a:xfrm>
            <a:off x="4066828" y="4139387"/>
            <a:ext cx="3858957" cy="2597459"/>
          </a:xfrm>
          <a:prstGeom prst="rect">
            <a:avLst/>
          </a:prstGeom>
        </p:spPr>
      </p:pic>
      <p:pic>
        <p:nvPicPr>
          <p:cNvPr id="3" name="Picture 2">
            <a:extLst>
              <a:ext uri="{FF2B5EF4-FFF2-40B4-BE49-F238E27FC236}">
                <a16:creationId xmlns:a16="http://schemas.microsoft.com/office/drawing/2014/main" id="{7241FB1B-C7CE-4ABA-A4C8-CA2750478473}"/>
              </a:ext>
            </a:extLst>
          </p:cNvPr>
          <p:cNvPicPr>
            <a:picLocks noChangeAspect="1"/>
          </p:cNvPicPr>
          <p:nvPr/>
        </p:nvPicPr>
        <p:blipFill>
          <a:blip r:embed="rId5"/>
          <a:stretch>
            <a:fillRect/>
          </a:stretch>
        </p:blipFill>
        <p:spPr>
          <a:xfrm>
            <a:off x="203517" y="4157773"/>
            <a:ext cx="3633192" cy="2580736"/>
          </a:xfrm>
          <a:prstGeom prst="rect">
            <a:avLst/>
          </a:prstGeom>
        </p:spPr>
      </p:pic>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0515600" cy="469064"/>
          </a:xfrm>
        </p:spPr>
        <p:txBody>
          <a:bodyPr>
            <a:noAutofit/>
          </a:bodyPr>
          <a:lstStyle/>
          <a:p>
            <a:r>
              <a:rPr lang="en-US" sz="2800" dirty="0">
                <a:solidFill>
                  <a:schemeClr val="tx2">
                    <a:lumMod val="25000"/>
                  </a:schemeClr>
                </a:solidFill>
                <a:highlight>
                  <a:srgbClr val="FFFF00"/>
                </a:highlight>
              </a:rPr>
              <a:t>Q4- Are the </a:t>
            </a:r>
            <a:r>
              <a:rPr lang="en-US" sz="2800" b="1" i="1" dirty="0">
                <a:solidFill>
                  <a:schemeClr val="tx2">
                    <a:lumMod val="25000"/>
                  </a:schemeClr>
                </a:solidFill>
                <a:highlight>
                  <a:srgbClr val="FFFF00"/>
                </a:highlight>
              </a:rPr>
              <a:t>numbers</a:t>
            </a:r>
            <a:r>
              <a:rPr lang="en-US" sz="2800" dirty="0">
                <a:solidFill>
                  <a:schemeClr val="tx2">
                    <a:lumMod val="25000"/>
                  </a:schemeClr>
                </a:solidFill>
                <a:highlight>
                  <a:srgbClr val="FFFF00"/>
                </a:highlight>
              </a:rPr>
              <a:t> of eclipses a function of Mars distance to sun? </a:t>
            </a:r>
            <a:endParaRPr lang="en-US" sz="2800" dirty="0">
              <a:solidFill>
                <a:schemeClr val="tx2">
                  <a:lumMod val="25000"/>
                </a:schemeClr>
              </a:solidFill>
            </a:endParaRPr>
          </a:p>
        </p:txBody>
      </p:sp>
      <p:sp>
        <p:nvSpPr>
          <p:cNvPr id="10" name="TextBox 9">
            <a:extLst>
              <a:ext uri="{FF2B5EF4-FFF2-40B4-BE49-F238E27FC236}">
                <a16:creationId xmlns:a16="http://schemas.microsoft.com/office/drawing/2014/main" id="{7625A7E6-A9B6-449D-A383-1709102E3C74}"/>
              </a:ext>
            </a:extLst>
          </p:cNvPr>
          <p:cNvSpPr txBox="1"/>
          <p:nvPr/>
        </p:nvSpPr>
        <p:spPr>
          <a:xfrm>
            <a:off x="95322" y="923469"/>
            <a:ext cx="2413262" cy="369332"/>
          </a:xfrm>
          <a:prstGeom prst="rect">
            <a:avLst/>
          </a:prstGeom>
          <a:noFill/>
        </p:spPr>
        <p:txBody>
          <a:bodyPr wrap="square" rtlCol="0">
            <a:spAutoFit/>
          </a:bodyPr>
          <a:lstStyle/>
          <a:p>
            <a:r>
              <a:rPr lang="en-US" dirty="0"/>
              <a:t>From 4th year of data:</a:t>
            </a:r>
          </a:p>
        </p:txBody>
      </p:sp>
      <p:sp>
        <p:nvSpPr>
          <p:cNvPr id="11" name="TextBox 10">
            <a:extLst>
              <a:ext uri="{FF2B5EF4-FFF2-40B4-BE49-F238E27FC236}">
                <a16:creationId xmlns:a16="http://schemas.microsoft.com/office/drawing/2014/main" id="{C49DFA95-C600-4F4E-B746-8D149268B061}"/>
              </a:ext>
            </a:extLst>
          </p:cNvPr>
          <p:cNvSpPr txBox="1"/>
          <p:nvPr/>
        </p:nvSpPr>
        <p:spPr>
          <a:xfrm>
            <a:off x="772998" y="4565340"/>
            <a:ext cx="2620652" cy="369332"/>
          </a:xfrm>
          <a:prstGeom prst="rect">
            <a:avLst/>
          </a:prstGeom>
          <a:noFill/>
        </p:spPr>
        <p:txBody>
          <a:bodyPr wrap="square" rtlCol="0">
            <a:spAutoFit/>
          </a:bodyPr>
          <a:lstStyle/>
          <a:p>
            <a:r>
              <a:rPr lang="en-US" b="1" dirty="0">
                <a:solidFill>
                  <a:schemeClr val="bg1"/>
                </a:solidFill>
              </a:rPr>
              <a:t>Moving closer to the sun</a:t>
            </a:r>
          </a:p>
        </p:txBody>
      </p:sp>
      <p:sp>
        <p:nvSpPr>
          <p:cNvPr id="12" name="TextBox 11">
            <a:extLst>
              <a:ext uri="{FF2B5EF4-FFF2-40B4-BE49-F238E27FC236}">
                <a16:creationId xmlns:a16="http://schemas.microsoft.com/office/drawing/2014/main" id="{92345184-4CDD-4AE3-B1C6-2E69D3DB7028}"/>
              </a:ext>
            </a:extLst>
          </p:cNvPr>
          <p:cNvSpPr txBox="1"/>
          <p:nvPr/>
        </p:nvSpPr>
        <p:spPr>
          <a:xfrm>
            <a:off x="4769963" y="4565340"/>
            <a:ext cx="2744771" cy="369332"/>
          </a:xfrm>
          <a:prstGeom prst="rect">
            <a:avLst/>
          </a:prstGeom>
          <a:noFill/>
        </p:spPr>
        <p:txBody>
          <a:bodyPr wrap="square" rtlCol="0">
            <a:spAutoFit/>
          </a:bodyPr>
          <a:lstStyle/>
          <a:p>
            <a:r>
              <a:rPr lang="en-US" b="1" dirty="0">
                <a:solidFill>
                  <a:schemeClr val="bg1"/>
                </a:solidFill>
              </a:rPr>
              <a:t>Moving away from the sun</a:t>
            </a:r>
          </a:p>
        </p:txBody>
      </p:sp>
      <p:sp>
        <p:nvSpPr>
          <p:cNvPr id="13" name="TextBox 12">
            <a:extLst>
              <a:ext uri="{FF2B5EF4-FFF2-40B4-BE49-F238E27FC236}">
                <a16:creationId xmlns:a16="http://schemas.microsoft.com/office/drawing/2014/main" id="{1B795201-05A5-4B08-A04D-5BC82190B04E}"/>
              </a:ext>
            </a:extLst>
          </p:cNvPr>
          <p:cNvSpPr txBox="1"/>
          <p:nvPr/>
        </p:nvSpPr>
        <p:spPr>
          <a:xfrm>
            <a:off x="8653806" y="4565340"/>
            <a:ext cx="3044858" cy="369332"/>
          </a:xfrm>
          <a:prstGeom prst="rect">
            <a:avLst/>
          </a:prstGeom>
          <a:noFill/>
        </p:spPr>
        <p:txBody>
          <a:bodyPr wrap="square" rtlCol="0">
            <a:spAutoFit/>
          </a:bodyPr>
          <a:lstStyle/>
          <a:p>
            <a:r>
              <a:rPr lang="en-US" b="1" dirty="0">
                <a:solidFill>
                  <a:schemeClr val="bg1"/>
                </a:solidFill>
              </a:rPr>
              <a:t>Moving back closer to the sun</a:t>
            </a:r>
          </a:p>
        </p:txBody>
      </p:sp>
      <p:sp>
        <p:nvSpPr>
          <p:cNvPr id="14" name="TextBox 13">
            <a:extLst>
              <a:ext uri="{FF2B5EF4-FFF2-40B4-BE49-F238E27FC236}">
                <a16:creationId xmlns:a16="http://schemas.microsoft.com/office/drawing/2014/main" id="{8480E4B8-90E9-4393-B012-55C93ED7689B}"/>
              </a:ext>
            </a:extLst>
          </p:cNvPr>
          <p:cNvSpPr txBox="1"/>
          <p:nvPr/>
        </p:nvSpPr>
        <p:spPr>
          <a:xfrm>
            <a:off x="3234965" y="1328238"/>
            <a:ext cx="2969443" cy="369332"/>
          </a:xfrm>
          <a:prstGeom prst="rect">
            <a:avLst/>
          </a:prstGeom>
          <a:noFill/>
        </p:spPr>
        <p:txBody>
          <a:bodyPr wrap="square" rtlCol="0">
            <a:spAutoFit/>
          </a:bodyPr>
          <a:lstStyle/>
          <a:p>
            <a:r>
              <a:rPr lang="en-US" b="1" dirty="0">
                <a:solidFill>
                  <a:schemeClr val="bg1"/>
                </a:solidFill>
              </a:rPr>
              <a:t>All 4</a:t>
            </a:r>
            <a:r>
              <a:rPr lang="en-US" b="1" baseline="30000" dirty="0">
                <a:solidFill>
                  <a:schemeClr val="bg1"/>
                </a:solidFill>
              </a:rPr>
              <a:t>th</a:t>
            </a:r>
            <a:r>
              <a:rPr lang="en-US" b="1" dirty="0">
                <a:solidFill>
                  <a:schemeClr val="bg1"/>
                </a:solidFill>
              </a:rPr>
              <a:t> year Eclipses duration</a:t>
            </a:r>
          </a:p>
        </p:txBody>
      </p:sp>
      <p:cxnSp>
        <p:nvCxnSpPr>
          <p:cNvPr id="16" name="Straight Arrow Connector 15">
            <a:extLst>
              <a:ext uri="{FF2B5EF4-FFF2-40B4-BE49-F238E27FC236}">
                <a16:creationId xmlns:a16="http://schemas.microsoft.com/office/drawing/2014/main" id="{B98BEB07-5227-4C87-8313-030713DF2E81}"/>
              </a:ext>
            </a:extLst>
          </p:cNvPr>
          <p:cNvCxnSpPr/>
          <p:nvPr/>
        </p:nvCxnSpPr>
        <p:spPr>
          <a:xfrm flipH="1">
            <a:off x="1151124" y="4565340"/>
            <a:ext cx="1592076"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BED3296-53DE-40BA-9D4C-9DEB1A23F167}"/>
              </a:ext>
            </a:extLst>
          </p:cNvPr>
          <p:cNvCxnSpPr>
            <a:cxnSpLocks/>
          </p:cNvCxnSpPr>
          <p:nvPr/>
        </p:nvCxnSpPr>
        <p:spPr>
          <a:xfrm flipV="1">
            <a:off x="5305982" y="4531618"/>
            <a:ext cx="1540169" cy="1376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BA1AFB2F-B8BB-483A-AA66-5CECC9DD67DC}"/>
              </a:ext>
            </a:extLst>
          </p:cNvPr>
          <p:cNvCxnSpPr/>
          <p:nvPr/>
        </p:nvCxnSpPr>
        <p:spPr>
          <a:xfrm flipH="1">
            <a:off x="9344550" y="4545383"/>
            <a:ext cx="1592076"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EAA03540-D13B-4FE1-87F6-1588E29147CD}"/>
              </a:ext>
            </a:extLst>
          </p:cNvPr>
          <p:cNvSpPr/>
          <p:nvPr/>
        </p:nvSpPr>
        <p:spPr>
          <a:xfrm>
            <a:off x="6930789" y="1292801"/>
            <a:ext cx="4977610" cy="2585323"/>
          </a:xfrm>
          <a:prstGeom prst="rect">
            <a:avLst/>
          </a:prstGeom>
        </p:spPr>
        <p:txBody>
          <a:bodyPr wrap="square">
            <a:spAutoFit/>
          </a:bodyPr>
          <a:lstStyle/>
          <a:p>
            <a:r>
              <a:rPr lang="en-US" dirty="0"/>
              <a:t>There is NOT OBVIOUS connection, at least that we can explain looking straight at the plots, between the distance from the sun and its possible impact on the eclipses duration. </a:t>
            </a:r>
          </a:p>
          <a:p>
            <a:endParaRPr lang="en-US" dirty="0"/>
          </a:p>
          <a:p>
            <a:r>
              <a:rPr lang="en-US" dirty="0"/>
              <a:t>We still guess that they may be a connection but is not clear to point out from just a linear reading from the plots done in this analysis. </a:t>
            </a:r>
          </a:p>
          <a:p>
            <a:endParaRPr lang="en-US" dirty="0"/>
          </a:p>
        </p:txBody>
      </p:sp>
    </p:spTree>
    <p:extLst>
      <p:ext uri="{BB962C8B-B14F-4D97-AF65-F5344CB8AC3E}">
        <p14:creationId xmlns:p14="http://schemas.microsoft.com/office/powerpoint/2010/main" val="173715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16031" y="211973"/>
            <a:ext cx="11020720" cy="469064"/>
          </a:xfrm>
        </p:spPr>
        <p:txBody>
          <a:bodyPr>
            <a:normAutofit fontScale="90000"/>
          </a:bodyPr>
          <a:lstStyle/>
          <a:p>
            <a:r>
              <a:rPr lang="en-US" dirty="0">
                <a:solidFill>
                  <a:schemeClr val="accent2">
                    <a:lumMod val="50000"/>
                  </a:schemeClr>
                </a:solidFill>
                <a:highlight>
                  <a:srgbClr val="FFFF00"/>
                </a:highlight>
              </a:rPr>
              <a:t>Summary</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3054285" y="348792"/>
            <a:ext cx="7852527" cy="6146405"/>
          </a:xfrm>
        </p:spPr>
        <p:txBody>
          <a:bodyPr>
            <a:noAutofit/>
          </a:bodyPr>
          <a:lstStyle/>
          <a:p>
            <a:pPr marL="0" indent="0">
              <a:buNone/>
            </a:pPr>
            <a:r>
              <a:rPr lang="en-US" sz="1800" dirty="0">
                <a:solidFill>
                  <a:srgbClr val="FFFF00"/>
                </a:solidFill>
              </a:rPr>
              <a:t>1</a:t>
            </a:r>
            <a:r>
              <a:rPr lang="en-US" sz="1800" dirty="0"/>
              <a:t>.- What is the number of eclipses observed in Mars per year?</a:t>
            </a:r>
          </a:p>
          <a:p>
            <a:pPr marL="0" indent="0">
              <a:buNone/>
            </a:pPr>
            <a:endParaRPr lang="en-US" sz="1800" dirty="0"/>
          </a:p>
          <a:p>
            <a:pPr marL="0" indent="0">
              <a:buNone/>
            </a:pPr>
            <a:r>
              <a:rPr lang="en-US" sz="1800" dirty="0"/>
              <a:t>		</a:t>
            </a:r>
          </a:p>
          <a:p>
            <a:pPr marL="0" indent="0">
              <a:buNone/>
            </a:pPr>
            <a:endParaRPr lang="en-US" sz="1800" dirty="0">
              <a:solidFill>
                <a:srgbClr val="FFFF00"/>
              </a:solidFill>
            </a:endParaRPr>
          </a:p>
          <a:p>
            <a:pPr marL="0" indent="0">
              <a:buNone/>
            </a:pPr>
            <a:endParaRPr lang="en-US" sz="1800" dirty="0">
              <a:solidFill>
                <a:srgbClr val="FFFF00"/>
              </a:solidFill>
            </a:endParaRPr>
          </a:p>
          <a:p>
            <a:pPr marL="0" indent="0">
              <a:buNone/>
            </a:pPr>
            <a:r>
              <a:rPr lang="en-US" sz="1800" dirty="0">
                <a:solidFill>
                  <a:srgbClr val="FFFF00"/>
                </a:solidFill>
              </a:rPr>
              <a:t>2.- </a:t>
            </a:r>
            <a:r>
              <a:rPr lang="en-US" sz="1800" dirty="0"/>
              <a:t>Based on analyzed data, What is the average number of eclipses per year?</a:t>
            </a:r>
          </a:p>
          <a:p>
            <a:pPr marL="1828800" lvl="4" indent="0">
              <a:buNone/>
            </a:pPr>
            <a:endParaRPr lang="en-US" dirty="0"/>
          </a:p>
          <a:p>
            <a:pPr marL="0" indent="0">
              <a:buNone/>
            </a:pPr>
            <a:endParaRPr lang="en-US" sz="1800" dirty="0">
              <a:solidFill>
                <a:srgbClr val="FFFF00"/>
              </a:solidFill>
            </a:endParaRPr>
          </a:p>
          <a:p>
            <a:pPr marL="0" indent="0">
              <a:buNone/>
            </a:pPr>
            <a:endParaRPr lang="en-US" sz="1800" dirty="0">
              <a:solidFill>
                <a:srgbClr val="FFFF00"/>
              </a:solidFill>
            </a:endParaRPr>
          </a:p>
          <a:p>
            <a:pPr marL="0" indent="0">
              <a:buNone/>
            </a:pPr>
            <a:r>
              <a:rPr lang="en-US" sz="1800" dirty="0">
                <a:solidFill>
                  <a:srgbClr val="FFFF00"/>
                </a:solidFill>
              </a:rPr>
              <a:t>3</a:t>
            </a:r>
            <a:r>
              <a:rPr lang="en-US" sz="1800" dirty="0"/>
              <a:t>.- What is the P50 Eclipses duration and ranges?</a:t>
            </a:r>
          </a:p>
          <a:p>
            <a:pPr marL="0" indent="0">
              <a:buNone/>
            </a:pPr>
            <a:r>
              <a:rPr lang="en-US" sz="1800" dirty="0"/>
              <a:t>		</a:t>
            </a:r>
          </a:p>
          <a:p>
            <a:pPr marL="0" indent="0">
              <a:buNone/>
            </a:pPr>
            <a:endParaRPr lang="en-US" sz="1800" dirty="0">
              <a:solidFill>
                <a:srgbClr val="FFFF00"/>
              </a:solidFill>
            </a:endParaRPr>
          </a:p>
          <a:p>
            <a:pPr marL="0" indent="0">
              <a:buNone/>
            </a:pPr>
            <a:endParaRPr lang="en-US" sz="1800" dirty="0">
              <a:solidFill>
                <a:srgbClr val="FFFF00"/>
              </a:solidFill>
            </a:endParaRPr>
          </a:p>
          <a:p>
            <a:pPr marL="0" indent="0">
              <a:buNone/>
            </a:pPr>
            <a:endParaRPr lang="en-US" sz="1800" dirty="0">
              <a:solidFill>
                <a:srgbClr val="FFFF00"/>
              </a:solidFill>
            </a:endParaRPr>
          </a:p>
          <a:p>
            <a:pPr marL="1828800" lvl="4" indent="0">
              <a:buNone/>
            </a:pPr>
            <a:endParaRPr lang="en-US" dirty="0">
              <a:solidFill>
                <a:srgbClr val="FFFF00"/>
              </a:solidFill>
            </a:endParaRPr>
          </a:p>
          <a:p>
            <a:pPr marL="0" indent="0">
              <a:buNone/>
            </a:pPr>
            <a:r>
              <a:rPr lang="en-US" sz="1800" dirty="0">
                <a:solidFill>
                  <a:srgbClr val="FFFF00"/>
                </a:solidFill>
              </a:rPr>
              <a:t>4</a:t>
            </a:r>
            <a:r>
              <a:rPr lang="en-US" sz="1800" dirty="0"/>
              <a:t>.- Are the Eclipses Duration related to Mars changing distance to sun?</a:t>
            </a:r>
          </a:p>
          <a:p>
            <a:pPr marL="0" indent="0">
              <a:buNone/>
            </a:pPr>
            <a:r>
              <a:rPr lang="en-US" sz="1800" dirty="0">
                <a:solidFill>
                  <a:srgbClr val="FFFF00"/>
                </a:solidFill>
              </a:rPr>
              <a:t>	No obvious connection detected but it may still be. </a:t>
            </a:r>
          </a:p>
        </p:txBody>
      </p:sp>
      <p:graphicFrame>
        <p:nvGraphicFramePr>
          <p:cNvPr id="8" name="Table 7">
            <a:extLst>
              <a:ext uri="{FF2B5EF4-FFF2-40B4-BE49-F238E27FC236}">
                <a16:creationId xmlns:a16="http://schemas.microsoft.com/office/drawing/2014/main" id="{3DC2A403-61D0-4E9B-AB1B-310CC35F1902}"/>
              </a:ext>
            </a:extLst>
          </p:cNvPr>
          <p:cNvGraphicFramePr>
            <a:graphicFrameLocks noGrp="1"/>
          </p:cNvGraphicFramePr>
          <p:nvPr>
            <p:extLst>
              <p:ext uri="{D42A27DB-BD31-4B8C-83A1-F6EECF244321}">
                <p14:modId xmlns:p14="http://schemas.microsoft.com/office/powerpoint/2010/main" val="1409718255"/>
              </p:ext>
            </p:extLst>
          </p:nvPr>
        </p:nvGraphicFramePr>
        <p:xfrm>
          <a:off x="4756771" y="705253"/>
          <a:ext cx="1995929" cy="1104900"/>
        </p:xfrm>
        <a:graphic>
          <a:graphicData uri="http://schemas.openxmlformats.org/drawingml/2006/table">
            <a:tbl>
              <a:tblPr/>
              <a:tblGrid>
                <a:gridCol w="798372">
                  <a:extLst>
                    <a:ext uri="{9D8B030D-6E8A-4147-A177-3AD203B41FA5}">
                      <a16:colId xmlns:a16="http://schemas.microsoft.com/office/drawing/2014/main" val="1873329799"/>
                    </a:ext>
                  </a:extLst>
                </a:gridCol>
                <a:gridCol w="1197557">
                  <a:extLst>
                    <a:ext uri="{9D8B030D-6E8A-4147-A177-3AD203B41FA5}">
                      <a16:colId xmlns:a16="http://schemas.microsoft.com/office/drawing/2014/main" val="2746754586"/>
                    </a:ext>
                  </a:extLst>
                </a:gridCol>
              </a:tblGrid>
              <a:tr h="198120">
                <a:tc>
                  <a:txBody>
                    <a:bodyPr/>
                    <a:lstStyle/>
                    <a:p>
                      <a:pPr algn="ctr" fontAlgn="b"/>
                      <a:r>
                        <a:rPr lang="en-US" sz="1400" b="1" i="0" u="sng" strike="noStrike" dirty="0">
                          <a:solidFill>
                            <a:srgbClr val="FFC000"/>
                          </a:solidFill>
                          <a:effectLst/>
                          <a:latin typeface="Calibri" panose="020F0502020204030204" pitchFamily="34" charset="0"/>
                        </a:rPr>
                        <a:t>Year</a:t>
                      </a:r>
                    </a:p>
                  </a:txBody>
                  <a:tcPr marL="7620" marR="7620" marT="7620" marB="0" anchor="b">
                    <a:lnL>
                      <a:noFill/>
                    </a:lnL>
                    <a:lnR>
                      <a:noFill/>
                    </a:lnR>
                    <a:lnT>
                      <a:noFill/>
                    </a:lnT>
                    <a:lnB>
                      <a:noFill/>
                    </a:lnB>
                  </a:tcPr>
                </a:tc>
                <a:tc>
                  <a:txBody>
                    <a:bodyPr/>
                    <a:lstStyle/>
                    <a:p>
                      <a:pPr algn="ctr" fontAlgn="b"/>
                      <a:r>
                        <a:rPr lang="en-US" sz="1400" b="1" i="0" u="sng" strike="noStrike">
                          <a:solidFill>
                            <a:srgbClr val="FFC000"/>
                          </a:solidFill>
                          <a:effectLst/>
                          <a:latin typeface="Calibri" panose="020F0502020204030204" pitchFamily="34" charset="0"/>
                        </a:rPr>
                        <a:t>Eclipse Count</a:t>
                      </a:r>
                    </a:p>
                  </a:txBody>
                  <a:tcPr marL="7620" marR="7620" marT="7620" marB="0" anchor="b">
                    <a:lnL>
                      <a:noFill/>
                    </a:lnL>
                    <a:lnR>
                      <a:noFill/>
                    </a:lnR>
                    <a:lnT>
                      <a:noFill/>
                    </a:lnT>
                    <a:lnB>
                      <a:noFill/>
                    </a:lnB>
                  </a:tcPr>
                </a:tc>
                <a:extLst>
                  <a:ext uri="{0D108BD9-81ED-4DB2-BD59-A6C34878D82A}">
                    <a16:rowId xmlns:a16="http://schemas.microsoft.com/office/drawing/2014/main" val="78418975"/>
                  </a:ext>
                </a:extLst>
              </a:tr>
              <a:tr h="198120">
                <a:tc>
                  <a:txBody>
                    <a:bodyPr/>
                    <a:lstStyle/>
                    <a:p>
                      <a:pPr algn="ctr" fontAlgn="b"/>
                      <a:r>
                        <a:rPr lang="en-US" sz="1400" b="1" i="0" u="none" strike="noStrike" dirty="0">
                          <a:solidFill>
                            <a:srgbClr val="FFC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952</a:t>
                      </a:r>
                    </a:p>
                  </a:txBody>
                  <a:tcPr marL="7620" marR="7620" marT="7620" marB="0" anchor="b">
                    <a:lnL>
                      <a:noFill/>
                    </a:lnL>
                    <a:lnR>
                      <a:noFill/>
                    </a:lnR>
                    <a:lnT>
                      <a:noFill/>
                    </a:lnT>
                    <a:lnB>
                      <a:noFill/>
                    </a:lnB>
                  </a:tcPr>
                </a:tc>
                <a:extLst>
                  <a:ext uri="{0D108BD9-81ED-4DB2-BD59-A6C34878D82A}">
                    <a16:rowId xmlns:a16="http://schemas.microsoft.com/office/drawing/2014/main" val="1989917513"/>
                  </a:ext>
                </a:extLst>
              </a:tr>
              <a:tr h="198120">
                <a:tc>
                  <a:txBody>
                    <a:bodyPr/>
                    <a:lstStyle/>
                    <a:p>
                      <a:pPr algn="ctr" fontAlgn="b"/>
                      <a:r>
                        <a:rPr lang="en-US" sz="1400" b="1" i="0" u="none" strike="noStrike">
                          <a:solidFill>
                            <a:srgbClr val="FFC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1161</a:t>
                      </a:r>
                    </a:p>
                  </a:txBody>
                  <a:tcPr marL="7620" marR="7620" marT="7620" marB="0" anchor="b">
                    <a:lnL>
                      <a:noFill/>
                    </a:lnL>
                    <a:lnR>
                      <a:noFill/>
                    </a:lnR>
                    <a:lnT>
                      <a:noFill/>
                    </a:lnT>
                    <a:lnB>
                      <a:noFill/>
                    </a:lnB>
                  </a:tcPr>
                </a:tc>
                <a:extLst>
                  <a:ext uri="{0D108BD9-81ED-4DB2-BD59-A6C34878D82A}">
                    <a16:rowId xmlns:a16="http://schemas.microsoft.com/office/drawing/2014/main" val="641889374"/>
                  </a:ext>
                </a:extLst>
              </a:tr>
              <a:tr h="198120">
                <a:tc>
                  <a:txBody>
                    <a:bodyPr/>
                    <a:lstStyle/>
                    <a:p>
                      <a:pPr algn="ctr" fontAlgn="b"/>
                      <a:r>
                        <a:rPr lang="en-US" sz="1400" b="1" i="0" u="none" strike="noStrike">
                          <a:solidFill>
                            <a:srgbClr val="FFC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1465</a:t>
                      </a:r>
                    </a:p>
                  </a:txBody>
                  <a:tcPr marL="7620" marR="7620" marT="7620" marB="0" anchor="b">
                    <a:lnL>
                      <a:noFill/>
                    </a:lnL>
                    <a:lnR>
                      <a:noFill/>
                    </a:lnR>
                    <a:lnT>
                      <a:noFill/>
                    </a:lnT>
                    <a:lnB>
                      <a:noFill/>
                    </a:lnB>
                  </a:tcPr>
                </a:tc>
                <a:extLst>
                  <a:ext uri="{0D108BD9-81ED-4DB2-BD59-A6C34878D82A}">
                    <a16:rowId xmlns:a16="http://schemas.microsoft.com/office/drawing/2014/main" val="1989141540"/>
                  </a:ext>
                </a:extLst>
              </a:tr>
              <a:tr h="198120">
                <a:tc>
                  <a:txBody>
                    <a:bodyPr/>
                    <a:lstStyle/>
                    <a:p>
                      <a:pPr algn="ctr" fontAlgn="b"/>
                      <a:r>
                        <a:rPr lang="en-US" sz="1400" b="1" i="0" u="none" strike="noStrike">
                          <a:solidFill>
                            <a:srgbClr val="FFC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1447</a:t>
                      </a:r>
                    </a:p>
                  </a:txBody>
                  <a:tcPr marL="7620" marR="7620" marT="7620" marB="0" anchor="b">
                    <a:lnL>
                      <a:noFill/>
                    </a:lnL>
                    <a:lnR>
                      <a:noFill/>
                    </a:lnR>
                    <a:lnT>
                      <a:noFill/>
                    </a:lnT>
                    <a:lnB>
                      <a:noFill/>
                    </a:lnB>
                  </a:tcPr>
                </a:tc>
                <a:extLst>
                  <a:ext uri="{0D108BD9-81ED-4DB2-BD59-A6C34878D82A}">
                    <a16:rowId xmlns:a16="http://schemas.microsoft.com/office/drawing/2014/main" val="2597012749"/>
                  </a:ext>
                </a:extLst>
              </a:tr>
            </a:tbl>
          </a:graphicData>
        </a:graphic>
      </p:graphicFrame>
      <p:graphicFrame>
        <p:nvGraphicFramePr>
          <p:cNvPr id="9" name="Table 8">
            <a:extLst>
              <a:ext uri="{FF2B5EF4-FFF2-40B4-BE49-F238E27FC236}">
                <a16:creationId xmlns:a16="http://schemas.microsoft.com/office/drawing/2014/main" id="{A00FE162-B474-4E9B-B11C-A496C1072FA3}"/>
              </a:ext>
            </a:extLst>
          </p:cNvPr>
          <p:cNvGraphicFramePr>
            <a:graphicFrameLocks noGrp="1"/>
          </p:cNvGraphicFramePr>
          <p:nvPr>
            <p:extLst>
              <p:ext uri="{D42A27DB-BD31-4B8C-83A1-F6EECF244321}">
                <p14:modId xmlns:p14="http://schemas.microsoft.com/office/powerpoint/2010/main" val="2311410754"/>
              </p:ext>
            </p:extLst>
          </p:nvPr>
        </p:nvGraphicFramePr>
        <p:xfrm>
          <a:off x="4756771" y="2680361"/>
          <a:ext cx="1995929" cy="515124"/>
        </p:xfrm>
        <a:graphic>
          <a:graphicData uri="http://schemas.openxmlformats.org/drawingml/2006/table">
            <a:tbl>
              <a:tblPr/>
              <a:tblGrid>
                <a:gridCol w="798372">
                  <a:extLst>
                    <a:ext uri="{9D8B030D-6E8A-4147-A177-3AD203B41FA5}">
                      <a16:colId xmlns:a16="http://schemas.microsoft.com/office/drawing/2014/main" val="3625461048"/>
                    </a:ext>
                  </a:extLst>
                </a:gridCol>
                <a:gridCol w="1197557">
                  <a:extLst>
                    <a:ext uri="{9D8B030D-6E8A-4147-A177-3AD203B41FA5}">
                      <a16:colId xmlns:a16="http://schemas.microsoft.com/office/drawing/2014/main" val="288037345"/>
                    </a:ext>
                  </a:extLst>
                </a:gridCol>
              </a:tblGrid>
              <a:tr h="257562">
                <a:tc>
                  <a:txBody>
                    <a:bodyPr/>
                    <a:lstStyle/>
                    <a:p>
                      <a:pPr algn="ctr" fontAlgn="b"/>
                      <a:r>
                        <a:rPr lang="en-US" sz="1400" b="1" i="0" u="sng" strike="noStrike" dirty="0">
                          <a:solidFill>
                            <a:srgbClr val="FFC000"/>
                          </a:solidFill>
                          <a:effectLst/>
                          <a:latin typeface="Calibri" panose="020F0502020204030204" pitchFamily="34" charset="0"/>
                        </a:rPr>
                        <a:t>Year</a:t>
                      </a:r>
                    </a:p>
                  </a:txBody>
                  <a:tcPr marL="7620" marR="7620" marT="7620" marB="0" anchor="b">
                    <a:lnL>
                      <a:noFill/>
                    </a:lnL>
                    <a:lnR>
                      <a:noFill/>
                    </a:lnR>
                    <a:lnT>
                      <a:noFill/>
                    </a:lnT>
                    <a:lnB>
                      <a:noFill/>
                    </a:lnB>
                  </a:tcPr>
                </a:tc>
                <a:tc>
                  <a:txBody>
                    <a:bodyPr/>
                    <a:lstStyle/>
                    <a:p>
                      <a:pPr algn="ctr" fontAlgn="b"/>
                      <a:r>
                        <a:rPr lang="en-US" sz="1400" b="1" i="0" u="sng" strike="noStrike" dirty="0">
                          <a:solidFill>
                            <a:srgbClr val="FFC000"/>
                          </a:solidFill>
                          <a:effectLst/>
                          <a:latin typeface="Calibri" panose="020F0502020204030204" pitchFamily="34" charset="0"/>
                        </a:rPr>
                        <a:t>Eclipse Count</a:t>
                      </a:r>
                    </a:p>
                  </a:txBody>
                  <a:tcPr marL="7620" marR="7620" marT="7620" marB="0" anchor="b">
                    <a:lnL>
                      <a:noFill/>
                    </a:lnL>
                    <a:lnR>
                      <a:noFill/>
                    </a:lnR>
                    <a:lnT>
                      <a:noFill/>
                    </a:lnT>
                    <a:lnB>
                      <a:noFill/>
                    </a:lnB>
                  </a:tcPr>
                </a:tc>
                <a:extLst>
                  <a:ext uri="{0D108BD9-81ED-4DB2-BD59-A6C34878D82A}">
                    <a16:rowId xmlns:a16="http://schemas.microsoft.com/office/drawing/2014/main" val="4015538880"/>
                  </a:ext>
                </a:extLst>
              </a:tr>
              <a:tr h="257562">
                <a:tc>
                  <a:txBody>
                    <a:bodyPr/>
                    <a:lstStyle/>
                    <a:p>
                      <a:pPr algn="ctr" fontAlgn="b"/>
                      <a:r>
                        <a:rPr lang="en-US" sz="1400" b="0" i="0" u="none" strike="noStrike" dirty="0">
                          <a:solidFill>
                            <a:srgbClr val="000000"/>
                          </a:solidFill>
                          <a:effectLst/>
                          <a:latin typeface="Calibri" panose="020F0502020204030204" pitchFamily="34" charset="0"/>
                        </a:rPr>
                        <a:t>AVG</a:t>
                      </a:r>
                    </a:p>
                  </a:txBody>
                  <a:tcPr marL="7620" marR="7620" marT="7620" marB="0" anchor="b">
                    <a:lnL>
                      <a:noFill/>
                    </a:lnL>
                    <a:lnR>
                      <a:noFill/>
                    </a:lnR>
                    <a:lnT>
                      <a:noFill/>
                    </a:lnT>
                    <a:lnB>
                      <a:noFill/>
                    </a:lnB>
                    <a:solidFill>
                      <a:srgbClr val="FFC000"/>
                    </a:solidFill>
                  </a:tcPr>
                </a:tc>
                <a:tc>
                  <a:txBody>
                    <a:bodyPr/>
                    <a:lstStyle/>
                    <a:p>
                      <a:pPr algn="ctr" fontAlgn="b"/>
                      <a:r>
                        <a:rPr lang="en-US" sz="1400" b="0" i="0" u="none" strike="noStrike" dirty="0">
                          <a:solidFill>
                            <a:srgbClr val="000000"/>
                          </a:solidFill>
                          <a:effectLst/>
                          <a:latin typeface="Calibri" panose="020F0502020204030204" pitchFamily="34" charset="0"/>
                        </a:rPr>
                        <a:t>1256</a:t>
                      </a:r>
                    </a:p>
                  </a:txBody>
                  <a:tcPr marL="7620" marR="7620" marT="7620" marB="0" anchor="b">
                    <a:lnL>
                      <a:noFill/>
                    </a:lnL>
                    <a:lnR>
                      <a:noFill/>
                    </a:lnR>
                    <a:lnT>
                      <a:noFill/>
                    </a:lnT>
                    <a:lnB>
                      <a:noFill/>
                    </a:lnB>
                    <a:solidFill>
                      <a:srgbClr val="FFC000"/>
                    </a:solidFill>
                  </a:tcPr>
                </a:tc>
                <a:extLst>
                  <a:ext uri="{0D108BD9-81ED-4DB2-BD59-A6C34878D82A}">
                    <a16:rowId xmlns:a16="http://schemas.microsoft.com/office/drawing/2014/main" val="1651233866"/>
                  </a:ext>
                </a:extLst>
              </a:tr>
            </a:tbl>
          </a:graphicData>
        </a:graphic>
      </p:graphicFrame>
      <p:graphicFrame>
        <p:nvGraphicFramePr>
          <p:cNvPr id="10" name="Table 9">
            <a:extLst>
              <a:ext uri="{FF2B5EF4-FFF2-40B4-BE49-F238E27FC236}">
                <a16:creationId xmlns:a16="http://schemas.microsoft.com/office/drawing/2014/main" id="{BB3A2405-6F52-4065-AB7F-D82A12FF0E64}"/>
              </a:ext>
            </a:extLst>
          </p:cNvPr>
          <p:cNvGraphicFramePr>
            <a:graphicFrameLocks noGrp="1"/>
          </p:cNvGraphicFramePr>
          <p:nvPr>
            <p:extLst>
              <p:ext uri="{D42A27DB-BD31-4B8C-83A1-F6EECF244321}">
                <p14:modId xmlns:p14="http://schemas.microsoft.com/office/powerpoint/2010/main" val="1829463052"/>
              </p:ext>
            </p:extLst>
          </p:nvPr>
        </p:nvGraphicFramePr>
        <p:xfrm>
          <a:off x="3232736" y="4167136"/>
          <a:ext cx="5043997" cy="1356410"/>
        </p:xfrm>
        <a:graphic>
          <a:graphicData uri="http://schemas.openxmlformats.org/drawingml/2006/table">
            <a:tbl>
              <a:tblPr/>
              <a:tblGrid>
                <a:gridCol w="670670">
                  <a:extLst>
                    <a:ext uri="{9D8B030D-6E8A-4147-A177-3AD203B41FA5}">
                      <a16:colId xmlns:a16="http://schemas.microsoft.com/office/drawing/2014/main" val="1284929468"/>
                    </a:ext>
                  </a:extLst>
                </a:gridCol>
                <a:gridCol w="1439146">
                  <a:extLst>
                    <a:ext uri="{9D8B030D-6E8A-4147-A177-3AD203B41FA5}">
                      <a16:colId xmlns:a16="http://schemas.microsoft.com/office/drawing/2014/main" val="660777612"/>
                    </a:ext>
                  </a:extLst>
                </a:gridCol>
                <a:gridCol w="1453118">
                  <a:extLst>
                    <a:ext uri="{9D8B030D-6E8A-4147-A177-3AD203B41FA5}">
                      <a16:colId xmlns:a16="http://schemas.microsoft.com/office/drawing/2014/main" val="829022754"/>
                    </a:ext>
                  </a:extLst>
                </a:gridCol>
                <a:gridCol w="1481063">
                  <a:extLst>
                    <a:ext uri="{9D8B030D-6E8A-4147-A177-3AD203B41FA5}">
                      <a16:colId xmlns:a16="http://schemas.microsoft.com/office/drawing/2014/main" val="3550903296"/>
                    </a:ext>
                  </a:extLst>
                </a:gridCol>
              </a:tblGrid>
              <a:tr h="271282">
                <a:tc>
                  <a:txBody>
                    <a:bodyPr/>
                    <a:lstStyle/>
                    <a:p>
                      <a:pPr algn="ctr" fontAlgn="b"/>
                      <a:r>
                        <a:rPr lang="en-US" sz="1400" b="1" i="0" u="sng" strike="noStrike" dirty="0">
                          <a:solidFill>
                            <a:srgbClr val="FFC000"/>
                          </a:solidFill>
                          <a:effectLst/>
                          <a:latin typeface="Calibri" panose="020F0502020204030204" pitchFamily="34" charset="0"/>
                        </a:rPr>
                        <a:t>Year</a:t>
                      </a:r>
                    </a:p>
                  </a:txBody>
                  <a:tcPr marL="7620" marR="7620" marT="7620" marB="0" anchor="b">
                    <a:lnL>
                      <a:noFill/>
                    </a:lnL>
                    <a:lnR>
                      <a:noFill/>
                    </a:lnR>
                    <a:lnT>
                      <a:noFill/>
                    </a:lnT>
                    <a:lnB>
                      <a:noFill/>
                    </a:lnB>
                  </a:tcPr>
                </a:tc>
                <a:tc>
                  <a:txBody>
                    <a:bodyPr/>
                    <a:lstStyle/>
                    <a:p>
                      <a:pPr algn="ctr" fontAlgn="b"/>
                      <a:r>
                        <a:rPr lang="en-US" sz="1400" b="1" i="0" u="sng" strike="noStrike">
                          <a:solidFill>
                            <a:srgbClr val="FFC000"/>
                          </a:solidFill>
                          <a:effectLst/>
                          <a:latin typeface="Calibri" panose="020F0502020204030204" pitchFamily="34" charset="0"/>
                        </a:rPr>
                        <a:t>P50 Duration (min)</a:t>
                      </a:r>
                    </a:p>
                  </a:txBody>
                  <a:tcPr marL="7620" marR="7620" marT="7620" marB="0" anchor="b">
                    <a:lnL>
                      <a:noFill/>
                    </a:lnL>
                    <a:lnR>
                      <a:noFill/>
                    </a:lnR>
                    <a:lnT>
                      <a:noFill/>
                    </a:lnT>
                    <a:lnB>
                      <a:noFill/>
                    </a:lnB>
                  </a:tcPr>
                </a:tc>
                <a:tc>
                  <a:txBody>
                    <a:bodyPr/>
                    <a:lstStyle/>
                    <a:p>
                      <a:pPr algn="ctr" fontAlgn="b"/>
                      <a:r>
                        <a:rPr lang="en-US" sz="1400" b="1" i="0" u="sng" strike="noStrike">
                          <a:solidFill>
                            <a:srgbClr val="FFC000"/>
                          </a:solidFill>
                          <a:effectLst/>
                          <a:latin typeface="Calibri" panose="020F0502020204030204" pitchFamily="34" charset="0"/>
                        </a:rPr>
                        <a:t>Min Duration (min)</a:t>
                      </a:r>
                    </a:p>
                  </a:txBody>
                  <a:tcPr marL="7620" marR="7620" marT="7620" marB="0" anchor="b">
                    <a:lnL>
                      <a:noFill/>
                    </a:lnL>
                    <a:lnR>
                      <a:noFill/>
                    </a:lnR>
                    <a:lnT>
                      <a:noFill/>
                    </a:lnT>
                    <a:lnB>
                      <a:noFill/>
                    </a:lnB>
                  </a:tcPr>
                </a:tc>
                <a:tc>
                  <a:txBody>
                    <a:bodyPr/>
                    <a:lstStyle/>
                    <a:p>
                      <a:pPr algn="ctr" fontAlgn="b"/>
                      <a:r>
                        <a:rPr lang="en-US" sz="1400" b="1" i="0" u="sng" strike="noStrike">
                          <a:solidFill>
                            <a:srgbClr val="FFC000"/>
                          </a:solidFill>
                          <a:effectLst/>
                          <a:latin typeface="Calibri" panose="020F0502020204030204" pitchFamily="34" charset="0"/>
                        </a:rPr>
                        <a:t>Max Duration (min)</a:t>
                      </a:r>
                    </a:p>
                  </a:txBody>
                  <a:tcPr marL="7620" marR="7620" marT="7620" marB="0" anchor="b">
                    <a:lnL>
                      <a:noFill/>
                    </a:lnL>
                    <a:lnR>
                      <a:noFill/>
                    </a:lnR>
                    <a:lnT>
                      <a:noFill/>
                    </a:lnT>
                    <a:lnB>
                      <a:noFill/>
                    </a:lnB>
                  </a:tcPr>
                </a:tc>
                <a:extLst>
                  <a:ext uri="{0D108BD9-81ED-4DB2-BD59-A6C34878D82A}">
                    <a16:rowId xmlns:a16="http://schemas.microsoft.com/office/drawing/2014/main" val="3816130590"/>
                  </a:ext>
                </a:extLst>
              </a:tr>
              <a:tr h="271282">
                <a:tc>
                  <a:txBody>
                    <a:bodyPr/>
                    <a:lstStyle/>
                    <a:p>
                      <a:pPr algn="ctr" fontAlgn="b"/>
                      <a:r>
                        <a:rPr lang="en-US" sz="1400" b="1" i="0" u="none" strike="noStrike" dirty="0">
                          <a:solidFill>
                            <a:srgbClr val="FFC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39.52</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0.5</a:t>
                      </a:r>
                    </a:p>
                  </a:txBody>
                  <a:tcPr marL="7620" marR="7620" marT="7620" marB="0" anchor="b">
                    <a:lnL>
                      <a:noFill/>
                    </a:lnL>
                    <a:lnR>
                      <a:noFill/>
                    </a:lnR>
                    <a:lnT>
                      <a:noFill/>
                    </a:lnT>
                    <a:lnB>
                      <a:noFill/>
                    </a:lnB>
                  </a:tcPr>
                </a:tc>
                <a:tc>
                  <a:txBody>
                    <a:bodyPr/>
                    <a:lstStyle/>
                    <a:p>
                      <a:pPr algn="ctr" fontAlgn="b"/>
                      <a:r>
                        <a:rPr lang="en-US" sz="1400" b="0" i="0" u="none" strike="noStrike">
                          <a:solidFill>
                            <a:srgbClr val="FFC000"/>
                          </a:solidFill>
                          <a:effectLst/>
                          <a:latin typeface="Calibri" panose="020F0502020204030204" pitchFamily="34" charset="0"/>
                        </a:rPr>
                        <a:t>55.45</a:t>
                      </a:r>
                    </a:p>
                  </a:txBody>
                  <a:tcPr marL="7620" marR="7620" marT="7620" marB="0" anchor="b">
                    <a:lnL>
                      <a:noFill/>
                    </a:lnL>
                    <a:lnR>
                      <a:noFill/>
                    </a:lnR>
                    <a:lnT>
                      <a:noFill/>
                    </a:lnT>
                    <a:lnB>
                      <a:noFill/>
                    </a:lnB>
                  </a:tcPr>
                </a:tc>
                <a:extLst>
                  <a:ext uri="{0D108BD9-81ED-4DB2-BD59-A6C34878D82A}">
                    <a16:rowId xmlns:a16="http://schemas.microsoft.com/office/drawing/2014/main" val="1470857915"/>
                  </a:ext>
                </a:extLst>
              </a:tr>
              <a:tr h="271282">
                <a:tc>
                  <a:txBody>
                    <a:bodyPr/>
                    <a:lstStyle/>
                    <a:p>
                      <a:pPr algn="ctr" fontAlgn="b"/>
                      <a:r>
                        <a:rPr lang="en-US" sz="1400" b="1" i="0" u="none" strike="noStrike">
                          <a:solidFill>
                            <a:srgbClr val="FFC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33.7</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1.17</a:t>
                      </a:r>
                    </a:p>
                  </a:txBody>
                  <a:tcPr marL="7620" marR="7620" marT="7620" marB="0" anchor="b">
                    <a:lnL>
                      <a:noFill/>
                    </a:lnL>
                    <a:lnR>
                      <a:noFill/>
                    </a:lnR>
                    <a:lnT>
                      <a:noFill/>
                    </a:lnT>
                    <a:lnB>
                      <a:noFill/>
                    </a:lnB>
                  </a:tcPr>
                </a:tc>
                <a:tc>
                  <a:txBody>
                    <a:bodyPr/>
                    <a:lstStyle/>
                    <a:p>
                      <a:pPr algn="ctr" fontAlgn="b"/>
                      <a:r>
                        <a:rPr lang="en-US" sz="1400" b="0" i="0" u="none" strike="noStrike">
                          <a:solidFill>
                            <a:srgbClr val="FFC000"/>
                          </a:solidFill>
                          <a:effectLst/>
                          <a:latin typeface="Calibri" panose="020F0502020204030204" pitchFamily="34" charset="0"/>
                        </a:rPr>
                        <a:t>48.58</a:t>
                      </a:r>
                    </a:p>
                  </a:txBody>
                  <a:tcPr marL="7620" marR="7620" marT="7620" marB="0" anchor="b">
                    <a:lnL>
                      <a:noFill/>
                    </a:lnL>
                    <a:lnR>
                      <a:noFill/>
                    </a:lnR>
                    <a:lnT>
                      <a:noFill/>
                    </a:lnT>
                    <a:lnB>
                      <a:noFill/>
                    </a:lnB>
                  </a:tcPr>
                </a:tc>
                <a:extLst>
                  <a:ext uri="{0D108BD9-81ED-4DB2-BD59-A6C34878D82A}">
                    <a16:rowId xmlns:a16="http://schemas.microsoft.com/office/drawing/2014/main" val="3819665196"/>
                  </a:ext>
                </a:extLst>
              </a:tr>
              <a:tr h="271282">
                <a:tc>
                  <a:txBody>
                    <a:bodyPr/>
                    <a:lstStyle/>
                    <a:p>
                      <a:pPr algn="ctr" fontAlgn="b"/>
                      <a:r>
                        <a:rPr lang="en-US" sz="1400" b="1" i="0" u="none" strike="noStrike">
                          <a:solidFill>
                            <a:srgbClr val="FFC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ctr" fontAlgn="b"/>
                      <a:r>
                        <a:rPr lang="en-US" sz="1400" b="0" i="0" u="none" strike="noStrike">
                          <a:solidFill>
                            <a:srgbClr val="FFC000"/>
                          </a:solidFill>
                          <a:effectLst/>
                          <a:latin typeface="Calibri" panose="020F0502020204030204" pitchFamily="34" charset="0"/>
                        </a:rPr>
                        <a:t>33.31</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42.2</a:t>
                      </a:r>
                    </a:p>
                  </a:txBody>
                  <a:tcPr marL="7620" marR="7620" marT="7620" marB="0" anchor="b">
                    <a:lnL>
                      <a:noFill/>
                    </a:lnL>
                    <a:lnR>
                      <a:noFill/>
                    </a:lnR>
                    <a:lnT>
                      <a:noFill/>
                    </a:lnT>
                    <a:lnB>
                      <a:noFill/>
                    </a:lnB>
                  </a:tcPr>
                </a:tc>
                <a:extLst>
                  <a:ext uri="{0D108BD9-81ED-4DB2-BD59-A6C34878D82A}">
                    <a16:rowId xmlns:a16="http://schemas.microsoft.com/office/drawing/2014/main" val="3516902124"/>
                  </a:ext>
                </a:extLst>
              </a:tr>
              <a:tr h="271282">
                <a:tc>
                  <a:txBody>
                    <a:bodyPr/>
                    <a:lstStyle/>
                    <a:p>
                      <a:pPr algn="ctr" fontAlgn="b"/>
                      <a:r>
                        <a:rPr lang="en-US" sz="1400" b="1" i="0" u="none" strike="noStrike">
                          <a:solidFill>
                            <a:srgbClr val="FFC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ctr" fontAlgn="b"/>
                      <a:r>
                        <a:rPr lang="en-US" sz="1400" b="0" i="0" u="none" strike="noStrike">
                          <a:solidFill>
                            <a:srgbClr val="FFC000"/>
                          </a:solidFill>
                          <a:effectLst/>
                          <a:latin typeface="Calibri" panose="020F0502020204030204" pitchFamily="34" charset="0"/>
                        </a:rPr>
                        <a:t>28.53</a:t>
                      </a:r>
                    </a:p>
                  </a:txBody>
                  <a:tcPr marL="7620" marR="7620" marT="7620" marB="0" anchor="b">
                    <a:lnL>
                      <a:noFill/>
                    </a:lnL>
                    <a:lnR>
                      <a:noFill/>
                    </a:lnR>
                    <a:lnT>
                      <a:noFill/>
                    </a:lnT>
                    <a:lnB>
                      <a:noFill/>
                    </a:lnB>
                  </a:tcPr>
                </a:tc>
                <a:tc>
                  <a:txBody>
                    <a:bodyPr/>
                    <a:lstStyle/>
                    <a:p>
                      <a:pPr algn="ctr" fontAlgn="b"/>
                      <a:r>
                        <a:rPr lang="en-US" sz="1400" b="0" i="0" u="none" strike="noStrike">
                          <a:solidFill>
                            <a:srgbClr val="FFC000"/>
                          </a:solidFill>
                          <a:effectLst/>
                          <a:latin typeface="Calibri" panose="020F0502020204030204" pitchFamily="34" charset="0"/>
                        </a:rPr>
                        <a:t>1.88</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39.2</a:t>
                      </a:r>
                    </a:p>
                  </a:txBody>
                  <a:tcPr marL="7620" marR="7620" marT="7620" marB="0" anchor="b">
                    <a:lnL>
                      <a:noFill/>
                    </a:lnL>
                    <a:lnR>
                      <a:noFill/>
                    </a:lnR>
                    <a:lnT>
                      <a:noFill/>
                    </a:lnT>
                    <a:lnB>
                      <a:noFill/>
                    </a:lnB>
                  </a:tcPr>
                </a:tc>
                <a:extLst>
                  <a:ext uri="{0D108BD9-81ED-4DB2-BD59-A6C34878D82A}">
                    <a16:rowId xmlns:a16="http://schemas.microsoft.com/office/drawing/2014/main" val="2216199170"/>
                  </a:ext>
                </a:extLst>
              </a:tr>
            </a:tbl>
          </a:graphicData>
        </a:graphic>
      </p:graphicFrame>
    </p:spTree>
    <p:extLst>
      <p:ext uri="{BB962C8B-B14F-4D97-AF65-F5344CB8AC3E}">
        <p14:creationId xmlns:p14="http://schemas.microsoft.com/office/powerpoint/2010/main" val="316448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44311" y="211973"/>
            <a:ext cx="10983014" cy="469064"/>
          </a:xfrm>
        </p:spPr>
        <p:txBody>
          <a:bodyPr>
            <a:normAutofit fontScale="90000"/>
          </a:bodyPr>
          <a:lstStyle/>
          <a:p>
            <a:pPr algn="ctr"/>
            <a:r>
              <a:rPr lang="en-US" dirty="0"/>
              <a:t>Paper Abstract</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405353" y="930442"/>
            <a:ext cx="11481847" cy="5715585"/>
          </a:xfrm>
        </p:spPr>
        <p:txBody>
          <a:bodyPr>
            <a:normAutofit fontScale="92500" lnSpcReduction="10000"/>
          </a:bodyPr>
          <a:lstStyle/>
          <a:p>
            <a:pPr marL="0" indent="0">
              <a:buNone/>
            </a:pPr>
            <a:r>
              <a:rPr lang="en-US" sz="2000" dirty="0"/>
              <a:t>The Rice Data Analytics and Visualization Team #4 that we will call “The Team” (Luis, Bao and </a:t>
            </a:r>
            <a:r>
              <a:rPr lang="en-US" sz="2000" dirty="0" err="1"/>
              <a:t>Mahati</a:t>
            </a:r>
            <a:r>
              <a:rPr lang="en-US" sz="2000" dirty="0"/>
              <a:t>) analyzed the</a:t>
            </a:r>
            <a:r>
              <a:rPr lang="en-US" sz="2000" b="1" dirty="0"/>
              <a:t> </a:t>
            </a:r>
            <a:r>
              <a:rPr lang="en-US" sz="2000" dirty="0"/>
              <a:t>data acquired between the years of 2008 and 2014 by the </a:t>
            </a:r>
            <a:r>
              <a:rPr lang="en-US" sz="2000" b="1" dirty="0"/>
              <a:t>Mars Express Spacecraft (“MES”)  </a:t>
            </a:r>
            <a:r>
              <a:rPr lang="en-US" sz="2000" dirty="0"/>
              <a:t>orbiting around Mars. The Team can now point out key amazing differences between our Earth experiences with Eclipses versus what we will experience in Mars if we were habitants of the last one. </a:t>
            </a:r>
          </a:p>
          <a:p>
            <a:pPr marL="0" indent="0">
              <a:buNone/>
            </a:pPr>
            <a:endParaRPr lang="en-US" sz="2000" dirty="0"/>
          </a:p>
          <a:p>
            <a:pPr marL="0" indent="0">
              <a:buNone/>
            </a:pPr>
            <a:r>
              <a:rPr lang="en-US" sz="2000" dirty="0"/>
              <a:t>For The Team it was important to research elemental facts about Mars before graving any data file. The team learned that a Martian year last for 687 days and that Mars has two moons with two distinct characteristics on size, speed and distance from Mars that will have implications on the experienced Eclipses. One of its moon is in fact incapable of producing Eclipses due to its small diameter and its large distance from Mars. </a:t>
            </a:r>
          </a:p>
          <a:p>
            <a:pPr marL="0" indent="0">
              <a:buNone/>
            </a:pPr>
            <a:endParaRPr lang="en-US" sz="2000" dirty="0"/>
          </a:p>
          <a:p>
            <a:pPr marL="0" indent="0">
              <a:buNone/>
            </a:pPr>
            <a:r>
              <a:rPr lang="en-US" sz="2000" dirty="0"/>
              <a:t>During the data acquisition time of 2,748 days, 113477 </a:t>
            </a:r>
            <a:r>
              <a:rPr lang="en-US" sz="2000" i="1" dirty="0"/>
              <a:t>unique</a:t>
            </a:r>
            <a:r>
              <a:rPr lang="en-US" sz="2000" dirty="0"/>
              <a:t> Martian events were recorded and reported. Out of these events many occurred multiple times making the data extremely large. From these events we concentrated our attention on Eclipses observed. We counted them, calculated the time duration of all these Eclipses from starting to exiting the Penumbra Phase, we define the 50% probability (P50) of its duration by year and the ranges of these durations. We also check the influence of the changing distance of Mars from the Sun over the time duration of the Eclipses. </a:t>
            </a:r>
          </a:p>
          <a:p>
            <a:pPr marL="0" indent="0">
              <a:buNone/>
            </a:pPr>
            <a:endParaRPr lang="en-US" sz="2000" dirty="0"/>
          </a:p>
          <a:p>
            <a:pPr marL="0" indent="0">
              <a:buNone/>
            </a:pPr>
            <a:r>
              <a:rPr lang="en-US" sz="2000" dirty="0"/>
              <a:t>After analysis, we can point out that the number of Eclipses experienced in Mars is always changing and based on our data they can be as many as 1,497 and as few as 952 per year. In terms of observed limits on duration of a Mars Eclipse, they can take as long as 55 minutes and can be as short as half a minute.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303397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405353" y="254524"/>
            <a:ext cx="11481847" cy="6391503"/>
          </a:xfrm>
        </p:spPr>
        <p:txBody>
          <a:bodyPr>
            <a:normAutofit/>
          </a:bodyPr>
          <a:lstStyle/>
          <a:p>
            <a:pPr marL="0" indent="0">
              <a:buNone/>
            </a:pPr>
            <a:r>
              <a:rPr lang="en-US" sz="2000" dirty="0"/>
              <a:t>In average, Eclipses in Mars happens 1,256 times per year! This find was fascinating for the team.</a:t>
            </a:r>
          </a:p>
          <a:p>
            <a:pPr marL="0" indent="0">
              <a:buNone/>
            </a:pPr>
            <a:endParaRPr lang="en-US" sz="2000" dirty="0"/>
          </a:p>
          <a:p>
            <a:pPr marL="0" indent="0">
              <a:buNone/>
            </a:pPr>
            <a:r>
              <a:rPr lang="en-US" sz="2000" dirty="0"/>
              <a:t>The duration of a Mars Eclipse was plot against the distance from sun and the plots were separated depending of “Getting closer to the Sun” and “Getting away from the Sun”. This separation were done with the intention to facilitate the conveying message from the plots. </a:t>
            </a:r>
          </a:p>
          <a:p>
            <a:pPr marL="0" indent="0">
              <a:buNone/>
            </a:pPr>
            <a:endParaRPr lang="en-US" sz="2000" dirty="0"/>
          </a:p>
          <a:p>
            <a:pPr marL="0" indent="0">
              <a:buNone/>
            </a:pPr>
            <a:r>
              <a:rPr lang="en-US" sz="2000" dirty="0"/>
              <a:t>On this topic, is NOT OBVIOUS connection, at least that we can explain looking straight at the plots, between the distance from the sun and its possible impact on the eclipses duration. We still guess that they may be a connection but is not clear to point out from just a linear reading from the plots done in this analysis.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352424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54972" y="211973"/>
            <a:ext cx="11576901" cy="469064"/>
          </a:xfrm>
        </p:spPr>
        <p:txBody>
          <a:bodyPr>
            <a:normAutofit fontScale="90000"/>
          </a:bodyPr>
          <a:lstStyle/>
          <a:p>
            <a:r>
              <a:rPr lang="en-US" dirty="0">
                <a:solidFill>
                  <a:schemeClr val="tx2">
                    <a:lumMod val="25000"/>
                  </a:schemeClr>
                </a:solidFill>
                <a:highlight>
                  <a:srgbClr val="FFFF00"/>
                </a:highlight>
              </a:rPr>
              <a:t>Background</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122994" y="1399506"/>
            <a:ext cx="11682055" cy="5246521"/>
          </a:xfrm>
        </p:spPr>
        <p:txBody>
          <a:bodyPr>
            <a:normAutofit/>
          </a:bodyPr>
          <a:lstStyle/>
          <a:p>
            <a:r>
              <a:rPr lang="en-US" dirty="0"/>
              <a:t>Two quick notes to kick off: </a:t>
            </a:r>
          </a:p>
          <a:p>
            <a:pPr lvl="1"/>
            <a:r>
              <a:rPr lang="en-US" dirty="0"/>
              <a:t>Solar eclipses: when the moon obscure the sun </a:t>
            </a:r>
          </a:p>
          <a:p>
            <a:pPr lvl="1"/>
            <a:r>
              <a:rPr lang="en-US" dirty="0"/>
              <a:t>In Earth we usually experience between 4 to 7 eclipses a year* </a:t>
            </a:r>
          </a:p>
          <a:p>
            <a:pPr lvl="1"/>
            <a:endParaRPr lang="en-US" dirty="0"/>
          </a:p>
          <a:p>
            <a:pPr marL="0" indent="0">
              <a:buNone/>
            </a:pPr>
            <a:endParaRPr lang="en-US" dirty="0"/>
          </a:p>
          <a:p>
            <a:r>
              <a:rPr lang="en-US" dirty="0"/>
              <a:t>How many moons Mars has?</a:t>
            </a:r>
          </a:p>
          <a:p>
            <a:pPr lvl="1"/>
            <a:r>
              <a:rPr lang="en-US" dirty="0"/>
              <a:t>Two moons: Phobos and Deimos</a:t>
            </a:r>
          </a:p>
          <a:p>
            <a:pPr lvl="2"/>
            <a:r>
              <a:rPr lang="en-US" dirty="0"/>
              <a:t>However just one moon, Phobos can produce eclipses</a:t>
            </a:r>
          </a:p>
          <a:p>
            <a:pPr lvl="1"/>
            <a:endParaRPr lang="en-US" dirty="0"/>
          </a:p>
          <a:p>
            <a:pPr lvl="1"/>
            <a:endParaRPr lang="en-US" dirty="0"/>
          </a:p>
          <a:p>
            <a:pPr lvl="1"/>
            <a:r>
              <a:rPr lang="en-US" dirty="0"/>
              <a:t>Phobos has 25 Km diameter, is just 6Kmiles away from Mars and it is fast! It cross the Martian sky twice a day!</a:t>
            </a:r>
          </a:p>
          <a:p>
            <a:endParaRPr lang="en-US" dirty="0"/>
          </a:p>
        </p:txBody>
      </p:sp>
      <p:pic>
        <p:nvPicPr>
          <p:cNvPr id="4" name="Picture 3">
            <a:extLst>
              <a:ext uri="{FF2B5EF4-FFF2-40B4-BE49-F238E27FC236}">
                <a16:creationId xmlns:a16="http://schemas.microsoft.com/office/drawing/2014/main" id="{187BFA7D-5865-4D69-82D6-7D2B87C1F85C}"/>
              </a:ext>
            </a:extLst>
          </p:cNvPr>
          <p:cNvPicPr>
            <a:picLocks noChangeAspect="1"/>
          </p:cNvPicPr>
          <p:nvPr/>
        </p:nvPicPr>
        <p:blipFill>
          <a:blip r:embed="rId3"/>
          <a:stretch>
            <a:fillRect/>
          </a:stretch>
        </p:blipFill>
        <p:spPr>
          <a:xfrm>
            <a:off x="7809258" y="3261673"/>
            <a:ext cx="4118342" cy="2017711"/>
          </a:xfrm>
          <a:prstGeom prst="rect">
            <a:avLst/>
          </a:prstGeom>
        </p:spPr>
      </p:pic>
    </p:spTree>
    <p:extLst>
      <p:ext uri="{BB962C8B-B14F-4D97-AF65-F5344CB8AC3E}">
        <p14:creationId xmlns:p14="http://schemas.microsoft.com/office/powerpoint/2010/main" val="250625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25458" y="233150"/>
            <a:ext cx="10515600" cy="469064"/>
          </a:xfrm>
        </p:spPr>
        <p:txBody>
          <a:bodyPr>
            <a:normAutofit fontScale="90000"/>
          </a:bodyPr>
          <a:lstStyle/>
          <a:p>
            <a:r>
              <a:rPr lang="en-US" dirty="0">
                <a:solidFill>
                  <a:schemeClr val="tx2">
                    <a:lumMod val="25000"/>
                  </a:schemeClr>
                </a:solidFill>
                <a:highlight>
                  <a:srgbClr val="FFFF00"/>
                </a:highlight>
              </a:rPr>
              <a:t>Our</a:t>
            </a:r>
            <a:r>
              <a:rPr lang="en-US" dirty="0">
                <a:solidFill>
                  <a:srgbClr val="FF0000"/>
                </a:solidFill>
                <a:highlight>
                  <a:srgbClr val="FFFF00"/>
                </a:highlight>
              </a:rPr>
              <a:t> Burning </a:t>
            </a:r>
            <a:r>
              <a:rPr lang="en-US" dirty="0">
                <a:solidFill>
                  <a:schemeClr val="tx2">
                    <a:lumMod val="25000"/>
                  </a:schemeClr>
                </a:solidFill>
                <a:highlight>
                  <a:srgbClr val="FFFF00"/>
                </a:highlight>
              </a:rPr>
              <a:t>Questions</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443059" y="1052990"/>
            <a:ext cx="11406433" cy="5489212"/>
          </a:xfrm>
        </p:spPr>
        <p:txBody>
          <a:bodyPr>
            <a:normAutofit/>
          </a:bodyPr>
          <a:lstStyle/>
          <a:p>
            <a:pPr marL="0" indent="0">
              <a:buNone/>
            </a:pPr>
            <a:r>
              <a:rPr lang="en-US" dirty="0"/>
              <a:t>1.- What is the number of observed eclipses in Mars per year?</a:t>
            </a:r>
          </a:p>
          <a:p>
            <a:pPr marL="0" indent="0">
              <a:buNone/>
            </a:pPr>
            <a:r>
              <a:rPr lang="en-US" dirty="0"/>
              <a:t>2.- What is the average and P50 duration of these Eclipses per year?</a:t>
            </a:r>
          </a:p>
          <a:p>
            <a:pPr marL="0" indent="0">
              <a:buNone/>
            </a:pPr>
            <a:r>
              <a:rPr lang="en-US" dirty="0"/>
              <a:t>3.- What is the shortest and the longest Eclipse by year?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4.- Are the numbers of eclipses a function of Mars changing distance to sun?</a:t>
            </a:r>
          </a:p>
          <a:p>
            <a:pPr lvl="1"/>
            <a:endParaRPr lang="en-US" dirty="0"/>
          </a:p>
        </p:txBody>
      </p:sp>
      <p:pic>
        <p:nvPicPr>
          <p:cNvPr id="8" name="Picture 7">
            <a:extLst>
              <a:ext uri="{FF2B5EF4-FFF2-40B4-BE49-F238E27FC236}">
                <a16:creationId xmlns:a16="http://schemas.microsoft.com/office/drawing/2014/main" id="{54D645D3-7D60-483F-98FB-69355D58D59A}"/>
              </a:ext>
            </a:extLst>
          </p:cNvPr>
          <p:cNvPicPr>
            <a:picLocks noChangeAspect="1"/>
          </p:cNvPicPr>
          <p:nvPr/>
        </p:nvPicPr>
        <p:blipFill>
          <a:blip r:embed="rId2"/>
          <a:stretch>
            <a:fillRect/>
          </a:stretch>
        </p:blipFill>
        <p:spPr>
          <a:xfrm>
            <a:off x="2804472" y="2872262"/>
            <a:ext cx="5786225" cy="2406749"/>
          </a:xfrm>
          <a:prstGeom prst="rect">
            <a:avLst/>
          </a:prstGeom>
        </p:spPr>
      </p:pic>
    </p:spTree>
    <p:extLst>
      <p:ext uri="{BB962C8B-B14F-4D97-AF65-F5344CB8AC3E}">
        <p14:creationId xmlns:p14="http://schemas.microsoft.com/office/powerpoint/2010/main" val="258349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91445" y="227737"/>
            <a:ext cx="10515600" cy="469064"/>
          </a:xfrm>
        </p:spPr>
        <p:txBody>
          <a:bodyPr>
            <a:normAutofit fontScale="90000"/>
          </a:bodyPr>
          <a:lstStyle/>
          <a:p>
            <a:r>
              <a:rPr lang="en-US" dirty="0">
                <a:solidFill>
                  <a:schemeClr val="tx2">
                    <a:lumMod val="25000"/>
                  </a:schemeClr>
                </a:solidFill>
                <a:highlight>
                  <a:srgbClr val="FFFF00"/>
                </a:highlight>
              </a:rPr>
              <a:t>Data Inputs</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366860" y="1246353"/>
            <a:ext cx="10515600" cy="5246521"/>
          </a:xfrm>
        </p:spPr>
        <p:txBody>
          <a:bodyPr>
            <a:normAutofit fontScale="77500" lnSpcReduction="20000"/>
          </a:bodyPr>
          <a:lstStyle/>
          <a:p>
            <a:r>
              <a:rPr lang="en-US" dirty="0"/>
              <a:t>Data taken  from The Mars Express spacecraft orbiting around Mars and operated by the European Space Agency (ESA)</a:t>
            </a:r>
          </a:p>
          <a:p>
            <a:endParaRPr lang="en-US" dirty="0"/>
          </a:p>
          <a:p>
            <a:r>
              <a:rPr lang="en-US" dirty="0"/>
              <a:t>Measured data for the following four Martian years: </a:t>
            </a:r>
          </a:p>
          <a:p>
            <a:pPr lvl="1"/>
            <a:r>
              <a:rPr lang="en-US" dirty="0"/>
              <a:t>Year 1: 2008-08-22 to 2010-07-10 </a:t>
            </a:r>
          </a:p>
          <a:p>
            <a:pPr lvl="1"/>
            <a:r>
              <a:rPr lang="en-US" dirty="0"/>
              <a:t>Year 2: 2010-07-10 to 2012-05-27 </a:t>
            </a:r>
          </a:p>
          <a:p>
            <a:pPr lvl="1"/>
            <a:r>
              <a:rPr lang="en-US" dirty="0"/>
              <a:t>Year 3: 2012-05-27 to 2014-04-14 </a:t>
            </a:r>
          </a:p>
          <a:p>
            <a:pPr lvl="1"/>
            <a:r>
              <a:rPr lang="en-US" dirty="0"/>
              <a:t>Year 4: 2014-04-14 to 2016-03-01 </a:t>
            </a:r>
          </a:p>
          <a:p>
            <a:pPr lvl="2"/>
            <a:r>
              <a:rPr lang="en-US" i="1" dirty="0"/>
              <a:t>A Martian year is defined by 687 earth days. </a:t>
            </a:r>
          </a:p>
          <a:p>
            <a:pPr lvl="2"/>
            <a:endParaRPr lang="en-US" i="1" dirty="0"/>
          </a:p>
          <a:p>
            <a:r>
              <a:rPr lang="en-US" b="1" dirty="0">
                <a:highlight>
                  <a:srgbClr val="FF6600"/>
                </a:highlight>
              </a:rPr>
              <a:t>File A</a:t>
            </a:r>
            <a:r>
              <a:rPr lang="en-US" dirty="0"/>
              <a:t>: Events</a:t>
            </a:r>
          </a:p>
          <a:p>
            <a:pPr lvl="1"/>
            <a:r>
              <a:rPr lang="en-US" dirty="0" err="1"/>
              <a:t>ut_ms</a:t>
            </a:r>
            <a:r>
              <a:rPr lang="en-US" dirty="0"/>
              <a:t>: </a:t>
            </a:r>
            <a:r>
              <a:rPr lang="en-US" dirty="0" err="1"/>
              <a:t>unix</a:t>
            </a:r>
            <a:r>
              <a:rPr lang="en-US" dirty="0"/>
              <a:t> timestamp in milliseconds. Over 300,000 events reported</a:t>
            </a:r>
          </a:p>
          <a:p>
            <a:pPr lvl="1"/>
            <a:r>
              <a:rPr lang="en-US" dirty="0"/>
              <a:t>description: short description of the event</a:t>
            </a:r>
          </a:p>
          <a:p>
            <a:r>
              <a:rPr lang="en-US" b="1" dirty="0">
                <a:solidFill>
                  <a:schemeClr val="bg1"/>
                </a:solidFill>
                <a:highlight>
                  <a:srgbClr val="FFFF00"/>
                </a:highlight>
              </a:rPr>
              <a:t>File B</a:t>
            </a:r>
            <a:r>
              <a:rPr lang="en-US" dirty="0"/>
              <a:t>: Data</a:t>
            </a:r>
          </a:p>
          <a:p>
            <a:pPr lvl="1"/>
            <a:r>
              <a:rPr lang="en-US" dirty="0" err="1"/>
              <a:t>ut_ms</a:t>
            </a:r>
            <a:r>
              <a:rPr lang="en-US" dirty="0"/>
              <a:t>: </a:t>
            </a:r>
            <a:r>
              <a:rPr lang="en-US" dirty="0" err="1"/>
              <a:t>unix</a:t>
            </a:r>
            <a:r>
              <a:rPr lang="en-US" dirty="0"/>
              <a:t> timestamp in milliseconds, this data provides </a:t>
            </a:r>
            <a:r>
              <a:rPr lang="en-US" i="1" u="sng" dirty="0"/>
              <a:t>one sample per </a:t>
            </a:r>
            <a:r>
              <a:rPr lang="en-US" b="1" i="1" u="sng" dirty="0"/>
              <a:t>day</a:t>
            </a:r>
            <a:endParaRPr lang="en-US" i="1" u="sng" dirty="0"/>
          </a:p>
          <a:p>
            <a:pPr lvl="1"/>
            <a:r>
              <a:rPr lang="en-US" dirty="0" err="1"/>
              <a:t>sunmars_km</a:t>
            </a:r>
            <a:r>
              <a:rPr lang="en-US" dirty="0"/>
              <a:t>: the distance in kilometers between the Sun and Mars</a:t>
            </a:r>
          </a:p>
          <a:p>
            <a:pPr lvl="1"/>
            <a:r>
              <a:rPr lang="en-US" dirty="0" err="1"/>
              <a:t>earthmars_km</a:t>
            </a:r>
            <a:r>
              <a:rPr lang="en-US" dirty="0"/>
              <a:t>: the distance in kilometers between the Earth and Mars</a:t>
            </a:r>
          </a:p>
          <a:p>
            <a:pPr lvl="1"/>
            <a:r>
              <a:rPr lang="en-US" dirty="0" err="1"/>
              <a:t>sunmarsearthangle_deg</a:t>
            </a:r>
            <a:r>
              <a:rPr lang="en-US" dirty="0"/>
              <a:t>: Sun-Mars-Earth angle in degrees</a:t>
            </a:r>
          </a:p>
          <a:p>
            <a:endParaRPr lang="en-US" dirty="0"/>
          </a:p>
          <a:p>
            <a:endParaRPr lang="en-US" i="1" dirty="0"/>
          </a:p>
          <a:p>
            <a:pPr lvl="1"/>
            <a:endParaRPr lang="en-US" dirty="0"/>
          </a:p>
        </p:txBody>
      </p:sp>
    </p:spTree>
    <p:extLst>
      <p:ext uri="{BB962C8B-B14F-4D97-AF65-F5344CB8AC3E}">
        <p14:creationId xmlns:p14="http://schemas.microsoft.com/office/powerpoint/2010/main" val="253255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74BD64-5FF4-4DD5-99A2-63C7B010F131}"/>
              </a:ext>
            </a:extLst>
          </p:cNvPr>
          <p:cNvSpPr>
            <a:spLocks noGrp="1"/>
          </p:cNvSpPr>
          <p:nvPr>
            <p:ph type="title"/>
          </p:nvPr>
        </p:nvSpPr>
        <p:spPr>
          <a:xfrm>
            <a:off x="838200" y="2222500"/>
            <a:ext cx="10515600" cy="1325563"/>
          </a:xfrm>
        </p:spPr>
        <p:txBody>
          <a:bodyPr>
            <a:normAutofit/>
          </a:bodyPr>
          <a:lstStyle/>
          <a:p>
            <a:r>
              <a:rPr lang="en-US" dirty="0">
                <a:solidFill>
                  <a:schemeClr val="tx2">
                    <a:lumMod val="25000"/>
                  </a:schemeClr>
                </a:solidFill>
                <a:highlight>
                  <a:srgbClr val="FFFF00"/>
                </a:highlight>
              </a:rPr>
              <a:t>Results and Observations</a:t>
            </a:r>
          </a:p>
        </p:txBody>
      </p:sp>
    </p:spTree>
    <p:extLst>
      <p:ext uri="{BB962C8B-B14F-4D97-AF65-F5344CB8AC3E}">
        <p14:creationId xmlns:p14="http://schemas.microsoft.com/office/powerpoint/2010/main" val="236391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1576902" cy="469064"/>
          </a:xfrm>
        </p:spPr>
        <p:txBody>
          <a:bodyPr>
            <a:noAutofit/>
          </a:bodyPr>
          <a:lstStyle/>
          <a:p>
            <a:r>
              <a:rPr lang="en-US" sz="2800" dirty="0">
                <a:solidFill>
                  <a:sysClr val="windowText" lastClr="000000"/>
                </a:solidFill>
                <a:highlight>
                  <a:srgbClr val="FFFF00"/>
                </a:highlight>
              </a:rPr>
              <a:t>Q1.- What is the </a:t>
            </a:r>
            <a:r>
              <a:rPr lang="en-US" sz="2800" b="1" i="1" dirty="0">
                <a:solidFill>
                  <a:sysClr val="windowText" lastClr="000000"/>
                </a:solidFill>
                <a:highlight>
                  <a:srgbClr val="FFFF00"/>
                </a:highlight>
              </a:rPr>
              <a:t>number</a:t>
            </a:r>
            <a:r>
              <a:rPr lang="en-US" sz="2800" dirty="0">
                <a:solidFill>
                  <a:sysClr val="windowText" lastClr="000000"/>
                </a:solidFill>
                <a:highlight>
                  <a:srgbClr val="FFFF00"/>
                </a:highlight>
              </a:rPr>
              <a:t> of observed eclipses in Mars per year?</a:t>
            </a:r>
          </a:p>
        </p:txBody>
      </p:sp>
      <p:graphicFrame>
        <p:nvGraphicFramePr>
          <p:cNvPr id="15" name="Table 14">
            <a:extLst>
              <a:ext uri="{FF2B5EF4-FFF2-40B4-BE49-F238E27FC236}">
                <a16:creationId xmlns:a16="http://schemas.microsoft.com/office/drawing/2014/main" id="{37EDF489-BB06-4D4B-B8B0-F5263F21F2B0}"/>
              </a:ext>
            </a:extLst>
          </p:cNvPr>
          <p:cNvGraphicFramePr>
            <a:graphicFrameLocks noGrp="1"/>
          </p:cNvGraphicFramePr>
          <p:nvPr>
            <p:extLst>
              <p:ext uri="{D42A27DB-BD31-4B8C-83A1-F6EECF244321}">
                <p14:modId xmlns:p14="http://schemas.microsoft.com/office/powerpoint/2010/main" val="2633172207"/>
              </p:ext>
            </p:extLst>
          </p:nvPr>
        </p:nvGraphicFramePr>
        <p:xfrm>
          <a:off x="488621" y="1352036"/>
          <a:ext cx="3263246" cy="2866472"/>
        </p:xfrm>
        <a:graphic>
          <a:graphicData uri="http://schemas.openxmlformats.org/drawingml/2006/table">
            <a:tbl>
              <a:tblPr/>
              <a:tblGrid>
                <a:gridCol w="1305298">
                  <a:extLst>
                    <a:ext uri="{9D8B030D-6E8A-4147-A177-3AD203B41FA5}">
                      <a16:colId xmlns:a16="http://schemas.microsoft.com/office/drawing/2014/main" val="2390791029"/>
                    </a:ext>
                  </a:extLst>
                </a:gridCol>
                <a:gridCol w="1957948">
                  <a:extLst>
                    <a:ext uri="{9D8B030D-6E8A-4147-A177-3AD203B41FA5}">
                      <a16:colId xmlns:a16="http://schemas.microsoft.com/office/drawing/2014/main" val="3063903530"/>
                    </a:ext>
                  </a:extLst>
                </a:gridCol>
              </a:tblGrid>
              <a:tr h="811057">
                <a:tc>
                  <a:txBody>
                    <a:bodyPr/>
                    <a:lstStyle/>
                    <a:p>
                      <a:pPr algn="ctr" fontAlgn="b"/>
                      <a:r>
                        <a:rPr lang="en-US" sz="1800" b="1" i="0" u="sng" strike="noStrike" dirty="0">
                          <a:solidFill>
                            <a:srgbClr val="FFC000"/>
                          </a:solidFill>
                          <a:effectLst/>
                          <a:latin typeface="Calibri" panose="020F0502020204030204" pitchFamily="34" charset="0"/>
                        </a:rPr>
                        <a:t>Year</a:t>
                      </a:r>
                    </a:p>
                  </a:txBody>
                  <a:tcPr marL="7620" marR="7620" marT="7620" marB="0" anchor="b">
                    <a:lnL>
                      <a:noFill/>
                    </a:lnL>
                    <a:lnR>
                      <a:noFill/>
                    </a:lnR>
                    <a:lnT>
                      <a:noFill/>
                    </a:lnT>
                    <a:lnB>
                      <a:noFill/>
                    </a:lnB>
                  </a:tcPr>
                </a:tc>
                <a:tc>
                  <a:txBody>
                    <a:bodyPr/>
                    <a:lstStyle/>
                    <a:p>
                      <a:pPr algn="ctr" fontAlgn="b"/>
                      <a:r>
                        <a:rPr lang="en-US" sz="1800" b="1" i="0" u="sng" strike="noStrike" dirty="0">
                          <a:solidFill>
                            <a:srgbClr val="FFC000"/>
                          </a:solidFill>
                          <a:effectLst/>
                          <a:latin typeface="Calibri" panose="020F0502020204030204" pitchFamily="34" charset="0"/>
                        </a:rPr>
                        <a:t>Eclipse Count</a:t>
                      </a:r>
                    </a:p>
                  </a:txBody>
                  <a:tcPr marL="7620" marR="7620" marT="7620" marB="0" anchor="b">
                    <a:lnL>
                      <a:noFill/>
                    </a:lnL>
                    <a:lnR>
                      <a:noFill/>
                    </a:lnR>
                    <a:lnT>
                      <a:noFill/>
                    </a:lnT>
                    <a:lnB>
                      <a:noFill/>
                    </a:lnB>
                  </a:tcPr>
                </a:tc>
                <a:extLst>
                  <a:ext uri="{0D108BD9-81ED-4DB2-BD59-A6C34878D82A}">
                    <a16:rowId xmlns:a16="http://schemas.microsoft.com/office/drawing/2014/main" val="1306525690"/>
                  </a:ext>
                </a:extLst>
              </a:tr>
              <a:tr h="411083">
                <a:tc>
                  <a:txBody>
                    <a:bodyPr/>
                    <a:lstStyle/>
                    <a:p>
                      <a:pPr algn="ctr" fontAlgn="b"/>
                      <a:r>
                        <a:rPr lang="en-US" sz="1800" b="1" i="0" u="none" strike="noStrike" dirty="0">
                          <a:solidFill>
                            <a:srgbClr val="FFC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ctr" fontAlgn="b"/>
                      <a:r>
                        <a:rPr lang="en-US" sz="1800" b="0" i="0" u="none" strike="noStrike" dirty="0">
                          <a:solidFill>
                            <a:srgbClr val="FFC000"/>
                          </a:solidFill>
                          <a:effectLst/>
                          <a:latin typeface="Calibri" panose="020F0502020204030204" pitchFamily="34" charset="0"/>
                        </a:rPr>
                        <a:t>952</a:t>
                      </a:r>
                    </a:p>
                  </a:txBody>
                  <a:tcPr marL="7620" marR="7620" marT="7620" marB="0" anchor="b">
                    <a:lnL>
                      <a:noFill/>
                    </a:lnL>
                    <a:lnR>
                      <a:noFill/>
                    </a:lnR>
                    <a:lnT>
                      <a:noFill/>
                    </a:lnT>
                    <a:lnB>
                      <a:noFill/>
                    </a:lnB>
                  </a:tcPr>
                </a:tc>
                <a:extLst>
                  <a:ext uri="{0D108BD9-81ED-4DB2-BD59-A6C34878D82A}">
                    <a16:rowId xmlns:a16="http://schemas.microsoft.com/office/drawing/2014/main" val="1719318365"/>
                  </a:ext>
                </a:extLst>
              </a:tr>
              <a:tr h="411083">
                <a:tc>
                  <a:txBody>
                    <a:bodyPr/>
                    <a:lstStyle/>
                    <a:p>
                      <a:pPr algn="ctr" fontAlgn="b"/>
                      <a:r>
                        <a:rPr lang="en-US" sz="1800" b="1" i="0" u="none" strike="noStrike">
                          <a:solidFill>
                            <a:srgbClr val="FFC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ctr" fontAlgn="b"/>
                      <a:r>
                        <a:rPr lang="en-US" sz="1800" b="0" i="0" u="none" strike="noStrike" dirty="0">
                          <a:solidFill>
                            <a:srgbClr val="FFC000"/>
                          </a:solidFill>
                          <a:effectLst/>
                          <a:latin typeface="Calibri" panose="020F0502020204030204" pitchFamily="34" charset="0"/>
                        </a:rPr>
                        <a:t>1161</a:t>
                      </a:r>
                    </a:p>
                  </a:txBody>
                  <a:tcPr marL="7620" marR="7620" marT="7620" marB="0" anchor="b">
                    <a:lnL>
                      <a:noFill/>
                    </a:lnL>
                    <a:lnR>
                      <a:noFill/>
                    </a:lnR>
                    <a:lnT>
                      <a:noFill/>
                    </a:lnT>
                    <a:lnB>
                      <a:noFill/>
                    </a:lnB>
                  </a:tcPr>
                </a:tc>
                <a:extLst>
                  <a:ext uri="{0D108BD9-81ED-4DB2-BD59-A6C34878D82A}">
                    <a16:rowId xmlns:a16="http://schemas.microsoft.com/office/drawing/2014/main" val="30674496"/>
                  </a:ext>
                </a:extLst>
              </a:tr>
              <a:tr h="411083">
                <a:tc>
                  <a:txBody>
                    <a:bodyPr/>
                    <a:lstStyle/>
                    <a:p>
                      <a:pPr algn="ctr" fontAlgn="b"/>
                      <a:r>
                        <a:rPr lang="en-US" sz="1800" b="1" i="0" u="none" strike="noStrike">
                          <a:solidFill>
                            <a:srgbClr val="FFC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ctr" fontAlgn="b"/>
                      <a:r>
                        <a:rPr lang="en-US" sz="1800" b="0" i="0" u="none" strike="noStrike" dirty="0">
                          <a:solidFill>
                            <a:srgbClr val="FFC000"/>
                          </a:solidFill>
                          <a:effectLst/>
                          <a:latin typeface="Calibri" panose="020F0502020204030204" pitchFamily="34" charset="0"/>
                        </a:rPr>
                        <a:t>1465</a:t>
                      </a:r>
                    </a:p>
                  </a:txBody>
                  <a:tcPr marL="7620" marR="7620" marT="7620" marB="0" anchor="b">
                    <a:lnL>
                      <a:noFill/>
                    </a:lnL>
                    <a:lnR>
                      <a:noFill/>
                    </a:lnR>
                    <a:lnT>
                      <a:noFill/>
                    </a:lnT>
                    <a:lnB>
                      <a:noFill/>
                    </a:lnB>
                  </a:tcPr>
                </a:tc>
                <a:extLst>
                  <a:ext uri="{0D108BD9-81ED-4DB2-BD59-A6C34878D82A}">
                    <a16:rowId xmlns:a16="http://schemas.microsoft.com/office/drawing/2014/main" val="162934027"/>
                  </a:ext>
                </a:extLst>
              </a:tr>
              <a:tr h="411083">
                <a:tc>
                  <a:txBody>
                    <a:bodyPr/>
                    <a:lstStyle/>
                    <a:p>
                      <a:pPr algn="ctr" fontAlgn="b"/>
                      <a:r>
                        <a:rPr lang="en-US" sz="1800" b="1" i="0" u="none" strike="noStrike">
                          <a:solidFill>
                            <a:srgbClr val="FFC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ctr" fontAlgn="b"/>
                      <a:r>
                        <a:rPr lang="en-US" sz="1800" b="0" i="0" u="none" strike="noStrike" dirty="0">
                          <a:solidFill>
                            <a:srgbClr val="FFC000"/>
                          </a:solidFill>
                          <a:effectLst/>
                          <a:latin typeface="Calibri" panose="020F0502020204030204" pitchFamily="34" charset="0"/>
                        </a:rPr>
                        <a:t>1447</a:t>
                      </a:r>
                    </a:p>
                  </a:txBody>
                  <a:tcPr marL="7620" marR="7620" marT="7620" marB="0" anchor="b">
                    <a:lnL>
                      <a:noFill/>
                    </a:lnL>
                    <a:lnR>
                      <a:noFill/>
                    </a:lnR>
                    <a:lnT>
                      <a:noFill/>
                    </a:lnT>
                    <a:lnB>
                      <a:noFill/>
                    </a:lnB>
                  </a:tcPr>
                </a:tc>
                <a:extLst>
                  <a:ext uri="{0D108BD9-81ED-4DB2-BD59-A6C34878D82A}">
                    <a16:rowId xmlns:a16="http://schemas.microsoft.com/office/drawing/2014/main" val="687474655"/>
                  </a:ext>
                </a:extLst>
              </a:tr>
              <a:tr h="411083">
                <a:tc>
                  <a:txBody>
                    <a:bodyPr/>
                    <a:lstStyle/>
                    <a:p>
                      <a:pPr algn="ctr" fontAlgn="b"/>
                      <a:r>
                        <a:rPr lang="en-US" sz="1800" b="0" i="0" u="none" strike="noStrike">
                          <a:solidFill>
                            <a:srgbClr val="000000"/>
                          </a:solidFill>
                          <a:effectLst/>
                          <a:latin typeface="Calibri" panose="020F0502020204030204" pitchFamily="34" charset="0"/>
                        </a:rPr>
                        <a:t>AVG</a:t>
                      </a:r>
                    </a:p>
                  </a:txBody>
                  <a:tcPr marL="7620" marR="7620" marT="7620" marB="0" anchor="b">
                    <a:lnL>
                      <a:noFill/>
                    </a:lnL>
                    <a:lnR>
                      <a:noFill/>
                    </a:lnR>
                    <a:lnT>
                      <a:noFill/>
                    </a:lnT>
                    <a:lnB>
                      <a:noFill/>
                    </a:ln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1256</a:t>
                      </a:r>
                    </a:p>
                  </a:txBody>
                  <a:tcPr marL="7620" marR="7620" marT="7620" marB="0" anchor="b">
                    <a:lnL>
                      <a:noFill/>
                    </a:lnL>
                    <a:lnR>
                      <a:noFill/>
                    </a:lnR>
                    <a:lnT>
                      <a:noFill/>
                    </a:lnT>
                    <a:lnB>
                      <a:noFill/>
                    </a:lnB>
                    <a:solidFill>
                      <a:srgbClr val="FFC000"/>
                    </a:solidFill>
                  </a:tcPr>
                </a:tc>
                <a:extLst>
                  <a:ext uri="{0D108BD9-81ED-4DB2-BD59-A6C34878D82A}">
                    <a16:rowId xmlns:a16="http://schemas.microsoft.com/office/drawing/2014/main" val="2811757400"/>
                  </a:ext>
                </a:extLst>
              </a:tr>
            </a:tbl>
          </a:graphicData>
        </a:graphic>
      </p:graphicFrame>
      <p:sp>
        <p:nvSpPr>
          <p:cNvPr id="16" name="TextBox 15">
            <a:extLst>
              <a:ext uri="{FF2B5EF4-FFF2-40B4-BE49-F238E27FC236}">
                <a16:creationId xmlns:a16="http://schemas.microsoft.com/office/drawing/2014/main" id="{F465D2FE-4781-4CF9-AC00-BB053440A420}"/>
              </a:ext>
            </a:extLst>
          </p:cNvPr>
          <p:cNvSpPr txBox="1"/>
          <p:nvPr/>
        </p:nvSpPr>
        <p:spPr>
          <a:xfrm>
            <a:off x="187750" y="5750351"/>
            <a:ext cx="11774863" cy="1107996"/>
          </a:xfrm>
          <a:prstGeom prst="rect">
            <a:avLst/>
          </a:prstGeom>
          <a:noFill/>
        </p:spPr>
        <p:txBody>
          <a:bodyPr wrap="square" rtlCol="0">
            <a:spAutoFit/>
          </a:bodyPr>
          <a:lstStyle/>
          <a:p>
            <a:pPr algn="ctr"/>
            <a:r>
              <a:rPr lang="en-US" sz="2400" dirty="0"/>
              <a:t>Base on the available data the average number of eclipses observed in Mars is 1,256 per year! </a:t>
            </a:r>
          </a:p>
          <a:p>
            <a:pPr algn="ctr"/>
            <a:endParaRPr lang="en-US" dirty="0"/>
          </a:p>
          <a:p>
            <a:pPr algn="ctr"/>
            <a:r>
              <a:rPr lang="en-US" sz="2400" dirty="0">
                <a:solidFill>
                  <a:srgbClr val="FF6600"/>
                </a:solidFill>
              </a:rPr>
              <a:t>Is it not amazing?!!</a:t>
            </a:r>
          </a:p>
        </p:txBody>
      </p:sp>
      <p:pic>
        <p:nvPicPr>
          <p:cNvPr id="17" name="Picture 16">
            <a:extLst>
              <a:ext uri="{FF2B5EF4-FFF2-40B4-BE49-F238E27FC236}">
                <a16:creationId xmlns:a16="http://schemas.microsoft.com/office/drawing/2014/main" id="{EE485FF6-F0D4-4250-A14C-B4C9031B4278}"/>
              </a:ext>
            </a:extLst>
          </p:cNvPr>
          <p:cNvPicPr>
            <a:picLocks noChangeAspect="1"/>
          </p:cNvPicPr>
          <p:nvPr/>
        </p:nvPicPr>
        <p:blipFill>
          <a:blip r:embed="rId2"/>
          <a:stretch>
            <a:fillRect/>
          </a:stretch>
        </p:blipFill>
        <p:spPr>
          <a:xfrm>
            <a:off x="4580487" y="1026796"/>
            <a:ext cx="6610308" cy="4386279"/>
          </a:xfrm>
          <a:prstGeom prst="rect">
            <a:avLst/>
          </a:prstGeom>
        </p:spPr>
      </p:pic>
    </p:spTree>
    <p:extLst>
      <p:ext uri="{BB962C8B-B14F-4D97-AF65-F5344CB8AC3E}">
        <p14:creationId xmlns:p14="http://schemas.microsoft.com/office/powerpoint/2010/main" val="8387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1576902" cy="469064"/>
          </a:xfrm>
        </p:spPr>
        <p:txBody>
          <a:bodyPr>
            <a:noAutofit/>
          </a:bodyPr>
          <a:lstStyle/>
          <a:p>
            <a:r>
              <a:rPr lang="en-US" sz="2800" dirty="0">
                <a:solidFill>
                  <a:sysClr val="windowText" lastClr="000000"/>
                </a:solidFill>
                <a:highlight>
                  <a:srgbClr val="FFFF00"/>
                </a:highlight>
              </a:rPr>
              <a:t>Q1.- What is the </a:t>
            </a:r>
            <a:r>
              <a:rPr lang="en-US" sz="2800" b="1" i="1" dirty="0">
                <a:solidFill>
                  <a:sysClr val="windowText" lastClr="000000"/>
                </a:solidFill>
                <a:highlight>
                  <a:srgbClr val="FFFF00"/>
                </a:highlight>
              </a:rPr>
              <a:t>number</a:t>
            </a:r>
            <a:r>
              <a:rPr lang="en-US" sz="2800" dirty="0">
                <a:solidFill>
                  <a:sysClr val="windowText" lastClr="000000"/>
                </a:solidFill>
                <a:highlight>
                  <a:srgbClr val="FFFF00"/>
                </a:highlight>
              </a:rPr>
              <a:t> of observed eclipses in Mars per year?</a:t>
            </a:r>
          </a:p>
        </p:txBody>
      </p:sp>
      <p:sp>
        <p:nvSpPr>
          <p:cNvPr id="3" name="TextBox 2">
            <a:extLst>
              <a:ext uri="{FF2B5EF4-FFF2-40B4-BE49-F238E27FC236}">
                <a16:creationId xmlns:a16="http://schemas.microsoft.com/office/drawing/2014/main" id="{692C139A-4797-469E-8003-6E3763A24B58}"/>
              </a:ext>
            </a:extLst>
          </p:cNvPr>
          <p:cNvSpPr txBox="1"/>
          <p:nvPr/>
        </p:nvSpPr>
        <p:spPr>
          <a:xfrm>
            <a:off x="1229804" y="6061517"/>
            <a:ext cx="9228841" cy="461665"/>
          </a:xfrm>
          <a:prstGeom prst="rect">
            <a:avLst/>
          </a:prstGeom>
          <a:noFill/>
        </p:spPr>
        <p:txBody>
          <a:bodyPr wrap="square" rtlCol="0">
            <a:spAutoFit/>
          </a:bodyPr>
          <a:lstStyle/>
          <a:p>
            <a:pPr algn="ctr"/>
            <a:r>
              <a:rPr lang="en-US" sz="2400" dirty="0"/>
              <a:t>In Mars Solar Eclipses are practically a daily event! </a:t>
            </a:r>
          </a:p>
        </p:txBody>
      </p:sp>
      <p:pic>
        <p:nvPicPr>
          <p:cNvPr id="4" name="Picture 3">
            <a:extLst>
              <a:ext uri="{FF2B5EF4-FFF2-40B4-BE49-F238E27FC236}">
                <a16:creationId xmlns:a16="http://schemas.microsoft.com/office/drawing/2014/main" id="{870E722A-3364-41DE-B2A5-2FA1E0193150}"/>
              </a:ext>
            </a:extLst>
          </p:cNvPr>
          <p:cNvPicPr>
            <a:picLocks noChangeAspect="1"/>
          </p:cNvPicPr>
          <p:nvPr/>
        </p:nvPicPr>
        <p:blipFill>
          <a:blip r:embed="rId2"/>
          <a:stretch>
            <a:fillRect/>
          </a:stretch>
        </p:blipFill>
        <p:spPr>
          <a:xfrm>
            <a:off x="2060312" y="928991"/>
            <a:ext cx="7567823" cy="5000018"/>
          </a:xfrm>
          <a:prstGeom prst="rect">
            <a:avLst/>
          </a:prstGeom>
        </p:spPr>
      </p:pic>
    </p:spTree>
    <p:extLst>
      <p:ext uri="{BB962C8B-B14F-4D97-AF65-F5344CB8AC3E}">
        <p14:creationId xmlns:p14="http://schemas.microsoft.com/office/powerpoint/2010/main" val="147550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1C9F5-6FF1-4F40-ACCF-B6AB1A16673C}"/>
              </a:ext>
            </a:extLst>
          </p:cNvPr>
          <p:cNvPicPr>
            <a:picLocks noChangeAspect="1"/>
          </p:cNvPicPr>
          <p:nvPr/>
        </p:nvPicPr>
        <p:blipFill>
          <a:blip r:embed="rId2"/>
          <a:stretch>
            <a:fillRect/>
          </a:stretch>
        </p:blipFill>
        <p:spPr>
          <a:xfrm>
            <a:off x="4752362" y="999923"/>
            <a:ext cx="7295664" cy="4858153"/>
          </a:xfrm>
          <a:prstGeom prst="rect">
            <a:avLst/>
          </a:prstGeom>
        </p:spPr>
      </p:pic>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1539194" cy="469064"/>
          </a:xfrm>
        </p:spPr>
        <p:txBody>
          <a:bodyPr>
            <a:normAutofit fontScale="90000"/>
          </a:bodyPr>
          <a:lstStyle/>
          <a:p>
            <a:r>
              <a:rPr lang="en-US" sz="3100" dirty="0">
                <a:solidFill>
                  <a:schemeClr val="tx2">
                    <a:lumMod val="25000"/>
                  </a:schemeClr>
                </a:solidFill>
                <a:highlight>
                  <a:srgbClr val="FFFF00"/>
                </a:highlight>
              </a:rPr>
              <a:t>Q2 &amp; Q3.- What is the average and P50 </a:t>
            </a:r>
            <a:r>
              <a:rPr lang="en-US" sz="3100" b="1" i="1" dirty="0">
                <a:solidFill>
                  <a:schemeClr val="tx2">
                    <a:lumMod val="25000"/>
                  </a:schemeClr>
                </a:solidFill>
                <a:highlight>
                  <a:srgbClr val="FFFF00"/>
                </a:highlight>
              </a:rPr>
              <a:t>duration</a:t>
            </a:r>
            <a:r>
              <a:rPr lang="en-US" sz="3100" dirty="0">
                <a:solidFill>
                  <a:schemeClr val="tx2">
                    <a:lumMod val="25000"/>
                  </a:schemeClr>
                </a:solidFill>
                <a:highlight>
                  <a:srgbClr val="FFFF00"/>
                </a:highlight>
              </a:rPr>
              <a:t> of these Eclipses per year?</a:t>
            </a:r>
            <a:endParaRPr lang="en-US" dirty="0">
              <a:solidFill>
                <a:schemeClr val="tx2">
                  <a:lumMod val="25000"/>
                </a:schemeClr>
              </a:solidFill>
              <a:highlight>
                <a:srgbClr val="FFFF00"/>
              </a:highlight>
            </a:endParaRPr>
          </a:p>
        </p:txBody>
      </p:sp>
      <p:sp>
        <p:nvSpPr>
          <p:cNvPr id="9" name="TextBox 8">
            <a:extLst>
              <a:ext uri="{FF2B5EF4-FFF2-40B4-BE49-F238E27FC236}">
                <a16:creationId xmlns:a16="http://schemas.microsoft.com/office/drawing/2014/main" id="{AF35A06A-33E5-4367-B123-111973869AD0}"/>
              </a:ext>
            </a:extLst>
          </p:cNvPr>
          <p:cNvSpPr txBox="1"/>
          <p:nvPr/>
        </p:nvSpPr>
        <p:spPr>
          <a:xfrm>
            <a:off x="471340" y="5884430"/>
            <a:ext cx="11255604" cy="830997"/>
          </a:xfrm>
          <a:prstGeom prst="rect">
            <a:avLst/>
          </a:prstGeom>
          <a:noFill/>
        </p:spPr>
        <p:txBody>
          <a:bodyPr wrap="square" rtlCol="0">
            <a:spAutoFit/>
          </a:bodyPr>
          <a:lstStyle/>
          <a:p>
            <a:r>
              <a:rPr lang="en-US" sz="2400" dirty="0"/>
              <a:t>Eclipses in Mars can last for as long as 55 minutes and could be as short as half a minute. </a:t>
            </a:r>
          </a:p>
          <a:p>
            <a:pPr algn="ctr"/>
            <a:r>
              <a:rPr lang="en-US" sz="2400" dirty="0"/>
              <a:t>As P50 goes, they last 34 minutes!</a:t>
            </a:r>
          </a:p>
        </p:txBody>
      </p:sp>
      <p:pic>
        <p:nvPicPr>
          <p:cNvPr id="4098" name="Picture 2">
            <a:extLst>
              <a:ext uri="{FF2B5EF4-FFF2-40B4-BE49-F238E27FC236}">
                <a16:creationId xmlns:a16="http://schemas.microsoft.com/office/drawing/2014/main" id="{12FD391A-C114-4DB0-BC79-20DC873247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96" r="27613"/>
          <a:stretch/>
        </p:blipFill>
        <p:spPr bwMode="auto">
          <a:xfrm rot="885207">
            <a:off x="3109313" y="962900"/>
            <a:ext cx="1037533" cy="12721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D5C4C2D-9BD5-4CC4-8A87-4C050927278B}"/>
              </a:ext>
            </a:extLst>
          </p:cNvPr>
          <p:cNvPicPr>
            <a:picLocks noChangeAspect="1"/>
          </p:cNvPicPr>
          <p:nvPr/>
        </p:nvPicPr>
        <p:blipFill>
          <a:blip r:embed="rId4"/>
          <a:stretch>
            <a:fillRect/>
          </a:stretch>
        </p:blipFill>
        <p:spPr>
          <a:xfrm>
            <a:off x="125120" y="2374301"/>
            <a:ext cx="4541914" cy="1054699"/>
          </a:xfrm>
          <a:prstGeom prst="rect">
            <a:avLst/>
          </a:prstGeom>
        </p:spPr>
      </p:pic>
      <p:pic>
        <p:nvPicPr>
          <p:cNvPr id="11" name="Picture 10">
            <a:extLst>
              <a:ext uri="{FF2B5EF4-FFF2-40B4-BE49-F238E27FC236}">
                <a16:creationId xmlns:a16="http://schemas.microsoft.com/office/drawing/2014/main" id="{96E79447-E0FE-4DAC-BCAF-29F191559268}"/>
              </a:ext>
            </a:extLst>
          </p:cNvPr>
          <p:cNvPicPr>
            <a:picLocks noChangeAspect="1"/>
          </p:cNvPicPr>
          <p:nvPr/>
        </p:nvPicPr>
        <p:blipFill>
          <a:blip r:embed="rId5"/>
          <a:stretch>
            <a:fillRect/>
          </a:stretch>
        </p:blipFill>
        <p:spPr>
          <a:xfrm>
            <a:off x="1781346" y="1105563"/>
            <a:ext cx="1010452" cy="845786"/>
          </a:xfrm>
          <a:prstGeom prst="rect">
            <a:avLst/>
          </a:prstGeom>
        </p:spPr>
      </p:pic>
      <p:pic>
        <p:nvPicPr>
          <p:cNvPr id="13" name="Picture 2">
            <a:extLst>
              <a:ext uri="{FF2B5EF4-FFF2-40B4-BE49-F238E27FC236}">
                <a16:creationId xmlns:a16="http://schemas.microsoft.com/office/drawing/2014/main" id="{3DF330C5-EE63-4C8B-9DEC-B1A9FD1AEE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795" r="28266" b="12452"/>
          <a:stretch/>
        </p:blipFill>
        <p:spPr bwMode="auto">
          <a:xfrm rot="12237620">
            <a:off x="465684" y="1044949"/>
            <a:ext cx="789914" cy="11137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47C59B1-5395-43B6-B610-3C61AFE8BCD4}"/>
              </a:ext>
            </a:extLst>
          </p:cNvPr>
          <p:cNvSpPr txBox="1"/>
          <p:nvPr/>
        </p:nvSpPr>
        <p:spPr>
          <a:xfrm>
            <a:off x="11172502" y="1105563"/>
            <a:ext cx="554442" cy="1077218"/>
          </a:xfrm>
          <a:prstGeom prst="rect">
            <a:avLst/>
          </a:prstGeom>
          <a:solidFill>
            <a:schemeClr val="tx1"/>
          </a:solidFill>
          <a:ln>
            <a:solidFill>
              <a:schemeClr val="bg1"/>
            </a:solidFill>
          </a:ln>
        </p:spPr>
        <p:txBody>
          <a:bodyPr wrap="square" rtlCol="0">
            <a:spAutoFit/>
          </a:bodyPr>
          <a:lstStyle/>
          <a:p>
            <a:r>
              <a:rPr lang="en-US" sz="1600" b="1" dirty="0">
                <a:solidFill>
                  <a:schemeClr val="bg1"/>
                </a:solidFill>
              </a:rPr>
              <a:t>Max</a:t>
            </a:r>
          </a:p>
          <a:p>
            <a:r>
              <a:rPr lang="en-US" sz="1600" b="1" dirty="0">
                <a:solidFill>
                  <a:schemeClr val="bg1"/>
                </a:solidFill>
              </a:rPr>
              <a:t>Avg</a:t>
            </a:r>
          </a:p>
          <a:p>
            <a:r>
              <a:rPr lang="en-US" sz="1600" b="1" dirty="0">
                <a:solidFill>
                  <a:schemeClr val="bg1"/>
                </a:solidFill>
              </a:rPr>
              <a:t>P50</a:t>
            </a:r>
          </a:p>
          <a:p>
            <a:r>
              <a:rPr lang="en-US" sz="1600" b="1" dirty="0">
                <a:solidFill>
                  <a:schemeClr val="bg1"/>
                </a:solidFill>
              </a:rPr>
              <a:t>Min</a:t>
            </a:r>
          </a:p>
        </p:txBody>
      </p:sp>
    </p:spTree>
    <p:extLst>
      <p:ext uri="{BB962C8B-B14F-4D97-AF65-F5344CB8AC3E}">
        <p14:creationId xmlns:p14="http://schemas.microsoft.com/office/powerpoint/2010/main" val="393911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0515600" cy="469064"/>
          </a:xfrm>
        </p:spPr>
        <p:txBody>
          <a:bodyPr>
            <a:noAutofit/>
          </a:bodyPr>
          <a:lstStyle/>
          <a:p>
            <a:r>
              <a:rPr lang="en-US" sz="2800" dirty="0">
                <a:solidFill>
                  <a:schemeClr val="tx2">
                    <a:lumMod val="25000"/>
                  </a:schemeClr>
                </a:solidFill>
                <a:highlight>
                  <a:srgbClr val="FFFF00"/>
                </a:highlight>
              </a:rPr>
              <a:t>Q4- Are the </a:t>
            </a:r>
            <a:r>
              <a:rPr lang="en-US" sz="2800" b="1" i="1" dirty="0">
                <a:solidFill>
                  <a:schemeClr val="tx2">
                    <a:lumMod val="25000"/>
                  </a:schemeClr>
                </a:solidFill>
                <a:highlight>
                  <a:srgbClr val="FFFF00"/>
                </a:highlight>
              </a:rPr>
              <a:t>numbers</a:t>
            </a:r>
            <a:r>
              <a:rPr lang="en-US" sz="2800" dirty="0">
                <a:solidFill>
                  <a:schemeClr val="tx2">
                    <a:lumMod val="25000"/>
                  </a:schemeClr>
                </a:solidFill>
                <a:highlight>
                  <a:srgbClr val="FFFF00"/>
                </a:highlight>
              </a:rPr>
              <a:t> of eclipses a function of Mars distance to sun? </a:t>
            </a:r>
            <a:endParaRPr lang="en-US" sz="2800" dirty="0">
              <a:solidFill>
                <a:schemeClr val="tx2">
                  <a:lumMod val="25000"/>
                </a:schemeClr>
              </a:solidFill>
            </a:endParaRPr>
          </a:p>
        </p:txBody>
      </p:sp>
      <p:sp>
        <p:nvSpPr>
          <p:cNvPr id="5" name="TextBox 4">
            <a:extLst>
              <a:ext uri="{FF2B5EF4-FFF2-40B4-BE49-F238E27FC236}">
                <a16:creationId xmlns:a16="http://schemas.microsoft.com/office/drawing/2014/main" id="{F2FCB216-7C0C-4246-A523-5F94ADB9D39B}"/>
              </a:ext>
            </a:extLst>
          </p:cNvPr>
          <p:cNvSpPr txBox="1"/>
          <p:nvPr/>
        </p:nvSpPr>
        <p:spPr>
          <a:xfrm>
            <a:off x="405353" y="5792759"/>
            <a:ext cx="10854965" cy="1015663"/>
          </a:xfrm>
          <a:prstGeom prst="rect">
            <a:avLst/>
          </a:prstGeom>
          <a:noFill/>
        </p:spPr>
        <p:txBody>
          <a:bodyPr wrap="square" rtlCol="0">
            <a:spAutoFit/>
          </a:bodyPr>
          <a:lstStyle/>
          <a:p>
            <a:pPr algn="ctr"/>
            <a:r>
              <a:rPr lang="en-US" sz="2000" dirty="0"/>
              <a:t>The Mars distance to sun is always changing.</a:t>
            </a:r>
          </a:p>
          <a:p>
            <a:pPr algn="ctr"/>
            <a:r>
              <a:rPr lang="en-US" sz="2000" dirty="0"/>
              <a:t>It increases for periods of time and decreases in other periods of time.</a:t>
            </a:r>
          </a:p>
          <a:p>
            <a:pPr algn="ctr"/>
            <a:r>
              <a:rPr lang="en-US" sz="2000" dirty="0">
                <a:solidFill>
                  <a:srgbClr val="FF6600"/>
                </a:solidFill>
              </a:rPr>
              <a:t>Let’s plot just 1 year and just when in moving away from the sun!! </a:t>
            </a:r>
          </a:p>
        </p:txBody>
      </p:sp>
      <p:pic>
        <p:nvPicPr>
          <p:cNvPr id="4" name="Picture 3">
            <a:extLst>
              <a:ext uri="{FF2B5EF4-FFF2-40B4-BE49-F238E27FC236}">
                <a16:creationId xmlns:a16="http://schemas.microsoft.com/office/drawing/2014/main" id="{EC64D0BE-CE5A-4964-B106-A0A8AC272283}"/>
              </a:ext>
            </a:extLst>
          </p:cNvPr>
          <p:cNvPicPr>
            <a:picLocks noChangeAspect="1"/>
          </p:cNvPicPr>
          <p:nvPr/>
        </p:nvPicPr>
        <p:blipFill>
          <a:blip r:embed="rId2"/>
          <a:stretch>
            <a:fillRect/>
          </a:stretch>
        </p:blipFill>
        <p:spPr>
          <a:xfrm>
            <a:off x="2822382" y="1110821"/>
            <a:ext cx="6547236" cy="4636357"/>
          </a:xfrm>
          <a:prstGeom prst="rect">
            <a:avLst/>
          </a:prstGeom>
        </p:spPr>
      </p:pic>
    </p:spTree>
    <p:extLst>
      <p:ext uri="{BB962C8B-B14F-4D97-AF65-F5344CB8AC3E}">
        <p14:creationId xmlns:p14="http://schemas.microsoft.com/office/powerpoint/2010/main" val="3271125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2928</TotalTime>
  <Words>1236</Words>
  <Application>Microsoft Office PowerPoint</Application>
  <PresentationFormat>Widescreen</PresentationFormat>
  <Paragraphs>165</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GROUP 4</vt:lpstr>
      <vt:lpstr>Background</vt:lpstr>
      <vt:lpstr>Our Burning Questions</vt:lpstr>
      <vt:lpstr>Data Inputs</vt:lpstr>
      <vt:lpstr>Results and Observations</vt:lpstr>
      <vt:lpstr>Q1.- What is the number of observed eclipses in Mars per year?</vt:lpstr>
      <vt:lpstr>Q1.- What is the number of observed eclipses in Mars per year?</vt:lpstr>
      <vt:lpstr>Q2 &amp; Q3.- What is the average and P50 duration of these Eclipses per year?</vt:lpstr>
      <vt:lpstr>Q4- Are the numbers of eclipses a function of Mars distance to sun? </vt:lpstr>
      <vt:lpstr>Q4- Are the numbers of eclipses a function of Mars distance to sun? </vt:lpstr>
      <vt:lpstr>Summary</vt:lpstr>
      <vt:lpstr>Paper Abstract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Santana</dc:creator>
  <cp:lastModifiedBy>Luis Santana</cp:lastModifiedBy>
  <cp:revision>110</cp:revision>
  <dcterms:created xsi:type="dcterms:W3CDTF">2019-11-20T20:06:58Z</dcterms:created>
  <dcterms:modified xsi:type="dcterms:W3CDTF">2019-11-22T23:40:12Z</dcterms:modified>
</cp:coreProperties>
</file>