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409" r:id="rId3"/>
    <p:sldId id="410" r:id="rId4"/>
    <p:sldId id="411" r:id="rId5"/>
    <p:sldId id="412" r:id="rId6"/>
    <p:sldId id="413" r:id="rId7"/>
    <p:sldId id="414" r:id="rId8"/>
    <p:sldId id="41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6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8.xml"/><Relationship Id="rId3" Type="http://schemas.openxmlformats.org/officeDocument/2006/relationships/image" Target="../media/image2.pn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3.png"/><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image" Target="../media/image1.svg"/><Relationship Id="rId2" Type="http://schemas.openxmlformats.org/officeDocument/2006/relationships/image" Target="../media/image4.png"/><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image" Target="../media/image5.jpeg"/><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8973820" cy="1593850"/>
          </a:xfrm>
        </p:spPr>
        <p:txBody>
          <a:bodyPr>
            <a:normAutofit fontScale="90000"/>
          </a:bodyPr>
          <a:p>
            <a:r>
              <a:rPr lang="zh-CN" altLang="zh-CN" sz="3555"/>
              <a:t>Implement a search engine with domain-combination search function </a:t>
            </a:r>
            <a:endParaRPr lang="zh-CN" altLang="zh-CN" sz="3555"/>
          </a:p>
        </p:txBody>
      </p:sp>
      <p:sp>
        <p:nvSpPr>
          <p:cNvPr id="3" name="副标题 2"/>
          <p:cNvSpPr>
            <a:spLocks noGrp="1"/>
          </p:cNvSpPr>
          <p:nvPr>
            <p:ph type="subTitle" idx="1"/>
            <p:custDataLst>
              <p:tags r:id="rId2"/>
            </p:custDataLst>
          </p:nvPr>
        </p:nvSpPr>
        <p:spPr>
          <a:xfrm>
            <a:off x="2718990" y="5000580"/>
            <a:ext cx="9799200" cy="1472400"/>
          </a:xfrm>
        </p:spPr>
        <p:txBody>
          <a:bodyPr>
            <a:normAutofit fontScale="25000"/>
          </a:bodyPr>
          <a:p>
            <a:r>
              <a:rPr lang="en-US" altLang="zh-CN"/>
              <a:t>                                        </a:t>
            </a:r>
            <a:endParaRPr lang="en-US" altLang="zh-CN"/>
          </a:p>
          <a:p>
            <a:endParaRPr lang="en-US" altLang="zh-CN"/>
          </a:p>
          <a:p>
            <a:endParaRPr lang="en-US" altLang="zh-CN" sz="5000"/>
          </a:p>
          <a:p>
            <a:r>
              <a:rPr lang="en-US" altLang="zh-CN" sz="8000"/>
              <a:t>                                      Yang Bao</a:t>
            </a:r>
            <a:endParaRPr lang="en-US" altLang="zh-CN" sz="8000"/>
          </a:p>
          <a:p>
            <a:r>
              <a:rPr lang="en-US" altLang="zh-CN" sz="8000"/>
              <a:t>                                         2020/04/08</a:t>
            </a:r>
            <a:endParaRPr lang="en-US" altLang="zh-CN" sz="8000"/>
          </a:p>
        </p:txBody>
      </p:sp>
      <p:pic>
        <p:nvPicPr>
          <p:cNvPr id="4" name="图片 3"/>
          <p:cNvPicPr>
            <a:picLocks noChangeAspect="1"/>
          </p:cNvPicPr>
          <p:nvPr/>
        </p:nvPicPr>
        <p:blipFill>
          <a:blip r:embed="rId3"/>
          <a:stretch>
            <a:fillRect/>
          </a:stretch>
        </p:blipFill>
        <p:spPr>
          <a:xfrm>
            <a:off x="2461895" y="2613025"/>
            <a:ext cx="5942965" cy="312483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36575" y="773430"/>
            <a:ext cx="8199120" cy="316865"/>
          </a:xfrm>
        </p:spPr>
        <p:txBody>
          <a:bodyPr>
            <a:normAutofit fontScale="90000"/>
          </a:bodyPr>
          <a:p>
            <a:r>
              <a:rPr lang="en-US" altLang="zh-CN" sz="2220"/>
              <a:t>        </a:t>
            </a:r>
            <a:r>
              <a:rPr lang="en-US" altLang="zh-CN" sz="2665"/>
              <a:t>What is domain-combination search?</a:t>
            </a:r>
            <a:br>
              <a:rPr lang="en-US" altLang="zh-CN" sz="2665"/>
            </a:br>
            <a:br>
              <a:rPr lang="en-US" altLang="zh-CN" sz="2220"/>
            </a:br>
            <a:r>
              <a:rPr lang="en-US" altLang="zh-CN" sz="1780"/>
              <a:t>one example of single-domain search in a movie website </a:t>
            </a:r>
            <a:endParaRPr lang="en-US" altLang="zh-CN" sz="1780"/>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pic>
        <p:nvPicPr>
          <p:cNvPr id="4" name="图片 3" descr="6"/>
          <p:cNvPicPr>
            <a:picLocks noChangeAspect="1"/>
          </p:cNvPicPr>
          <p:nvPr/>
        </p:nvPicPr>
        <p:blipFill>
          <a:blip r:embed="rId3"/>
          <a:stretch>
            <a:fillRect/>
          </a:stretch>
        </p:blipFill>
        <p:spPr>
          <a:xfrm>
            <a:off x="918845" y="1153795"/>
            <a:ext cx="7250430" cy="3748405"/>
          </a:xfrm>
          <a:prstGeom prst="rect">
            <a:avLst/>
          </a:prstGeom>
        </p:spPr>
      </p:pic>
      <p:sp>
        <p:nvSpPr>
          <p:cNvPr id="5" name="文本框 4"/>
          <p:cNvSpPr txBox="1"/>
          <p:nvPr/>
        </p:nvSpPr>
        <p:spPr>
          <a:xfrm>
            <a:off x="536575" y="5033010"/>
            <a:ext cx="9979660" cy="1476375"/>
          </a:xfrm>
          <a:prstGeom prst="rect">
            <a:avLst/>
          </a:prstGeom>
          <a:noFill/>
        </p:spPr>
        <p:txBody>
          <a:bodyPr wrap="square" rtlCol="0">
            <a:spAutoFit/>
          </a:bodyPr>
          <a:p>
            <a:r>
              <a:rPr lang="en-US" altLang="zh-CN"/>
              <a:t>domain-combination search:</a:t>
            </a:r>
            <a:endParaRPr lang="en-US" altLang="zh-CN"/>
          </a:p>
          <a:p>
            <a:r>
              <a:rPr lang="en-US" altLang="zh-CN"/>
              <a:t>searching for related documents in multiple domains. For example, when we search a film with key words, all the domains should be considered including film name, description of the plot and the comments given by audience. Based on the searching results in multiple domains, the Top K related documents can be selected.</a:t>
            </a:r>
            <a:endParaRPr lang="en-US" altLang="zh-CN"/>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704850" y="683895"/>
            <a:ext cx="6769735" cy="565785"/>
          </a:xfrm>
        </p:spPr>
        <p:txBody>
          <a:bodyPr>
            <a:normAutofit fontScale="90000"/>
          </a:bodyPr>
          <a:p>
            <a:r>
              <a:rPr lang="en-US" altLang="zh-CN" sz="2800"/>
              <a:t>Implement single-domain search</a:t>
            </a:r>
            <a:endParaRPr lang="en-US" altLang="zh-CN" sz="2800"/>
          </a:p>
        </p:txBody>
      </p:sp>
      <p:sp>
        <p:nvSpPr>
          <p:cNvPr id="5" name="文本框 4"/>
          <p:cNvSpPr txBox="1"/>
          <p:nvPr/>
        </p:nvSpPr>
        <p:spPr>
          <a:xfrm>
            <a:off x="1110615" y="1711325"/>
            <a:ext cx="10241915" cy="1476375"/>
          </a:xfrm>
          <a:prstGeom prst="rect">
            <a:avLst/>
          </a:prstGeom>
          <a:noFill/>
        </p:spPr>
        <p:txBody>
          <a:bodyPr wrap="square" rtlCol="0">
            <a:spAutoFit/>
          </a:bodyPr>
          <a:p>
            <a:r>
              <a:rPr lang="zh-CN" altLang="en-US"/>
              <a:t>1.construct the inverted index.</a:t>
            </a:r>
            <a:endParaRPr lang="zh-CN" altLang="en-US"/>
          </a:p>
          <a:p>
            <a:endParaRPr lang="zh-CN" altLang="en-US"/>
          </a:p>
          <a:p>
            <a:r>
              <a:rPr lang="zh-CN" altLang="en-US"/>
              <a:t>2. implement BM25 algorithm to get the basic score of each document.</a:t>
            </a:r>
            <a:endParaRPr lang="zh-CN" altLang="en-US"/>
          </a:p>
          <a:p>
            <a:endParaRPr lang="zh-CN" altLang="en-US"/>
          </a:p>
          <a:p>
            <a:endParaRPr lang="zh-CN" altLang="en-US"/>
          </a:p>
        </p:txBody>
      </p:sp>
      <p:pic>
        <p:nvPicPr>
          <p:cNvPr id="13" name="image4.png"/>
          <p:cNvPicPr preferRelativeResize="0"/>
          <p:nvPr/>
        </p:nvPicPr>
        <p:blipFill>
          <a:blip r:embed="rId2"/>
          <a:srcRect/>
          <a:stretch>
            <a:fillRect/>
          </a:stretch>
        </p:blipFill>
        <p:spPr>
          <a:xfrm>
            <a:off x="1110615" y="2707640"/>
            <a:ext cx="6967855" cy="1442720"/>
          </a:xfrm>
          <a:prstGeom prst="rect">
            <a:avLst/>
          </a:prstGeom>
        </p:spPr>
      </p:pic>
      <p:sp>
        <p:nvSpPr>
          <p:cNvPr id="6" name="文本框 5"/>
          <p:cNvSpPr txBox="1"/>
          <p:nvPr/>
        </p:nvSpPr>
        <p:spPr>
          <a:xfrm>
            <a:off x="1130300" y="4581525"/>
            <a:ext cx="7854950" cy="368300"/>
          </a:xfrm>
          <a:prstGeom prst="rect">
            <a:avLst/>
          </a:prstGeom>
          <a:noFill/>
        </p:spPr>
        <p:txBody>
          <a:bodyPr wrap="square" rtlCol="0">
            <a:spAutoFit/>
          </a:bodyPr>
          <a:p>
            <a:r>
              <a:rPr lang="en-US" altLang="zh-CN"/>
              <a:t>3. rank all the documents and use min Heap to get the Top K documents.</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572135"/>
            <a:ext cx="9364980" cy="478790"/>
          </a:xfrm>
        </p:spPr>
        <p:txBody>
          <a:bodyPr>
            <a:normAutofit fontScale="90000"/>
          </a:bodyPr>
          <a:p>
            <a:r>
              <a:rPr lang="en-US" altLang="zh-CN" sz="3110">
                <a:sym typeface="+mn-ea"/>
              </a:rPr>
              <a:t>Implement domain-combination search</a:t>
            </a:r>
            <a:endParaRPr lang="zh-CN" altLang="zh-CN" sz="3110"/>
          </a:p>
        </p:txBody>
      </p:sp>
      <p:sp>
        <p:nvSpPr>
          <p:cNvPr id="5" name="文本框 4"/>
          <p:cNvSpPr txBox="1"/>
          <p:nvPr/>
        </p:nvSpPr>
        <p:spPr>
          <a:xfrm>
            <a:off x="667385" y="1419860"/>
            <a:ext cx="9385300" cy="3823335"/>
          </a:xfrm>
          <a:prstGeom prst="rect">
            <a:avLst/>
          </a:prstGeom>
          <a:noFill/>
        </p:spPr>
        <p:txBody>
          <a:bodyPr wrap="square" rtlCol="0">
            <a:spAutoFit/>
          </a:bodyPr>
          <a:p>
            <a:pPr>
              <a:lnSpc>
                <a:spcPct val="90000"/>
              </a:lnSpc>
            </a:pPr>
            <a:r>
              <a:rPr lang="en-US" altLang="zh-CN"/>
              <a:t>Assumption 1 :  the closer the length of query keywords is to the average length of movie names, the more likely the user is to query the film by its name.</a:t>
            </a:r>
            <a:endParaRPr lang="en-US" altLang="zh-CN"/>
          </a:p>
          <a:p>
            <a:pPr>
              <a:lnSpc>
                <a:spcPct val="90000"/>
              </a:lnSpc>
            </a:pPr>
            <a:endParaRPr lang="en-US" altLang="zh-CN"/>
          </a:p>
          <a:p>
            <a:pPr>
              <a:lnSpc>
                <a:spcPct val="90000"/>
              </a:lnSpc>
            </a:pPr>
            <a:r>
              <a:rPr lang="en-US" altLang="zh-CN"/>
              <a:t>Assumption 2:   all the domains are independent.</a:t>
            </a:r>
            <a:endParaRPr lang="en-US" altLang="zh-CN"/>
          </a:p>
          <a:p>
            <a:pPr>
              <a:lnSpc>
                <a:spcPct val="90000"/>
              </a:lnSpc>
            </a:pPr>
            <a:endParaRPr lang="en-US" altLang="zh-CN"/>
          </a:p>
          <a:p>
            <a:pPr>
              <a:lnSpc>
                <a:spcPct val="90000"/>
              </a:lnSpc>
            </a:pPr>
            <a:r>
              <a:rPr lang="en-US" altLang="zh-CN"/>
              <a:t>Sf=k1*S1+K2*S2+K3*S3 , S1 is the score of searching in the name domain, S2 is the score of searcing in the comment score, S3 is the score searching in the summary domain.</a:t>
            </a:r>
            <a:endParaRPr lang="en-US" altLang="zh-CN"/>
          </a:p>
          <a:p>
            <a:pPr>
              <a:lnSpc>
                <a:spcPct val="90000"/>
              </a:lnSpc>
            </a:pPr>
            <a:endParaRPr lang="en-US" altLang="zh-CN"/>
          </a:p>
          <a:p>
            <a:pPr>
              <a:lnSpc>
                <a:spcPct val="90000"/>
              </a:lnSpc>
            </a:pPr>
            <a:r>
              <a:rPr lang="en-US" altLang="zh-CN"/>
              <a:t>Suppose that the average length of film names in the data set is l1, then the weight of S1 (k1) increases when the length of the query approaches l1. So I use the Gaussian function to simulate the process of changes in K1.</a:t>
            </a:r>
            <a:endParaRPr lang="en-US" altLang="zh-CN"/>
          </a:p>
          <a:p>
            <a:pPr>
              <a:lnSpc>
                <a:spcPct val="90000"/>
              </a:lnSpc>
            </a:pPr>
            <a:endParaRPr lang="en-US" altLang="zh-CN"/>
          </a:p>
          <a:p>
            <a:pPr>
              <a:lnSpc>
                <a:spcPct val="90000"/>
              </a:lnSpc>
            </a:pPr>
            <a:r>
              <a:rPr lang="en-US" altLang="zh-CN"/>
              <a:t>This is the gaussian function. σ is the standard deviation and μ is the mathematical expectation.</a:t>
            </a:r>
            <a:endParaRPr lang="en-US" altLang="zh-CN"/>
          </a:p>
          <a:p>
            <a:pPr>
              <a:lnSpc>
                <a:spcPct val="90000"/>
              </a:lnSpc>
            </a:pPr>
            <a:endParaRPr lang="en-US" altLang="zh-CN"/>
          </a:p>
        </p:txBody>
      </p:sp>
      <p:pic>
        <p:nvPicPr>
          <p:cNvPr id="7" name="图片 7" descr="8aa9ff808602c27f1d9d63d7b2c115388a34f19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2975" y="5068570"/>
            <a:ext cx="4041140" cy="101028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2" descr="IMG_256"/>
          <p:cNvPicPr>
            <a:picLocks noChangeAspect="1"/>
          </p:cNvPicPr>
          <p:nvPr>
            <p:custDataLst>
              <p:tags r:id="rId1"/>
            </p:custDataLst>
          </p:nvPr>
        </p:nvPicPr>
        <p:blipFill>
          <a:blip r:embed="rId2"/>
          <a:stretch>
            <a:fillRect/>
          </a:stretch>
        </p:blipFill>
        <p:spPr>
          <a:xfrm>
            <a:off x="911225" y="2136775"/>
            <a:ext cx="7754620" cy="4396740"/>
          </a:xfrm>
          <a:prstGeom prst="rect">
            <a:avLst/>
          </a:prstGeom>
          <a:noFill/>
          <a:ln w="9525">
            <a:noFill/>
          </a:ln>
        </p:spPr>
      </p:pic>
      <p:sp>
        <p:nvSpPr>
          <p:cNvPr id="2" name="文本框 1"/>
          <p:cNvSpPr txBox="1"/>
          <p:nvPr/>
        </p:nvSpPr>
        <p:spPr>
          <a:xfrm>
            <a:off x="911225" y="432435"/>
            <a:ext cx="7996555" cy="1198880"/>
          </a:xfrm>
          <a:prstGeom prst="rect">
            <a:avLst/>
          </a:prstGeom>
          <a:noFill/>
        </p:spPr>
        <p:txBody>
          <a:bodyPr wrap="square" rtlCol="0">
            <a:spAutoFit/>
          </a:bodyPr>
          <a:p>
            <a:r>
              <a:rPr lang="zh-CN" altLang="en-US"/>
              <a:t>We let σ=1,μ=l1</a:t>
            </a:r>
            <a:r>
              <a:rPr lang="en-US" altLang="zh-CN"/>
              <a:t>,l1 is the average length of all the film names. So when x=l1( x is the length of the query key words), the weight of S1(</a:t>
            </a:r>
            <a:r>
              <a:rPr lang="en-US" altLang="zh-CN">
                <a:sym typeface="+mn-ea"/>
              </a:rPr>
              <a:t> the score of searching in the name domain</a:t>
            </a:r>
            <a:r>
              <a:rPr lang="en-US" altLang="zh-CN"/>
              <a:t>) reaches the highest. when x  appraches both sides, the weight decreases.</a:t>
            </a:r>
            <a:endParaRPr lang="en-US" altLang="zh-CN"/>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0870" y="767080"/>
            <a:ext cx="11063605" cy="4246245"/>
          </a:xfrm>
          <a:prstGeom prst="rect">
            <a:avLst/>
          </a:prstGeom>
          <a:noFill/>
        </p:spPr>
        <p:txBody>
          <a:bodyPr wrap="square" rtlCol="0" anchor="t">
            <a:spAutoFit/>
          </a:bodyPr>
          <a:p>
            <a:r>
              <a:rPr lang="zh-CN" altLang="en-US"/>
              <a:t>Sf=g(x)*S1+(1-g(x))* ε1*S2+(1-g(x))* ε2*S3.</a:t>
            </a:r>
            <a:endParaRPr lang="zh-CN" altLang="en-US"/>
          </a:p>
          <a:p>
            <a:endParaRPr lang="zh-CN" altLang="en-US"/>
          </a:p>
          <a:p>
            <a:r>
              <a:rPr lang="zh-CN" altLang="en-US"/>
              <a:t>Now,we still need to do some improvement on Sf, because the value of S1,,S2 and S3 are not in the same range. So we need to do Normalization on the original Score.</a:t>
            </a:r>
            <a:endParaRPr lang="zh-CN" altLang="en-US"/>
          </a:p>
          <a:p>
            <a:endParaRPr lang="zh-CN" altLang="en-US"/>
          </a:p>
          <a:p>
            <a:endParaRPr lang="zh-CN" altLang="en-US"/>
          </a:p>
          <a:p>
            <a:endParaRPr lang="zh-CN" altLang="en-US"/>
          </a:p>
          <a:p>
            <a:endParaRPr lang="zh-CN" altLang="en-US"/>
          </a:p>
          <a:p>
            <a:endParaRPr lang="zh-CN" altLang="en-US"/>
          </a:p>
          <a:p>
            <a:r>
              <a:rPr lang="zh-CN" altLang="en-US"/>
              <a:t>So the value of Si,j is also in [0,1]. Also, we multiply the result by N to offset the effect of normalization on the result value, in which N is the number of films in the data set.</a:t>
            </a:r>
            <a:endParaRPr lang="zh-CN" altLang="en-US"/>
          </a:p>
          <a:p>
            <a:r>
              <a:rPr lang="en-US" altLang="zh-CN"/>
              <a:t>	</a:t>
            </a:r>
            <a:endParaRPr lang="zh-CN" altLang="en-US"/>
          </a:p>
          <a:p>
            <a:r>
              <a:rPr lang="en-US" altLang="zh-CN"/>
              <a:t>So we can get the calculation formula of the final score:</a:t>
            </a:r>
            <a:endParaRPr lang="en-US" altLang="zh-CN"/>
          </a:p>
          <a:p>
            <a:endParaRPr lang="zh-CN" altLang="en-US"/>
          </a:p>
          <a:p>
            <a:r>
              <a:rPr lang="zh-CN" altLang="en-US"/>
              <a:t>Sf=[ g(x)*S1/       +(1-g(x))* ε1*S2/        +(1-g(x))* ε2*S3/         ]*N.</a:t>
            </a:r>
            <a:endParaRPr lang="zh-CN" altLang="en-US"/>
          </a:p>
        </p:txBody>
      </p:sp>
      <p:graphicFrame>
        <p:nvGraphicFramePr>
          <p:cNvPr id="-2147482623" name="对象 -2147482624"/>
          <p:cNvGraphicFramePr>
            <a:graphicFrameLocks noChangeAspect="1"/>
          </p:cNvGraphicFramePr>
          <p:nvPr/>
        </p:nvGraphicFramePr>
        <p:xfrm>
          <a:off x="1092200" y="2299970"/>
          <a:ext cx="1606550" cy="692150"/>
        </p:xfrm>
        <a:graphic>
          <a:graphicData uri="http://schemas.openxmlformats.org/presentationml/2006/ole">
            <mc:AlternateContent xmlns:mc="http://schemas.openxmlformats.org/markup-compatibility/2006">
              <mc:Choice xmlns:v="urn:schemas-microsoft-com:vml" Requires="v">
                <p:oleObj spid="_x0000_s3076" name="" r:id="rId1" imgW="1002665" imgH="431800" progId="Equation.KSEE3">
                  <p:embed/>
                </p:oleObj>
              </mc:Choice>
              <mc:Fallback>
                <p:oleObj name="" r:id="rId1" imgW="1002665" imgH="431800" progId="Equation.KSEE3">
                  <p:embed/>
                  <p:pic>
                    <p:nvPicPr>
                      <p:cNvPr id="0" name="图片 3075"/>
                      <p:cNvPicPr/>
                      <p:nvPr/>
                    </p:nvPicPr>
                    <p:blipFill>
                      <a:blip r:embed="rId2"/>
                      <a:stretch>
                        <a:fillRect/>
                      </a:stretch>
                    </p:blipFill>
                    <p:spPr>
                      <a:xfrm>
                        <a:off x="1092200" y="2299970"/>
                        <a:ext cx="1606550" cy="692150"/>
                      </a:xfrm>
                      <a:prstGeom prst="rect">
                        <a:avLst/>
                      </a:prstGeom>
                      <a:noFill/>
                      <a:ln w="38100">
                        <a:noFill/>
                        <a:miter/>
                      </a:ln>
                    </p:spPr>
                  </p:pic>
                </p:oleObj>
              </mc:Fallback>
            </mc:AlternateContent>
          </a:graphicData>
        </a:graphic>
      </p:graphicFrame>
      <p:graphicFrame>
        <p:nvGraphicFramePr>
          <p:cNvPr id="-2147482622" name="对象 -2147482623"/>
          <p:cNvGraphicFramePr>
            <a:graphicFrameLocks noChangeAspect="1"/>
          </p:cNvGraphicFramePr>
          <p:nvPr/>
        </p:nvGraphicFramePr>
        <p:xfrm>
          <a:off x="1990090" y="4581525"/>
          <a:ext cx="457200" cy="431800"/>
        </p:xfrm>
        <a:graphic>
          <a:graphicData uri="http://schemas.openxmlformats.org/presentationml/2006/ole">
            <mc:AlternateContent xmlns:mc="http://schemas.openxmlformats.org/markup-compatibility/2006">
              <mc:Choice xmlns:v="urn:schemas-microsoft-com:vml" Requires="v">
                <p:oleObj spid="_x0000_s3" name="" r:id="rId3" imgW="457200" imgH="431800" progId="Equation.KSEE3">
                  <p:embed/>
                </p:oleObj>
              </mc:Choice>
              <mc:Fallback>
                <p:oleObj name="" r:id="rId3" imgW="457200" imgH="431800" progId="Equation.KSEE3">
                  <p:embed/>
                  <p:pic>
                    <p:nvPicPr>
                      <p:cNvPr id="0" name="图片 2"/>
                      <p:cNvPicPr/>
                      <p:nvPr/>
                    </p:nvPicPr>
                    <p:blipFill>
                      <a:blip r:embed="rId4"/>
                      <a:stretch>
                        <a:fillRect/>
                      </a:stretch>
                    </p:blipFill>
                    <p:spPr>
                      <a:xfrm>
                        <a:off x="1990090" y="4581525"/>
                        <a:ext cx="457200" cy="431800"/>
                      </a:xfrm>
                      <a:prstGeom prst="rect">
                        <a:avLst/>
                      </a:prstGeom>
                      <a:noFill/>
                      <a:ln w="38100">
                        <a:noFill/>
                        <a:miter/>
                      </a:ln>
                    </p:spPr>
                  </p:pic>
                </p:oleObj>
              </mc:Fallback>
            </mc:AlternateContent>
          </a:graphicData>
        </a:graphic>
      </p:graphicFrame>
      <p:graphicFrame>
        <p:nvGraphicFramePr>
          <p:cNvPr id="-2147482621" name="对象 -2147482622"/>
          <p:cNvGraphicFramePr>
            <a:graphicFrameLocks noChangeAspect="1"/>
          </p:cNvGraphicFramePr>
          <p:nvPr/>
        </p:nvGraphicFramePr>
        <p:xfrm>
          <a:off x="4138930" y="4581525"/>
          <a:ext cx="469900" cy="431800"/>
        </p:xfrm>
        <a:graphic>
          <a:graphicData uri="http://schemas.openxmlformats.org/presentationml/2006/ole">
            <mc:AlternateContent xmlns:mc="http://schemas.openxmlformats.org/markup-compatibility/2006">
              <mc:Choice xmlns:v="urn:schemas-microsoft-com:vml" Requires="v">
                <p:oleObj spid="_x0000_s4" name="" r:id="rId5" imgW="469900" imgH="431800" progId="Equation.KSEE3">
                  <p:embed/>
                </p:oleObj>
              </mc:Choice>
              <mc:Fallback>
                <p:oleObj name="" r:id="rId5" imgW="469900" imgH="431800" progId="Equation.KSEE3">
                  <p:embed/>
                  <p:pic>
                    <p:nvPicPr>
                      <p:cNvPr id="0" name="图片 3"/>
                      <p:cNvPicPr/>
                      <p:nvPr/>
                    </p:nvPicPr>
                    <p:blipFill>
                      <a:blip r:embed="rId6"/>
                      <a:stretch>
                        <a:fillRect/>
                      </a:stretch>
                    </p:blipFill>
                    <p:spPr>
                      <a:xfrm>
                        <a:off x="4138930" y="4581525"/>
                        <a:ext cx="469900" cy="431800"/>
                      </a:xfrm>
                      <a:prstGeom prst="rect">
                        <a:avLst/>
                      </a:prstGeom>
                      <a:noFill/>
                      <a:ln w="38100">
                        <a:noFill/>
                        <a:miter/>
                      </a:ln>
                    </p:spPr>
                  </p:pic>
                </p:oleObj>
              </mc:Fallback>
            </mc:AlternateContent>
          </a:graphicData>
        </a:graphic>
      </p:graphicFrame>
      <p:graphicFrame>
        <p:nvGraphicFramePr>
          <p:cNvPr id="-2147482620" name="对象 -2147482621"/>
          <p:cNvGraphicFramePr>
            <a:graphicFrameLocks noChangeAspect="1"/>
          </p:cNvGraphicFramePr>
          <p:nvPr/>
        </p:nvGraphicFramePr>
        <p:xfrm>
          <a:off x="6384925" y="4512310"/>
          <a:ext cx="469900" cy="431800"/>
        </p:xfrm>
        <a:graphic>
          <a:graphicData uri="http://schemas.openxmlformats.org/presentationml/2006/ole">
            <mc:AlternateContent xmlns:mc="http://schemas.openxmlformats.org/markup-compatibility/2006">
              <mc:Choice xmlns:v="urn:schemas-microsoft-com:vml" Requires="v">
                <p:oleObj spid="_x0000_s5" name="" r:id="rId7" imgW="469900" imgH="431800" progId="Equation.KSEE3">
                  <p:embed/>
                </p:oleObj>
              </mc:Choice>
              <mc:Fallback>
                <p:oleObj name="" r:id="rId7" imgW="469900" imgH="431800" progId="Equation.KSEE3">
                  <p:embed/>
                  <p:pic>
                    <p:nvPicPr>
                      <p:cNvPr id="0" name="图片 4"/>
                      <p:cNvPicPr/>
                      <p:nvPr/>
                    </p:nvPicPr>
                    <p:blipFill>
                      <a:blip r:embed="rId8"/>
                      <a:stretch>
                        <a:fillRect/>
                      </a:stretch>
                    </p:blipFill>
                    <p:spPr>
                      <a:xfrm>
                        <a:off x="6384925" y="4512310"/>
                        <a:ext cx="469900" cy="431800"/>
                      </a:xfrm>
                      <a:prstGeom prst="rect">
                        <a:avLst/>
                      </a:prstGeom>
                      <a:noFill/>
                      <a:ln w="38100">
                        <a:noFill/>
                        <a:miter/>
                      </a:ln>
                    </p:spPr>
                  </p:pic>
                </p:oleObj>
              </mc:Fallback>
            </mc:AlternateContent>
          </a:graphicData>
        </a:graphic>
      </p:graphicFrame>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7"/>
          <p:cNvPicPr>
            <a:picLocks noChangeAspect="1"/>
          </p:cNvPicPr>
          <p:nvPr/>
        </p:nvPicPr>
        <p:blipFill>
          <a:blip r:embed="rId1"/>
          <a:stretch>
            <a:fillRect/>
          </a:stretch>
        </p:blipFill>
        <p:spPr>
          <a:xfrm>
            <a:off x="204470" y="1557020"/>
            <a:ext cx="10058400" cy="5160010"/>
          </a:xfrm>
          <a:prstGeom prst="rect">
            <a:avLst/>
          </a:prstGeom>
        </p:spPr>
      </p:pic>
      <p:sp>
        <p:nvSpPr>
          <p:cNvPr id="4" name="文本框 3"/>
          <p:cNvSpPr txBox="1"/>
          <p:nvPr/>
        </p:nvSpPr>
        <p:spPr>
          <a:xfrm>
            <a:off x="335915" y="614045"/>
            <a:ext cx="10119360" cy="1198880"/>
          </a:xfrm>
          <a:prstGeom prst="rect">
            <a:avLst/>
          </a:prstGeom>
          <a:noFill/>
        </p:spPr>
        <p:txBody>
          <a:bodyPr wrap="square" rtlCol="0">
            <a:spAutoFit/>
          </a:bodyPr>
          <a:p>
            <a:r>
              <a:rPr lang="en-US" altLang="zh-CN"/>
              <a:t>Web UI with two main functionality:</a:t>
            </a:r>
            <a:endParaRPr lang="en-US" altLang="zh-CN"/>
          </a:p>
          <a:p>
            <a:r>
              <a:rPr lang="en-US" altLang="zh-CN"/>
              <a:t>1. Search in a single domain with conditions ( single-domain search)</a:t>
            </a:r>
            <a:endParaRPr lang="en-US" altLang="zh-CN"/>
          </a:p>
          <a:p>
            <a:r>
              <a:rPr lang="en-US" altLang="zh-CN"/>
              <a:t>2. Search in multiple domains with conditions  (multiple-domain search)</a:t>
            </a:r>
            <a:endParaRPr lang="en-US" altLang="zh-CN"/>
          </a:p>
          <a:p>
            <a:endParaRPr lang="en-US" altLang="zh-CN"/>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REFSHAPE" val="816683164"/>
  <p:tag name="KSO_WM_UNIT_PLACING_PICTURE_USER_VIEWPORT" val="{&quot;height&quot;:5782,&quot;width&quot;:10198}"/>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2530</Words>
  <Application>WPS 演示</Application>
  <PresentationFormat>宽屏</PresentationFormat>
  <Paragraphs>59</Paragraphs>
  <Slides>7</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7</vt:i4>
      </vt:variant>
    </vt:vector>
  </HeadingPairs>
  <TitlesOfParts>
    <vt:vector size="17" baseType="lpstr">
      <vt:lpstr>Arial</vt:lpstr>
      <vt:lpstr>宋体</vt:lpstr>
      <vt:lpstr>Wingdings</vt:lpstr>
      <vt:lpstr>微软雅黑</vt:lpstr>
      <vt:lpstr>Arial Unicode MS</vt:lpstr>
      <vt:lpstr>Office 主题​​</vt:lpstr>
      <vt:lpstr>Equation.KSEE3</vt:lpstr>
      <vt:lpstr>Equation.KSEE3</vt:lpstr>
      <vt:lpstr>Equation.KSEE3</vt:lpstr>
      <vt:lpstr>Equation.KSEE3</vt:lpstr>
      <vt:lpstr>空白演示</vt:lpstr>
      <vt:lpstr>空白演示</vt:lpstr>
      <vt:lpstr>空白演示</vt:lpstr>
      <vt:lpstr>空白演示</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包杨</cp:lastModifiedBy>
  <cp:revision>153</cp:revision>
  <dcterms:created xsi:type="dcterms:W3CDTF">2019-06-19T02:08:00Z</dcterms:created>
  <dcterms:modified xsi:type="dcterms:W3CDTF">2020-04-08T08:42:48Z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