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B0EA"/>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B8EB5-60E3-40FD-99A2-AAE60F321DDA}" v="1782" dt="2023-02-09T13:08:44.012"/>
    <p1510:client id="{47BC5BB9-08A6-407B-8C56-E84B48ADF22C}" v="31" dt="2023-02-10T00:20:16.905"/>
    <p1510:client id="{590B9BF4-FB02-4E0C-BE25-75EE4F5F9621}" v="2059" dt="2023-02-09T14:09:01.239"/>
    <p1510:client id="{9BE5BC7B-BF66-4A00-B96F-61BAF7B82C1F}" v="43" dt="2023-02-10T00:16:05.886"/>
    <p1510:client id="{B4FB3D6B-FFA7-4EBB-90AE-CA6A963372B0}" v="2776" dt="2023-02-09T15:36:01.113"/>
    <p1510:client id="{C0B48E35-5D29-4070-B5B0-12CBEEB451C8}" v="53" dt="2023-02-09T12:09:10.308"/>
    <p1510:client id="{C5FA9D2D-1005-4571-827B-A49EB7E66C4D}" v="6850" dt="2023-02-10T01:32:40.424"/>
    <p1510:client id="{CA76D279-83C9-4419-9AC1-39FA82C87B1E}" v="451" dt="2023-02-09T11:58:57.879"/>
    <p1510:client id="{FFF5E258-1BA4-48D1-BDAA-1A7A4686134C}" v="86" dt="2023-02-10T11:15:51.07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637" y="96"/>
      </p:cViewPr>
      <p:guideLst/>
    </p:cSldViewPr>
  </p:slideViewPr>
  <p:notesTextViewPr>
    <p:cViewPr>
      <p:scale>
        <a:sx n="33" d="100"/>
        <a:sy n="33"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218350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a:xfrm>
            <a:off x="1158240" y="685860"/>
            <a:ext cx="30175200" cy="2971740"/>
          </a:xfrm>
          <a:prstGeom prst="rect">
            <a:avLst/>
          </a:prstGeom>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a:prstGeom prst="rect">
            <a:avLst/>
          </a:prstGeo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9" name="Text Placeholder 8"/>
          <p:cNvSpPr>
            <a:spLocks noGrp="1"/>
          </p:cNvSpPr>
          <p:nvPr>
            <p:ph type="body" sz="quarter" idx="39" hasCustomPrompt="1"/>
          </p:nvPr>
        </p:nvSpPr>
        <p:spPr bwMode="ltGray">
          <a:xfrm>
            <a:off x="1143000" y="7114032"/>
            <a:ext cx="12801600" cy="2732574"/>
          </a:xfrm>
          <a:prstGeom prst="rect">
            <a:avLst/>
          </a:prstGeo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37" name="Content Placeholder 17"/>
          <p:cNvSpPr>
            <a:spLocks noGrp="1"/>
          </p:cNvSpPr>
          <p:nvPr>
            <p:ph sz="quarter" idx="38" hasCustomPrompt="1"/>
          </p:nvPr>
        </p:nvSpPr>
        <p:spPr>
          <a:xfrm>
            <a:off x="1143000" y="11868912"/>
            <a:ext cx="12801600" cy="2807506"/>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0" name="Content Placeholder 17"/>
          <p:cNvSpPr>
            <a:spLocks noGrp="1"/>
          </p:cNvSpPr>
          <p:nvPr>
            <p:ph sz="quarter" idx="25" hasCustomPrompt="1"/>
          </p:nvPr>
        </p:nvSpPr>
        <p:spPr>
          <a:xfrm>
            <a:off x="1143000" y="16440912"/>
            <a:ext cx="12801600" cy="6027461"/>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1" name="Content Placeholder 17"/>
          <p:cNvSpPr>
            <a:spLocks noGrp="1"/>
          </p:cNvSpPr>
          <p:nvPr>
            <p:ph sz="quarter" idx="26" hasCustomPrompt="1"/>
          </p:nvPr>
        </p:nvSpPr>
        <p:spPr>
          <a:xfrm>
            <a:off x="1143000" y="24332184"/>
            <a:ext cx="12801600" cy="7296912"/>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2" name="Content Placeholder 17"/>
          <p:cNvSpPr>
            <a:spLocks noGrp="1"/>
          </p:cNvSpPr>
          <p:nvPr>
            <p:ph sz="quarter" idx="27" hasCustomPrompt="1"/>
          </p:nvPr>
        </p:nvSpPr>
        <p:spPr>
          <a:xfrm>
            <a:off x="15544800" y="7114032"/>
            <a:ext cx="12801600" cy="6795556"/>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18" name="Content Placeholder 17"/>
          <p:cNvSpPr>
            <a:spLocks noGrp="1"/>
          </p:cNvSpPr>
          <p:nvPr>
            <p:ph sz="quarter" idx="23" hasCustomPrompt="1"/>
          </p:nvPr>
        </p:nvSpPr>
        <p:spPr>
          <a:xfrm>
            <a:off x="15544800" y="15773399"/>
            <a:ext cx="12801600" cy="6694973"/>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5" name="Content Placeholder 17"/>
          <p:cNvSpPr>
            <a:spLocks noGrp="1"/>
          </p:cNvSpPr>
          <p:nvPr>
            <p:ph sz="quarter" idx="30" hasCustomPrompt="1"/>
          </p:nvPr>
        </p:nvSpPr>
        <p:spPr>
          <a:xfrm>
            <a:off x="15544800" y="24332184"/>
            <a:ext cx="12801600" cy="7296912"/>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7" name="Content Placeholder 17"/>
          <p:cNvSpPr>
            <a:spLocks noGrp="1"/>
          </p:cNvSpPr>
          <p:nvPr>
            <p:ph sz="quarter" idx="32" hasCustomPrompt="1"/>
          </p:nvPr>
        </p:nvSpPr>
        <p:spPr>
          <a:xfrm>
            <a:off x="29900880" y="7114032"/>
            <a:ext cx="12801600" cy="7315200"/>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8" name="Content Placeholder 17"/>
          <p:cNvSpPr>
            <a:spLocks noGrp="1"/>
          </p:cNvSpPr>
          <p:nvPr>
            <p:ph sz="quarter" idx="33" hasCustomPrompt="1"/>
          </p:nvPr>
        </p:nvSpPr>
        <p:spPr>
          <a:xfrm>
            <a:off x="29900880" y="14914834"/>
            <a:ext cx="12801600" cy="4538610"/>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40" name="Content Placeholder 17"/>
          <p:cNvSpPr>
            <a:spLocks noGrp="1"/>
          </p:cNvSpPr>
          <p:nvPr>
            <p:ph sz="quarter" idx="42" hasCustomPrompt="1"/>
          </p:nvPr>
        </p:nvSpPr>
        <p:spPr>
          <a:xfrm>
            <a:off x="29900880" y="21212348"/>
            <a:ext cx="12801600" cy="4344786"/>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30" name="Content Placeholder 17"/>
          <p:cNvSpPr>
            <a:spLocks noGrp="1"/>
          </p:cNvSpPr>
          <p:nvPr>
            <p:ph sz="quarter" idx="35" hasCustomPrompt="1"/>
          </p:nvPr>
        </p:nvSpPr>
        <p:spPr>
          <a:xfrm>
            <a:off x="29900880" y="27166824"/>
            <a:ext cx="12801600" cy="4462272"/>
          </a:xfrm>
          <a:prstGeom prst="rect">
            <a:avLst/>
          </a:prstGeo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p:txBody>
      </p:sp>
      <p:sp>
        <p:nvSpPr>
          <p:cNvPr id="3" name="Date Placeholder 2"/>
          <p:cNvSpPr>
            <a:spLocks noGrp="1"/>
          </p:cNvSpPr>
          <p:nvPr>
            <p:ph type="dt" sz="half" idx="10"/>
          </p:nvPr>
        </p:nvSpPr>
        <p:spPr>
          <a:xfrm>
            <a:off x="1143000" y="32114698"/>
            <a:ext cx="9875520" cy="457200"/>
          </a:xfrm>
          <a:prstGeom prst="rect">
            <a:avLst/>
          </a:prstGeom>
        </p:spPr>
        <p:txBody>
          <a:bodyPr/>
          <a:lstStyle/>
          <a:p>
            <a:fld id="{ECAA57DF-1C19-4726-AB84-014692BAD8F5}"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prstGeom prst="rect">
            <a:avLst/>
          </a:prstGeo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
        <p:nvSpPr>
          <p:cNvPr id="10" name="MSIPCMContentMarking" descr="{&quot;HashCode&quot;:-382682671,&quot;Placement&quot;:&quot;Header&quot;,&quot;Top&quot;:0.0,&quot;Left&quot;:1665.08691,&quot;SlideWidth&quot;:3456,&quot;SlideHeight&quot;:2592}"/>
          <p:cNvSpPr txBox="1"/>
          <p:nvPr userDrawn="1"/>
        </p:nvSpPr>
        <p:spPr>
          <a:xfrm>
            <a:off x="21146604" y="0"/>
            <a:ext cx="1597994"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a:solidFill>
                  <a:srgbClr val="000000"/>
                </a:solidFill>
                <a:latin typeface="Calibri" panose="020F0502020204030204" pitchFamily="34" charset="0"/>
              </a:rPr>
              <a:t>Restricted, Non-Sensitive</a:t>
            </a:r>
            <a:endParaRPr lang="en-SG" sz="1000" err="1">
              <a:solidFill>
                <a:srgbClr val="000000"/>
              </a:solidFill>
              <a:latin typeface="Calibri" panose="020F0502020204030204" pitchFamily="34" charset="0"/>
            </a:endParaRPr>
          </a:p>
        </p:txBody>
      </p:sp>
      <p:grpSp>
        <p:nvGrpSpPr>
          <p:cNvPr id="11" name="Group 10"/>
          <p:cNvGrpSpPr/>
          <p:nvPr userDrawn="1"/>
        </p:nvGrpSpPr>
        <p:grpSpPr>
          <a:xfrm>
            <a:off x="1084580" y="29636412"/>
            <a:ext cx="41605200" cy="3119074"/>
            <a:chOff x="1084580" y="24671487"/>
            <a:chExt cx="41605200" cy="3119074"/>
          </a:xfrm>
        </p:grpSpPr>
        <p:sp>
          <p:nvSpPr>
            <p:cNvPr id="12" name="Rectangle 11"/>
            <p:cNvSpPr/>
            <p:nvPr/>
          </p:nvSpPr>
          <p:spPr>
            <a:xfrm>
              <a:off x="1143000" y="24671487"/>
              <a:ext cx="41546780" cy="2824788"/>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6000" err="1"/>
            </a:p>
          </p:txBody>
        </p:sp>
        <p:sp>
          <p:nvSpPr>
            <p:cNvPr id="13" name="Rectangle 12"/>
            <p:cNvSpPr/>
            <p:nvPr/>
          </p:nvSpPr>
          <p:spPr>
            <a:xfrm>
              <a:off x="1084580" y="27453917"/>
              <a:ext cx="41546780" cy="336644"/>
            </a:xfrm>
            <a:prstGeom prst="rect">
              <a:avLst/>
            </a:prstGeom>
            <a:solidFill>
              <a:srgbClr val="00B0EA"/>
            </a:solidFill>
            <a:ln>
              <a:solidFill>
                <a:srgbClr val="00B0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6000" err="1"/>
            </a:p>
          </p:txBody>
        </p:sp>
      </p:grpSp>
      <p:pic>
        <p:nvPicPr>
          <p:cNvPr id="30" name="Picture 29"/>
          <p:cNvPicPr>
            <a:picLocks noChangeAspect="1"/>
          </p:cNvPicPr>
          <p:nvPr userDrawn="1"/>
        </p:nvPicPr>
        <p:blipFill rotWithShape="1">
          <a:blip r:embed="rId3" cstate="print">
            <a:extLst>
              <a:ext uri="{28A0092B-C50C-407E-A947-70E740481C1C}">
                <a14:useLocalDpi xmlns:a14="http://schemas.microsoft.com/office/drawing/2010/main" val="0"/>
              </a:ext>
            </a:extLst>
          </a:blip>
          <a:srcRect l="14012" t="24514" r="15030" b="23243"/>
          <a:stretch/>
        </p:blipFill>
        <p:spPr>
          <a:xfrm>
            <a:off x="34455100" y="30175200"/>
            <a:ext cx="7239000" cy="1625600"/>
          </a:xfrm>
          <a:prstGeom prst="rect">
            <a:avLst/>
          </a:prstGeom>
        </p:spPr>
      </p:pic>
      <p:pic>
        <p:nvPicPr>
          <p:cNvPr id="31" name="Picture 2" descr="16th International CDIO Conference, hosted on-line by Chalmers University  of Technology"/>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025" b="97737" l="3500" r="97800">
                        <a14:foregroundMark x1="19400" y1="71399" x2="19400" y2="71399"/>
                        <a14:foregroundMark x1="17400" y1="20988" x2="17400" y2="20988"/>
                        <a14:foregroundMark x1="42000" y1="19753" x2="42000" y2="19753"/>
                        <a14:foregroundMark x1="60800" y1="21399" x2="60800" y2="21399"/>
                        <a14:foregroundMark x1="79100" y1="21193" x2="79100" y2="21193"/>
                        <a14:foregroundMark x1="79800" y1="62346" x2="79800" y2="62346"/>
                        <a14:foregroundMark x1="80900" y1="59465" x2="80900" y2="59465"/>
                      </a14:backgroundRemoval>
                    </a14:imgEffect>
                  </a14:imgLayer>
                </a14:imgProps>
              </a:ext>
              <a:ext uri="{28A0092B-C50C-407E-A947-70E740481C1C}">
                <a14:useLocalDpi xmlns:a14="http://schemas.microsoft.com/office/drawing/2010/main" val="0"/>
              </a:ext>
            </a:extLst>
          </a:blip>
          <a:srcRect/>
          <a:stretch>
            <a:fillRect/>
          </a:stretch>
        </p:blipFill>
        <p:spPr bwMode="auto">
          <a:xfrm>
            <a:off x="35111891" y="-179452"/>
            <a:ext cx="8779309" cy="426674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userDrawn="1"/>
        </p:nvSpPr>
        <p:spPr>
          <a:xfrm>
            <a:off x="584200" y="244332"/>
            <a:ext cx="17018000" cy="707886"/>
          </a:xfrm>
          <a:prstGeom prst="rect">
            <a:avLst/>
          </a:prstGeom>
        </p:spPr>
        <p:txBody>
          <a:bodyPr wrap="square">
            <a:spAutoFit/>
          </a:bodyPr>
          <a:lstStyle/>
          <a:p>
            <a:r>
              <a:rPr lang="en-SG" sz="4000">
                <a:solidFill>
                  <a:schemeClr val="bg1"/>
                </a:solidFill>
              </a:rPr>
              <a:t> </a:t>
            </a:r>
            <a:r>
              <a:rPr lang="en-US" sz="4000">
                <a:solidFill>
                  <a:schemeClr val="bg1"/>
                </a:solidFill>
              </a:rPr>
              <a:t>ET1015/ET1024 Introduction to Engineering &amp; Design</a:t>
            </a:r>
            <a:endParaRPr lang="en-SG" sz="4000">
              <a:solidFill>
                <a:schemeClr val="bg1"/>
              </a:solidFill>
            </a:endParaRPr>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Placeholder 66"/>
          <p:cNvSpPr>
            <a:spLocks noGrp="1"/>
          </p:cNvSpPr>
          <p:nvPr>
            <p:ph type="body" sz="quarter" idx="13"/>
          </p:nvPr>
        </p:nvSpPr>
        <p:spPr/>
        <p:txBody>
          <a:bodyPr/>
          <a:lstStyle/>
          <a:p>
            <a:r>
              <a:rPr lang="en-US"/>
              <a:t>Problem</a:t>
            </a:r>
          </a:p>
        </p:txBody>
      </p:sp>
      <p:sp>
        <p:nvSpPr>
          <p:cNvPr id="11" name="Content Placeholder 10"/>
          <p:cNvSpPr>
            <a:spLocks noGrp="1"/>
          </p:cNvSpPr>
          <p:nvPr>
            <p:ph sz="quarter" idx="38"/>
          </p:nvPr>
        </p:nvSpPr>
        <p:spPr>
          <a:xfrm>
            <a:off x="1301271" y="18300587"/>
            <a:ext cx="12686501" cy="3159807"/>
          </a:xfrm>
        </p:spPr>
        <p:txBody>
          <a:bodyPr lIns="91440" tIns="182880" rIns="91440" bIns="45720" anchor="t">
            <a:noAutofit/>
          </a:bodyPr>
          <a:lstStyle/>
          <a:p>
            <a:pPr marL="0" indent="0">
              <a:buClr>
                <a:srgbClr val="A6A6A6"/>
              </a:buClr>
              <a:buNone/>
            </a:pPr>
            <a:r>
              <a:rPr lang="en-US" sz="2400" dirty="0">
                <a:cs typeface="Arial"/>
              </a:rPr>
              <a:t>Start: Enter boxes per station →  Hit Target Board B </a:t>
            </a:r>
            <a:r>
              <a:rPr lang="en-US" sz="2400" dirty="0">
                <a:ea typeface="+mn-lt"/>
                <a:cs typeface="+mn-lt"/>
              </a:rPr>
              <a:t>→</a:t>
            </a:r>
            <a:r>
              <a:rPr lang="en-US" sz="2400" dirty="0">
                <a:cs typeface="Arial"/>
              </a:rPr>
              <a:t> Load until full</a:t>
            </a:r>
          </a:p>
          <a:p>
            <a:pPr marL="640080" lvl="1" indent="0">
              <a:buClr>
                <a:srgbClr val="A6A6A6"/>
              </a:buClr>
              <a:buNone/>
            </a:pPr>
            <a:r>
              <a:rPr lang="en-US" sz="2400" dirty="0">
                <a:cs typeface="Arial"/>
              </a:rPr>
              <a:t>→ Display current station and number of loaded boxes (LCD)</a:t>
            </a:r>
            <a:endParaRPr lang="en-US" sz="2400" dirty="0">
              <a:ea typeface="+mn-lt"/>
              <a:cs typeface="+mn-lt"/>
            </a:endParaRPr>
          </a:p>
          <a:p>
            <a:pPr marL="640080" lvl="1" indent="0">
              <a:buClr>
                <a:srgbClr val="A6A6A6"/>
              </a:buClr>
              <a:buNone/>
            </a:pPr>
            <a:r>
              <a:rPr lang="en-US" sz="2400" dirty="0">
                <a:ea typeface="+mn-lt"/>
                <a:cs typeface="+mn-lt"/>
              </a:rPr>
              <a:t>→ </a:t>
            </a:r>
            <a:r>
              <a:rPr lang="en-US" sz="2400" dirty="0">
                <a:cs typeface="Arial"/>
              </a:rPr>
              <a:t>Move to next station (</a:t>
            </a:r>
            <a:r>
              <a:rPr lang="en-US" sz="2400" dirty="0">
                <a:ea typeface="+mn-lt"/>
                <a:cs typeface="+mn-lt"/>
              </a:rPr>
              <a:t>IR sensors follows line to turn)</a:t>
            </a:r>
            <a:endParaRPr lang="en-US" sz="2400" dirty="0">
              <a:cs typeface="Arial"/>
            </a:endParaRPr>
          </a:p>
          <a:p>
            <a:pPr marL="640080" lvl="1" indent="0">
              <a:buClr>
                <a:srgbClr val="A6A6A6"/>
              </a:buClr>
              <a:buNone/>
            </a:pPr>
            <a:r>
              <a:rPr lang="en-US" sz="2400" dirty="0">
                <a:cs typeface="Arial"/>
              </a:rPr>
              <a:t>→ if ahead &lt; </a:t>
            </a:r>
            <a:r>
              <a:rPr lang="en-US" sz="2400" dirty="0" err="1">
                <a:cs typeface="Arial"/>
              </a:rPr>
              <a:t>15cm</a:t>
            </a:r>
            <a:r>
              <a:rPr lang="en-US" sz="2400" dirty="0">
                <a:cs typeface="Arial"/>
              </a:rPr>
              <a:t> (Ultrasound) </a:t>
            </a:r>
            <a:r>
              <a:rPr lang="en-US" sz="2400" dirty="0">
                <a:ea typeface="+mn-lt"/>
                <a:cs typeface="+mn-lt"/>
              </a:rPr>
              <a:t>→ </a:t>
            </a:r>
            <a:r>
              <a:rPr lang="en-US" sz="2400" dirty="0">
                <a:ea typeface="+mn-lt"/>
                <a:cs typeface="Arial"/>
              </a:rPr>
              <a:t>B</a:t>
            </a:r>
            <a:r>
              <a:rPr lang="en-US" sz="2400" dirty="0">
                <a:cs typeface="Arial"/>
              </a:rPr>
              <a:t>rake and beep (Buzzer)</a:t>
            </a:r>
          </a:p>
          <a:p>
            <a:pPr marL="640080" lvl="1" indent="0">
              <a:buClr>
                <a:srgbClr val="A6A6A6"/>
              </a:buClr>
              <a:buNone/>
            </a:pPr>
            <a:r>
              <a:rPr lang="en-US" sz="2400" dirty="0">
                <a:cs typeface="Arial"/>
              </a:rPr>
              <a:t>→ Start/stop with Target Board A</a:t>
            </a:r>
          </a:p>
          <a:p>
            <a:pPr marL="640080" lvl="1" indent="0">
              <a:buClr>
                <a:srgbClr val="A6A6A6"/>
              </a:buClr>
              <a:buNone/>
            </a:pPr>
            <a:r>
              <a:rPr lang="en-US" sz="2400" dirty="0">
                <a:cs typeface="Arial"/>
              </a:rPr>
              <a:t>→ Unload at the final station</a:t>
            </a:r>
          </a:p>
        </p:txBody>
      </p:sp>
      <p:sp>
        <p:nvSpPr>
          <p:cNvPr id="7" name="Text Placeholder 6"/>
          <p:cNvSpPr>
            <a:spLocks noGrp="1"/>
          </p:cNvSpPr>
          <p:nvPr>
            <p:ph type="body" sz="quarter" idx="17"/>
          </p:nvPr>
        </p:nvSpPr>
        <p:spPr>
          <a:xfrm>
            <a:off x="1327852" y="17184503"/>
            <a:ext cx="12801600" cy="1219200"/>
          </a:xfrm>
        </p:spPr>
        <p:txBody>
          <a:bodyPr/>
          <a:lstStyle/>
          <a:p>
            <a:r>
              <a:rPr lang="en-US"/>
              <a:t>Project Overview</a:t>
            </a:r>
          </a:p>
        </p:txBody>
      </p:sp>
      <p:sp>
        <p:nvSpPr>
          <p:cNvPr id="16" name="Text Placeholder 15"/>
          <p:cNvSpPr>
            <a:spLocks noGrp="1"/>
          </p:cNvSpPr>
          <p:nvPr>
            <p:ph type="body" sz="quarter" idx="29"/>
          </p:nvPr>
        </p:nvSpPr>
        <p:spPr>
          <a:xfrm>
            <a:off x="29963331" y="18697615"/>
            <a:ext cx="12955065" cy="1500554"/>
          </a:xfrm>
        </p:spPr>
        <p:txBody>
          <a:bodyPr/>
          <a:lstStyle/>
          <a:p>
            <a:r>
              <a:rPr lang="en-US"/>
              <a:t>Software Design </a:t>
            </a:r>
          </a:p>
        </p:txBody>
      </p:sp>
      <p:sp>
        <p:nvSpPr>
          <p:cNvPr id="18" name="Text Placeholder 17"/>
          <p:cNvSpPr>
            <a:spLocks noGrp="1"/>
          </p:cNvSpPr>
          <p:nvPr>
            <p:ph type="body" sz="quarter" idx="31"/>
          </p:nvPr>
        </p:nvSpPr>
        <p:spPr>
          <a:xfrm>
            <a:off x="29875303" y="5183304"/>
            <a:ext cx="13755965" cy="1477846"/>
          </a:xfrm>
        </p:spPr>
        <p:txBody>
          <a:bodyPr/>
          <a:lstStyle/>
          <a:p>
            <a:r>
              <a:rPr lang="en-US"/>
              <a:t>Implementation / Outcome / Improvements</a:t>
            </a:r>
          </a:p>
        </p:txBody>
      </p:sp>
      <p:sp>
        <p:nvSpPr>
          <p:cNvPr id="71" name="Text Placeholder 70"/>
          <p:cNvSpPr>
            <a:spLocks noGrp="1"/>
          </p:cNvSpPr>
          <p:nvPr>
            <p:ph type="body" sz="quarter" idx="41"/>
          </p:nvPr>
        </p:nvSpPr>
        <p:spPr>
          <a:xfrm>
            <a:off x="14541607" y="5678510"/>
            <a:ext cx="7404722" cy="1040157"/>
          </a:xfrm>
        </p:spPr>
        <p:txBody>
          <a:bodyPr/>
          <a:lstStyle/>
          <a:p>
            <a:r>
              <a:rPr lang="en-US"/>
              <a:t>Our Team</a:t>
            </a:r>
          </a:p>
        </p:txBody>
      </p:sp>
      <p:sp>
        <p:nvSpPr>
          <p:cNvPr id="15" name="Content Placeholder 14"/>
          <p:cNvSpPr>
            <a:spLocks noGrp="1"/>
          </p:cNvSpPr>
          <p:nvPr>
            <p:ph sz="quarter" idx="42"/>
          </p:nvPr>
        </p:nvSpPr>
        <p:spPr>
          <a:xfrm>
            <a:off x="29836966" y="7199421"/>
            <a:ext cx="14024530" cy="11305396"/>
          </a:xfrm>
        </p:spPr>
        <p:txBody>
          <a:bodyPr lIns="91440" tIns="182880" rIns="91440" bIns="45720" anchor="t"/>
          <a:lstStyle/>
          <a:p>
            <a:pPr marL="0" indent="0">
              <a:buNone/>
            </a:pPr>
            <a:r>
              <a:rPr lang="en-US" b="1" dirty="0">
                <a:cs typeface="Arial"/>
              </a:rPr>
              <a:t>Implementation</a:t>
            </a:r>
            <a:r>
              <a:rPr lang="en-US" dirty="0">
                <a:cs typeface="Arial"/>
              </a:rPr>
              <a:t>:</a:t>
            </a:r>
          </a:p>
          <a:p>
            <a:r>
              <a:rPr lang="en-US" dirty="0">
                <a:cs typeface="Arial"/>
              </a:rPr>
              <a:t>The </a:t>
            </a:r>
            <a:r>
              <a:rPr lang="en-US" dirty="0" err="1">
                <a:cs typeface="Arial"/>
              </a:rPr>
              <a:t>chasis</a:t>
            </a:r>
            <a:r>
              <a:rPr lang="en-US" dirty="0">
                <a:cs typeface="Arial"/>
              </a:rPr>
              <a:t> of the autonomous vehicle is 3D printed to be cost effective.</a:t>
            </a:r>
            <a:endParaRPr lang="en-US" dirty="0"/>
          </a:p>
          <a:p>
            <a:pPr>
              <a:buClr>
                <a:srgbClr val="A6A6A6"/>
              </a:buClr>
            </a:pPr>
            <a:r>
              <a:rPr lang="en-US" dirty="0">
                <a:cs typeface="Arial"/>
              </a:rPr>
              <a:t>The black lines on the track were taped onto a large piece of paper to simulate the pathway that the autonomous vehicle runs on an actually warehouse setting.</a:t>
            </a:r>
          </a:p>
          <a:p>
            <a:pPr>
              <a:buClr>
                <a:srgbClr val="A6A6A6"/>
              </a:buClr>
            </a:pPr>
            <a:r>
              <a:rPr lang="en-US" dirty="0">
                <a:cs typeface="Arial"/>
              </a:rPr>
              <a:t>The coding were made such that if the black lines were </a:t>
            </a:r>
            <a:r>
              <a:rPr lang="en-US" i="1" dirty="0">
                <a:cs typeface="Arial"/>
              </a:rPr>
              <a:t>changed to a different route</a:t>
            </a:r>
            <a:r>
              <a:rPr lang="en-US" dirty="0">
                <a:cs typeface="Arial"/>
              </a:rPr>
              <a:t> (so that warehouses with different layouts can adopt this autonomous vehicle), the autonomous vehicle can still work normally.</a:t>
            </a:r>
          </a:p>
          <a:p>
            <a:pPr>
              <a:buClr>
                <a:srgbClr val="A6A6A6"/>
              </a:buClr>
            </a:pPr>
            <a:r>
              <a:rPr lang="en-US" dirty="0">
                <a:cs typeface="Arial"/>
              </a:rPr>
              <a:t>The code also prevents human error through verifying of the number of boxes on the vehicle. If there is too many, the lcd screen will display that is has too many boxes.</a:t>
            </a:r>
          </a:p>
          <a:p>
            <a:pPr marL="0" indent="0">
              <a:buClr>
                <a:srgbClr val="A6A6A6"/>
              </a:buClr>
              <a:buNone/>
            </a:pPr>
            <a:r>
              <a:rPr lang="en-US" b="1" dirty="0">
                <a:cs typeface="Arial"/>
              </a:rPr>
              <a:t>Outcomes</a:t>
            </a:r>
            <a:r>
              <a:rPr lang="en-US" dirty="0">
                <a:cs typeface="Arial"/>
              </a:rPr>
              <a:t>: The goals of the autonomous vehicle has been achieved as it can successfully carry out the tasks (move along the black line to assist warehouse workers in the transportation of the parcels) as planned.</a:t>
            </a:r>
          </a:p>
          <a:p>
            <a:pPr marL="0" indent="0">
              <a:buClr>
                <a:srgbClr val="A6A6A6"/>
              </a:buClr>
              <a:buNone/>
            </a:pPr>
            <a:r>
              <a:rPr lang="en-US" b="1" dirty="0">
                <a:cs typeface="Arial"/>
              </a:rPr>
              <a:t>Improvements</a:t>
            </a:r>
            <a:r>
              <a:rPr lang="en-US" dirty="0">
                <a:cs typeface="Arial"/>
              </a:rPr>
              <a:t>:</a:t>
            </a:r>
          </a:p>
          <a:p>
            <a:pPr>
              <a:buClr>
                <a:srgbClr val="A6A6A6"/>
              </a:buClr>
            </a:pPr>
            <a:r>
              <a:rPr lang="en-US" dirty="0">
                <a:cs typeface="Arial"/>
              </a:rPr>
              <a:t>Right now, only the final station is designated for unloading of the parcels, the code can be improved such that any station can load or unload the parcels. </a:t>
            </a:r>
          </a:p>
          <a:p>
            <a:pPr>
              <a:buClr>
                <a:srgbClr val="A6A6A6"/>
              </a:buClr>
            </a:pPr>
            <a:r>
              <a:rPr lang="en-US" dirty="0">
                <a:cs typeface="Arial"/>
              </a:rPr>
              <a:t>It can be shortened by reducing variables.</a:t>
            </a:r>
          </a:p>
          <a:p>
            <a:pPr>
              <a:buClr>
                <a:srgbClr val="A6A6A6"/>
              </a:buClr>
            </a:pPr>
            <a:r>
              <a:rPr lang="en-US" dirty="0">
                <a:cs typeface="Arial"/>
              </a:rPr>
              <a:t>Could add more room in consideration for handling inside the chassis.</a:t>
            </a:r>
          </a:p>
        </p:txBody>
      </p:sp>
      <p:sp>
        <p:nvSpPr>
          <p:cNvPr id="24" name="Text Placeholder 23"/>
          <p:cNvSpPr>
            <a:spLocks noGrp="1"/>
          </p:cNvSpPr>
          <p:nvPr>
            <p:ph type="body" sz="quarter" idx="21"/>
          </p:nvPr>
        </p:nvSpPr>
        <p:spPr>
          <a:xfrm>
            <a:off x="22879184" y="5413504"/>
            <a:ext cx="6159092" cy="1325347"/>
          </a:xfrm>
        </p:spPr>
        <p:txBody>
          <a:bodyPr/>
          <a:lstStyle/>
          <a:p>
            <a:r>
              <a:rPr lang="en-SG"/>
              <a:t>Hardware design</a:t>
            </a:r>
          </a:p>
        </p:txBody>
      </p:sp>
      <p:sp>
        <p:nvSpPr>
          <p:cNvPr id="27" name="Content Placeholder 14"/>
          <p:cNvSpPr>
            <a:spLocks noGrp="1"/>
          </p:cNvSpPr>
          <p:nvPr>
            <p:ph sz="quarter" idx="42"/>
          </p:nvPr>
        </p:nvSpPr>
        <p:spPr>
          <a:xfrm>
            <a:off x="14216362" y="7448769"/>
            <a:ext cx="8069740" cy="4498251"/>
          </a:xfrm>
        </p:spPr>
        <p:txBody>
          <a:bodyPr lIns="91440" tIns="182880" rIns="91440" bIns="45720" anchor="t"/>
          <a:lstStyle/>
          <a:p>
            <a:pPr>
              <a:buClr>
                <a:srgbClr val="A6A6A6"/>
              </a:buClr>
            </a:pPr>
            <a:r>
              <a:rPr lang="en-US"/>
              <a:t>(Toh Bao Yi) Tasks like making the track for the line follower, coding a function. Troubleshooting the code in order to make it run properly. </a:t>
            </a:r>
            <a:endParaRPr lang="en-US">
              <a:cs typeface="Arial"/>
            </a:endParaRPr>
          </a:p>
          <a:p>
            <a:pPr>
              <a:buClr>
                <a:srgbClr val="A6A6A6"/>
              </a:buClr>
            </a:pPr>
            <a:r>
              <a:rPr lang="en-US">
                <a:cs typeface="Arial"/>
              </a:rPr>
              <a:t>(Min hao) Assembly of the car, Coding the skeleton of the code and most of the functions</a:t>
            </a:r>
          </a:p>
          <a:p>
            <a:pPr>
              <a:buClr>
                <a:srgbClr val="A6A6A6"/>
              </a:buClr>
            </a:pPr>
            <a:r>
              <a:rPr lang="en-US">
                <a:cs typeface="Arial"/>
              </a:rPr>
              <a:t>(Kimberly) Designing and printing the chassis, Video editing, Troubleshooting some code.</a:t>
            </a:r>
          </a:p>
        </p:txBody>
      </p:sp>
      <p:sp>
        <p:nvSpPr>
          <p:cNvPr id="26" name="Text Placeholder 66"/>
          <p:cNvSpPr>
            <a:spLocks noGrp="1"/>
          </p:cNvSpPr>
          <p:nvPr>
            <p:ph type="body" sz="quarter" idx="13"/>
          </p:nvPr>
        </p:nvSpPr>
        <p:spPr>
          <a:xfrm>
            <a:off x="1311604" y="12562565"/>
            <a:ext cx="12801600" cy="1280160"/>
          </a:xfrm>
        </p:spPr>
        <p:txBody>
          <a:bodyPr/>
          <a:lstStyle/>
          <a:p>
            <a:r>
              <a:rPr lang="en-US" dirty="0"/>
              <a:t>Idea / Objectives</a:t>
            </a:r>
          </a:p>
        </p:txBody>
      </p:sp>
      <p:sp>
        <p:nvSpPr>
          <p:cNvPr id="3" name="Rectangle 2"/>
          <p:cNvSpPr/>
          <p:nvPr/>
        </p:nvSpPr>
        <p:spPr>
          <a:xfrm>
            <a:off x="1301270" y="13975399"/>
            <a:ext cx="12643329" cy="3046988"/>
          </a:xfrm>
          <a:prstGeom prst="rect">
            <a:avLst/>
          </a:prstGeom>
        </p:spPr>
        <p:txBody>
          <a:bodyPr wrap="square" lIns="91440" tIns="45720" rIns="91440" bIns="45720" anchor="t">
            <a:spAutoFit/>
          </a:bodyPr>
          <a:lstStyle/>
          <a:p>
            <a:r>
              <a:rPr lang="en-SG" sz="3200" dirty="0"/>
              <a:t>The project is to build an autonomous vehicle to assist warehouse workers by replacing the manual work from running around the warehouse to pick up parcels to delivering parcels inside the warehouse with an autonomous vehicle. This will boost productivity and improve the work environment for workers and managers alike, appealing </a:t>
            </a:r>
            <a:r>
              <a:rPr lang="en-SG" sz="3200"/>
              <a:t>to their needs.</a:t>
            </a:r>
            <a:endParaRPr lang="en-SG" sz="3200" dirty="0"/>
          </a:p>
        </p:txBody>
      </p:sp>
      <p:sp>
        <p:nvSpPr>
          <p:cNvPr id="19" name="Rectangle 18"/>
          <p:cNvSpPr/>
          <p:nvPr/>
        </p:nvSpPr>
        <p:spPr>
          <a:xfrm>
            <a:off x="1390452" y="7011569"/>
            <a:ext cx="12645799" cy="5078313"/>
          </a:xfrm>
          <a:prstGeom prst="rect">
            <a:avLst/>
          </a:prstGeom>
        </p:spPr>
        <p:txBody>
          <a:bodyPr wrap="square" lIns="91440" tIns="45720" rIns="91440" bIns="45720" anchor="t">
            <a:spAutoFit/>
          </a:bodyPr>
          <a:lstStyle/>
          <a:p>
            <a:r>
              <a:rPr lang="en-US" sz="3200" dirty="0"/>
              <a:t>The problem your team has identified to solve related UN SDG</a:t>
            </a:r>
          </a:p>
          <a:p>
            <a:pPr algn="ctr"/>
            <a:r>
              <a:rPr lang="en-US" sz="3600" b="1" dirty="0">
                <a:solidFill>
                  <a:schemeClr val="accent5"/>
                </a:solidFill>
              </a:rPr>
              <a:t>Goal 8: Decent work and economic growth</a:t>
            </a:r>
            <a:endParaRPr lang="en-US" sz="3200" b="1" dirty="0">
              <a:solidFill>
                <a:schemeClr val="accent5"/>
              </a:solidFill>
              <a:cs typeface="Arial"/>
            </a:endParaRPr>
          </a:p>
          <a:p>
            <a:r>
              <a:rPr lang="en-US" sz="3200" dirty="0">
                <a:cs typeface="Arial"/>
              </a:rPr>
              <a:t>My team is focusing on Target 8.2: </a:t>
            </a:r>
            <a:r>
              <a:rPr lang="en-US" sz="3200" i="1" dirty="0">
                <a:ea typeface="+mn-lt"/>
                <a:cs typeface="+mn-lt"/>
              </a:rPr>
              <a:t>Achieve higher levels of economic productivity through diversification, technological upgrading and innovation, including through a focus on high-value added and labor-intensive sectors.</a:t>
            </a:r>
          </a:p>
          <a:p>
            <a:endParaRPr lang="en-US" sz="3200" dirty="0">
              <a:cs typeface="Arial"/>
            </a:endParaRPr>
          </a:p>
          <a:p>
            <a:r>
              <a:rPr lang="en-US" sz="3200" dirty="0">
                <a:cs typeface="Arial"/>
              </a:rPr>
              <a:t>We felt that the majority of warehouse worker are </a:t>
            </a:r>
            <a:r>
              <a:rPr lang="en-US" sz="3200" b="1" dirty="0">
                <a:cs typeface="Arial"/>
              </a:rPr>
              <a:t>overworked </a:t>
            </a:r>
            <a:r>
              <a:rPr lang="en-US" sz="3200" dirty="0">
                <a:cs typeface="Arial"/>
              </a:rPr>
              <a:t>and </a:t>
            </a:r>
            <a:r>
              <a:rPr lang="en-US" sz="3200" b="1" dirty="0">
                <a:cs typeface="Arial"/>
              </a:rPr>
              <a:t>quit their jobs </a:t>
            </a:r>
            <a:r>
              <a:rPr lang="en-US" sz="3200" dirty="0">
                <a:cs typeface="Arial"/>
              </a:rPr>
              <a:t>due to </a:t>
            </a:r>
            <a:r>
              <a:rPr lang="en-US" sz="3200" b="1" dirty="0">
                <a:cs typeface="Arial"/>
              </a:rPr>
              <a:t>stress </a:t>
            </a:r>
            <a:r>
              <a:rPr lang="en-US" sz="3200" dirty="0">
                <a:cs typeface="Arial"/>
              </a:rPr>
              <a:t>or even </a:t>
            </a:r>
            <a:r>
              <a:rPr lang="en-US" sz="3200" b="1" dirty="0">
                <a:cs typeface="Arial"/>
              </a:rPr>
              <a:t>committing suicide </a:t>
            </a:r>
            <a:r>
              <a:rPr lang="en-US" sz="3200" dirty="0">
                <a:cs typeface="Arial"/>
              </a:rPr>
              <a:t>in some cases. We felt that this problem needs to be urgently addressed. </a:t>
            </a:r>
          </a:p>
        </p:txBody>
      </p:sp>
      <p:sp>
        <p:nvSpPr>
          <p:cNvPr id="45" name="Rectangle 44"/>
          <p:cNvSpPr/>
          <p:nvPr/>
        </p:nvSpPr>
        <p:spPr>
          <a:xfrm>
            <a:off x="1726101" y="30155745"/>
            <a:ext cx="10745299" cy="1569660"/>
          </a:xfrm>
          <a:prstGeom prst="rect">
            <a:avLst/>
          </a:prstGeom>
        </p:spPr>
        <p:txBody>
          <a:bodyPr wrap="square" lIns="91440" tIns="45720" rIns="91440" bIns="45720" anchor="t">
            <a:spAutoFit/>
          </a:bodyPr>
          <a:lstStyle/>
          <a:p>
            <a:r>
              <a:rPr lang="en-SG" sz="3200">
                <a:solidFill>
                  <a:schemeClr val="bg1"/>
                </a:solidFill>
              </a:rPr>
              <a:t>Class: DCPE/FT/1B/05</a:t>
            </a:r>
          </a:p>
          <a:p>
            <a:endParaRPr lang="en-SG" sz="3200">
              <a:solidFill>
                <a:schemeClr val="bg1"/>
              </a:solidFill>
            </a:endParaRPr>
          </a:p>
          <a:p>
            <a:r>
              <a:rPr lang="en-SG" sz="3200">
                <a:solidFill>
                  <a:schemeClr val="bg1"/>
                </a:solidFill>
              </a:rPr>
              <a:t>Lecturer: Lau Yuen Kit</a:t>
            </a:r>
            <a:endParaRPr lang="en-SG" sz="3200">
              <a:solidFill>
                <a:schemeClr val="bg1"/>
              </a:solidFill>
              <a:cs typeface="Arial"/>
            </a:endParaRPr>
          </a:p>
        </p:txBody>
      </p:sp>
      <p:sp>
        <p:nvSpPr>
          <p:cNvPr id="46" name="Rectangle 45"/>
          <p:cNvSpPr/>
          <p:nvPr/>
        </p:nvSpPr>
        <p:spPr>
          <a:xfrm>
            <a:off x="12804342" y="30039924"/>
            <a:ext cx="3856653" cy="584775"/>
          </a:xfrm>
          <a:prstGeom prst="rect">
            <a:avLst/>
          </a:prstGeom>
        </p:spPr>
        <p:txBody>
          <a:bodyPr wrap="square">
            <a:spAutoFit/>
          </a:bodyPr>
          <a:lstStyle/>
          <a:p>
            <a:r>
              <a:rPr lang="en-SG" sz="3200">
                <a:solidFill>
                  <a:schemeClr val="bg1"/>
                </a:solidFill>
              </a:rPr>
              <a:t>Student members:</a:t>
            </a:r>
          </a:p>
        </p:txBody>
      </p:sp>
      <p:sp>
        <p:nvSpPr>
          <p:cNvPr id="47" name="Rectangle 46"/>
          <p:cNvSpPr/>
          <p:nvPr/>
        </p:nvSpPr>
        <p:spPr>
          <a:xfrm>
            <a:off x="16993937" y="29963406"/>
            <a:ext cx="16680965" cy="2554545"/>
          </a:xfrm>
          <a:prstGeom prst="rect">
            <a:avLst/>
          </a:prstGeom>
        </p:spPr>
        <p:txBody>
          <a:bodyPr wrap="square" lIns="91440" tIns="45720" rIns="91440" bIns="45720" anchor="t">
            <a:spAutoFit/>
          </a:bodyPr>
          <a:lstStyle/>
          <a:p>
            <a:r>
              <a:rPr lang="en-SG" sz="3200" dirty="0">
                <a:solidFill>
                  <a:schemeClr val="bg1"/>
                </a:solidFill>
              </a:rPr>
              <a:t>P2204509 (Admin No.)  Toh Bao Yi (Name)</a:t>
            </a:r>
          </a:p>
          <a:p>
            <a:r>
              <a:rPr lang="en-SG" sz="3200" dirty="0">
                <a:solidFill>
                  <a:schemeClr val="bg1"/>
                </a:solidFill>
              </a:rPr>
              <a:t>P2223867 (Admin No.)  Toh Min hao (Name)</a:t>
            </a:r>
            <a:endParaRPr lang="en-SG" sz="3200" dirty="0">
              <a:solidFill>
                <a:schemeClr val="bg1"/>
              </a:solidFill>
              <a:cs typeface="Arial"/>
            </a:endParaRPr>
          </a:p>
          <a:p>
            <a:r>
              <a:rPr lang="en-SG" sz="3200" dirty="0">
                <a:solidFill>
                  <a:schemeClr val="bg1"/>
                </a:solidFill>
              </a:rPr>
              <a:t>P2224624 (Admin No.)  Kimberly Mallari (Name)</a:t>
            </a:r>
            <a:endParaRPr lang="en-SG" sz="3200" dirty="0">
              <a:solidFill>
                <a:schemeClr val="bg1"/>
              </a:solidFill>
              <a:cs typeface="Arial"/>
            </a:endParaRPr>
          </a:p>
          <a:p>
            <a:endParaRPr lang="en-SG" sz="3200" dirty="0">
              <a:solidFill>
                <a:schemeClr val="bg1"/>
              </a:solidFill>
              <a:cs typeface="Arial"/>
            </a:endParaRPr>
          </a:p>
          <a:p>
            <a:endParaRPr lang="en-SG" sz="3200">
              <a:solidFill>
                <a:schemeClr val="bg1"/>
              </a:solidFill>
            </a:endParaRPr>
          </a:p>
        </p:txBody>
      </p:sp>
      <p:sp>
        <p:nvSpPr>
          <p:cNvPr id="49" name="Rectangle 48"/>
          <p:cNvSpPr/>
          <p:nvPr/>
        </p:nvSpPr>
        <p:spPr>
          <a:xfrm>
            <a:off x="584200" y="244332"/>
            <a:ext cx="17018000" cy="707886"/>
          </a:xfrm>
          <a:prstGeom prst="rect">
            <a:avLst/>
          </a:prstGeom>
        </p:spPr>
        <p:txBody>
          <a:bodyPr wrap="square">
            <a:spAutoFit/>
          </a:bodyPr>
          <a:lstStyle/>
          <a:p>
            <a:r>
              <a:rPr lang="en-SG" sz="4000">
                <a:solidFill>
                  <a:schemeClr val="bg1"/>
                </a:solidFill>
              </a:rPr>
              <a:t> </a:t>
            </a:r>
            <a:r>
              <a:rPr lang="en-US" sz="4000">
                <a:solidFill>
                  <a:schemeClr val="bg1"/>
                </a:solidFill>
              </a:rPr>
              <a:t>ET1015/ET1024 Introduction to Engineering &amp; Design</a:t>
            </a:r>
            <a:endParaRPr lang="en-SG" sz="4000">
              <a:solidFill>
                <a:schemeClr val="bg1"/>
              </a:solidFill>
            </a:endParaRPr>
          </a:p>
        </p:txBody>
      </p:sp>
      <p:sp>
        <p:nvSpPr>
          <p:cNvPr id="4" name="Title 3">
            <a:extLst>
              <a:ext uri="{FF2B5EF4-FFF2-40B4-BE49-F238E27FC236}">
                <a16:creationId xmlns:a16="http://schemas.microsoft.com/office/drawing/2014/main" id="{07F6F07D-57CC-0CBF-AEFF-D4D4F679D14A}"/>
              </a:ext>
            </a:extLst>
          </p:cNvPr>
          <p:cNvSpPr>
            <a:spLocks noGrp="1"/>
          </p:cNvSpPr>
          <p:nvPr>
            <p:ph type="title"/>
          </p:nvPr>
        </p:nvSpPr>
        <p:spPr/>
        <p:txBody>
          <a:bodyPr lIns="91440" tIns="45720" rIns="91440" bIns="45720" anchor="t"/>
          <a:lstStyle/>
          <a:p>
            <a:r>
              <a:rPr lang="en-US" sz="9600">
                <a:ea typeface="+mj-lt"/>
                <a:cs typeface="+mj-lt"/>
              </a:rPr>
              <a:t>Self-driving parcel delivery robot</a:t>
            </a:r>
            <a:endParaRPr lang="en-US"/>
          </a:p>
        </p:txBody>
      </p:sp>
      <p:pic>
        <p:nvPicPr>
          <p:cNvPr id="2" name="Picture 4" descr="A picture containing yellow&#10;&#10;Description automatically generated">
            <a:extLst>
              <a:ext uri="{FF2B5EF4-FFF2-40B4-BE49-F238E27FC236}">
                <a16:creationId xmlns:a16="http://schemas.microsoft.com/office/drawing/2014/main" id="{EFCCC500-492E-B0EC-C039-46D4E1F7428B}"/>
              </a:ext>
            </a:extLst>
          </p:cNvPr>
          <p:cNvPicPr>
            <a:picLocks noChangeAspect="1"/>
          </p:cNvPicPr>
          <p:nvPr/>
        </p:nvPicPr>
        <p:blipFill>
          <a:blip r:embed="rId3"/>
          <a:stretch>
            <a:fillRect/>
          </a:stretch>
        </p:blipFill>
        <p:spPr>
          <a:xfrm>
            <a:off x="1647993" y="21482633"/>
            <a:ext cx="12114381" cy="6879410"/>
          </a:xfrm>
          <a:prstGeom prst="rect">
            <a:avLst/>
          </a:prstGeom>
        </p:spPr>
      </p:pic>
      <p:pic>
        <p:nvPicPr>
          <p:cNvPr id="5" name="Picture 7" descr="A picture containing yellow&#10;&#10;Description automatically generated">
            <a:extLst>
              <a:ext uri="{FF2B5EF4-FFF2-40B4-BE49-F238E27FC236}">
                <a16:creationId xmlns:a16="http://schemas.microsoft.com/office/drawing/2014/main" id="{B72DDF4D-E094-1366-3EF4-6329C2E245D6}"/>
              </a:ext>
            </a:extLst>
          </p:cNvPr>
          <p:cNvPicPr>
            <a:picLocks noChangeAspect="1"/>
          </p:cNvPicPr>
          <p:nvPr/>
        </p:nvPicPr>
        <p:blipFill rotWithShape="1">
          <a:blip r:embed="rId4"/>
          <a:srcRect l="4378" t="5327" r="16535" b="7715"/>
          <a:stretch/>
        </p:blipFill>
        <p:spPr>
          <a:xfrm>
            <a:off x="14708860" y="14691804"/>
            <a:ext cx="7517486" cy="13710977"/>
          </a:xfrm>
          <a:prstGeom prst="rect">
            <a:avLst/>
          </a:prstGeom>
        </p:spPr>
      </p:pic>
      <p:grpSp>
        <p:nvGrpSpPr>
          <p:cNvPr id="9" name="Group 8">
            <a:extLst>
              <a:ext uri="{FF2B5EF4-FFF2-40B4-BE49-F238E27FC236}">
                <a16:creationId xmlns:a16="http://schemas.microsoft.com/office/drawing/2014/main" id="{AE6C4683-159B-3872-A2FD-43DA60ABF189}"/>
              </a:ext>
            </a:extLst>
          </p:cNvPr>
          <p:cNvGrpSpPr/>
          <p:nvPr/>
        </p:nvGrpSpPr>
        <p:grpSpPr>
          <a:xfrm>
            <a:off x="22839616" y="7281188"/>
            <a:ext cx="6542079" cy="12624387"/>
            <a:chOff x="-1551917" y="5288425"/>
            <a:chExt cx="9521872" cy="11967259"/>
          </a:xfrm>
        </p:grpSpPr>
        <p:pic>
          <p:nvPicPr>
            <p:cNvPr id="12" name="Picture 8" descr="Diagram&#10;&#10;Description automatically generated">
              <a:extLst>
                <a:ext uri="{FF2B5EF4-FFF2-40B4-BE49-F238E27FC236}">
                  <a16:creationId xmlns:a16="http://schemas.microsoft.com/office/drawing/2014/main" id="{67B75172-F5AA-0FEC-093F-931EB19D5D5D}"/>
                </a:ext>
              </a:extLst>
            </p:cNvPr>
            <p:cNvPicPr>
              <a:picLocks noChangeAspect="1"/>
            </p:cNvPicPr>
            <p:nvPr/>
          </p:nvPicPr>
          <p:blipFill rotWithShape="1">
            <a:blip r:embed="rId5"/>
            <a:srcRect t="12788" b="20485"/>
            <a:stretch/>
          </p:blipFill>
          <p:spPr>
            <a:xfrm>
              <a:off x="-1510986" y="9239444"/>
              <a:ext cx="9480941" cy="8016240"/>
            </a:xfrm>
            <a:prstGeom prst="rect">
              <a:avLst/>
            </a:prstGeom>
          </p:spPr>
        </p:pic>
        <p:pic>
          <p:nvPicPr>
            <p:cNvPr id="13" name="Picture 12">
              <a:extLst>
                <a:ext uri="{FF2B5EF4-FFF2-40B4-BE49-F238E27FC236}">
                  <a16:creationId xmlns:a16="http://schemas.microsoft.com/office/drawing/2014/main" id="{61EA33C9-E4A4-1CBA-E4EB-4C2FAD65C394}"/>
                </a:ext>
              </a:extLst>
            </p:cNvPr>
            <p:cNvPicPr>
              <a:picLocks noChangeAspect="1"/>
            </p:cNvPicPr>
            <p:nvPr/>
          </p:nvPicPr>
          <p:blipFill>
            <a:blip r:embed="rId6"/>
            <a:stretch>
              <a:fillRect/>
            </a:stretch>
          </p:blipFill>
          <p:spPr>
            <a:xfrm>
              <a:off x="-1551917" y="5288425"/>
              <a:ext cx="9480940" cy="4091684"/>
            </a:xfrm>
            <a:prstGeom prst="rect">
              <a:avLst/>
            </a:prstGeom>
          </p:spPr>
        </p:pic>
      </p:grpSp>
      <p:grpSp>
        <p:nvGrpSpPr>
          <p:cNvPr id="118" name="Group 117">
            <a:extLst>
              <a:ext uri="{FF2B5EF4-FFF2-40B4-BE49-F238E27FC236}">
                <a16:creationId xmlns:a16="http://schemas.microsoft.com/office/drawing/2014/main" id="{D654A60F-0264-4F13-2AC7-1DED204CE0A6}"/>
              </a:ext>
            </a:extLst>
          </p:cNvPr>
          <p:cNvGrpSpPr/>
          <p:nvPr/>
        </p:nvGrpSpPr>
        <p:grpSpPr>
          <a:xfrm>
            <a:off x="28438358" y="20486003"/>
            <a:ext cx="7488448" cy="1131909"/>
            <a:chOff x="13944858" y="20948606"/>
            <a:chExt cx="7488448" cy="1131909"/>
          </a:xfrm>
        </p:grpSpPr>
        <p:sp>
          <p:nvSpPr>
            <p:cNvPr id="84" name="Oval 83">
              <a:extLst>
                <a:ext uri="{FF2B5EF4-FFF2-40B4-BE49-F238E27FC236}">
                  <a16:creationId xmlns:a16="http://schemas.microsoft.com/office/drawing/2014/main" id="{5561C597-9952-91F0-34E5-62A69FB1B6BE}"/>
                </a:ext>
              </a:extLst>
            </p:cNvPr>
            <p:cNvSpPr/>
            <p:nvPr/>
          </p:nvSpPr>
          <p:spPr>
            <a:xfrm>
              <a:off x="13944858" y="21320794"/>
              <a:ext cx="1387128" cy="3544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cs typeface="Arial"/>
                </a:rPr>
                <a:t>Start</a:t>
              </a:r>
            </a:p>
          </p:txBody>
        </p:sp>
        <p:cxnSp>
          <p:nvCxnSpPr>
            <p:cNvPr id="85" name="Straight Arrow Connector 84">
              <a:extLst>
                <a:ext uri="{FF2B5EF4-FFF2-40B4-BE49-F238E27FC236}">
                  <a16:creationId xmlns:a16="http://schemas.microsoft.com/office/drawing/2014/main" id="{FC1143DB-AE42-FF3F-C616-5660CCEFE759}"/>
                </a:ext>
              </a:extLst>
            </p:cNvPr>
            <p:cNvCxnSpPr>
              <a:cxnSpLocks/>
              <a:stCxn id="84" idx="6"/>
              <a:endCxn id="88" idx="1"/>
            </p:cNvCxnSpPr>
            <p:nvPr/>
          </p:nvCxnSpPr>
          <p:spPr>
            <a:xfrm>
              <a:off x="15331986" y="21498027"/>
              <a:ext cx="430562" cy="939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7789CE12-CC52-ED0B-5F57-4522189AB69B}"/>
                </a:ext>
              </a:extLst>
            </p:cNvPr>
            <p:cNvSpPr/>
            <p:nvPr/>
          </p:nvSpPr>
          <p:spPr>
            <a:xfrm>
              <a:off x="15762548" y="21089218"/>
              <a:ext cx="3053085" cy="8364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cs typeface="Arial"/>
                </a:rPr>
                <a:t>Initialize</a:t>
              </a:r>
            </a:p>
            <a:p>
              <a:pPr algn="ctr"/>
              <a:r>
                <a:rPr lang="en-US" sz="1200" dirty="0">
                  <a:cs typeface="Arial"/>
                </a:rPr>
                <a:t>(define all functions, pin numbers, function prototypes, variables, fixed variables)</a:t>
              </a:r>
            </a:p>
          </p:txBody>
        </p:sp>
        <p:cxnSp>
          <p:nvCxnSpPr>
            <p:cNvPr id="103" name="Straight Arrow Connector 102">
              <a:extLst>
                <a:ext uri="{FF2B5EF4-FFF2-40B4-BE49-F238E27FC236}">
                  <a16:creationId xmlns:a16="http://schemas.microsoft.com/office/drawing/2014/main" id="{620CAAAA-947C-57DA-2E74-583B5FB9D31A}"/>
                </a:ext>
              </a:extLst>
            </p:cNvPr>
            <p:cNvCxnSpPr>
              <a:cxnSpLocks/>
              <a:stCxn id="88" idx="3"/>
              <a:endCxn id="107" idx="1"/>
            </p:cNvCxnSpPr>
            <p:nvPr/>
          </p:nvCxnSpPr>
          <p:spPr>
            <a:xfrm>
              <a:off x="18815633" y="21507426"/>
              <a:ext cx="408072" cy="713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E58A8CBA-AD2B-ED94-972C-7EA20EEBFD85}"/>
                </a:ext>
              </a:extLst>
            </p:cNvPr>
            <p:cNvSpPr/>
            <p:nvPr/>
          </p:nvSpPr>
          <p:spPr>
            <a:xfrm>
              <a:off x="19223705" y="20948606"/>
              <a:ext cx="2209601" cy="11319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cs typeface="Arial"/>
                </a:rPr>
                <a:t>Set up</a:t>
              </a:r>
            </a:p>
            <a:p>
              <a:r>
                <a:rPr lang="en-US" sz="1200" dirty="0">
                  <a:cs typeface="Arial"/>
                </a:rPr>
                <a:t>- Begin serial monitor.</a:t>
              </a:r>
            </a:p>
            <a:p>
              <a:r>
                <a:rPr lang="en-US" sz="1200" dirty="0">
                  <a:cs typeface="Arial"/>
                </a:rPr>
                <a:t>- Set the </a:t>
              </a:r>
              <a:r>
                <a:rPr lang="en-US" sz="1200" dirty="0" err="1">
                  <a:cs typeface="Arial"/>
                </a:rPr>
                <a:t>pinmode</a:t>
              </a:r>
              <a:r>
                <a:rPr lang="en-US" sz="1200" dirty="0">
                  <a:cs typeface="Arial"/>
                </a:rPr>
                <a:t> to output or input for all the pins</a:t>
              </a:r>
            </a:p>
            <a:p>
              <a:r>
                <a:rPr lang="en-US" sz="1200" dirty="0">
                  <a:cs typeface="Arial"/>
                </a:rPr>
                <a:t>- Initialize LCD.</a:t>
              </a:r>
            </a:p>
          </p:txBody>
        </p:sp>
      </p:grpSp>
      <p:grpSp>
        <p:nvGrpSpPr>
          <p:cNvPr id="137" name="Group 136">
            <a:extLst>
              <a:ext uri="{FF2B5EF4-FFF2-40B4-BE49-F238E27FC236}">
                <a16:creationId xmlns:a16="http://schemas.microsoft.com/office/drawing/2014/main" id="{66EEDD45-26D9-90A2-4EB1-87D85ED914E6}"/>
              </a:ext>
            </a:extLst>
          </p:cNvPr>
          <p:cNvGrpSpPr/>
          <p:nvPr/>
        </p:nvGrpSpPr>
        <p:grpSpPr>
          <a:xfrm>
            <a:off x="36219359" y="20801760"/>
            <a:ext cx="7414287" cy="8606108"/>
            <a:chOff x="21870927" y="20704586"/>
            <a:chExt cx="7414287" cy="8606108"/>
          </a:xfrm>
        </p:grpSpPr>
        <p:grpSp>
          <p:nvGrpSpPr>
            <p:cNvPr id="6" name="Group 5">
              <a:extLst>
                <a:ext uri="{FF2B5EF4-FFF2-40B4-BE49-F238E27FC236}">
                  <a16:creationId xmlns:a16="http://schemas.microsoft.com/office/drawing/2014/main" id="{83034386-17DD-A96B-C080-D6F84F7113E4}"/>
                </a:ext>
              </a:extLst>
            </p:cNvPr>
            <p:cNvGrpSpPr/>
            <p:nvPr/>
          </p:nvGrpSpPr>
          <p:grpSpPr>
            <a:xfrm>
              <a:off x="21870927" y="20704586"/>
              <a:ext cx="7414287" cy="8606108"/>
              <a:chOff x="17717811" y="3909398"/>
              <a:chExt cx="23256853" cy="26995312"/>
            </a:xfrm>
          </p:grpSpPr>
          <p:cxnSp>
            <p:nvCxnSpPr>
              <p:cNvPr id="10" name="Straight Arrow Connector 9">
                <a:extLst>
                  <a:ext uri="{FF2B5EF4-FFF2-40B4-BE49-F238E27FC236}">
                    <a16:creationId xmlns:a16="http://schemas.microsoft.com/office/drawing/2014/main" id="{1E881917-F6D8-7133-9149-6EDE82388C93}"/>
                  </a:ext>
                </a:extLst>
              </p:cNvPr>
              <p:cNvCxnSpPr>
                <a:cxnSpLocks/>
              </p:cNvCxnSpPr>
              <p:nvPr/>
            </p:nvCxnSpPr>
            <p:spPr>
              <a:xfrm>
                <a:off x="26778317" y="16136913"/>
                <a:ext cx="376" cy="1747782"/>
              </a:xfrm>
              <a:prstGeom prst="straightConnector1">
                <a:avLst/>
              </a:prstGeom>
              <a:ln w="76200">
                <a:solidFill>
                  <a:schemeClr val="accent2">
                    <a:lumMod val="40000"/>
                    <a:lumOff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7393C6F-CC9B-2C72-C2F0-87EE28897D68}"/>
                  </a:ext>
                </a:extLst>
              </p:cNvPr>
              <p:cNvSpPr/>
              <p:nvPr/>
            </p:nvSpPr>
            <p:spPr>
              <a:xfrm>
                <a:off x="30193128" y="5498835"/>
                <a:ext cx="5921165" cy="2644105"/>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cs typeface="Arial"/>
                  </a:rPr>
                  <a:t>programming</a:t>
                </a:r>
              </a:p>
              <a:p>
                <a:pPr algn="ctr"/>
                <a:r>
                  <a:rPr lang="en-US" sz="1100" b="1">
                    <a:cs typeface="Arial"/>
                  </a:rPr>
                  <a:t>(once)</a:t>
                </a:r>
                <a:endParaRPr lang="en-US" sz="1600">
                  <a:cs typeface="Arial"/>
                </a:endParaRPr>
              </a:p>
            </p:txBody>
          </p:sp>
          <p:sp>
            <p:nvSpPr>
              <p:cNvPr id="17" name="Oval 16">
                <a:extLst>
                  <a:ext uri="{FF2B5EF4-FFF2-40B4-BE49-F238E27FC236}">
                    <a16:creationId xmlns:a16="http://schemas.microsoft.com/office/drawing/2014/main" id="{FFF8CB39-A5F6-836A-66D1-183012BC96A1}"/>
                  </a:ext>
                </a:extLst>
              </p:cNvPr>
              <p:cNvSpPr/>
              <p:nvPr/>
            </p:nvSpPr>
            <p:spPr>
              <a:xfrm>
                <a:off x="23125929" y="3909398"/>
                <a:ext cx="4227789" cy="1765631"/>
              </a:xfrm>
              <a:prstGeom prst="ellipse">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loop</a:t>
                </a:r>
              </a:p>
            </p:txBody>
          </p:sp>
          <p:cxnSp>
            <p:nvCxnSpPr>
              <p:cNvPr id="20" name="Straight Arrow Connector 19">
                <a:extLst>
                  <a:ext uri="{FF2B5EF4-FFF2-40B4-BE49-F238E27FC236}">
                    <a16:creationId xmlns:a16="http://schemas.microsoft.com/office/drawing/2014/main" id="{F36C2201-327D-0A50-A229-97A0690C8A83}"/>
                  </a:ext>
                </a:extLst>
              </p:cNvPr>
              <p:cNvCxnSpPr>
                <a:cxnSpLocks/>
                <a:stCxn id="17" idx="4"/>
                <a:endCxn id="14" idx="1"/>
              </p:cNvCxnSpPr>
              <p:nvPr/>
            </p:nvCxnSpPr>
            <p:spPr>
              <a:xfrm>
                <a:off x="25239824" y="5675029"/>
                <a:ext cx="4953304" cy="1145859"/>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5DD9F8E-C7FA-0ED1-87AB-0C0AD28D45C3}"/>
                  </a:ext>
                </a:extLst>
              </p:cNvPr>
              <p:cNvSpPr/>
              <p:nvPr/>
            </p:nvSpPr>
            <p:spPr>
              <a:xfrm>
                <a:off x="23112839" y="7536090"/>
                <a:ext cx="4240880" cy="1653612"/>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cs typeface="Arial"/>
                  </a:rPr>
                  <a:t>load</a:t>
                </a:r>
                <a:endParaRPr lang="en-US" sz="1600">
                  <a:cs typeface="Arial"/>
                </a:endParaRPr>
              </a:p>
            </p:txBody>
          </p:sp>
          <p:cxnSp>
            <p:nvCxnSpPr>
              <p:cNvPr id="22" name="Straight Arrow Connector 21">
                <a:extLst>
                  <a:ext uri="{FF2B5EF4-FFF2-40B4-BE49-F238E27FC236}">
                    <a16:creationId xmlns:a16="http://schemas.microsoft.com/office/drawing/2014/main" id="{F766132E-4A56-22F9-3EA0-100940BBDC65}"/>
                  </a:ext>
                </a:extLst>
              </p:cNvPr>
              <p:cNvCxnSpPr>
                <a:cxnSpLocks/>
                <a:stCxn id="14" idx="1"/>
                <a:endCxn id="21" idx="3"/>
              </p:cNvCxnSpPr>
              <p:nvPr/>
            </p:nvCxnSpPr>
            <p:spPr>
              <a:xfrm flipH="1">
                <a:off x="27353719" y="6820888"/>
                <a:ext cx="2839409" cy="1542008"/>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337A759-E782-3739-3444-35D0A9DD3860}"/>
                  </a:ext>
                </a:extLst>
              </p:cNvPr>
              <p:cNvSpPr/>
              <p:nvPr/>
            </p:nvSpPr>
            <p:spPr>
              <a:xfrm>
                <a:off x="23125930" y="11050762"/>
                <a:ext cx="4240880" cy="1653612"/>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err="1">
                    <a:cs typeface="Arial"/>
                  </a:rPr>
                  <a:t>disp</a:t>
                </a:r>
                <a:endParaRPr lang="en-US" sz="1600">
                  <a:cs typeface="Arial"/>
                </a:endParaRPr>
              </a:p>
            </p:txBody>
          </p:sp>
          <p:cxnSp>
            <p:nvCxnSpPr>
              <p:cNvPr id="25" name="Straight Arrow Connector 24">
                <a:extLst>
                  <a:ext uri="{FF2B5EF4-FFF2-40B4-BE49-F238E27FC236}">
                    <a16:creationId xmlns:a16="http://schemas.microsoft.com/office/drawing/2014/main" id="{3670F4C8-67C6-0568-8AA7-737F24B8BEFE}"/>
                  </a:ext>
                </a:extLst>
              </p:cNvPr>
              <p:cNvCxnSpPr>
                <a:cxnSpLocks/>
                <a:stCxn id="21" idx="2"/>
                <a:endCxn id="23" idx="0"/>
              </p:cNvCxnSpPr>
              <p:nvPr/>
            </p:nvCxnSpPr>
            <p:spPr>
              <a:xfrm>
                <a:off x="25233279" y="9189702"/>
                <a:ext cx="13091" cy="186106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935AD90-BC5F-537B-202A-D28078663B3E}"/>
                  </a:ext>
                </a:extLst>
              </p:cNvPr>
              <p:cNvSpPr/>
              <p:nvPr/>
            </p:nvSpPr>
            <p:spPr>
              <a:xfrm>
                <a:off x="23125930" y="14483304"/>
                <a:ext cx="4240880" cy="1653612"/>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cs typeface="Arial"/>
                  </a:rPr>
                  <a:t>forward</a:t>
                </a:r>
                <a:endParaRPr lang="en-US" sz="1600">
                  <a:cs typeface="Arial"/>
                </a:endParaRPr>
              </a:p>
            </p:txBody>
          </p:sp>
          <p:cxnSp>
            <p:nvCxnSpPr>
              <p:cNvPr id="29" name="Straight Arrow Connector 28">
                <a:extLst>
                  <a:ext uri="{FF2B5EF4-FFF2-40B4-BE49-F238E27FC236}">
                    <a16:creationId xmlns:a16="http://schemas.microsoft.com/office/drawing/2014/main" id="{66B0D17E-7048-A3F8-A2D4-11C00995085E}"/>
                  </a:ext>
                </a:extLst>
              </p:cNvPr>
              <p:cNvCxnSpPr>
                <a:cxnSpLocks/>
                <a:stCxn id="23" idx="2"/>
                <a:endCxn id="28" idx="0"/>
              </p:cNvCxnSpPr>
              <p:nvPr/>
            </p:nvCxnSpPr>
            <p:spPr>
              <a:xfrm>
                <a:off x="25246370" y="12704374"/>
                <a:ext cx="0" cy="177893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95FCCC3-A78B-65E4-6E3C-459FA4916362}"/>
                  </a:ext>
                </a:extLst>
              </p:cNvPr>
              <p:cNvSpPr/>
              <p:nvPr/>
            </p:nvSpPr>
            <p:spPr>
              <a:xfrm>
                <a:off x="23125931" y="17891153"/>
                <a:ext cx="4240880" cy="2225040"/>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Arial"/>
                  </a:rPr>
                  <a:t>trigger</a:t>
                </a:r>
              </a:p>
              <a:p>
                <a:pPr algn="ctr"/>
                <a:r>
                  <a:rPr lang="en-US" sz="1600" dirty="0">
                    <a:cs typeface="Arial"/>
                  </a:rPr>
                  <a:t>left or right</a:t>
                </a:r>
              </a:p>
            </p:txBody>
          </p:sp>
          <p:cxnSp>
            <p:nvCxnSpPr>
              <p:cNvPr id="31" name="Straight Arrow Connector 30">
                <a:extLst>
                  <a:ext uri="{FF2B5EF4-FFF2-40B4-BE49-F238E27FC236}">
                    <a16:creationId xmlns:a16="http://schemas.microsoft.com/office/drawing/2014/main" id="{FDCA618F-1407-A552-3C61-ED9CB03C75E9}"/>
                  </a:ext>
                </a:extLst>
              </p:cNvPr>
              <p:cNvCxnSpPr>
                <a:cxnSpLocks/>
                <a:stCxn id="28" idx="2"/>
                <a:endCxn id="30" idx="0"/>
              </p:cNvCxnSpPr>
              <p:nvPr/>
            </p:nvCxnSpPr>
            <p:spPr>
              <a:xfrm>
                <a:off x="25246370" y="16136916"/>
                <a:ext cx="1" cy="1754237"/>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Flowchart: Decision 31">
                <a:extLst>
                  <a:ext uri="{FF2B5EF4-FFF2-40B4-BE49-F238E27FC236}">
                    <a16:creationId xmlns:a16="http://schemas.microsoft.com/office/drawing/2014/main" id="{4A46D66E-361C-1D61-9D8C-525C0255E075}"/>
                  </a:ext>
                </a:extLst>
              </p:cNvPr>
              <p:cNvSpPr/>
              <p:nvPr/>
            </p:nvSpPr>
            <p:spPr>
              <a:xfrm>
                <a:off x="18567321" y="16980577"/>
                <a:ext cx="3897279" cy="2225040"/>
              </a:xfrm>
              <a:prstGeom prst="flowChartDecision">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IR1 or IR2 = 1?</a:t>
                </a:r>
              </a:p>
            </p:txBody>
          </p:sp>
          <p:sp>
            <p:nvSpPr>
              <p:cNvPr id="33" name="Rectangle 32">
                <a:extLst>
                  <a:ext uri="{FF2B5EF4-FFF2-40B4-BE49-F238E27FC236}">
                    <a16:creationId xmlns:a16="http://schemas.microsoft.com/office/drawing/2014/main" id="{857F36C9-1EA0-4DB5-0756-C4F15FA2474A}"/>
                  </a:ext>
                </a:extLst>
              </p:cNvPr>
              <p:cNvSpPr/>
              <p:nvPr/>
            </p:nvSpPr>
            <p:spPr>
              <a:xfrm>
                <a:off x="23125930" y="21870430"/>
                <a:ext cx="4240880" cy="1653612"/>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cs typeface="Arial"/>
                  </a:rPr>
                  <a:t>detection</a:t>
                </a:r>
                <a:endParaRPr lang="en-US" sz="1600">
                  <a:cs typeface="Arial"/>
                </a:endParaRPr>
              </a:p>
            </p:txBody>
          </p:sp>
          <p:cxnSp>
            <p:nvCxnSpPr>
              <p:cNvPr id="34" name="Straight Arrow Connector 33">
                <a:extLst>
                  <a:ext uri="{FF2B5EF4-FFF2-40B4-BE49-F238E27FC236}">
                    <a16:creationId xmlns:a16="http://schemas.microsoft.com/office/drawing/2014/main" id="{41900585-CA76-E804-F411-A1C2333D481D}"/>
                  </a:ext>
                </a:extLst>
              </p:cNvPr>
              <p:cNvCxnSpPr>
                <a:cxnSpLocks/>
                <a:stCxn id="30" idx="2"/>
                <a:endCxn id="33" idx="0"/>
              </p:cNvCxnSpPr>
              <p:nvPr/>
            </p:nvCxnSpPr>
            <p:spPr>
              <a:xfrm flipH="1">
                <a:off x="25246370" y="20116193"/>
                <a:ext cx="1" cy="1754237"/>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201ED83-AB51-AB9A-1387-F29A36D11C8D}"/>
                  </a:ext>
                </a:extLst>
              </p:cNvPr>
              <p:cNvSpPr/>
              <p:nvPr/>
            </p:nvSpPr>
            <p:spPr>
              <a:xfrm>
                <a:off x="23125930" y="25278279"/>
                <a:ext cx="4240880" cy="1653612"/>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cs typeface="Arial"/>
                  </a:rPr>
                  <a:t>brake</a:t>
                </a:r>
                <a:endParaRPr lang="en-US" sz="1600">
                  <a:cs typeface="Arial"/>
                </a:endParaRPr>
              </a:p>
            </p:txBody>
          </p:sp>
          <p:cxnSp>
            <p:nvCxnSpPr>
              <p:cNvPr id="36" name="Straight Arrow Connector 35">
                <a:extLst>
                  <a:ext uri="{FF2B5EF4-FFF2-40B4-BE49-F238E27FC236}">
                    <a16:creationId xmlns:a16="http://schemas.microsoft.com/office/drawing/2014/main" id="{A0195890-0984-D8B0-B8D5-BCCB6A8ED22B}"/>
                  </a:ext>
                </a:extLst>
              </p:cNvPr>
              <p:cNvCxnSpPr>
                <a:cxnSpLocks/>
                <a:stCxn id="33" idx="2"/>
                <a:endCxn id="35" idx="0"/>
              </p:cNvCxnSpPr>
              <p:nvPr/>
            </p:nvCxnSpPr>
            <p:spPr>
              <a:xfrm>
                <a:off x="25246370" y="23524042"/>
                <a:ext cx="0" cy="1754237"/>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ECB9DAB-91A1-CE38-A924-A4BD89D8158A}"/>
                  </a:ext>
                </a:extLst>
              </p:cNvPr>
              <p:cNvSpPr/>
              <p:nvPr/>
            </p:nvSpPr>
            <p:spPr>
              <a:xfrm>
                <a:off x="23112839" y="28679670"/>
                <a:ext cx="4240880" cy="2225040"/>
              </a:xfrm>
              <a:prstGeom prst="rect">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cs typeface="Arial"/>
                  </a:rPr>
                  <a:t>trigger</a:t>
                </a:r>
              </a:p>
              <a:p>
                <a:pPr algn="ctr"/>
                <a:r>
                  <a:rPr lang="en-US" sz="1600">
                    <a:cs typeface="Arial"/>
                  </a:rPr>
                  <a:t>board A</a:t>
                </a:r>
              </a:p>
            </p:txBody>
          </p:sp>
          <p:cxnSp>
            <p:nvCxnSpPr>
              <p:cNvPr id="39" name="Straight Arrow Connector 38">
                <a:extLst>
                  <a:ext uri="{FF2B5EF4-FFF2-40B4-BE49-F238E27FC236}">
                    <a16:creationId xmlns:a16="http://schemas.microsoft.com/office/drawing/2014/main" id="{7B809564-3256-C823-9777-78A7857D840B}"/>
                  </a:ext>
                </a:extLst>
              </p:cNvPr>
              <p:cNvCxnSpPr>
                <a:cxnSpLocks/>
                <a:stCxn id="35" idx="2"/>
                <a:endCxn id="38" idx="0"/>
              </p:cNvCxnSpPr>
              <p:nvPr/>
            </p:nvCxnSpPr>
            <p:spPr>
              <a:xfrm flipH="1">
                <a:off x="25233279" y="26931891"/>
                <a:ext cx="13091" cy="174777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A8171F7-D5B8-FB5D-31AB-C0CEA1B0CC2F}"/>
                  </a:ext>
                </a:extLst>
              </p:cNvPr>
              <p:cNvSpPr/>
              <p:nvPr/>
            </p:nvSpPr>
            <p:spPr>
              <a:xfrm>
                <a:off x="32884298" y="25278279"/>
                <a:ext cx="4240880" cy="1653612"/>
              </a:xfrm>
              <a:prstGeom prst="rect">
                <a:avLst/>
              </a:prstGeom>
              <a:solidFill>
                <a:schemeClr val="accent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err="1">
                    <a:cs typeface="Arial"/>
                  </a:rPr>
                  <a:t>nokia</a:t>
                </a:r>
                <a:endParaRPr lang="en-US" sz="1600">
                  <a:cs typeface="Arial"/>
                </a:endParaRPr>
              </a:p>
            </p:txBody>
          </p:sp>
          <p:sp>
            <p:nvSpPr>
              <p:cNvPr id="41" name="Rectangle 40">
                <a:extLst>
                  <a:ext uri="{FF2B5EF4-FFF2-40B4-BE49-F238E27FC236}">
                    <a16:creationId xmlns:a16="http://schemas.microsoft.com/office/drawing/2014/main" id="{C0A96F2D-B1CF-9D44-7E1F-F37E3F934132}"/>
                  </a:ext>
                </a:extLst>
              </p:cNvPr>
              <p:cNvSpPr/>
              <p:nvPr/>
            </p:nvSpPr>
            <p:spPr>
              <a:xfrm>
                <a:off x="33581689" y="11822736"/>
                <a:ext cx="4240880" cy="1653613"/>
              </a:xfrm>
              <a:prstGeom prst="rect">
                <a:avLst/>
              </a:prstGeom>
              <a:solidFill>
                <a:schemeClr val="accent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err="1">
                    <a:cs typeface="Arial"/>
                  </a:rPr>
                  <a:t>startstop</a:t>
                </a:r>
                <a:endParaRPr lang="en-US" sz="1600">
                  <a:cs typeface="Arial"/>
                </a:endParaRPr>
              </a:p>
            </p:txBody>
          </p:sp>
          <p:sp>
            <p:nvSpPr>
              <p:cNvPr id="42" name="Rectangle 41">
                <a:extLst>
                  <a:ext uri="{FF2B5EF4-FFF2-40B4-BE49-F238E27FC236}">
                    <a16:creationId xmlns:a16="http://schemas.microsoft.com/office/drawing/2014/main" id="{34B2795B-F58B-0242-AB04-9F7397205118}"/>
                  </a:ext>
                </a:extLst>
              </p:cNvPr>
              <p:cNvSpPr/>
              <p:nvPr/>
            </p:nvSpPr>
            <p:spPr>
              <a:xfrm>
                <a:off x="33581689" y="15255279"/>
                <a:ext cx="4240880" cy="1653613"/>
              </a:xfrm>
              <a:prstGeom prst="rect">
                <a:avLst/>
              </a:prstGeom>
              <a:solidFill>
                <a:schemeClr val="accent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err="1">
                    <a:cs typeface="Arial"/>
                  </a:rPr>
                  <a:t>notenough</a:t>
                </a:r>
                <a:endParaRPr lang="en-US" sz="1600" dirty="0">
                  <a:cs typeface="Arial"/>
                </a:endParaRPr>
              </a:p>
            </p:txBody>
          </p:sp>
          <p:cxnSp>
            <p:nvCxnSpPr>
              <p:cNvPr id="43" name="Straight Arrow Connector 42">
                <a:extLst>
                  <a:ext uri="{FF2B5EF4-FFF2-40B4-BE49-F238E27FC236}">
                    <a16:creationId xmlns:a16="http://schemas.microsoft.com/office/drawing/2014/main" id="{EDBCFD15-1B91-B49E-CCD5-EFC088197F7A}"/>
                  </a:ext>
                </a:extLst>
              </p:cNvPr>
              <p:cNvCxnSpPr>
                <a:cxnSpLocks/>
                <a:stCxn id="41" idx="2"/>
                <a:endCxn id="42" idx="0"/>
              </p:cNvCxnSpPr>
              <p:nvPr/>
            </p:nvCxnSpPr>
            <p:spPr>
              <a:xfrm>
                <a:off x="35702131" y="13476349"/>
                <a:ext cx="0" cy="177893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16BB8B2-0804-71F3-36B3-C35CC32C77E6}"/>
                  </a:ext>
                </a:extLst>
              </p:cNvPr>
              <p:cNvCxnSpPr>
                <a:cxnSpLocks/>
                <a:stCxn id="42" idx="0"/>
                <a:endCxn id="28" idx="3"/>
              </p:cNvCxnSpPr>
              <p:nvPr/>
            </p:nvCxnSpPr>
            <p:spPr>
              <a:xfrm flipH="1">
                <a:off x="27366811" y="15255279"/>
                <a:ext cx="8335321" cy="54831"/>
              </a:xfrm>
              <a:prstGeom prst="straightConnector1">
                <a:avLst/>
              </a:prstGeom>
              <a:ln w="762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A0C899C8-CD48-DD43-2ED2-2FCFB5B2563A}"/>
                  </a:ext>
                </a:extLst>
              </p:cNvPr>
              <p:cNvSpPr/>
              <p:nvPr/>
            </p:nvSpPr>
            <p:spPr>
              <a:xfrm>
                <a:off x="17863899" y="20119883"/>
                <a:ext cx="4240880" cy="1653613"/>
              </a:xfrm>
              <a:prstGeom prst="rect">
                <a:avLst/>
              </a:prstGeom>
              <a:solidFill>
                <a:schemeClr val="accent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err="1">
                    <a:cs typeface="Arial"/>
                  </a:rPr>
                  <a:t>leftline</a:t>
                </a:r>
                <a:endParaRPr lang="en-US" sz="1600" dirty="0">
                  <a:cs typeface="Arial"/>
                </a:endParaRPr>
              </a:p>
            </p:txBody>
          </p:sp>
          <p:sp>
            <p:nvSpPr>
              <p:cNvPr id="50" name="Rectangle 49">
                <a:extLst>
                  <a:ext uri="{FF2B5EF4-FFF2-40B4-BE49-F238E27FC236}">
                    <a16:creationId xmlns:a16="http://schemas.microsoft.com/office/drawing/2014/main" id="{63DD5CA1-67CF-0740-CCE9-44945E63A6D7}"/>
                  </a:ext>
                </a:extLst>
              </p:cNvPr>
              <p:cNvSpPr/>
              <p:nvPr/>
            </p:nvSpPr>
            <p:spPr>
              <a:xfrm>
                <a:off x="28475778" y="20308179"/>
                <a:ext cx="4240880" cy="1653613"/>
              </a:xfrm>
              <a:prstGeom prst="rect">
                <a:avLst/>
              </a:prstGeom>
              <a:solidFill>
                <a:schemeClr val="accent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err="1">
                    <a:cs typeface="Arial"/>
                  </a:rPr>
                  <a:t>rightline</a:t>
                </a:r>
                <a:endParaRPr lang="en-US" sz="1600" dirty="0">
                  <a:cs typeface="Arial"/>
                </a:endParaRPr>
              </a:p>
            </p:txBody>
          </p:sp>
          <p:cxnSp>
            <p:nvCxnSpPr>
              <p:cNvPr id="51" name="Straight Arrow Connector 50">
                <a:extLst>
                  <a:ext uri="{FF2B5EF4-FFF2-40B4-BE49-F238E27FC236}">
                    <a16:creationId xmlns:a16="http://schemas.microsoft.com/office/drawing/2014/main" id="{E2453167-614B-C04D-E6B5-E1DDEA4FCDE9}"/>
                  </a:ext>
                </a:extLst>
              </p:cNvPr>
              <p:cNvCxnSpPr>
                <a:cxnSpLocks/>
                <a:stCxn id="30" idx="1"/>
                <a:endCxn id="48" idx="0"/>
              </p:cNvCxnSpPr>
              <p:nvPr/>
            </p:nvCxnSpPr>
            <p:spPr>
              <a:xfrm flipH="1">
                <a:off x="19984341" y="19003675"/>
                <a:ext cx="3141589" cy="1116207"/>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4B49843-720B-8A9F-E7DD-CA55853F6C32}"/>
                  </a:ext>
                </a:extLst>
              </p:cNvPr>
              <p:cNvCxnSpPr>
                <a:cxnSpLocks/>
                <a:stCxn id="30" idx="3"/>
                <a:endCxn id="50" idx="0"/>
              </p:cNvCxnSpPr>
              <p:nvPr/>
            </p:nvCxnSpPr>
            <p:spPr>
              <a:xfrm>
                <a:off x="27366811" y="19003675"/>
                <a:ext cx="3229409" cy="1304504"/>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55EF7BD-0DDD-DCA7-D0B4-B3906A7CB3B2}"/>
                  </a:ext>
                </a:extLst>
              </p:cNvPr>
              <p:cNvSpPr/>
              <p:nvPr/>
            </p:nvSpPr>
            <p:spPr>
              <a:xfrm>
                <a:off x="33136690" y="28672302"/>
                <a:ext cx="7837974" cy="1791555"/>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a:solidFill>
                      <a:schemeClr val="bg1"/>
                    </a:solidFill>
                  </a:rPr>
                  <a:t>Dash is a continuation not from the nearest function, except the main path.</a:t>
                </a:r>
              </a:p>
            </p:txBody>
          </p:sp>
          <p:sp>
            <p:nvSpPr>
              <p:cNvPr id="54" name="Flowchart: Decision 53">
                <a:extLst>
                  <a:ext uri="{FF2B5EF4-FFF2-40B4-BE49-F238E27FC236}">
                    <a16:creationId xmlns:a16="http://schemas.microsoft.com/office/drawing/2014/main" id="{E0AB8DA1-236A-3048-32A4-5C0DC181015D}"/>
                  </a:ext>
                </a:extLst>
              </p:cNvPr>
              <p:cNvSpPr/>
              <p:nvPr/>
            </p:nvSpPr>
            <p:spPr>
              <a:xfrm>
                <a:off x="19054940" y="21841494"/>
                <a:ext cx="3897279" cy="2225040"/>
              </a:xfrm>
              <a:prstGeom prst="flowChartDecision">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distance &lt; 15?</a:t>
                </a:r>
              </a:p>
            </p:txBody>
          </p:sp>
          <p:sp>
            <p:nvSpPr>
              <p:cNvPr id="55" name="Flowchart: Decision 54">
                <a:extLst>
                  <a:ext uri="{FF2B5EF4-FFF2-40B4-BE49-F238E27FC236}">
                    <a16:creationId xmlns:a16="http://schemas.microsoft.com/office/drawing/2014/main" id="{88568460-96ED-A46A-F08B-D2744580C7BD}"/>
                  </a:ext>
                </a:extLst>
              </p:cNvPr>
              <p:cNvSpPr/>
              <p:nvPr/>
            </p:nvSpPr>
            <p:spPr>
              <a:xfrm>
                <a:off x="36974574" y="13658636"/>
                <a:ext cx="3897279" cy="2225040"/>
              </a:xfrm>
              <a:prstGeom prst="flowChartDecision">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no. of boxes correct?</a:t>
                </a:r>
              </a:p>
            </p:txBody>
          </p:sp>
          <p:cxnSp>
            <p:nvCxnSpPr>
              <p:cNvPr id="56" name="Straight Arrow Connector 55">
                <a:extLst>
                  <a:ext uri="{FF2B5EF4-FFF2-40B4-BE49-F238E27FC236}">
                    <a16:creationId xmlns:a16="http://schemas.microsoft.com/office/drawing/2014/main" id="{27F37EB9-57FE-EFE8-5C62-405B2D57AADA}"/>
                  </a:ext>
                </a:extLst>
              </p:cNvPr>
              <p:cNvCxnSpPr>
                <a:cxnSpLocks/>
                <a:stCxn id="40" idx="1"/>
                <a:endCxn id="33" idx="3"/>
              </p:cNvCxnSpPr>
              <p:nvPr/>
            </p:nvCxnSpPr>
            <p:spPr>
              <a:xfrm flipH="1" flipV="1">
                <a:off x="27366810" y="22697236"/>
                <a:ext cx="5517488" cy="3407849"/>
              </a:xfrm>
              <a:prstGeom prst="straightConnector1">
                <a:avLst/>
              </a:prstGeom>
              <a:ln w="762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A96D34D-FE4A-4EB4-A0FC-FCD0E4AAB3B8}"/>
                  </a:ext>
                </a:extLst>
              </p:cNvPr>
              <p:cNvCxnSpPr>
                <a:cxnSpLocks/>
                <a:stCxn id="35" idx="3"/>
                <a:endCxn id="40" idx="1"/>
              </p:cNvCxnSpPr>
              <p:nvPr/>
            </p:nvCxnSpPr>
            <p:spPr>
              <a:xfrm>
                <a:off x="27366810" y="26105085"/>
                <a:ext cx="5517488"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E6F0BAB-FCC0-3F80-3BA0-4295E8C2BDD7}"/>
                  </a:ext>
                </a:extLst>
              </p:cNvPr>
              <p:cNvCxnSpPr>
                <a:cxnSpLocks/>
                <a:stCxn id="23" idx="3"/>
                <a:endCxn id="41" idx="1"/>
              </p:cNvCxnSpPr>
              <p:nvPr/>
            </p:nvCxnSpPr>
            <p:spPr>
              <a:xfrm>
                <a:off x="27366811" y="11877570"/>
                <a:ext cx="6214879" cy="771973"/>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C7E39ED-AB72-31AD-64C9-A56D4E97E400}"/>
                  </a:ext>
                </a:extLst>
              </p:cNvPr>
              <p:cNvCxnSpPr>
                <a:cxnSpLocks/>
                <a:stCxn id="60" idx="4"/>
                <a:endCxn id="41" idx="0"/>
              </p:cNvCxnSpPr>
              <p:nvPr/>
            </p:nvCxnSpPr>
            <p:spPr>
              <a:xfrm flipH="1">
                <a:off x="35702131" y="9697106"/>
                <a:ext cx="2120438" cy="2125633"/>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4BBD7C25-D302-A1B2-C672-A288CCEAF900}"/>
                  </a:ext>
                </a:extLst>
              </p:cNvPr>
              <p:cNvSpPr/>
              <p:nvPr/>
            </p:nvSpPr>
            <p:spPr>
              <a:xfrm>
                <a:off x="35708674" y="7931473"/>
                <a:ext cx="4227790" cy="1765630"/>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setup</a:t>
                </a:r>
              </a:p>
            </p:txBody>
          </p:sp>
          <p:sp>
            <p:nvSpPr>
              <p:cNvPr id="61" name="Flowchart: Decision 60">
                <a:extLst>
                  <a:ext uri="{FF2B5EF4-FFF2-40B4-BE49-F238E27FC236}">
                    <a16:creationId xmlns:a16="http://schemas.microsoft.com/office/drawing/2014/main" id="{4F629DB2-2D0E-14E5-7E96-C3C8788FD1E4}"/>
                  </a:ext>
                </a:extLst>
              </p:cNvPr>
              <p:cNvSpPr/>
              <p:nvPr/>
            </p:nvSpPr>
            <p:spPr>
              <a:xfrm>
                <a:off x="18962221" y="14142758"/>
                <a:ext cx="4082725" cy="2225040"/>
              </a:xfrm>
              <a:prstGeom prst="flowChartDecision">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Is Move allowed?</a:t>
                </a:r>
              </a:p>
            </p:txBody>
          </p:sp>
          <p:sp>
            <p:nvSpPr>
              <p:cNvPr id="62" name="Flowchart: Decision 61">
                <a:extLst>
                  <a:ext uri="{FF2B5EF4-FFF2-40B4-BE49-F238E27FC236}">
                    <a16:creationId xmlns:a16="http://schemas.microsoft.com/office/drawing/2014/main" id="{3B510458-60D2-9FB6-1BB8-25346AE053C2}"/>
                  </a:ext>
                </a:extLst>
              </p:cNvPr>
              <p:cNvSpPr/>
              <p:nvPr/>
            </p:nvSpPr>
            <p:spPr>
              <a:xfrm>
                <a:off x="36236419" y="5598909"/>
                <a:ext cx="3897278" cy="2225040"/>
              </a:xfrm>
              <a:prstGeom prst="flowChartDecision">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have they input number?</a:t>
                </a:r>
              </a:p>
            </p:txBody>
          </p:sp>
          <p:sp>
            <p:nvSpPr>
              <p:cNvPr id="63" name="Oval 62">
                <a:extLst>
                  <a:ext uri="{FF2B5EF4-FFF2-40B4-BE49-F238E27FC236}">
                    <a16:creationId xmlns:a16="http://schemas.microsoft.com/office/drawing/2014/main" id="{DBDE9691-0EA6-F7B8-C46F-0B11010B59BB}"/>
                  </a:ext>
                </a:extLst>
              </p:cNvPr>
              <p:cNvSpPr/>
              <p:nvPr/>
            </p:nvSpPr>
            <p:spPr>
              <a:xfrm>
                <a:off x="17717811" y="28844173"/>
                <a:ext cx="4227789" cy="1765631"/>
              </a:xfrm>
              <a:prstGeom prst="ellipse">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loop</a:t>
                </a:r>
              </a:p>
            </p:txBody>
          </p:sp>
          <p:cxnSp>
            <p:nvCxnSpPr>
              <p:cNvPr id="64" name="Straight Arrow Connector 63">
                <a:extLst>
                  <a:ext uri="{FF2B5EF4-FFF2-40B4-BE49-F238E27FC236}">
                    <a16:creationId xmlns:a16="http://schemas.microsoft.com/office/drawing/2014/main" id="{8A2F3693-ECB0-B765-CDD7-76107441A75F}"/>
                  </a:ext>
                </a:extLst>
              </p:cNvPr>
              <p:cNvCxnSpPr>
                <a:cxnSpLocks/>
                <a:stCxn id="38" idx="3"/>
                <a:endCxn id="111" idx="1"/>
              </p:cNvCxnSpPr>
              <p:nvPr/>
            </p:nvCxnSpPr>
            <p:spPr>
              <a:xfrm>
                <a:off x="27353718" y="29792192"/>
                <a:ext cx="1704626" cy="41901"/>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3C872B4-8561-7FCA-B816-4C409FAD013C}"/>
                  </a:ext>
                </a:extLst>
              </p:cNvPr>
              <p:cNvCxnSpPr>
                <a:cxnSpLocks/>
                <a:stCxn id="38" idx="1"/>
                <a:endCxn id="63" idx="6"/>
              </p:cNvCxnSpPr>
              <p:nvPr/>
            </p:nvCxnSpPr>
            <p:spPr>
              <a:xfrm flipH="1" flipV="1">
                <a:off x="21945600" y="29726989"/>
                <a:ext cx="1167239" cy="6520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9F3FAD7-0CA2-23C4-CE49-2415713434AC}"/>
                  </a:ext>
                </a:extLst>
              </p:cNvPr>
              <p:cNvCxnSpPr>
                <a:cxnSpLocks/>
                <a:endCxn id="41" idx="0"/>
              </p:cNvCxnSpPr>
              <p:nvPr/>
            </p:nvCxnSpPr>
            <p:spPr>
              <a:xfrm>
                <a:off x="33581689" y="10149277"/>
                <a:ext cx="2120438" cy="1673462"/>
              </a:xfrm>
              <a:prstGeom prst="straightConnector1">
                <a:avLst/>
              </a:prstGeom>
              <a:ln w="762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BE9327E-01E3-E65D-F100-A389392C7888}"/>
                  </a:ext>
                </a:extLst>
              </p:cNvPr>
              <p:cNvCxnSpPr>
                <a:cxnSpLocks/>
              </p:cNvCxnSpPr>
              <p:nvPr/>
            </p:nvCxnSpPr>
            <p:spPr>
              <a:xfrm>
                <a:off x="26778317" y="12704373"/>
                <a:ext cx="0" cy="1754237"/>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DE93AD5-9991-BBC2-B18A-48F30D24ED18}"/>
                  </a:ext>
                </a:extLst>
              </p:cNvPr>
              <p:cNvCxnSpPr>
                <a:cxnSpLocks/>
              </p:cNvCxnSpPr>
              <p:nvPr/>
            </p:nvCxnSpPr>
            <p:spPr>
              <a:xfrm flipV="1">
                <a:off x="23949876" y="16136913"/>
                <a:ext cx="0" cy="1747782"/>
              </a:xfrm>
              <a:prstGeom prst="straightConnector1">
                <a:avLst/>
              </a:prstGeom>
              <a:ln w="76200">
                <a:solidFill>
                  <a:schemeClr val="accent2">
                    <a:lumMod val="40000"/>
                    <a:lumOff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lowchart: Decision 71">
                <a:extLst>
                  <a:ext uri="{FF2B5EF4-FFF2-40B4-BE49-F238E27FC236}">
                    <a16:creationId xmlns:a16="http://schemas.microsoft.com/office/drawing/2014/main" id="{710D340F-905A-5840-88D0-1927416DD6CC}"/>
                  </a:ext>
                </a:extLst>
              </p:cNvPr>
              <p:cNvSpPr/>
              <p:nvPr/>
            </p:nvSpPr>
            <p:spPr>
              <a:xfrm>
                <a:off x="27100637" y="12927601"/>
                <a:ext cx="4626783" cy="1945213"/>
              </a:xfrm>
              <a:prstGeom prst="flowChartDecision">
                <a:avLst/>
              </a:prstGeom>
              <a:solidFill>
                <a:schemeClr val="accent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current station &gt; 0</a:t>
                </a:r>
              </a:p>
            </p:txBody>
          </p:sp>
        </p:grpSp>
        <p:sp>
          <p:nvSpPr>
            <p:cNvPr id="111" name="Rectangle 110">
              <a:extLst>
                <a:ext uri="{FF2B5EF4-FFF2-40B4-BE49-F238E27FC236}">
                  <a16:creationId xmlns:a16="http://schemas.microsoft.com/office/drawing/2014/main" id="{BBA75B65-C3EB-CFEA-F21C-B567D6B7203F}"/>
                </a:ext>
              </a:extLst>
            </p:cNvPr>
            <p:cNvSpPr/>
            <p:nvPr/>
          </p:nvSpPr>
          <p:spPr>
            <a:xfrm>
              <a:off x="25486290" y="28739453"/>
              <a:ext cx="1134575" cy="459856"/>
            </a:xfrm>
            <a:prstGeom prst="rect">
              <a:avLst/>
            </a:prstGeom>
            <a:solidFill>
              <a:schemeClr val="accent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err="1">
                  <a:cs typeface="Arial"/>
                </a:rPr>
                <a:t>startstop</a:t>
              </a:r>
              <a:endParaRPr lang="en-US" sz="1600" dirty="0">
                <a:cs typeface="Arial"/>
              </a:endParaRPr>
            </a:p>
          </p:txBody>
        </p:sp>
      </p:grpSp>
      <p:cxnSp>
        <p:nvCxnSpPr>
          <p:cNvPr id="114" name="Straight Arrow Connector 113">
            <a:extLst>
              <a:ext uri="{FF2B5EF4-FFF2-40B4-BE49-F238E27FC236}">
                <a16:creationId xmlns:a16="http://schemas.microsoft.com/office/drawing/2014/main" id="{093CE468-EBD7-2D55-FB5B-DD6336D69433}"/>
              </a:ext>
            </a:extLst>
          </p:cNvPr>
          <p:cNvCxnSpPr>
            <a:cxnSpLocks/>
            <a:stCxn id="107" idx="3"/>
            <a:endCxn id="17" idx="2"/>
          </p:cNvCxnSpPr>
          <p:nvPr/>
        </p:nvCxnSpPr>
        <p:spPr>
          <a:xfrm>
            <a:off x="35926806" y="21051958"/>
            <a:ext cx="2016662" cy="3124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7DA7D69C-554A-8C15-B244-E1F9CAF1C053}"/>
              </a:ext>
            </a:extLst>
          </p:cNvPr>
          <p:cNvSpPr/>
          <p:nvPr/>
        </p:nvSpPr>
        <p:spPr>
          <a:xfrm>
            <a:off x="28303509" y="22812368"/>
            <a:ext cx="7472881" cy="6836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2800" b="1" u="sng" dirty="0">
                <a:ln/>
                <a:solidFill>
                  <a:srgbClr val="0070C0"/>
                </a:solidFill>
                <a:effectLst>
                  <a:outerShdw blurRad="38100" dist="19050" dir="2700000" algn="tl" rotWithShape="0">
                    <a:schemeClr val="dk1">
                      <a:lumMod val="50000"/>
                      <a:alpha val="40000"/>
                    </a:schemeClr>
                  </a:outerShdw>
                </a:effectLst>
                <a:cs typeface="Arial"/>
              </a:rPr>
              <a:t>Main Loop</a:t>
            </a:r>
            <a:r>
              <a:rPr lang="en-US" sz="1800" b="1" u="sng" dirty="0">
                <a:ln/>
                <a:solidFill>
                  <a:srgbClr val="0070C0"/>
                </a:solidFill>
                <a:effectLst>
                  <a:outerShdw blurRad="38100" dist="19050" dir="2700000" algn="tl" rotWithShape="0">
                    <a:schemeClr val="dk1">
                      <a:lumMod val="50000"/>
                      <a:alpha val="40000"/>
                    </a:schemeClr>
                  </a:outerShdw>
                </a:effectLst>
                <a:cs typeface="Arial"/>
              </a:rPr>
              <a:t>:</a:t>
            </a:r>
            <a:r>
              <a:rPr lang="en-US" sz="1800" b="1" dirty="0">
                <a:ln/>
                <a:solidFill>
                  <a:srgbClr val="0070C0"/>
                </a:solidFill>
                <a:effectLst>
                  <a:outerShdw blurRad="38100" dist="19050" dir="2700000" algn="tl" rotWithShape="0">
                    <a:schemeClr val="dk1">
                      <a:lumMod val="50000"/>
                      <a:alpha val="40000"/>
                    </a:schemeClr>
                  </a:outerShdw>
                </a:effectLst>
                <a:cs typeface="Arial"/>
              </a:rPr>
              <a:t> </a:t>
            </a:r>
            <a:r>
              <a:rPr lang="en-US" sz="1800" dirty="0">
                <a:solidFill>
                  <a:schemeClr val="tx1"/>
                </a:solidFill>
                <a:cs typeface="Arial"/>
              </a:rPr>
              <a:t>programming (once), load, </a:t>
            </a:r>
            <a:r>
              <a:rPr lang="en-US" sz="1800" dirty="0" err="1">
                <a:solidFill>
                  <a:schemeClr val="tx1"/>
                </a:solidFill>
                <a:cs typeface="Arial"/>
              </a:rPr>
              <a:t>disp</a:t>
            </a:r>
            <a:r>
              <a:rPr lang="en-US" sz="1800" dirty="0">
                <a:solidFill>
                  <a:schemeClr val="tx1"/>
                </a:solidFill>
                <a:cs typeface="Arial"/>
              </a:rPr>
              <a:t>, forward,</a:t>
            </a:r>
          </a:p>
          <a:p>
            <a:r>
              <a:rPr lang="en-US" sz="1800" b="1" i="1" dirty="0">
                <a:solidFill>
                  <a:schemeClr val="tx1"/>
                </a:solidFill>
                <a:cs typeface="Arial"/>
              </a:rPr>
              <a:t>If allowed to move and IR sensor 2 activated, turn left. If other IR activated, turns right.</a:t>
            </a:r>
            <a:r>
              <a:rPr lang="en-US" sz="1800" dirty="0">
                <a:solidFill>
                  <a:schemeClr val="tx1"/>
                </a:solidFill>
                <a:cs typeface="Arial"/>
              </a:rPr>
              <a:t> detection, brake. If target board is hit, stop.</a:t>
            </a:r>
          </a:p>
          <a:p>
            <a:endParaRPr lang="en-US" sz="1600" dirty="0">
              <a:solidFill>
                <a:schemeClr val="tx1"/>
              </a:solidFill>
              <a:cs typeface="Arial"/>
            </a:endParaRPr>
          </a:p>
          <a:p>
            <a:r>
              <a:rPr lang="en-US" sz="2800" b="1" u="sng" dirty="0">
                <a:solidFill>
                  <a:srgbClr val="0070C0"/>
                </a:solidFill>
                <a:cs typeface="Arial"/>
              </a:rPr>
              <a:t>Functions summarized</a:t>
            </a:r>
            <a:r>
              <a:rPr lang="en-US" sz="1600" dirty="0">
                <a:solidFill>
                  <a:srgbClr val="0070C0"/>
                </a:solidFill>
                <a:cs typeface="Arial"/>
              </a:rPr>
              <a:t>:</a:t>
            </a:r>
          </a:p>
          <a:p>
            <a:r>
              <a:rPr lang="en-US" sz="1800" b="1" dirty="0">
                <a:solidFill>
                  <a:schemeClr val="tx1"/>
                </a:solidFill>
                <a:cs typeface="Arial"/>
              </a:rPr>
              <a:t>programming: </a:t>
            </a:r>
            <a:r>
              <a:rPr lang="en-US" sz="1800" dirty="0">
                <a:solidFill>
                  <a:schemeClr val="tx1"/>
                </a:solidFill>
                <a:cs typeface="Arial"/>
              </a:rPr>
              <a:t>User </a:t>
            </a:r>
            <a:r>
              <a:rPr lang="en-US" sz="1800" i="1" dirty="0">
                <a:solidFill>
                  <a:srgbClr val="0070C0"/>
                </a:solidFill>
                <a:cs typeface="Arial"/>
              </a:rPr>
              <a:t>inputs the expected number of boxes to be loaded </a:t>
            </a:r>
            <a:r>
              <a:rPr lang="en-US" sz="1800" dirty="0">
                <a:solidFill>
                  <a:schemeClr val="tx1"/>
                </a:solidFill>
                <a:cs typeface="Arial"/>
              </a:rPr>
              <a:t>in the vehicle at each station. (Runs once, skipped on the next loop.)</a:t>
            </a:r>
          </a:p>
          <a:p>
            <a:endParaRPr lang="en-US" sz="1800" b="1" dirty="0">
              <a:solidFill>
                <a:schemeClr val="tx1"/>
              </a:solidFill>
              <a:cs typeface="Arial"/>
            </a:endParaRPr>
          </a:p>
          <a:p>
            <a:r>
              <a:rPr lang="en-US" sz="1800" b="1" dirty="0">
                <a:solidFill>
                  <a:schemeClr val="tx1"/>
                </a:solidFill>
                <a:cs typeface="Arial"/>
              </a:rPr>
              <a:t>load</a:t>
            </a:r>
            <a:r>
              <a:rPr lang="en-US" sz="1800" dirty="0">
                <a:solidFill>
                  <a:schemeClr val="tx1"/>
                </a:solidFill>
                <a:cs typeface="Arial"/>
              </a:rPr>
              <a:t>: </a:t>
            </a:r>
            <a:r>
              <a:rPr lang="en-US" sz="1800" i="1" dirty="0">
                <a:solidFill>
                  <a:srgbClr val="0070C0"/>
                </a:solidFill>
                <a:cs typeface="Arial"/>
              </a:rPr>
              <a:t>Shoot target board (B) once to load.</a:t>
            </a:r>
            <a:r>
              <a:rPr lang="en-US" sz="1800" dirty="0">
                <a:solidFill>
                  <a:schemeClr val="tx1"/>
                </a:solidFill>
                <a:cs typeface="Arial"/>
              </a:rPr>
              <a:t> If twice, unload one by one. </a:t>
            </a:r>
            <a:r>
              <a:rPr lang="en-US" sz="1800" i="1" dirty="0">
                <a:solidFill>
                  <a:srgbClr val="0070C0"/>
                </a:solidFill>
                <a:cs typeface="Arial"/>
              </a:rPr>
              <a:t>Double shoot </a:t>
            </a:r>
            <a:r>
              <a:rPr lang="en-US" sz="1800" dirty="0">
                <a:solidFill>
                  <a:schemeClr val="tx1"/>
                </a:solidFill>
                <a:cs typeface="Arial"/>
              </a:rPr>
              <a:t>is when the user has to shoot again within a 0.4 margin.</a:t>
            </a:r>
          </a:p>
          <a:p>
            <a:r>
              <a:rPr lang="en-US" sz="1800" b="1" dirty="0" err="1">
                <a:solidFill>
                  <a:schemeClr val="tx1"/>
                </a:solidFill>
                <a:cs typeface="Arial"/>
              </a:rPr>
              <a:t>disp</a:t>
            </a:r>
            <a:r>
              <a:rPr lang="en-US" sz="1800" dirty="0">
                <a:solidFill>
                  <a:schemeClr val="tx1"/>
                </a:solidFill>
                <a:cs typeface="Arial"/>
              </a:rPr>
              <a:t>: displays the current station as well as number of boxes loaded, and the expected number of boxes.</a:t>
            </a:r>
          </a:p>
          <a:p>
            <a:endParaRPr lang="en-US" sz="1800" dirty="0">
              <a:solidFill>
                <a:schemeClr val="tx1"/>
              </a:solidFill>
              <a:cs typeface="Arial"/>
            </a:endParaRPr>
          </a:p>
          <a:p>
            <a:r>
              <a:rPr lang="en-US" sz="1800" b="1" dirty="0" err="1">
                <a:solidFill>
                  <a:schemeClr val="tx1"/>
                </a:solidFill>
                <a:cs typeface="Arial"/>
              </a:rPr>
              <a:t>startstop</a:t>
            </a:r>
            <a:r>
              <a:rPr lang="en-US" sz="1800" dirty="0">
                <a:solidFill>
                  <a:schemeClr val="tx1"/>
                </a:solidFill>
                <a:cs typeface="Arial"/>
              </a:rPr>
              <a:t>: </a:t>
            </a:r>
            <a:r>
              <a:rPr lang="en-US" sz="1800" i="1" dirty="0">
                <a:solidFill>
                  <a:srgbClr val="0070C0"/>
                </a:solidFill>
                <a:cs typeface="Arial"/>
              </a:rPr>
              <a:t>If correct number of boxes, it moves to next station. </a:t>
            </a:r>
            <a:r>
              <a:rPr lang="en-US" sz="1800" dirty="0">
                <a:solidFill>
                  <a:schemeClr val="tx1"/>
                </a:solidFill>
                <a:cs typeface="Arial"/>
              </a:rPr>
              <a:t>If not, doesn’t move. Waits until target board is hit before moving forward. </a:t>
            </a:r>
          </a:p>
          <a:p>
            <a:r>
              <a:rPr lang="en-US" sz="1800" b="1" dirty="0" err="1">
                <a:solidFill>
                  <a:schemeClr val="tx1"/>
                </a:solidFill>
                <a:cs typeface="Arial"/>
              </a:rPr>
              <a:t>notenough</a:t>
            </a:r>
            <a:r>
              <a:rPr lang="en-US" sz="1800" dirty="0">
                <a:solidFill>
                  <a:schemeClr val="tx1"/>
                </a:solidFill>
                <a:cs typeface="Arial"/>
              </a:rPr>
              <a:t>: returns an error (1) if user puts </a:t>
            </a:r>
            <a:r>
              <a:rPr lang="en-US" sz="1800" i="1" dirty="0">
                <a:solidFill>
                  <a:srgbClr val="0070C0"/>
                </a:solidFill>
                <a:cs typeface="Arial"/>
              </a:rPr>
              <a:t>too many or too little boxes</a:t>
            </a:r>
          </a:p>
          <a:p>
            <a:endParaRPr lang="en-US" sz="1800" dirty="0">
              <a:solidFill>
                <a:schemeClr val="tx1"/>
              </a:solidFill>
              <a:cs typeface="Arial"/>
            </a:endParaRPr>
          </a:p>
          <a:p>
            <a:r>
              <a:rPr lang="en-US" sz="1800" b="1" dirty="0">
                <a:solidFill>
                  <a:schemeClr val="tx1"/>
                </a:solidFill>
                <a:cs typeface="Arial"/>
              </a:rPr>
              <a:t>forward</a:t>
            </a:r>
            <a:r>
              <a:rPr lang="en-US" sz="1800" dirty="0">
                <a:solidFill>
                  <a:schemeClr val="tx1"/>
                </a:solidFill>
                <a:cs typeface="Arial"/>
              </a:rPr>
              <a:t>: determines if car </a:t>
            </a:r>
            <a:r>
              <a:rPr lang="en-US" sz="1800" i="1" dirty="0">
                <a:solidFill>
                  <a:srgbClr val="0070C0"/>
                </a:solidFill>
                <a:cs typeface="Arial"/>
              </a:rPr>
              <a:t>moves forward</a:t>
            </a:r>
            <a:r>
              <a:rPr lang="en-US" sz="1800" dirty="0">
                <a:solidFill>
                  <a:schemeClr val="tx1"/>
                </a:solidFill>
                <a:cs typeface="Arial"/>
              </a:rPr>
              <a:t>. (If 0, don’t. If 1, move.)</a:t>
            </a:r>
            <a:endParaRPr lang="en-US" sz="1800" b="1" dirty="0">
              <a:solidFill>
                <a:schemeClr val="tx1"/>
              </a:solidFill>
              <a:cs typeface="Arial"/>
            </a:endParaRPr>
          </a:p>
          <a:p>
            <a:r>
              <a:rPr lang="en-US" sz="1800" b="1" dirty="0" err="1">
                <a:solidFill>
                  <a:schemeClr val="tx1"/>
                </a:solidFill>
                <a:cs typeface="Arial"/>
              </a:rPr>
              <a:t>leftline</a:t>
            </a:r>
            <a:r>
              <a:rPr lang="en-US" sz="1800" b="1" dirty="0">
                <a:solidFill>
                  <a:schemeClr val="tx1"/>
                </a:solidFill>
                <a:cs typeface="Arial"/>
              </a:rPr>
              <a:t>/</a:t>
            </a:r>
            <a:r>
              <a:rPr lang="en-US" sz="1800" b="1" dirty="0" err="1">
                <a:solidFill>
                  <a:schemeClr val="tx1"/>
                </a:solidFill>
                <a:cs typeface="Arial"/>
              </a:rPr>
              <a:t>rightline</a:t>
            </a:r>
            <a:r>
              <a:rPr lang="en-US" sz="1800" dirty="0">
                <a:solidFill>
                  <a:schemeClr val="tx1"/>
                </a:solidFill>
                <a:cs typeface="Arial"/>
              </a:rPr>
              <a:t>: </a:t>
            </a:r>
            <a:r>
              <a:rPr lang="en-US" sz="1800" dirty="0">
                <a:solidFill>
                  <a:srgbClr val="0070C0"/>
                </a:solidFill>
                <a:cs typeface="Arial"/>
              </a:rPr>
              <a:t>turns left or right</a:t>
            </a:r>
            <a:r>
              <a:rPr lang="en-US" sz="1800" dirty="0">
                <a:solidFill>
                  <a:schemeClr val="tx1"/>
                </a:solidFill>
                <a:cs typeface="Arial"/>
              </a:rPr>
              <a:t> respectively. (skipped if </a:t>
            </a:r>
            <a:r>
              <a:rPr lang="en-US" sz="1800" dirty="0" err="1">
                <a:solidFill>
                  <a:schemeClr val="tx1"/>
                </a:solidFill>
                <a:cs typeface="Arial"/>
              </a:rPr>
              <a:t>unactivated</a:t>
            </a:r>
            <a:r>
              <a:rPr lang="en-US" sz="1800" dirty="0">
                <a:solidFill>
                  <a:schemeClr val="tx1"/>
                </a:solidFill>
                <a:cs typeface="Arial"/>
              </a:rPr>
              <a:t>)</a:t>
            </a:r>
            <a:endParaRPr lang="en-US" sz="1800" i="1" dirty="0">
              <a:solidFill>
                <a:schemeClr val="tx1"/>
              </a:solidFill>
              <a:cs typeface="Arial"/>
            </a:endParaRPr>
          </a:p>
          <a:p>
            <a:endParaRPr lang="en-US" sz="1800" b="1" dirty="0">
              <a:solidFill>
                <a:schemeClr val="tx1"/>
              </a:solidFill>
              <a:cs typeface="Arial"/>
            </a:endParaRPr>
          </a:p>
          <a:p>
            <a:r>
              <a:rPr lang="en-US" sz="1800" b="1" dirty="0">
                <a:solidFill>
                  <a:schemeClr val="tx1"/>
                </a:solidFill>
                <a:cs typeface="Arial"/>
              </a:rPr>
              <a:t>detection</a:t>
            </a:r>
            <a:r>
              <a:rPr lang="en-US" sz="1800" dirty="0">
                <a:solidFill>
                  <a:schemeClr val="tx1"/>
                </a:solidFill>
                <a:cs typeface="Arial"/>
              </a:rPr>
              <a:t>: </a:t>
            </a:r>
            <a:r>
              <a:rPr lang="en-US" sz="1800" i="1" dirty="0">
                <a:solidFill>
                  <a:srgbClr val="0070C0"/>
                </a:solidFill>
                <a:cs typeface="Arial"/>
              </a:rPr>
              <a:t>Measures the distance</a:t>
            </a:r>
            <a:r>
              <a:rPr lang="en-US" sz="1800" dirty="0">
                <a:solidFill>
                  <a:schemeClr val="tx1"/>
                </a:solidFill>
                <a:cs typeface="Arial"/>
              </a:rPr>
              <a:t> between vehicle and objects in cm.</a:t>
            </a:r>
            <a:endParaRPr lang="en-US" sz="2800" dirty="0">
              <a:solidFill>
                <a:schemeClr val="tx1"/>
              </a:solidFill>
              <a:cs typeface="Arial"/>
            </a:endParaRPr>
          </a:p>
          <a:p>
            <a:r>
              <a:rPr lang="en-US" sz="1800" b="1" dirty="0">
                <a:solidFill>
                  <a:schemeClr val="tx1"/>
                </a:solidFill>
                <a:cs typeface="Arial"/>
              </a:rPr>
              <a:t>brake</a:t>
            </a:r>
            <a:r>
              <a:rPr lang="en-US" sz="1800" dirty="0">
                <a:solidFill>
                  <a:schemeClr val="tx1"/>
                </a:solidFill>
                <a:cs typeface="Arial"/>
              </a:rPr>
              <a:t>: </a:t>
            </a:r>
            <a:r>
              <a:rPr lang="en-US" sz="1800" i="1" dirty="0">
                <a:solidFill>
                  <a:srgbClr val="0070C0"/>
                </a:solidFill>
                <a:cs typeface="Arial"/>
              </a:rPr>
              <a:t>Brakes and triggers </a:t>
            </a:r>
            <a:r>
              <a:rPr lang="en-US" sz="1800" i="1" dirty="0" err="1">
                <a:solidFill>
                  <a:srgbClr val="0070C0"/>
                </a:solidFill>
                <a:cs typeface="Arial"/>
              </a:rPr>
              <a:t>nokia</a:t>
            </a:r>
            <a:r>
              <a:rPr lang="en-US" sz="1800" dirty="0">
                <a:solidFill>
                  <a:schemeClr val="tx1"/>
                </a:solidFill>
                <a:cs typeface="Arial"/>
              </a:rPr>
              <a:t> if distance less than </a:t>
            </a:r>
            <a:r>
              <a:rPr lang="en-US" sz="1800" i="1" u="sng" dirty="0">
                <a:solidFill>
                  <a:schemeClr val="tx1"/>
                </a:solidFill>
                <a:cs typeface="Arial"/>
              </a:rPr>
              <a:t>15</a:t>
            </a:r>
            <a:r>
              <a:rPr lang="en-US" sz="1800" dirty="0">
                <a:solidFill>
                  <a:schemeClr val="tx1"/>
                </a:solidFill>
                <a:cs typeface="Arial"/>
              </a:rPr>
              <a:t> until not.</a:t>
            </a:r>
            <a:endParaRPr lang="en-US" sz="1800" i="1" u="sng" dirty="0">
              <a:solidFill>
                <a:schemeClr val="tx1"/>
              </a:solidFill>
              <a:cs typeface="Arial"/>
            </a:endParaRPr>
          </a:p>
          <a:p>
            <a:r>
              <a:rPr lang="en-US" sz="1800" b="1" dirty="0">
                <a:solidFill>
                  <a:schemeClr val="tx1"/>
                </a:solidFill>
                <a:cs typeface="Arial"/>
              </a:rPr>
              <a:t>→ </a:t>
            </a:r>
            <a:r>
              <a:rPr lang="en-US" sz="1800" b="1" dirty="0" err="1">
                <a:solidFill>
                  <a:schemeClr val="tx1"/>
                </a:solidFill>
                <a:cs typeface="Arial"/>
              </a:rPr>
              <a:t>nokia</a:t>
            </a:r>
            <a:r>
              <a:rPr lang="en-US" sz="1800" dirty="0">
                <a:solidFill>
                  <a:schemeClr val="tx1"/>
                </a:solidFill>
                <a:cs typeface="Arial"/>
              </a:rPr>
              <a:t>: </a:t>
            </a:r>
            <a:r>
              <a:rPr lang="en-US" sz="1800" i="1" dirty="0">
                <a:solidFill>
                  <a:srgbClr val="0070C0"/>
                </a:solidFill>
                <a:cs typeface="Arial"/>
              </a:rPr>
              <a:t>Buzzer </a:t>
            </a:r>
            <a:r>
              <a:rPr lang="en-US" sz="1800" dirty="0">
                <a:solidFill>
                  <a:schemeClr val="tx1"/>
                </a:solidFill>
                <a:cs typeface="Arial"/>
              </a:rPr>
              <a:t>plays </a:t>
            </a:r>
            <a:r>
              <a:rPr lang="en-US" sz="1800" dirty="0" err="1">
                <a:solidFill>
                  <a:schemeClr val="tx1"/>
                </a:solidFill>
                <a:cs typeface="Arial"/>
              </a:rPr>
              <a:t>nokia</a:t>
            </a:r>
            <a:r>
              <a:rPr lang="en-US" sz="1800" dirty="0">
                <a:solidFill>
                  <a:schemeClr val="tx1"/>
                </a:solidFill>
                <a:cs typeface="Arial"/>
              </a:rPr>
              <a:t> tone. (if distance &lt; 15)</a:t>
            </a:r>
          </a:p>
        </p:txBody>
      </p:sp>
      <p:sp>
        <p:nvSpPr>
          <p:cNvPr id="141" name="TextBox 140">
            <a:extLst>
              <a:ext uri="{FF2B5EF4-FFF2-40B4-BE49-F238E27FC236}">
                <a16:creationId xmlns:a16="http://schemas.microsoft.com/office/drawing/2014/main" id="{5653C331-E03C-F12D-DF03-282FA1C7BF3B}"/>
              </a:ext>
            </a:extLst>
          </p:cNvPr>
          <p:cNvSpPr txBox="1"/>
          <p:nvPr/>
        </p:nvSpPr>
        <p:spPr>
          <a:xfrm>
            <a:off x="28440967" y="21875699"/>
            <a:ext cx="7576669" cy="646331"/>
          </a:xfrm>
          <a:prstGeom prst="rect">
            <a:avLst/>
          </a:prstGeom>
          <a:noFill/>
        </p:spPr>
        <p:txBody>
          <a:bodyPr wrap="square">
            <a:spAutoFit/>
          </a:bodyPr>
          <a:lstStyle/>
          <a:p>
            <a:r>
              <a:rPr lang="en-US" sz="3600" dirty="0">
                <a:solidFill>
                  <a:schemeClr val="tx1"/>
                </a:solidFill>
                <a:cs typeface="Arial"/>
              </a:rPr>
              <a:t>🚩 🚗       🚩                  🚩</a:t>
            </a:r>
            <a:endParaRPr lang="en-US" sz="3600" dirty="0"/>
          </a:p>
        </p:txBody>
      </p:sp>
    </p:spTree>
    <p:extLst>
      <p:ext uri="{BB962C8B-B14F-4D97-AF65-F5344CB8AC3E}">
        <p14:creationId xmlns:p14="http://schemas.microsoft.com/office/powerpoint/2010/main" val="947107746"/>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804E9B63D6974FB45F201233C73A96" ma:contentTypeVersion="2" ma:contentTypeDescription="Create a new document." ma:contentTypeScope="" ma:versionID="8b1d993628a4fc3c551ce887f527babd">
  <xsd:schema xmlns:xsd="http://www.w3.org/2001/XMLSchema" xmlns:xs="http://www.w3.org/2001/XMLSchema" xmlns:p="http://schemas.microsoft.com/office/2006/metadata/properties" xmlns:ns2="14263b75-9e42-4ff2-9006-82124d808de6" targetNamespace="http://schemas.microsoft.com/office/2006/metadata/properties" ma:root="true" ma:fieldsID="12776d6ea004565609716cff552b5a3d" ns2:_="">
    <xsd:import namespace="14263b75-9e42-4ff2-9006-82124d808de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263b75-9e42-4ff2-9006-82124d808d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206495-5020-4066-A724-D3D2178F1937}">
  <ds:schemaRefs>
    <ds:schemaRef ds:uri="http://schemas.microsoft.com/sharepoint/v3/contenttype/forms"/>
  </ds:schemaRefs>
</ds:datastoreItem>
</file>

<file path=customXml/itemProps2.xml><?xml version="1.0" encoding="utf-8"?>
<ds:datastoreItem xmlns:ds="http://schemas.openxmlformats.org/officeDocument/2006/customXml" ds:itemID="{93F67E70-89F8-4F9E-8C5B-E204C716A9BB}">
  <ds:schemaRefs>
    <ds:schemaRef ds:uri="14263b75-9e42-4ff2-9006-82124d808d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5988217-EB2B-43D1-8447-6DAA6B2F37BC}">
  <ds:schemaRefs>
    <ds:schemaRef ds:uri="http://schemas.microsoft.com/office/infopath/2007/PartnerControls"/>
    <ds:schemaRef ds:uri="http://purl.org/dc/dcmitype/"/>
    <ds:schemaRef ds:uri="http://schemas.openxmlformats.org/package/2006/metadata/core-properties"/>
    <ds:schemaRef ds:uri="14263b75-9e42-4ff2-9006-82124d808de6"/>
    <ds:schemaRef ds:uri="http://schemas.microsoft.com/office/2006/documentManagement/types"/>
    <ds:schemaRef ds:uri="http://www.w3.org/XML/1998/namespace"/>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7</TotalTime>
  <Words>941</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Science Poster</vt:lpstr>
      <vt:lpstr>Self-driving parcel delivery robot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Chew Lin CHIA (SP)</dc:creator>
  <cp:lastModifiedBy>TOH BAO YI</cp:lastModifiedBy>
  <cp:revision>49</cp:revision>
  <dcterms:created xsi:type="dcterms:W3CDTF">2013-01-20T21:20:28Z</dcterms:created>
  <dcterms:modified xsi:type="dcterms:W3CDTF">2023-02-10T15:04:28Z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0x01010091804E9B63D6974FB45F201233C73A96</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4358816f-90be-41b8-babc-1a38499c586d_Enabled">
    <vt:lpwstr>true</vt:lpwstr>
  </property>
  <property fmtid="{D5CDD505-2E9C-101B-9397-08002B2CF9AE}" pid="9" name="MSIP_Label_4358816f-90be-41b8-babc-1a38499c586d_SetDate">
    <vt:lpwstr>2023-01-20T03:14:25Z</vt:lpwstr>
  </property>
  <property fmtid="{D5CDD505-2E9C-101B-9397-08002B2CF9AE}" pid="10" name="MSIP_Label_4358816f-90be-41b8-babc-1a38499c586d_Method">
    <vt:lpwstr>Privileged</vt:lpwstr>
  </property>
  <property fmtid="{D5CDD505-2E9C-101B-9397-08002B2CF9AE}" pid="11" name="MSIP_Label_4358816f-90be-41b8-babc-1a38499c586d_Name">
    <vt:lpwstr>Non-Sensitive</vt:lpwstr>
  </property>
  <property fmtid="{D5CDD505-2E9C-101B-9397-08002B2CF9AE}" pid="12" name="MSIP_Label_4358816f-90be-41b8-babc-1a38499c586d_SiteId">
    <vt:lpwstr>7604ff02-abd8-45db-8cac-550054323fc9</vt:lpwstr>
  </property>
  <property fmtid="{D5CDD505-2E9C-101B-9397-08002B2CF9AE}" pid="13" name="MSIP_Label_4358816f-90be-41b8-babc-1a38499c586d_ActionId">
    <vt:lpwstr>a257003b-bc4e-40ef-826a-df02ba4d99ed</vt:lpwstr>
  </property>
  <property fmtid="{D5CDD505-2E9C-101B-9397-08002B2CF9AE}" pid="14" name="MSIP_Label_4358816f-90be-41b8-babc-1a38499c586d_ContentBits">
    <vt:lpwstr>1</vt:lpwstr>
  </property>
</Properties>
</file>