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24" r:id="rId2"/>
  </p:sldMasterIdLst>
  <p:notesMasterIdLst>
    <p:notesMasterId r:id="rId15"/>
  </p:notesMasterIdLst>
  <p:handoutMasterIdLst>
    <p:handoutMasterId r:id="rId16"/>
  </p:handoutMasterIdLst>
  <p:sldIdLst>
    <p:sldId id="4804" r:id="rId3"/>
    <p:sldId id="4823" r:id="rId4"/>
    <p:sldId id="4816" r:id="rId5"/>
    <p:sldId id="4817" r:id="rId6"/>
    <p:sldId id="4665" r:id="rId7"/>
    <p:sldId id="4818" r:id="rId8"/>
    <p:sldId id="4750" r:id="rId9"/>
    <p:sldId id="4819" r:id="rId10"/>
    <p:sldId id="4658" r:id="rId11"/>
    <p:sldId id="4820" r:id="rId12"/>
    <p:sldId id="4715" r:id="rId13"/>
    <p:sldId id="4821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686" indent="-1825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546" indent="-3682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407" indent="-5539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267" indent="-7396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726" algn="l" defTabSz="9142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2871" algn="l" defTabSz="9142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017" algn="l" defTabSz="9142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162" algn="l" defTabSz="9142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40AFFF"/>
    <a:srgbClr val="BFBFBF"/>
    <a:srgbClr val="38AABA"/>
    <a:srgbClr val="1E6C7A"/>
    <a:srgbClr val="BF0000"/>
    <a:srgbClr val="166CA3"/>
    <a:srgbClr val="10517A"/>
    <a:srgbClr val="19B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5248" autoAdjust="0"/>
  </p:normalViewPr>
  <p:slideViewPr>
    <p:cSldViewPr>
      <p:cViewPr>
        <p:scale>
          <a:sx n="111" d="100"/>
          <a:sy n="111" d="100"/>
        </p:scale>
        <p:origin x="-258" y="264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55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70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6984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699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309" algn="l" defTabSz="9140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350" algn="l" defTabSz="9140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33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5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2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0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6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0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3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0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4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8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6"/>
            <a:ext cx="775136" cy="246209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E41F-56DF-4FC8-91E0-5A8F51018C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4292-395C-4F09-9E92-5B8F3195B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9" y="385763"/>
            <a:ext cx="11090275" cy="1397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9" y="1925638"/>
            <a:ext cx="11090275" cy="4589462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9" y="6704014"/>
            <a:ext cx="2892426" cy="38417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4" y="6704014"/>
            <a:ext cx="4340225" cy="38417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4"/>
            <a:ext cx="2892426" cy="38417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3" indent="-228573" algn="l" defTabSz="91429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8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5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0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9" y="385763"/>
            <a:ext cx="11090275" cy="1397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9" y="1925638"/>
            <a:ext cx="11090275" cy="4589462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9" y="6704014"/>
            <a:ext cx="2892426" cy="38417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E41F-56DF-4FC8-91E0-5A8F51018C3C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4" y="6704014"/>
            <a:ext cx="4340225" cy="38417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4"/>
            <a:ext cx="2892426" cy="38417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4292-395C-4F09-9E92-5B8F3195B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iming>
    <p:tnLst>
      <p:par>
        <p:cTn id="1" dur="indefinite" restart="never" nodeType="tmRoot"/>
      </p:par>
    </p:tnLst>
  </p:timing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3" indent="-228573" algn="l" defTabSz="91429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8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5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0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1345" y="0"/>
            <a:ext cx="12858045" cy="7232650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95651" y="3612023"/>
            <a:ext cx="6267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95551" y="2354834"/>
            <a:ext cx="78676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开题报告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45399" y="2773532"/>
            <a:ext cx="296037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实现计划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60" y="1955325"/>
            <a:ext cx="443502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6" y="3616325"/>
            <a:ext cx="4860273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356014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548" y="1117028"/>
            <a:ext cx="4028238" cy="289062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5257" y="1117028"/>
            <a:ext cx="4028238" cy="2890627"/>
          </a:xfrm>
          <a:prstGeom prst="rect">
            <a:avLst/>
          </a:prstGeom>
          <a:solidFill>
            <a:srgbClr val="FFFFFF">
              <a:alpha val="1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5965" y="1117028"/>
            <a:ext cx="4028238" cy="289062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548" y="4082787"/>
            <a:ext cx="4028238" cy="2890627"/>
          </a:xfrm>
          <a:prstGeom prst="rect">
            <a:avLst/>
          </a:prstGeom>
          <a:solidFill>
            <a:srgbClr val="FFFFFF">
              <a:alpha val="1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5257" y="4082787"/>
            <a:ext cx="4028238" cy="289062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5965" y="4082786"/>
            <a:ext cx="4028238" cy="2890627"/>
          </a:xfrm>
          <a:prstGeom prst="rect">
            <a:avLst/>
          </a:prstGeom>
          <a:solidFill>
            <a:srgbClr val="FFFFFF">
              <a:alpha val="1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60" y="1764351"/>
            <a:ext cx="275453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10.18-19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号 指导老师反馈审查结果，学生修改，完成终稿，并做开题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10.22-10.26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号 学院过来老师开题 </a:t>
            </a:r>
            <a:endParaRPr lang="zh-CN" altLang="en-US" sz="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7" y="4847535"/>
            <a:ext cx="2753788" cy="125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 9.29-9.30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号 学生确定研究方向及题目</a:t>
            </a:r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en-US" altLang="zh-CN" sz="14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 10.1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号</a:t>
            </a:r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-10.16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号 完成开题报告材料文档 </a:t>
            </a:r>
            <a:endParaRPr lang="zh-CN" altLang="en-US" sz="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9" y="4847535"/>
            <a:ext cx="2836361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12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月底 完成论文和项目</a:t>
            </a:r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初稿。</a:t>
            </a:r>
            <a:endParaRPr lang="en-US" altLang="zh-CN" sz="14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3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15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完成论文和</a:t>
            </a:r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项目。</a:t>
            </a:r>
            <a:endParaRPr lang="en-US" altLang="zh-CN" sz="14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4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月中下旬毕设答辩</a:t>
            </a:r>
            <a:endParaRPr lang="zh-CN" altLang="en-US" sz="8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32"/>
          <p:cNvSpPr/>
          <p:nvPr/>
        </p:nvSpPr>
        <p:spPr>
          <a:xfrm flipH="1">
            <a:off x="4415257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7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7" y="4064786"/>
            <a:ext cx="931359" cy="967359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454799" y="241263"/>
            <a:ext cx="3949155" cy="4770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实现计划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025516" y="743526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6328" y="591989"/>
            <a:ext cx="11086097" cy="0"/>
            <a:chOff x="1028775" y="591989"/>
            <a:chExt cx="11086097" cy="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3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" y="0"/>
            <a:ext cx="12858045" cy="7232650"/>
          </a:xfrm>
          <a:prstGeom prst="rect">
            <a:avLst/>
          </a:prstGeom>
        </p:spPr>
      </p:pic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95551" y="2354833"/>
            <a:ext cx="7867650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9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556580" y="4192390"/>
            <a:ext cx="37455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感谢聆听，批评指导</a:t>
            </a:r>
          </a:p>
        </p:txBody>
      </p:sp>
    </p:spTree>
    <p:extLst>
      <p:ext uri="{BB962C8B-B14F-4D97-AF65-F5344CB8AC3E}">
        <p14:creationId xmlns:p14="http://schemas.microsoft.com/office/powerpoint/2010/main" val="128707400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8" y="0"/>
            <a:ext cx="12858045" cy="7232650"/>
          </a:xfrm>
          <a:prstGeom prst="rect">
            <a:avLst/>
          </a:prstGeom>
        </p:spPr>
      </p:pic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3295651" y="3612021"/>
            <a:ext cx="626745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主讲人：包永安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指导教师：高宾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495551" y="2354834"/>
            <a:ext cx="78676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大学社团网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578182" y="1844083"/>
            <a:ext cx="379666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283178" y="1747500"/>
            <a:ext cx="260258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/>
              <a:t>RESEARCH BACKGROUND</a:t>
            </a:r>
            <a:r>
              <a:rPr lang="en-US" altLang="zh-CN" sz="1400" dirty="0"/>
              <a:t> 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578182" y="2986650"/>
            <a:ext cx="379666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283178" y="2890067"/>
            <a:ext cx="260258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文献综述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LITERATURE REVIEW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578182" y="4129215"/>
            <a:ext cx="379666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283178" y="4032633"/>
            <a:ext cx="260258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SYSTEM ARCHITECTURE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6578182" y="5271781"/>
            <a:ext cx="379666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283178" y="5175198"/>
            <a:ext cx="2602582" cy="6463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实现方式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3399255" y="1719030"/>
            <a:ext cx="1785104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1559168" y="3277772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2816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60" y="1955325"/>
            <a:ext cx="443502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6" y="3616325"/>
            <a:ext cx="4860273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89415" y="2748496"/>
            <a:ext cx="274435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研究背景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603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/>
          <p:cNvSpPr/>
          <p:nvPr/>
        </p:nvSpPr>
        <p:spPr>
          <a:xfrm>
            <a:off x="7093351" y="2353963"/>
            <a:ext cx="1765093" cy="1521633"/>
          </a:xfrm>
          <a:prstGeom prst="hexagon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en-US" sz="1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546830" y="1610332"/>
            <a:ext cx="1765093" cy="1521633"/>
          </a:xfrm>
          <a:prstGeom prst="hexagon">
            <a:avLst/>
          </a:prstGeom>
          <a:solidFill>
            <a:schemeClr val="bg1">
              <a:alpha val="10196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en-US" sz="1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7088104" y="4061475"/>
            <a:ext cx="1765093" cy="1521633"/>
          </a:xfrm>
          <a:prstGeom prst="hexagon">
            <a:avLst/>
          </a:prstGeom>
          <a:solidFill>
            <a:schemeClr val="bg1">
              <a:alpha val="10196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en-US" sz="1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3989753" y="2353963"/>
            <a:ext cx="1765093" cy="1521633"/>
          </a:xfrm>
          <a:prstGeom prst="hexagon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en-US" sz="1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3989753" y="4061475"/>
            <a:ext cx="1765093" cy="1521633"/>
          </a:xfrm>
          <a:prstGeom prst="hexagon">
            <a:avLst/>
          </a:prstGeom>
          <a:solidFill>
            <a:schemeClr val="bg1">
              <a:alpha val="1019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en-US" sz="1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5566773" y="4822044"/>
            <a:ext cx="1765093" cy="1521633"/>
          </a:xfrm>
          <a:prstGeom prst="hexagon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>
              <a:lnSpc>
                <a:spcPct val="150000"/>
              </a:lnSpc>
            </a:pPr>
            <a:endParaRPr lang="en-US" sz="1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49761" y="3179367"/>
            <a:ext cx="7934279" cy="1531416"/>
            <a:chOff x="52530" y="1944143"/>
            <a:chExt cx="7968598" cy="1538041"/>
          </a:xfrm>
          <a:solidFill>
            <a:schemeClr val="bg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3145191" y="1953970"/>
              <a:ext cx="1772728" cy="1528214"/>
              <a:chOff x="3145191" y="1953970"/>
              <a:chExt cx="1772728" cy="1528214"/>
            </a:xfrm>
            <a:grpFill/>
          </p:grpSpPr>
          <p:sp>
            <p:nvSpPr>
              <p:cNvPr id="23" name="Hexagon 22"/>
              <p:cNvSpPr/>
              <p:nvPr/>
            </p:nvSpPr>
            <p:spPr>
              <a:xfrm>
                <a:off x="3145191" y="1953970"/>
                <a:ext cx="1772728" cy="1528214"/>
              </a:xfrm>
              <a:prstGeom prst="hexagon">
                <a:avLst/>
              </a:pr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3676028" y="2509633"/>
                <a:ext cx="664606" cy="397235"/>
              </a:xfrm>
              <a:custGeom>
                <a:avLst/>
                <a:gdLst>
                  <a:gd name="T0" fmla="*/ 226 w 256"/>
                  <a:gd name="T1" fmla="*/ 131 h 154"/>
                  <a:gd name="T2" fmla="*/ 226 w 256"/>
                  <a:gd name="T3" fmla="*/ 130 h 154"/>
                  <a:gd name="T4" fmla="*/ 226 w 256"/>
                  <a:gd name="T5" fmla="*/ 10 h 154"/>
                  <a:gd name="T6" fmla="*/ 217 w 256"/>
                  <a:gd name="T7" fmla="*/ 0 h 154"/>
                  <a:gd name="T8" fmla="*/ 38 w 256"/>
                  <a:gd name="T9" fmla="*/ 0 h 154"/>
                  <a:gd name="T10" fmla="*/ 29 w 256"/>
                  <a:gd name="T11" fmla="*/ 10 h 154"/>
                  <a:gd name="T12" fmla="*/ 29 w 256"/>
                  <a:gd name="T13" fmla="*/ 130 h 154"/>
                  <a:gd name="T14" fmla="*/ 29 w 256"/>
                  <a:gd name="T15" fmla="*/ 131 h 154"/>
                  <a:gd name="T16" fmla="*/ 0 w 256"/>
                  <a:gd name="T17" fmla="*/ 138 h 154"/>
                  <a:gd name="T18" fmla="*/ 3 w 256"/>
                  <a:gd name="T19" fmla="*/ 154 h 154"/>
                  <a:gd name="T20" fmla="*/ 253 w 256"/>
                  <a:gd name="T21" fmla="*/ 154 h 154"/>
                  <a:gd name="T22" fmla="*/ 256 w 256"/>
                  <a:gd name="T23" fmla="*/ 138 h 154"/>
                  <a:gd name="T24" fmla="*/ 226 w 256"/>
                  <a:gd name="T25" fmla="*/ 131 h 154"/>
                  <a:gd name="T26" fmla="*/ 207 w 256"/>
                  <a:gd name="T27" fmla="*/ 119 h 154"/>
                  <a:gd name="T28" fmla="*/ 48 w 256"/>
                  <a:gd name="T29" fmla="*/ 119 h 154"/>
                  <a:gd name="T30" fmla="*/ 48 w 256"/>
                  <a:gd name="T31" fmla="*/ 20 h 154"/>
                  <a:gd name="T32" fmla="*/ 207 w 256"/>
                  <a:gd name="T33" fmla="*/ 20 h 154"/>
                  <a:gd name="T34" fmla="*/ 207 w 256"/>
                  <a:gd name="T35" fmla="*/ 1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6" h="154">
                    <a:moveTo>
                      <a:pt x="226" y="131"/>
                    </a:moveTo>
                    <a:cubicBezTo>
                      <a:pt x="226" y="131"/>
                      <a:pt x="226" y="131"/>
                      <a:pt x="226" y="130"/>
                    </a:cubicBezTo>
                    <a:cubicBezTo>
                      <a:pt x="226" y="10"/>
                      <a:pt x="226" y="10"/>
                      <a:pt x="226" y="10"/>
                    </a:cubicBezTo>
                    <a:cubicBezTo>
                      <a:pt x="226" y="5"/>
                      <a:pt x="222" y="0"/>
                      <a:pt x="21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9" y="5"/>
                      <a:pt x="29" y="1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3" y="154"/>
                      <a:pt x="3" y="154"/>
                      <a:pt x="3" y="154"/>
                    </a:cubicBezTo>
                    <a:cubicBezTo>
                      <a:pt x="253" y="154"/>
                      <a:pt x="253" y="154"/>
                      <a:pt x="253" y="154"/>
                    </a:cubicBezTo>
                    <a:cubicBezTo>
                      <a:pt x="256" y="138"/>
                      <a:pt x="256" y="138"/>
                      <a:pt x="256" y="138"/>
                    </a:cubicBezTo>
                    <a:lnTo>
                      <a:pt x="226" y="131"/>
                    </a:lnTo>
                    <a:close/>
                    <a:moveTo>
                      <a:pt x="207" y="119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07" y="20"/>
                      <a:pt x="207" y="20"/>
                      <a:pt x="207" y="20"/>
                    </a:cubicBezTo>
                    <a:lnTo>
                      <a:pt x="207" y="1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046" tIns="45523" rIns="91046" bIns="4552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1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530" y="1944143"/>
              <a:ext cx="1772728" cy="1528214"/>
              <a:chOff x="52530" y="1944143"/>
              <a:chExt cx="1772728" cy="1528214"/>
            </a:xfrm>
            <a:grpFill/>
          </p:grpSpPr>
          <p:sp>
            <p:nvSpPr>
              <p:cNvPr id="62" name="Hexagon 61"/>
              <p:cNvSpPr/>
              <p:nvPr/>
            </p:nvSpPr>
            <p:spPr>
              <a:xfrm>
                <a:off x="52530" y="1944143"/>
                <a:ext cx="1772728" cy="1528214"/>
              </a:xfrm>
              <a:prstGeom prst="hexagon">
                <a:avLst/>
              </a:pr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731020" y="2460800"/>
                <a:ext cx="311889" cy="464415"/>
              </a:xfrm>
              <a:custGeom>
                <a:avLst/>
                <a:gdLst>
                  <a:gd name="T0" fmla="*/ 201 w 202"/>
                  <a:gd name="T1" fmla="*/ 138 h 300"/>
                  <a:gd name="T2" fmla="*/ 2 w 202"/>
                  <a:gd name="T3" fmla="*/ 138 h 300"/>
                  <a:gd name="T4" fmla="*/ 0 w 202"/>
                  <a:gd name="T5" fmla="*/ 173 h 300"/>
                  <a:gd name="T6" fmla="*/ 101 w 202"/>
                  <a:gd name="T7" fmla="*/ 300 h 300"/>
                  <a:gd name="T8" fmla="*/ 201 w 202"/>
                  <a:gd name="T9" fmla="*/ 173 h 300"/>
                  <a:gd name="T10" fmla="*/ 201 w 202"/>
                  <a:gd name="T11" fmla="*/ 138 h 300"/>
                  <a:gd name="T12" fmla="*/ 113 w 202"/>
                  <a:gd name="T13" fmla="*/ 0 h 300"/>
                  <a:gd name="T14" fmla="*/ 113 w 202"/>
                  <a:gd name="T15" fmla="*/ 115 h 300"/>
                  <a:gd name="T16" fmla="*/ 200 w 202"/>
                  <a:gd name="T17" fmla="*/ 115 h 300"/>
                  <a:gd name="T18" fmla="*/ 113 w 202"/>
                  <a:gd name="T19" fmla="*/ 0 h 300"/>
                  <a:gd name="T20" fmla="*/ 89 w 202"/>
                  <a:gd name="T21" fmla="*/ 0 h 300"/>
                  <a:gd name="T22" fmla="*/ 2 w 202"/>
                  <a:gd name="T23" fmla="*/ 115 h 300"/>
                  <a:gd name="T24" fmla="*/ 89 w 202"/>
                  <a:gd name="T25" fmla="*/ 115 h 300"/>
                  <a:gd name="T26" fmla="*/ 89 w 20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2" h="300">
                    <a:moveTo>
                      <a:pt x="201" y="138"/>
                    </a:moveTo>
                    <a:cubicBezTo>
                      <a:pt x="2" y="138"/>
                      <a:pt x="2" y="138"/>
                      <a:pt x="2" y="138"/>
                    </a:cubicBezTo>
                    <a:cubicBezTo>
                      <a:pt x="1" y="152"/>
                      <a:pt x="0" y="159"/>
                      <a:pt x="0" y="173"/>
                    </a:cubicBezTo>
                    <a:cubicBezTo>
                      <a:pt x="0" y="247"/>
                      <a:pt x="0" y="300"/>
                      <a:pt x="101" y="300"/>
                    </a:cubicBezTo>
                    <a:cubicBezTo>
                      <a:pt x="201" y="300"/>
                      <a:pt x="201" y="247"/>
                      <a:pt x="201" y="173"/>
                    </a:cubicBezTo>
                    <a:cubicBezTo>
                      <a:pt x="201" y="159"/>
                      <a:pt x="202" y="152"/>
                      <a:pt x="201" y="138"/>
                    </a:cubicBezTo>
                    <a:close/>
                    <a:moveTo>
                      <a:pt x="113" y="0"/>
                    </a:moveTo>
                    <a:cubicBezTo>
                      <a:pt x="113" y="115"/>
                      <a:pt x="113" y="115"/>
                      <a:pt x="113" y="115"/>
                    </a:cubicBezTo>
                    <a:cubicBezTo>
                      <a:pt x="200" y="115"/>
                      <a:pt x="200" y="115"/>
                      <a:pt x="200" y="115"/>
                    </a:cubicBezTo>
                    <a:cubicBezTo>
                      <a:pt x="192" y="55"/>
                      <a:pt x="173" y="3"/>
                      <a:pt x="113" y="0"/>
                    </a:cubicBezTo>
                    <a:close/>
                    <a:moveTo>
                      <a:pt x="89" y="0"/>
                    </a:moveTo>
                    <a:cubicBezTo>
                      <a:pt x="21" y="2"/>
                      <a:pt x="8" y="55"/>
                      <a:pt x="2" y="115"/>
                    </a:cubicBezTo>
                    <a:cubicBezTo>
                      <a:pt x="89" y="115"/>
                      <a:pt x="89" y="115"/>
                      <a:pt x="89" y="115"/>
                    </a:cubicBezTo>
                    <a:lnTo>
                      <a:pt x="8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046" tIns="45523" rIns="91046" bIns="45523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en-US" sz="1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248400" y="1944143"/>
              <a:ext cx="1772728" cy="1528214"/>
              <a:chOff x="6248400" y="1944143"/>
              <a:chExt cx="1772728" cy="1528214"/>
            </a:xfrm>
            <a:grpFill/>
          </p:grpSpPr>
          <p:sp>
            <p:nvSpPr>
              <p:cNvPr id="61" name="Hexagon 60"/>
              <p:cNvSpPr/>
              <p:nvPr/>
            </p:nvSpPr>
            <p:spPr>
              <a:xfrm>
                <a:off x="6248400" y="1944143"/>
                <a:ext cx="1772728" cy="1528214"/>
              </a:xfrm>
              <a:prstGeom prst="hexagon">
                <a:avLst/>
              </a:pr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1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6930594" y="2443673"/>
                <a:ext cx="422683" cy="479107"/>
                <a:chOff x="6109895" y="1540361"/>
                <a:chExt cx="133147" cy="150921"/>
              </a:xfrm>
              <a:grpFill/>
            </p:grpSpPr>
            <p:sp>
              <p:nvSpPr>
                <p:cNvPr id="43" name="Freeform 143"/>
                <p:cNvSpPr>
                  <a:spLocks noEditPoints="1"/>
                </p:cNvSpPr>
                <p:nvPr/>
              </p:nvSpPr>
              <p:spPr bwMode="auto">
                <a:xfrm>
                  <a:off x="6130176" y="1540361"/>
                  <a:ext cx="92585" cy="92585"/>
                </a:xfrm>
                <a:custGeom>
                  <a:avLst/>
                  <a:gdLst>
                    <a:gd name="T0" fmla="*/ 77 w 154"/>
                    <a:gd name="T1" fmla="*/ 0 h 155"/>
                    <a:gd name="T2" fmla="*/ 0 w 154"/>
                    <a:gd name="T3" fmla="*/ 78 h 155"/>
                    <a:gd name="T4" fmla="*/ 77 w 154"/>
                    <a:gd name="T5" fmla="*/ 155 h 155"/>
                    <a:gd name="T6" fmla="*/ 154 w 154"/>
                    <a:gd name="T7" fmla="*/ 78 h 155"/>
                    <a:gd name="T8" fmla="*/ 77 w 154"/>
                    <a:gd name="T9" fmla="*/ 0 h 155"/>
                    <a:gd name="T10" fmla="*/ 81 w 154"/>
                    <a:gd name="T11" fmla="*/ 139 h 155"/>
                    <a:gd name="T12" fmla="*/ 26 w 154"/>
                    <a:gd name="T13" fmla="*/ 101 h 155"/>
                    <a:gd name="T14" fmla="*/ 136 w 154"/>
                    <a:gd name="T15" fmla="*/ 101 h 155"/>
                    <a:gd name="T16" fmla="*/ 81 w 154"/>
                    <a:gd name="T17" fmla="*/ 139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" h="155">
                      <a:moveTo>
                        <a:pt x="77" y="0"/>
                      </a:moveTo>
                      <a:cubicBezTo>
                        <a:pt x="34" y="0"/>
                        <a:pt x="0" y="35"/>
                        <a:pt x="0" y="78"/>
                      </a:cubicBezTo>
                      <a:cubicBezTo>
                        <a:pt x="0" y="120"/>
                        <a:pt x="34" y="155"/>
                        <a:pt x="77" y="155"/>
                      </a:cubicBezTo>
                      <a:cubicBezTo>
                        <a:pt x="120" y="155"/>
                        <a:pt x="154" y="120"/>
                        <a:pt x="154" y="78"/>
                      </a:cubicBezTo>
                      <a:cubicBezTo>
                        <a:pt x="154" y="35"/>
                        <a:pt x="120" y="0"/>
                        <a:pt x="77" y="0"/>
                      </a:cubicBezTo>
                      <a:close/>
                      <a:moveTo>
                        <a:pt x="81" y="139"/>
                      </a:moveTo>
                      <a:cubicBezTo>
                        <a:pt x="58" y="139"/>
                        <a:pt x="37" y="124"/>
                        <a:pt x="26" y="101"/>
                      </a:cubicBezTo>
                      <a:cubicBezTo>
                        <a:pt x="136" y="101"/>
                        <a:pt x="136" y="101"/>
                        <a:pt x="136" y="101"/>
                      </a:cubicBezTo>
                      <a:cubicBezTo>
                        <a:pt x="124" y="124"/>
                        <a:pt x="104" y="139"/>
                        <a:pt x="81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046" tIns="45523" rIns="91046" bIns="4552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3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Freeform 146"/>
                <p:cNvSpPr>
                  <a:spLocks/>
                </p:cNvSpPr>
                <p:nvPr/>
              </p:nvSpPr>
              <p:spPr bwMode="auto">
                <a:xfrm>
                  <a:off x="6109895" y="1650721"/>
                  <a:ext cx="133147" cy="40561"/>
                </a:xfrm>
                <a:custGeom>
                  <a:avLst/>
                  <a:gdLst>
                    <a:gd name="T0" fmla="*/ 158 w 222"/>
                    <a:gd name="T1" fmla="*/ 0 h 67"/>
                    <a:gd name="T2" fmla="*/ 111 w 222"/>
                    <a:gd name="T3" fmla="*/ 12 h 67"/>
                    <a:gd name="T4" fmla="*/ 64 w 222"/>
                    <a:gd name="T5" fmla="*/ 0 h 67"/>
                    <a:gd name="T6" fmla="*/ 0 w 222"/>
                    <a:gd name="T7" fmla="*/ 67 h 67"/>
                    <a:gd name="T8" fmla="*/ 222 w 222"/>
                    <a:gd name="T9" fmla="*/ 67 h 67"/>
                    <a:gd name="T10" fmla="*/ 158 w 222"/>
                    <a:gd name="T11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2" h="67">
                      <a:moveTo>
                        <a:pt x="158" y="0"/>
                      </a:moveTo>
                      <a:cubicBezTo>
                        <a:pt x="144" y="7"/>
                        <a:pt x="128" y="12"/>
                        <a:pt x="111" y="12"/>
                      </a:cubicBezTo>
                      <a:cubicBezTo>
                        <a:pt x="94" y="12"/>
                        <a:pt x="78" y="7"/>
                        <a:pt x="64" y="0"/>
                      </a:cubicBezTo>
                      <a:cubicBezTo>
                        <a:pt x="34" y="8"/>
                        <a:pt x="11" y="26"/>
                        <a:pt x="0" y="67"/>
                      </a:cubicBezTo>
                      <a:cubicBezTo>
                        <a:pt x="222" y="67"/>
                        <a:pt x="222" y="67"/>
                        <a:pt x="222" y="67"/>
                      </a:cubicBezTo>
                      <a:cubicBezTo>
                        <a:pt x="211" y="26"/>
                        <a:pt x="188" y="8"/>
                        <a:pt x="158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046" tIns="45523" rIns="91046" bIns="45523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3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7" name="Text Placeholder 32"/>
          <p:cNvSpPr txBox="1">
            <a:spLocks/>
          </p:cNvSpPr>
          <p:nvPr/>
        </p:nvSpPr>
        <p:spPr>
          <a:xfrm>
            <a:off x="1460823" y="1892298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现如今</a:t>
            </a:r>
            <a:r>
              <a:rPr lang="zh-CN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大学内社团发展已经很完善了，他们承当着学校中的重要角色。它起到了丰富同学们的课余生活，维护学校的安全稳定的作用，为同学们创建兴趣或者学术交流平台！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 Placeholder 32"/>
          <p:cNvSpPr txBox="1">
            <a:spLocks/>
          </p:cNvSpPr>
          <p:nvPr/>
        </p:nvSpPr>
        <p:spPr>
          <a:xfrm>
            <a:off x="8805639" y="1610332"/>
            <a:ext cx="2666143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zh-CN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社团团员的团队协作能力，社团就像是一个小社会，为同学们将来步入社会提供一个铺垫！而学校与社团之间、社团与社团之间、社团与社员之间都存在着千丝万缕的关系。为了让他们之间的联系更加密切也更加简单，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所以我</a:t>
            </a:r>
            <a:r>
              <a:rPr lang="zh-CN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编写了大学社团网这个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32"/>
          <p:cNvSpPr txBox="1">
            <a:spLocks/>
          </p:cNvSpPr>
          <p:nvPr/>
        </p:nvSpPr>
        <p:spPr>
          <a:xfrm>
            <a:off x="1543689" y="5585466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大学</a:t>
            </a:r>
            <a:r>
              <a:rPr lang="zh-CN" altLang="zh-CN" sz="1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社团网的主要目的就是方便管理，能够实现学校与社团、社团与社团、社团与社员之间的联动。更加方便的管理社团的大小事宜，使社团更加规范化。</a:t>
            </a:r>
            <a:endParaRPr lang="en-US" altLang="zh-CN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32"/>
          <p:cNvSpPr txBox="1">
            <a:spLocks/>
          </p:cNvSpPr>
          <p:nvPr/>
        </p:nvSpPr>
        <p:spPr>
          <a:xfrm>
            <a:off x="8627849" y="5585466"/>
            <a:ext cx="266614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现在的大学社团中，往往下通知需要微信群等聊天软件进行联系。而社团和社团之间的一些有关联性的活动也不能及时通知，而这个网站就解决了这样的问题。使社团更加透明化。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4454799" y="172014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520252" y="768985"/>
            <a:ext cx="194351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</a:rPr>
              <a:t>RESEARCH BACKGROUND</a:t>
            </a:r>
            <a:r>
              <a:rPr lang="en-US" altLang="zh-CN" sz="1400" dirty="0"/>
              <a:t> 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86328" y="591989"/>
            <a:ext cx="11086097" cy="0"/>
            <a:chOff x="1028775" y="591989"/>
            <a:chExt cx="11086097" cy="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52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35" grpId="0" animBg="1"/>
      <p:bldP spid="37" grpId="0" animBg="1"/>
      <p:bldP spid="27" grpId="0"/>
      <p:bldP spid="29" grpId="0"/>
      <p:bldP spid="31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60359" y="2748496"/>
            <a:ext cx="288837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文献综述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60" y="1955325"/>
            <a:ext cx="443502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6" y="3616325"/>
            <a:ext cx="4860273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6464781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23603" y="5095275"/>
            <a:ext cx="24145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陈恒，楼偶俊，张立杰</a:t>
            </a:r>
            <a:r>
              <a:rPr lang="en-US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.Java EE</a:t>
            </a:r>
            <a:r>
              <a:rPr lang="zh-CN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框架整合开发入门到实战</a:t>
            </a:r>
            <a:r>
              <a:rPr lang="en-US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北京：清华大学出版社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7055" y="5095275"/>
            <a:ext cx="2414580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Robert </a:t>
            </a:r>
            <a:r>
              <a:rPr lang="en-US" altLang="zh-CN" sz="8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Sedgewick</a:t>
            </a:r>
            <a:r>
              <a:rPr lang="en-US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算法（第四版）</a:t>
            </a:r>
            <a:r>
              <a:rPr lang="en-US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美国：人民邮电出版社</a:t>
            </a:r>
            <a:endParaRPr lang="en-US" altLang="zh-CN" sz="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0849" y="5095275"/>
            <a:ext cx="2414580" cy="135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rgbClr val="FFFFFF"/>
                </a:solidFill>
              </a:rPr>
              <a:t>Baron Schwartz.</a:t>
            </a:r>
            <a:r>
              <a:rPr lang="zh-CN" altLang="zh-CN" sz="800" dirty="0">
                <a:solidFill>
                  <a:srgbClr val="FFFFFF"/>
                </a:solidFill>
              </a:rPr>
              <a:t>高性能</a:t>
            </a:r>
            <a:r>
              <a:rPr lang="en-US" altLang="zh-CN" sz="800" dirty="0">
                <a:solidFill>
                  <a:srgbClr val="FFFFFF"/>
                </a:solidFill>
              </a:rPr>
              <a:t>MySQL</a:t>
            </a:r>
            <a:r>
              <a:rPr lang="zh-CN" altLang="zh-CN" sz="800" dirty="0">
                <a:solidFill>
                  <a:srgbClr val="FFFFFF"/>
                </a:solidFill>
              </a:rPr>
              <a:t>。电子工业出版社</a:t>
            </a:r>
            <a:r>
              <a:rPr lang="en-US" altLang="zh-CN" sz="800" dirty="0">
                <a:solidFill>
                  <a:srgbClr val="FFFFFF"/>
                </a:solidFill>
              </a:rPr>
              <a:t>.</a:t>
            </a:r>
            <a:endParaRPr lang="en-US" altLang="zh-CN" sz="8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62212" y="1918610"/>
            <a:ext cx="8638667" cy="2883693"/>
            <a:chOff x="1167355" y="1217191"/>
            <a:chExt cx="6892537" cy="2300813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1167355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rgbClr val="FFFFFF">
                <a:alpha val="10196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rgbClr val="FFFFFF">
                <a:alpha val="10196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18900000">
              <a:off x="6366466" y="1810303"/>
              <a:ext cx="1104192" cy="1104192"/>
            </a:xfrm>
            <a:prstGeom prst="rect">
              <a:avLst/>
            </a:prstGeom>
            <a:solidFill>
              <a:srgbClr val="FFFFFF">
                <a:alpha val="10196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218696" y="1760227"/>
              <a:ext cx="79297" cy="2062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145933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552517" y="1786760"/>
              <a:ext cx="79297" cy="2062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 anchorCtr="0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869836" y="1760227"/>
              <a:ext cx="79297" cy="2062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1897609" y="2271669"/>
              <a:ext cx="713402" cy="21405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[1]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4245583" y="2241697"/>
              <a:ext cx="724521" cy="21405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[2]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767383" y="2249725"/>
              <a:ext cx="229529" cy="235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[3]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TextBox 8"/>
          <p:cNvSpPr txBox="1"/>
          <p:nvPr/>
        </p:nvSpPr>
        <p:spPr>
          <a:xfrm>
            <a:off x="4454799" y="241263"/>
            <a:ext cx="3949155" cy="4770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文献综述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5025516" y="605027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LITERATURE 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REVIEW</a:t>
            </a:r>
          </a:p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86328" y="591989"/>
            <a:ext cx="11086097" cy="0"/>
            <a:chOff x="1028775" y="591989"/>
            <a:chExt cx="11086097" cy="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9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6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1" y="2748496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系统架构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2460" y="1955325"/>
            <a:ext cx="443502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5813896" y="3616325"/>
            <a:ext cx="4860273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0537886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8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just">
              <a:lnSpc>
                <a:spcPct val="120000"/>
              </a:lnSpc>
            </a:pPr>
            <a:endParaRPr lang="en-GB" sz="1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8"/>
            <a:ext cx="3451700" cy="543268"/>
            <a:chOff x="5128064" y="2256183"/>
            <a:chExt cx="3273083" cy="515155"/>
          </a:xfrm>
          <a:solidFill>
            <a:srgbClr val="FFFFFF">
              <a:alpha val="10196"/>
            </a:srgbClr>
          </a:solidFill>
        </p:grpSpPr>
        <p:sp>
          <p:nvSpPr>
            <p:cNvPr id="4" name="Pentagon 3"/>
            <p:cNvSpPr/>
            <p:nvPr/>
          </p:nvSpPr>
          <p:spPr>
            <a:xfrm>
              <a:off x="5128064" y="2256183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UI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层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26323" y="3706581"/>
            <a:ext cx="3451700" cy="543268"/>
            <a:chOff x="5128064" y="3095119"/>
            <a:chExt cx="3273083" cy="515155"/>
          </a:xfrm>
          <a:solidFill>
            <a:srgbClr val="FFFFFF">
              <a:alpha val="10196"/>
            </a:srgbClr>
          </a:solidFill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业务逻辑层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7723" y="5033657"/>
            <a:ext cx="3451700" cy="543268"/>
            <a:chOff x="5128064" y="3934054"/>
            <a:chExt cx="3273083" cy="515155"/>
          </a:xfrm>
          <a:solidFill>
            <a:srgbClr val="FFFFFF">
              <a:alpha val="10196"/>
            </a:srgbClr>
          </a:solidFill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数据访问层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101445" y="2387245"/>
            <a:ext cx="249691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界面的样式，美观程度。而使用上，对软件的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人机交互、操作</a:t>
            </a: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逻辑、界面美观的整体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设计。</a:t>
            </a:r>
            <a:endParaRPr lang="en-GB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84527" y="3714318"/>
            <a:ext cx="249690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业务规则的制定、业务流程的实现等与业务需求有关的</a:t>
            </a:r>
            <a:r>
              <a:rPr lang="zh-CN" altLang="en-US" sz="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系统设计。</a:t>
            </a:r>
            <a:endParaRPr lang="en-GB" sz="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57322" y="5069312"/>
            <a:ext cx="249690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数据表的</a:t>
            </a: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（查询），</a:t>
            </a: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（插入），</a:t>
            </a: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（更新），</a:t>
            </a: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（删除）等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操作。</a:t>
            </a:r>
            <a:endParaRPr lang="en-GB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341396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664787"/>
              <a:ext cx="3004396" cy="21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拟采用三层架构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4454799" y="172014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系统架构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5331402" y="743526"/>
            <a:ext cx="219594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SYSTEM ARCHITECTURE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86328" y="591989"/>
            <a:ext cx="11086097" cy="0"/>
            <a:chOff x="1028775" y="591989"/>
            <a:chExt cx="11086097" cy="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92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AFFF"/>
      </a:accent1>
      <a:accent2>
        <a:srgbClr val="BFBFBF"/>
      </a:accent2>
      <a:accent3>
        <a:srgbClr val="40AFFF"/>
      </a:accent3>
      <a:accent4>
        <a:srgbClr val="BFBFBF"/>
      </a:accent4>
      <a:accent5>
        <a:srgbClr val="40AFFF"/>
      </a:accent5>
      <a:accent6>
        <a:srgbClr val="BFBFBF"/>
      </a:accent6>
      <a:hlink>
        <a:srgbClr val="40AFFF"/>
      </a:hlink>
      <a:folHlink>
        <a:srgbClr val="BFBFB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</Words>
  <Application>Microsoft Office PowerPoint</Application>
  <PresentationFormat>自定义</PresentationFormat>
  <Paragraphs>74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星空科技</dc:title>
  <dc:creator/>
  <cp:keywords>www.1ppt.com</cp:keywords>
  <cp:lastModifiedBy/>
  <cp:revision>1</cp:revision>
  <dcterms:created xsi:type="dcterms:W3CDTF">2016-11-28T19:31:50Z</dcterms:created>
  <dcterms:modified xsi:type="dcterms:W3CDTF">2018-10-17T07:12:16Z</dcterms:modified>
</cp:coreProperties>
</file>