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3"/>
    <p:sldId id="351" r:id="rId4"/>
    <p:sldId id="376" r:id="rId5"/>
    <p:sldId id="257" r:id="rId6"/>
    <p:sldId id="264" r:id="rId7"/>
    <p:sldId id="262" r:id="rId8"/>
    <p:sldId id="287" r:id="rId9"/>
    <p:sldId id="288" r:id="rId10"/>
    <p:sldId id="292" r:id="rId11"/>
    <p:sldId id="291" r:id="rId12"/>
    <p:sldId id="293" r:id="rId13"/>
    <p:sldId id="311" r:id="rId14"/>
    <p:sldId id="312" r:id="rId15"/>
    <p:sldId id="271" r:id="rId16"/>
    <p:sldId id="302" r:id="rId17"/>
    <p:sldId id="378" r:id="rId18"/>
    <p:sldId id="381" r:id="rId19"/>
    <p:sldId id="380" r:id="rId20"/>
    <p:sldId id="383" r:id="rId21"/>
    <p:sldId id="303" r:id="rId22"/>
    <p:sldId id="261" r:id="rId23"/>
    <p:sldId id="272" r:id="rId24"/>
    <p:sldId id="313" r:id="rId25"/>
    <p:sldId id="314" r:id="rId26"/>
    <p:sldId id="348" r:id="rId27"/>
    <p:sldId id="349" r:id="rId28"/>
    <p:sldId id="350" r:id="rId29"/>
    <p:sldId id="354" r:id="rId30"/>
    <p:sldId id="316" r:id="rId31"/>
    <p:sldId id="301"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2824"/>
    <a:srgbClr val="251F1D"/>
    <a:srgbClr val="433731"/>
    <a:srgbClr val="C0B4B0"/>
    <a:srgbClr val="65544F"/>
    <a:srgbClr val="2F2725"/>
    <a:srgbClr val="DEDEDE"/>
    <a:srgbClr val="3D3330"/>
    <a:srgbClr val="3D3430"/>
    <a:srgbClr val="9F8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96"/>
      </p:cViewPr>
      <p:guideLst>
        <p:guide pos="3840"/>
        <p:guide orient="horz" pos="2084"/>
        <p:guide orient="horz" pos="33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urn:microsoft.com/office/officeart/2005/8/layout/process1" loCatId="process" qsTypeId="urn:microsoft.com/office/officeart/2005/8/quickstyle/simple3" qsCatId="simple" csTypeId="urn:microsoft.com/office/officeart/2005/8/colors/accent2_3" csCatId="accent1" phldr="0"/>
      <dgm:spPr/>
    </dgm:pt>
    <dgm:pt modelId="{3F25DA44-7F3E-4C17-A40B-7F663FDBEA65}">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不辞</a:t>
          </a:r>
          <a:r>
            <a:rPr lang="zh-CN" altLang="en-US"/>
            <a:t>而别</a:t>
          </a:r>
          <a:r>
            <a:rPr lang="zh-CN" altLang="en-US"/>
            <a:t/>
          </a:r>
          <a:endParaRPr lang="zh-CN" altLang="en-US"/>
        </a:p>
      </dgm:t>
    </dgm:pt>
    <dgm:pt modelId="{EE9066D1-3403-4469-8E8C-0D40A82430F2}" cxnId="{1D5F8999-D69D-4519-84B3-80D4CDE0FF5C}" type="parTrans">
      <dgm:prSet/>
      <dgm:spPr/>
    </dgm:pt>
    <dgm:pt modelId="{8EC5AF5E-9C9F-410A-A755-A3EA5186F948}" cxnId="{1D5F8999-D69D-4519-84B3-80D4CDE0FF5C}" type="sibTrans">
      <dgm:prSet/>
      <dgm:spPr/>
      <dgm:t>
        <a:bodyPr/>
        <a:p>
          <a:endParaRPr lang="zh-CN" altLang="en-US"/>
        </a:p>
      </dgm:t>
    </dgm:pt>
    <dgm:pt modelId="{2E2F4D3A-969C-4DB2-9FA9-5C4A40369351}">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困居</a:t>
          </a:r>
          <a:r>
            <a:rPr lang="zh-CN" altLang="en-US"/>
            <a:t>旅馆</a:t>
          </a:r>
          <a:r>
            <a:rPr lang="zh-CN" altLang="en-US"/>
            <a:t/>
          </a:r>
          <a:endParaRPr lang="zh-CN" altLang="en-US"/>
        </a:p>
      </dgm:t>
    </dgm:pt>
    <dgm:pt modelId="{1E934BFE-4D40-486C-8784-F698A10C4CF5}" cxnId="{BD6C6CFD-FDFA-414F-90DE-343064A541CD}" type="parTrans">
      <dgm:prSet/>
      <dgm:spPr/>
    </dgm:pt>
    <dgm:pt modelId="{EC1AFF77-9232-4EEB-95CB-85CEAB3B1FC0}" cxnId="{BD6C6CFD-FDFA-414F-90DE-343064A541CD}" type="sibTrans">
      <dgm:prSet/>
      <dgm:spPr/>
      <dgm:t>
        <a:bodyPr/>
        <a:p>
          <a:endParaRPr lang="zh-CN" altLang="en-US"/>
        </a:p>
      </dgm:t>
    </dgm:pt>
    <dgm:pt modelId="{37B86CFA-59B5-46FA-8A6B-9FB187CE14DF}">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相遇</a:t>
          </a:r>
          <a:r>
            <a:rPr lang="zh-CN" altLang="en-US"/>
            <a:t/>
          </a:r>
          <a:endParaRPr lang="zh-CN" altLang="en-US"/>
        </a:p>
      </dgm:t>
    </dgm:pt>
    <dgm:pt modelId="{9DABF4F3-A9E6-40B1-A863-AC9409CC14BB}" cxnId="{6F527342-0D5E-4846-942B-48C77A86BD58}" type="parTrans">
      <dgm:prSet/>
      <dgm:spPr/>
    </dgm:pt>
    <dgm:pt modelId="{18EFF3C3-47F9-402B-A3F3-E9310EA281B4}" cxnId="{6F527342-0D5E-4846-942B-48C77A86BD58}"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3">
        <dgm:presLayoutVars>
          <dgm:bulletEnabled val="1"/>
        </dgm:presLayoutVars>
      </dgm:prSet>
      <dgm:spPr/>
    </dgm:pt>
    <dgm:pt modelId="{8A5CF0CE-3323-464D-9C63-05C1BDB053F5}" type="pres">
      <dgm:prSet presAssocID="{8EC5AF5E-9C9F-410A-A755-A3EA5186F948}" presName="sibTrans" presStyleLbl="sibTrans2D1" presStyleIdx="0" presStyleCnt="2"/>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3">
        <dgm:presLayoutVars>
          <dgm:bulletEnabled val="1"/>
        </dgm:presLayoutVars>
      </dgm:prSet>
      <dgm:spPr/>
    </dgm:pt>
    <dgm:pt modelId="{353C3794-50AA-4D44-83C9-CE28317C3317}" type="pres">
      <dgm:prSet presAssocID="{EC1AFF77-9232-4EEB-95CB-85CEAB3B1FC0}" presName="sibTrans" presStyleLbl="sibTrans2D1" presStyleIdx="1" presStyleCnt="2"/>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3">
        <dgm:presLayoutVars>
          <dgm:bulletEnabled val="1"/>
        </dgm:presLayoutVars>
      </dgm:prSet>
      <dgm:spPr/>
    </dgm:pt>
  </dgm:ptLst>
  <dgm:cxnLst>
    <dgm:cxn modelId="{1D5F8999-D69D-4519-84B3-80D4CDE0FF5C}" srcId="{8EB1D179-D23D-41D4-AEEF-E4B9FEB06903}" destId="{3F25DA44-7F3E-4C17-A40B-7F663FDBEA65}" srcOrd="0" destOrd="0" parTransId="{EE9066D1-3403-4469-8E8C-0D40A82430F2}" sibTransId="{8EC5AF5E-9C9F-410A-A755-A3EA5186F948}"/>
    <dgm:cxn modelId="{BD6C6CFD-FDFA-414F-90DE-343064A541CD}" srcId="{8EB1D179-D23D-41D4-AEEF-E4B9FEB06903}" destId="{2E2F4D3A-969C-4DB2-9FA9-5C4A40369351}" srcOrd="1" destOrd="0" parTransId="{1E934BFE-4D40-486C-8784-F698A10C4CF5}" sibTransId="{EC1AFF77-9232-4EEB-95CB-85CEAB3B1FC0}"/>
    <dgm:cxn modelId="{6F527342-0D5E-4846-942B-48C77A86BD58}" srcId="{8EB1D179-D23D-41D4-AEEF-E4B9FEB06903}" destId="{37B86CFA-59B5-46FA-8A6B-9FB187CE14DF}" srcOrd="2" destOrd="0" parTransId="{9DABF4F3-A9E6-40B1-A863-AC9409CC14BB}" sibTransId="{18EFF3C3-47F9-402B-A3F3-E9310EA281B4}"/>
    <dgm:cxn modelId="{EFABF9A2-7890-4B57-8786-9EFA970F5984}" type="presOf" srcId="{8EB1D179-D23D-41D4-AEEF-E4B9FEB06903}" destId="{BF708676-7EFC-4C81-9D3A-3E677EAC1C7B}" srcOrd="0" destOrd="0" presId="urn:microsoft.com/office/officeart/2005/8/layout/process1"/>
    <dgm:cxn modelId="{1C8FE854-4311-4B34-B0FD-2A63BCB48017}" type="presParOf" srcId="{BF708676-7EFC-4C81-9D3A-3E677EAC1C7B}" destId="{111DEAC9-5D4C-4A6A-A44E-082A26F60596}" srcOrd="0" destOrd="0" presId="urn:microsoft.com/office/officeart/2005/8/layout/process1"/>
    <dgm:cxn modelId="{427BE895-B0DA-4E4B-91A8-3F9080061EB5}" type="presOf" srcId="{3F25DA44-7F3E-4C17-A40B-7F663FDBEA65}" destId="{111DEAC9-5D4C-4A6A-A44E-082A26F60596}" srcOrd="0" destOrd="0" presId="urn:microsoft.com/office/officeart/2005/8/layout/process1"/>
    <dgm:cxn modelId="{B5D6E7FA-9CB3-49DA-AB43-99CF49739CFC}" type="presParOf" srcId="{BF708676-7EFC-4C81-9D3A-3E677EAC1C7B}" destId="{8A5CF0CE-3323-464D-9C63-05C1BDB053F5}" srcOrd="1" destOrd="0" presId="urn:microsoft.com/office/officeart/2005/8/layout/process1"/>
    <dgm:cxn modelId="{F00822F6-530A-4AC2-8EFA-CBDCBFD36EA6}" type="presOf" srcId="{8EC5AF5E-9C9F-410A-A755-A3EA5186F948}" destId="{8A5CF0CE-3323-464D-9C63-05C1BDB053F5}" srcOrd="0" destOrd="0" presId="urn:microsoft.com/office/officeart/2005/8/layout/process1"/>
    <dgm:cxn modelId="{8918D37C-9CC5-43D2-925C-2324EFA7F277}" type="presParOf" srcId="{8A5CF0CE-3323-464D-9C63-05C1BDB053F5}" destId="{5FA465F6-7607-499F-BFB2-52F4E071FB67}" srcOrd="0" destOrd="1" presId="urn:microsoft.com/office/officeart/2005/8/layout/process1"/>
    <dgm:cxn modelId="{0B68178D-13A2-463B-8CD3-3C2EFC8D35F2}" type="presOf" srcId="{8EC5AF5E-9C9F-410A-A755-A3EA5186F948}" destId="{5FA465F6-7607-499F-BFB2-52F4E071FB67}" srcOrd="1" destOrd="0" presId="urn:microsoft.com/office/officeart/2005/8/layout/process1"/>
    <dgm:cxn modelId="{9DBAE4C1-0C81-48F1-856F-BD6692F03852}" type="presParOf" srcId="{BF708676-7EFC-4C81-9D3A-3E677EAC1C7B}" destId="{552FB8E7-A5FB-4CC3-94C3-CE0BDF19F9F1}" srcOrd="2" destOrd="0" presId="urn:microsoft.com/office/officeart/2005/8/layout/process1"/>
    <dgm:cxn modelId="{1513C110-A165-4FDF-8A89-D598D2640264}" type="presOf" srcId="{2E2F4D3A-969C-4DB2-9FA9-5C4A40369351}" destId="{552FB8E7-A5FB-4CC3-94C3-CE0BDF19F9F1}" srcOrd="0" destOrd="0" presId="urn:microsoft.com/office/officeart/2005/8/layout/process1"/>
    <dgm:cxn modelId="{33D5247A-8C9E-4775-9BAA-C0DA2DA3D2F5}" type="presParOf" srcId="{BF708676-7EFC-4C81-9D3A-3E677EAC1C7B}" destId="{353C3794-50AA-4D44-83C9-CE28317C3317}" srcOrd="3" destOrd="0" presId="urn:microsoft.com/office/officeart/2005/8/layout/process1"/>
    <dgm:cxn modelId="{8C0BE697-305E-46CC-9526-E31CD4D60974}" type="presOf" srcId="{EC1AFF77-9232-4EEB-95CB-85CEAB3B1FC0}" destId="{353C3794-50AA-4D44-83C9-CE28317C3317}" srcOrd="0" destOrd="0" presId="urn:microsoft.com/office/officeart/2005/8/layout/process1"/>
    <dgm:cxn modelId="{6CDCC340-4E6E-4904-BE7A-E990CFBD3D87}" type="presParOf" srcId="{353C3794-50AA-4D44-83C9-CE28317C3317}" destId="{5AFF040D-0639-4120-9E39-DA822CF9F321}" srcOrd="0" destOrd="3" presId="urn:microsoft.com/office/officeart/2005/8/layout/process1"/>
    <dgm:cxn modelId="{D202F35D-FAC3-4BD0-9A10-90718CDA1202}" type="presOf" srcId="{EC1AFF77-9232-4EEB-95CB-85CEAB3B1FC0}" destId="{5AFF040D-0639-4120-9E39-DA822CF9F321}" srcOrd="1" destOrd="0" presId="urn:microsoft.com/office/officeart/2005/8/layout/process1"/>
    <dgm:cxn modelId="{5933919B-EC6E-479E-A9B5-30B61616F5CD}" type="presParOf" srcId="{BF708676-7EFC-4C81-9D3A-3E677EAC1C7B}" destId="{A1E15D63-E1FF-4A28-A04F-A2B65927BC31}" srcOrd="4" destOrd="0" presId="urn:microsoft.com/office/officeart/2005/8/layout/process1"/>
    <dgm:cxn modelId="{F0B00371-D540-4A3E-BD22-2936DB618E34}" type="presOf" srcId="{37B86CFA-59B5-46FA-8A6B-9FB187CE14DF}" destId="{A1E15D63-E1FF-4A28-A04F-A2B65927BC31}"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accent1_2" csCatId="accent1" phldr="0"/>
      <dgm:spPr/>
    </dgm:pt>
    <dgm:pt modelId="{3F25DA44-7F3E-4C17-A40B-7F663FDBEA65}">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欧罗巴</a:t>
          </a:r>
          <a:r>
            <a:rPr lang="zh-CN" altLang="en-US"/>
            <a:t>旅馆</a:t>
          </a:r>
          <a:endParaRPr lang="zh-CN" altLang="en-US"/>
        </a:p>
      </dgm:t>
    </dgm:pt>
    <dgm:pt modelId="{EE9066D1-3403-4469-8E8C-0D40A82430F2}" cxnId="{9F9773A8-EBDE-46FA-A0F3-E2640C1AA5D3}" type="parTrans">
      <dgm:prSet/>
      <dgm:spPr/>
    </dgm:pt>
    <dgm:pt modelId="{8EC5AF5E-9C9F-410A-A755-A3EA5186F948}" cxnId="{9F9773A8-EBDE-46FA-A0F3-E2640C1AA5D3}" type="sibTrans">
      <dgm:prSet/>
      <dgm:spPr/>
      <dgm:t>
        <a:bodyPr/>
        <a:p>
          <a:endParaRPr lang="zh-CN" altLang="en-US"/>
        </a:p>
      </dgm:t>
    </dgm:pt>
    <dgm:pt modelId="{2E2F4D3A-969C-4DB2-9FA9-5C4A40369351}">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商</a:t>
          </a:r>
          <a:r>
            <a:rPr lang="zh-CN" altLang="en-US"/>
            <a:t>市街</a:t>
          </a:r>
          <a:r>
            <a:rPr lang="zh-CN" altLang="en-US"/>
            <a:t>二十五</a:t>
          </a:r>
          <a:r>
            <a:rPr lang="zh-CN" altLang="en-US"/>
            <a:t>号</a:t>
          </a:r>
          <a:r>
            <a:rPr lang="zh-CN" altLang="en-US"/>
            <a:t/>
          </a:r>
          <a:endParaRPr lang="zh-CN" altLang="en-US"/>
        </a:p>
      </dgm:t>
    </dgm:pt>
    <dgm:pt modelId="{1E934BFE-4D40-486C-8784-F698A10C4CF5}" cxnId="{60E8491D-A1BC-41C2-A2B0-0526F00EC5EE}" type="parTrans">
      <dgm:prSet/>
      <dgm:spPr/>
    </dgm:pt>
    <dgm:pt modelId="{EC1AFF77-9232-4EEB-95CB-85CEAB3B1FC0}" cxnId="{60E8491D-A1BC-41C2-A2B0-0526F00EC5EE}" type="sibTrans">
      <dgm:prSet/>
      <dgm:spPr/>
      <dgm:t>
        <a:bodyPr/>
        <a:p>
          <a:endParaRPr lang="zh-CN" altLang="en-US"/>
        </a:p>
      </dgm:t>
    </dgm:pt>
    <dgm:pt modelId="{37B86CFA-59B5-46FA-8A6B-9FB187CE14DF}">
      <dgm:prSet phldrT="[文本]" phldr="0" custT="0"/>
      <dgm:spPr/>
      <dgm:t>
        <a:bodyPr vert="horz" wrap="square"/>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a:lnSpc>
              <a:spcPct val="100000"/>
            </a:lnSpc>
            <a:spcBef>
              <a:spcPct val="0"/>
            </a:spcBef>
            <a:spcAft>
              <a:spcPct val="35000"/>
            </a:spcAft>
          </a:pPr>
          <a:r>
            <a:rPr lang="zh-CN" altLang="en-US"/>
            <a:t>离开</a:t>
          </a:r>
          <a:r>
            <a:rPr lang="zh-CN" altLang="en-US"/>
            <a:t>哈尔滨</a:t>
          </a:r>
          <a:r>
            <a:rPr lang="zh-CN" altLang="en-US"/>
            <a:t/>
          </a:r>
          <a:endParaRPr lang="zh-CN" altLang="en-US"/>
        </a:p>
      </dgm:t>
    </dgm:pt>
    <dgm:pt modelId="{9DABF4F3-A9E6-40B1-A863-AC9409CC14BB}" cxnId="{092C95A4-041A-432E-BB45-958D1F3CA58A}" type="parTrans">
      <dgm:prSet/>
      <dgm:spPr/>
    </dgm:pt>
    <dgm:pt modelId="{18EFF3C3-47F9-402B-A3F3-E9310EA281B4}" cxnId="{092C95A4-041A-432E-BB45-958D1F3CA58A}"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3">
        <dgm:presLayoutVars>
          <dgm:bulletEnabled val="1"/>
        </dgm:presLayoutVars>
      </dgm:prSet>
      <dgm:spPr/>
    </dgm:pt>
    <dgm:pt modelId="{8A5CF0CE-3323-464D-9C63-05C1BDB053F5}" type="pres">
      <dgm:prSet presAssocID="{8EC5AF5E-9C9F-410A-A755-A3EA5186F948}" presName="sibTrans" presStyleLbl="sibTrans2D1" presStyleIdx="0" presStyleCnt="2"/>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3">
        <dgm:presLayoutVars>
          <dgm:bulletEnabled val="1"/>
        </dgm:presLayoutVars>
      </dgm:prSet>
      <dgm:spPr/>
    </dgm:pt>
    <dgm:pt modelId="{353C3794-50AA-4D44-83C9-CE28317C3317}" type="pres">
      <dgm:prSet presAssocID="{EC1AFF77-9232-4EEB-95CB-85CEAB3B1FC0}" presName="sibTrans" presStyleLbl="sibTrans2D1" presStyleIdx="1" presStyleCnt="2"/>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3">
        <dgm:presLayoutVars>
          <dgm:bulletEnabled val="1"/>
        </dgm:presLayoutVars>
      </dgm:prSet>
      <dgm:spPr/>
    </dgm:pt>
  </dgm:ptLst>
  <dgm:cxnLst>
    <dgm:cxn modelId="{9F9773A8-EBDE-46FA-A0F3-E2640C1AA5D3}" srcId="{8EB1D179-D23D-41D4-AEEF-E4B9FEB06903}" destId="{3F25DA44-7F3E-4C17-A40B-7F663FDBEA65}" srcOrd="0" destOrd="0" parTransId="{EE9066D1-3403-4469-8E8C-0D40A82430F2}" sibTransId="{8EC5AF5E-9C9F-410A-A755-A3EA5186F948}"/>
    <dgm:cxn modelId="{60E8491D-A1BC-41C2-A2B0-0526F00EC5EE}" srcId="{8EB1D179-D23D-41D4-AEEF-E4B9FEB06903}" destId="{2E2F4D3A-969C-4DB2-9FA9-5C4A40369351}" srcOrd="1" destOrd="0" parTransId="{1E934BFE-4D40-486C-8784-F698A10C4CF5}" sibTransId="{EC1AFF77-9232-4EEB-95CB-85CEAB3B1FC0}"/>
    <dgm:cxn modelId="{092C95A4-041A-432E-BB45-958D1F3CA58A}" srcId="{8EB1D179-D23D-41D4-AEEF-E4B9FEB06903}" destId="{37B86CFA-59B5-46FA-8A6B-9FB187CE14DF}" srcOrd="2" destOrd="0" parTransId="{9DABF4F3-A9E6-40B1-A863-AC9409CC14BB}" sibTransId="{18EFF3C3-47F9-402B-A3F3-E9310EA281B4}"/>
    <dgm:cxn modelId="{540C9C09-9A0C-4F3F-957F-99933A4259D4}" type="presOf" srcId="{8EB1D179-D23D-41D4-AEEF-E4B9FEB06903}" destId="{BF708676-7EFC-4C81-9D3A-3E677EAC1C7B}" srcOrd="0" destOrd="0" presId="urn:microsoft.com/office/officeart/2005/8/layout/process1"/>
    <dgm:cxn modelId="{EE75C584-9D7B-473A-8960-7233810C5A59}" type="presParOf" srcId="{BF708676-7EFC-4C81-9D3A-3E677EAC1C7B}" destId="{111DEAC9-5D4C-4A6A-A44E-082A26F60596}" srcOrd="0" destOrd="0" presId="urn:microsoft.com/office/officeart/2005/8/layout/process1"/>
    <dgm:cxn modelId="{DC3988F9-6AA8-4A1E-ADC3-BD55C42B36CA}" type="presOf" srcId="{3F25DA44-7F3E-4C17-A40B-7F663FDBEA65}" destId="{111DEAC9-5D4C-4A6A-A44E-082A26F60596}" srcOrd="0" destOrd="0" presId="urn:microsoft.com/office/officeart/2005/8/layout/process1"/>
    <dgm:cxn modelId="{6BA7E20B-6CC9-493F-8324-9438ADAD9604}" type="presParOf" srcId="{BF708676-7EFC-4C81-9D3A-3E677EAC1C7B}" destId="{8A5CF0CE-3323-464D-9C63-05C1BDB053F5}" srcOrd="1" destOrd="0" presId="urn:microsoft.com/office/officeart/2005/8/layout/process1"/>
    <dgm:cxn modelId="{F0ABA3F7-BA38-40A5-ADA0-6B8EA54F0721}" type="presOf" srcId="{8EC5AF5E-9C9F-410A-A755-A3EA5186F948}" destId="{8A5CF0CE-3323-464D-9C63-05C1BDB053F5}" srcOrd="0" destOrd="0" presId="urn:microsoft.com/office/officeart/2005/8/layout/process1"/>
    <dgm:cxn modelId="{36566883-8875-4910-8B2E-25DD1E3CB316}" type="presParOf" srcId="{8A5CF0CE-3323-464D-9C63-05C1BDB053F5}" destId="{5FA465F6-7607-499F-BFB2-52F4E071FB67}" srcOrd="0" destOrd="1" presId="urn:microsoft.com/office/officeart/2005/8/layout/process1"/>
    <dgm:cxn modelId="{315BCD06-3412-4271-9C3A-C8A43DA1D855}" type="presOf" srcId="{8EC5AF5E-9C9F-410A-A755-A3EA5186F948}" destId="{5FA465F6-7607-499F-BFB2-52F4E071FB67}" srcOrd="1" destOrd="0" presId="urn:microsoft.com/office/officeart/2005/8/layout/process1"/>
    <dgm:cxn modelId="{F6AFFA2D-5864-4048-BA0C-1E84577B2D69}" type="presParOf" srcId="{BF708676-7EFC-4C81-9D3A-3E677EAC1C7B}" destId="{552FB8E7-A5FB-4CC3-94C3-CE0BDF19F9F1}" srcOrd="2" destOrd="0" presId="urn:microsoft.com/office/officeart/2005/8/layout/process1"/>
    <dgm:cxn modelId="{7EB65516-27D6-482C-B253-4A86ACAE8B47}" type="presOf" srcId="{2E2F4D3A-969C-4DB2-9FA9-5C4A40369351}" destId="{552FB8E7-A5FB-4CC3-94C3-CE0BDF19F9F1}" srcOrd="0" destOrd="0" presId="urn:microsoft.com/office/officeart/2005/8/layout/process1"/>
    <dgm:cxn modelId="{02B07181-1346-47F8-848F-11AFE029E6C9}" type="presParOf" srcId="{BF708676-7EFC-4C81-9D3A-3E677EAC1C7B}" destId="{353C3794-50AA-4D44-83C9-CE28317C3317}" srcOrd="3" destOrd="0" presId="urn:microsoft.com/office/officeart/2005/8/layout/process1"/>
    <dgm:cxn modelId="{B743BBAF-AC78-4DC7-9714-3991DFF22A2E}" type="presOf" srcId="{EC1AFF77-9232-4EEB-95CB-85CEAB3B1FC0}" destId="{353C3794-50AA-4D44-83C9-CE28317C3317}" srcOrd="0" destOrd="0" presId="urn:microsoft.com/office/officeart/2005/8/layout/process1"/>
    <dgm:cxn modelId="{8EA1BEE1-FE70-4668-A307-9BA3269D2494}" type="presParOf" srcId="{353C3794-50AA-4D44-83C9-CE28317C3317}" destId="{5AFF040D-0639-4120-9E39-DA822CF9F321}" srcOrd="0" destOrd="3" presId="urn:microsoft.com/office/officeart/2005/8/layout/process1"/>
    <dgm:cxn modelId="{A78541CC-47D7-4876-8628-58ED835FC732}" type="presOf" srcId="{EC1AFF77-9232-4EEB-95CB-85CEAB3B1FC0}" destId="{5AFF040D-0639-4120-9E39-DA822CF9F321}" srcOrd="1" destOrd="0" presId="urn:microsoft.com/office/officeart/2005/8/layout/process1"/>
    <dgm:cxn modelId="{D39EF59E-FCC3-45E0-903F-4A51A4ADC4A5}" type="presParOf" srcId="{BF708676-7EFC-4C81-9D3A-3E677EAC1C7B}" destId="{A1E15D63-E1FF-4A28-A04F-A2B65927BC31}" srcOrd="4" destOrd="0" presId="urn:microsoft.com/office/officeart/2005/8/layout/process1"/>
    <dgm:cxn modelId="{1DFA4F9B-B2FE-4E50-A9CF-2734DF086432}" type="presOf" srcId="{37B86CFA-59B5-46FA-8A6B-9FB187CE14DF}" destId="{A1E15D63-E1FF-4A28-A04F-A2B65927BC3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31710" cy="4843780"/>
        <a:chOff x="0" y="0"/>
        <a:chExt cx="7331710" cy="4843780"/>
      </a:xfrm>
    </dsp:grpSpPr>
    <dsp:sp modelId="{111DEAC9-5D4C-4A6A-A44E-082A26F60596}">
      <dsp:nvSpPr>
        <dsp:cNvPr id="3" name="圆角矩形 2"/>
        <dsp:cNvSpPr/>
      </dsp:nvSpPr>
      <dsp:spPr bwMode="white">
        <a:xfrm>
          <a:off x="0" y="1843071"/>
          <a:ext cx="1929397" cy="1157638"/>
        </a:xfrm>
        <a:prstGeom prst="roundRect">
          <a:avLst>
            <a:gd name="adj" fmla="val 10000"/>
          </a:avLst>
        </a:prstGeom>
        <a:sp3d prstMaterial="dkEdge">
          <a:bevelT w="8200" h="38100"/>
        </a:sp3d>
      </dsp:spPr>
      <dsp:style>
        <a:lnRef idx="0">
          <a:schemeClr val="lt1"/>
        </a:lnRef>
        <a:fillRef idx="2">
          <a:schemeClr val="accent2">
            <a:shade val="80000"/>
            <a:hueOff val="0"/>
            <a:satOff val="0"/>
            <a:lumOff val="0"/>
            <a:alpha val="100000"/>
          </a:schemeClr>
        </a:fillRef>
        <a:effectRef idx="1">
          <a:scrgbClr r="0" g="0" b="0"/>
        </a:effectRef>
        <a:fontRef idx="minor">
          <a:schemeClr val="dk1"/>
        </a:fontRef>
      </dsp:style>
      <dsp:txBody>
        <a:bodyPr vert="horz" wrap="square"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t>不辞而别</a:t>
          </a:r>
          <a:endParaRPr lang="zh-CN" altLang="en-US"/>
        </a:p>
      </dsp:txBody>
      <dsp:txXfrm>
        <a:off x="0" y="1843071"/>
        <a:ext cx="1929397" cy="1157638"/>
      </dsp:txXfrm>
    </dsp:sp>
    <dsp:sp modelId="{8A5CF0CE-3323-464D-9C63-05C1BDB053F5}">
      <dsp:nvSpPr>
        <dsp:cNvPr id="4" name="右箭头 3"/>
        <dsp:cNvSpPr/>
      </dsp:nvSpPr>
      <dsp:spPr bwMode="white">
        <a:xfrm>
          <a:off x="2110761" y="2182645"/>
          <a:ext cx="409032" cy="478491"/>
        </a:xfrm>
        <a:prstGeom prst="rightArrow">
          <a:avLst>
            <a:gd name="adj1" fmla="val 60000"/>
            <a:gd name="adj2" fmla="val 50000"/>
          </a:avLst>
        </a:prstGeom>
      </dsp:spPr>
      <dsp:style>
        <a:lnRef idx="0">
          <a:schemeClr val="accent2">
            <a:shade val="90000"/>
            <a:hueOff val="0"/>
            <a:satOff val="0"/>
            <a:lumOff val="0"/>
            <a:alpha val="100000"/>
          </a:schemeClr>
        </a:lnRef>
        <a:fillRef idx="2">
          <a:schemeClr val="accent2">
            <a:shade val="90000"/>
            <a:hueOff val="0"/>
            <a:satOff val="0"/>
            <a:lumOff val="0"/>
            <a:alpha val="100000"/>
          </a:schemeClr>
        </a:fillRef>
        <a:effectRef idx="1">
          <a:scrgbClr r="0" g="0" b="0"/>
        </a:effectRef>
        <a:fontRef idx="minor">
          <a:schemeClr val="dk1"/>
        </a:fontRef>
      </dsp:style>
      <dsp:txXfrm>
        <a:off x="2110761" y="2182645"/>
        <a:ext cx="409032" cy="478491"/>
      </dsp:txXfrm>
    </dsp:sp>
    <dsp:sp modelId="{552FB8E7-A5FB-4CC3-94C3-CE0BDF19F9F1}">
      <dsp:nvSpPr>
        <dsp:cNvPr id="6" name="圆角矩形 5"/>
        <dsp:cNvSpPr/>
      </dsp:nvSpPr>
      <dsp:spPr bwMode="white">
        <a:xfrm>
          <a:off x="2701156" y="1843071"/>
          <a:ext cx="1929397" cy="1157638"/>
        </a:xfrm>
        <a:prstGeom prst="roundRect">
          <a:avLst>
            <a:gd name="adj" fmla="val 10000"/>
          </a:avLst>
        </a:prstGeom>
        <a:sp3d prstMaterial="dkEdge">
          <a:bevelT w="8200" h="38100"/>
        </a:sp3d>
      </dsp:spPr>
      <dsp:style>
        <a:lnRef idx="0">
          <a:schemeClr val="lt1"/>
        </a:lnRef>
        <a:fillRef idx="2">
          <a:schemeClr val="accent2">
            <a:shade val="80000"/>
            <a:hueOff val="-30000"/>
            <a:satOff val="392"/>
            <a:lumOff val="9804"/>
            <a:alpha val="100000"/>
          </a:schemeClr>
        </a:fillRef>
        <a:effectRef idx="1">
          <a:scrgbClr r="0" g="0" b="0"/>
        </a:effectRef>
        <a:fontRef idx="minor">
          <a:schemeClr val="dk1"/>
        </a:fontRef>
      </dsp:style>
      <dsp:txBody>
        <a:bodyPr vert="horz" wrap="square"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t>困居旅馆</a:t>
          </a:r>
          <a:endParaRPr lang="zh-CN" altLang="en-US"/>
        </a:p>
      </dsp:txBody>
      <dsp:txXfrm>
        <a:off x="2701156" y="1843071"/>
        <a:ext cx="1929397" cy="1157638"/>
      </dsp:txXfrm>
    </dsp:sp>
    <dsp:sp modelId="{353C3794-50AA-4D44-83C9-CE28317C3317}">
      <dsp:nvSpPr>
        <dsp:cNvPr id="7" name="右箭头 6"/>
        <dsp:cNvSpPr/>
      </dsp:nvSpPr>
      <dsp:spPr bwMode="white">
        <a:xfrm>
          <a:off x="4811917" y="2182645"/>
          <a:ext cx="409032" cy="478491"/>
        </a:xfrm>
        <a:prstGeom prst="rightArrow">
          <a:avLst>
            <a:gd name="adj1" fmla="val 60000"/>
            <a:gd name="adj2" fmla="val 50000"/>
          </a:avLst>
        </a:prstGeom>
      </dsp:spPr>
      <dsp:style>
        <a:lnRef idx="0">
          <a:schemeClr val="accent2">
            <a:shade val="90000"/>
            <a:hueOff val="-60000"/>
            <a:satOff val="-391"/>
            <a:lumOff val="16078"/>
            <a:alpha val="100000"/>
          </a:schemeClr>
        </a:lnRef>
        <a:fillRef idx="2">
          <a:schemeClr val="accent2">
            <a:shade val="90000"/>
            <a:hueOff val="-60000"/>
            <a:satOff val="-391"/>
            <a:lumOff val="16078"/>
            <a:alpha val="100000"/>
          </a:schemeClr>
        </a:fillRef>
        <a:effectRef idx="1">
          <a:scrgbClr r="0" g="0" b="0"/>
        </a:effectRef>
        <a:fontRef idx="minor">
          <a:schemeClr val="dk1"/>
        </a:fontRef>
      </dsp:style>
      <dsp:txXfrm>
        <a:off x="4811917" y="2182645"/>
        <a:ext cx="409032" cy="478491"/>
      </dsp:txXfrm>
    </dsp:sp>
    <dsp:sp modelId="{A1E15D63-E1FF-4A28-A04F-A2B65927BC31}">
      <dsp:nvSpPr>
        <dsp:cNvPr id="9" name="圆角矩形 8"/>
        <dsp:cNvSpPr/>
      </dsp:nvSpPr>
      <dsp:spPr bwMode="white">
        <a:xfrm>
          <a:off x="5402313" y="1843071"/>
          <a:ext cx="1929397" cy="1157638"/>
        </a:xfrm>
        <a:prstGeom prst="roundRect">
          <a:avLst>
            <a:gd name="adj" fmla="val 10000"/>
          </a:avLst>
        </a:prstGeom>
        <a:sp3d prstMaterial="dkEdge">
          <a:bevelT w="8200" h="38100"/>
        </a:sp3d>
      </dsp:spPr>
      <dsp:style>
        <a:lnRef idx="0">
          <a:schemeClr val="lt1"/>
        </a:lnRef>
        <a:fillRef idx="2">
          <a:schemeClr val="accent2">
            <a:shade val="80000"/>
            <a:hueOff val="-60000"/>
            <a:satOff val="784"/>
            <a:lumOff val="19608"/>
            <a:alpha val="100000"/>
          </a:schemeClr>
        </a:fillRef>
        <a:effectRef idx="1">
          <a:scrgbClr r="0" g="0" b="0"/>
        </a:effectRef>
        <a:fontRef idx="minor">
          <a:schemeClr val="dk1"/>
        </a:fontRef>
      </dsp:style>
      <dsp:txBody>
        <a:bodyPr vert="horz" wrap="square"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t>相遇</a:t>
          </a:r>
          <a:endParaRPr lang="zh-CN" altLang="en-US"/>
        </a:p>
      </dsp:txBody>
      <dsp:txXfrm>
        <a:off x="5402313" y="1843071"/>
        <a:ext cx="1929397" cy="1157638"/>
      </dsp:txXfrm>
    </dsp:sp>
    <dsp:sp modelId="{5FA465F6-7607-499F-BFB2-52F4E071FB67}">
      <dsp:nvSpPr>
        <dsp:cNvPr id="5" name="右箭头 4"/>
        <dsp:cNvSpPr/>
      </dsp:nvSpPr>
      <dsp:spPr bwMode="white">
        <a:xfrm>
          <a:off x="2110761" y="2182645"/>
          <a:ext cx="409032" cy="478491"/>
        </a:xfrm>
        <a:prstGeom prst="rightArrow">
          <a:avLst>
            <a:gd name="adj1" fmla="val 60000"/>
            <a:gd name="adj2" fmla="val 50000"/>
          </a:avLst>
        </a:prstGeom>
        <a:noFill/>
        <a:ln>
          <a:noFill/>
        </a:ln>
        <a:sp3d prstMaterial="dkEdge">
          <a:bevelT w="8200" h="38100"/>
        </a:sp3d>
      </dsp:spPr>
      <dsp:style>
        <a:lnRef idx="0">
          <a:schemeClr val="lt1"/>
        </a:lnRef>
        <a:fillRef idx="2">
          <a:schemeClr val="accent2">
            <a:shade val="80000"/>
          </a:schemeClr>
        </a:fillRef>
        <a:effectRef idx="1">
          <a:scrgbClr r="0" g="0" b="0"/>
        </a:effectRef>
        <a:fontRef idx="minor">
          <a:schemeClr val="dk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110761" y="2182645"/>
        <a:ext cx="409032" cy="478491"/>
      </dsp:txXfrm>
    </dsp:sp>
    <dsp:sp modelId="{5AFF040D-0639-4120-9E39-DA822CF9F321}">
      <dsp:nvSpPr>
        <dsp:cNvPr id="8" name="右箭头 7"/>
        <dsp:cNvSpPr/>
      </dsp:nvSpPr>
      <dsp:spPr bwMode="white">
        <a:xfrm>
          <a:off x="4811917" y="2182645"/>
          <a:ext cx="409032" cy="478491"/>
        </a:xfrm>
        <a:prstGeom prst="rightArrow">
          <a:avLst>
            <a:gd name="adj1" fmla="val 60000"/>
            <a:gd name="adj2" fmla="val 50000"/>
          </a:avLst>
        </a:prstGeom>
        <a:noFill/>
        <a:ln>
          <a:noFill/>
        </a:ln>
        <a:sp3d prstMaterial="dkEdge">
          <a:bevelT w="8200" h="38100"/>
        </a:sp3d>
      </dsp:spPr>
      <dsp:style>
        <a:lnRef idx="0">
          <a:schemeClr val="lt1"/>
        </a:lnRef>
        <a:fillRef idx="2">
          <a:schemeClr val="accent2">
            <a:shade val="80000"/>
          </a:schemeClr>
        </a:fillRef>
        <a:effectRef idx="1">
          <a:scrgbClr r="0" g="0" b="0"/>
        </a:effectRef>
        <a:fontRef idx="minor">
          <a:schemeClr val="dk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4811917" y="2182645"/>
        <a:ext cx="409032" cy="478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2958465"/>
        <a:chOff x="0" y="0"/>
        <a:chExt cx="8128000" cy="2958465"/>
      </a:xfrm>
    </dsp:grpSpPr>
    <dsp:sp modelId="{111DEAC9-5D4C-4A6A-A44E-082A26F60596}">
      <dsp:nvSpPr>
        <dsp:cNvPr id="3" name="圆角矩形 2"/>
        <dsp:cNvSpPr/>
      </dsp:nvSpPr>
      <dsp:spPr bwMode="white">
        <a:xfrm>
          <a:off x="0" y="837548"/>
          <a:ext cx="2138947" cy="128336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33350" tIns="133350" rIns="133350" bIns="1333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zh-CN" altLang="en-US"/>
            <a:t>重返北平</a:t>
          </a:r>
          <a:endParaRPr lang="zh-CN" altLang="en-US"/>
        </a:p>
      </dsp:txBody>
      <dsp:txXfrm>
        <a:off x="0" y="837548"/>
        <a:ext cx="2138947" cy="1283368"/>
      </dsp:txXfrm>
    </dsp:sp>
    <dsp:sp modelId="{8A5CF0CE-3323-464D-9C63-05C1BDB053F5}">
      <dsp:nvSpPr>
        <dsp:cNvPr id="4" name="右箭头 3"/>
        <dsp:cNvSpPr/>
      </dsp:nvSpPr>
      <dsp:spPr bwMode="white">
        <a:xfrm>
          <a:off x="2340008" y="1214003"/>
          <a:ext cx="453457" cy="53045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340008" y="1214003"/>
        <a:ext cx="453457" cy="530459"/>
      </dsp:txXfrm>
    </dsp:sp>
    <dsp:sp modelId="{552FB8E7-A5FB-4CC3-94C3-CE0BDF19F9F1}">
      <dsp:nvSpPr>
        <dsp:cNvPr id="6" name="圆角矩形 5"/>
        <dsp:cNvSpPr/>
      </dsp:nvSpPr>
      <dsp:spPr bwMode="white">
        <a:xfrm>
          <a:off x="2994526" y="837548"/>
          <a:ext cx="2138947" cy="128336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33350" tIns="133350" rIns="133350" bIns="1333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zh-CN" altLang="en-US"/>
            <a:t>旅馆同居</a:t>
          </a:r>
          <a:endParaRPr lang="zh-CN" altLang="en-US"/>
        </a:p>
      </dsp:txBody>
      <dsp:txXfrm>
        <a:off x="2994526" y="837548"/>
        <a:ext cx="2138947" cy="1283368"/>
      </dsp:txXfrm>
    </dsp:sp>
    <dsp:sp modelId="{353C3794-50AA-4D44-83C9-CE28317C3317}">
      <dsp:nvSpPr>
        <dsp:cNvPr id="7" name="右箭头 6"/>
        <dsp:cNvSpPr/>
      </dsp:nvSpPr>
      <dsp:spPr bwMode="white">
        <a:xfrm>
          <a:off x="5334535" y="1214003"/>
          <a:ext cx="453457" cy="53045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5334535" y="1214003"/>
        <a:ext cx="453457" cy="530459"/>
      </dsp:txXfrm>
    </dsp:sp>
    <dsp:sp modelId="{A1E15D63-E1FF-4A28-A04F-A2B65927BC31}">
      <dsp:nvSpPr>
        <dsp:cNvPr id="9" name="圆角矩形 8"/>
        <dsp:cNvSpPr/>
      </dsp:nvSpPr>
      <dsp:spPr bwMode="white">
        <a:xfrm>
          <a:off x="5989053" y="837548"/>
          <a:ext cx="2138947" cy="128336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33350" tIns="133350" rIns="133350" bIns="1333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zh-CN" altLang="en-US"/>
            <a:t>解除婚约</a:t>
          </a:r>
          <a:endParaRPr lang="zh-CN" altLang="en-US"/>
        </a:p>
      </dsp:txBody>
      <dsp:txXfrm>
        <a:off x="5989053" y="837548"/>
        <a:ext cx="2138947" cy="1283368"/>
      </dsp:txXfrm>
    </dsp:sp>
    <dsp:sp modelId="{5FA465F6-7607-499F-BFB2-52F4E071FB67}">
      <dsp:nvSpPr>
        <dsp:cNvPr id="5" name="右箭头 4"/>
        <dsp:cNvSpPr/>
      </dsp:nvSpPr>
      <dsp:spPr bwMode="white">
        <a:xfrm>
          <a:off x="2340008" y="1214003"/>
          <a:ext cx="453457" cy="530459"/>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340008" y="1214003"/>
        <a:ext cx="453457" cy="530459"/>
      </dsp:txXfrm>
    </dsp:sp>
    <dsp:sp modelId="{5AFF040D-0639-4120-9E39-DA822CF9F321}">
      <dsp:nvSpPr>
        <dsp:cNvPr id="8" name="右箭头 7"/>
        <dsp:cNvSpPr/>
      </dsp:nvSpPr>
      <dsp:spPr bwMode="white">
        <a:xfrm>
          <a:off x="5334535" y="1214003"/>
          <a:ext cx="453457" cy="530459"/>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5334535" y="1214003"/>
        <a:ext cx="453457" cy="5304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4E698-96C5-4021-86D7-327C074A2C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36C33-AF86-4682-9507-BB20F1C346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3.xml"/><Relationship Id="rId2" Type="http://schemas.openxmlformats.org/officeDocument/2006/relationships/image" Target="../media/image16.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hemeOverride" Target="../theme/themeOverride4.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hemeOverride" Target="../theme/themeOverride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hemeOverride" Target="../theme/themeOverride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8.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2.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193961" y="384884"/>
            <a:ext cx="3435737" cy="3431511"/>
            <a:chOff x="3606747" y="884842"/>
            <a:chExt cx="5272563" cy="5266078"/>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6747" y="884842"/>
              <a:ext cx="5272563" cy="5266078"/>
            </a:xfrm>
            <a:prstGeom prst="rect">
              <a:avLst/>
            </a:prstGeom>
          </p:spPr>
        </p:pic>
        <p:sp>
          <p:nvSpPr>
            <p:cNvPr id="15" name="任意多边形 14"/>
            <p:cNvSpPr/>
            <p:nvPr>
              <p:custDataLst>
                <p:tags r:id="rId2"/>
              </p:custDataLst>
            </p:nvPr>
          </p:nvSpPr>
          <p:spPr>
            <a:xfrm>
              <a:off x="3764522" y="1138989"/>
              <a:ext cx="4957012" cy="4716328"/>
            </a:xfrm>
            <a:custGeom>
              <a:avLst/>
              <a:gdLst>
                <a:gd name="connsiteX0" fmla="*/ 1787424 w 4957012"/>
                <a:gd name="connsiteY0" fmla="*/ 0 h 4716328"/>
                <a:gd name="connsiteX1" fmla="*/ 3169589 w 4957012"/>
                <a:gd name="connsiteY1" fmla="*/ 0 h 4716328"/>
                <a:gd name="connsiteX2" fmla="*/ 3215538 w 4957012"/>
                <a:gd name="connsiteY2" fmla="*/ 11815 h 4716328"/>
                <a:gd name="connsiteX3" fmla="*/ 4957012 w 4957012"/>
                <a:gd name="connsiteY3" fmla="*/ 2378892 h 4716328"/>
                <a:gd name="connsiteX4" fmla="*/ 3443253 w 4957012"/>
                <a:gd name="connsiteY4" fmla="*/ 4662625 h 4716328"/>
                <a:gd name="connsiteX5" fmla="*/ 3296524 w 4957012"/>
                <a:gd name="connsiteY5" fmla="*/ 4716328 h 4716328"/>
                <a:gd name="connsiteX6" fmla="*/ 1660489 w 4957012"/>
                <a:gd name="connsiteY6" fmla="*/ 4716328 h 4716328"/>
                <a:gd name="connsiteX7" fmla="*/ 1513760 w 4957012"/>
                <a:gd name="connsiteY7" fmla="*/ 4662625 h 4716328"/>
                <a:gd name="connsiteX8" fmla="*/ 0 w 4957012"/>
                <a:gd name="connsiteY8" fmla="*/ 2378892 h 4716328"/>
                <a:gd name="connsiteX9" fmla="*/ 1741475 w 4957012"/>
                <a:gd name="connsiteY9" fmla="*/ 11815 h 471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7012" h="4716328">
                  <a:moveTo>
                    <a:pt x="1787424" y="0"/>
                  </a:moveTo>
                  <a:lnTo>
                    <a:pt x="3169589" y="0"/>
                  </a:lnTo>
                  <a:lnTo>
                    <a:pt x="3215538" y="11815"/>
                  </a:lnTo>
                  <a:cubicBezTo>
                    <a:pt x="4224460" y="325622"/>
                    <a:pt x="4957012" y="1266709"/>
                    <a:pt x="4957012" y="2378892"/>
                  </a:cubicBezTo>
                  <a:cubicBezTo>
                    <a:pt x="4957012" y="3405523"/>
                    <a:pt x="4332826" y="4286367"/>
                    <a:pt x="3443253" y="4662625"/>
                  </a:cubicBezTo>
                  <a:lnTo>
                    <a:pt x="3296524" y="4716328"/>
                  </a:lnTo>
                  <a:lnTo>
                    <a:pt x="1660489" y="4716328"/>
                  </a:lnTo>
                  <a:lnTo>
                    <a:pt x="1513760" y="4662625"/>
                  </a:lnTo>
                  <a:cubicBezTo>
                    <a:pt x="624187" y="4286367"/>
                    <a:pt x="0" y="3405523"/>
                    <a:pt x="0" y="2378892"/>
                  </a:cubicBezTo>
                  <a:cubicBezTo>
                    <a:pt x="0" y="1266709"/>
                    <a:pt x="732553" y="325622"/>
                    <a:pt x="1741475" y="11815"/>
                  </a:cubicBezTo>
                  <a:close/>
                </a:path>
              </a:pathLst>
            </a:custGeom>
            <a:blipFill dpi="0" rotWithShape="1">
              <a:blip r:embed="rId3">
                <a:alphaModFix amt="10000"/>
              </a:blip>
              <a:srcRect/>
              <a:stretch>
                <a:fillRect/>
              </a:stretch>
            </a:blipFill>
            <a:ln w="12700" cap="flat" cmpd="sng" algn="ctr">
              <a:noFill/>
              <a:prstDash val="solid"/>
              <a:miter lim="800000"/>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79320" y="3978910"/>
            <a:ext cx="7832725" cy="1014730"/>
          </a:xfrm>
          <a:prstGeom prst="rect">
            <a:avLst/>
          </a:prstGeom>
          <a:noFill/>
        </p:spPr>
        <p:txBody>
          <a:bodyPr wrap="square" rtlCol="0">
            <a:spAutoFit/>
          </a:bodyPr>
          <a:p>
            <a:r>
              <a:rPr lang="zh-CN" altLang="en-US" sz="6000">
                <a:latin typeface="等线 Light" panose="02010600030101010101" charset="-122"/>
                <a:ea typeface="等线 Light" panose="02010600030101010101" charset="-122"/>
              </a:rPr>
              <a:t>萧红：她的痛苦与希望</a:t>
            </a:r>
            <a:endParaRPr lang="zh-CN" altLang="en-US" sz="6000">
              <a:latin typeface="等线 Light" panose="02010600030101010101" charset="-122"/>
              <a:ea typeface="等线 Light" panose="0201060003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2166805" y="2030004"/>
            <a:ext cx="1552138" cy="1552138"/>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18" name="矩形 17"/>
          <p:cNvSpPr/>
          <p:nvPr/>
        </p:nvSpPr>
        <p:spPr>
          <a:xfrm>
            <a:off x="4840725" y="53928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身世之谜</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4840605" y="1622425"/>
            <a:ext cx="5991225" cy="3969385"/>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《海燕》1979年第5期上</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重读〈呼兰河传〉回忆姐姐萧红》指出：“关于姐姐的身世，报刊上有的说她原来可能不姓张，他和弟弟是随着母亲一起到张家来的，这种说法与事实不符。还有的说，萧红的父亲对萧红的母亲系属逼婚，这就更荒谬可笑了。”但这种声音在当时显得十分微弱，少有人关注。</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pic>
        <p:nvPicPr>
          <p:cNvPr id="4" name="图片 3" descr="472309f79052982290f45e51ddca7bcb0b46d459[1]"/>
          <p:cNvPicPr>
            <a:picLocks noChangeAspect="1"/>
          </p:cNvPicPr>
          <p:nvPr/>
        </p:nvPicPr>
        <p:blipFill>
          <a:blip r:embed="rId2"/>
          <a:stretch>
            <a:fillRect/>
          </a:stretch>
        </p:blipFill>
        <p:spPr>
          <a:xfrm>
            <a:off x="1666875" y="2030095"/>
            <a:ext cx="2552065" cy="35617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9133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故乡与童年</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6630035" y="1648460"/>
            <a:ext cx="5488940" cy="4399915"/>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张家大院坐落在呼兰城南关的龙王庙路南。这座典型满清风格的北方院落建造于光绪三十四年（1908），在张廷举、姜玉兰完婚时，工程尚未完全竣工。整座宅院占地七千多平方米，共有房舍三十余间，分东、西两部分。西院是张家的库房和佃户居住的地方，后来出租给一些做小生意的穷人。</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pic>
        <p:nvPicPr>
          <p:cNvPr id="6" name="图片 5" descr="untitled"/>
          <p:cNvPicPr>
            <a:picLocks noChangeAspect="1"/>
          </p:cNvPicPr>
          <p:nvPr/>
        </p:nvPicPr>
        <p:blipFill>
          <a:blip r:embed="rId1"/>
          <a:stretch>
            <a:fillRect/>
          </a:stretch>
        </p:blipFill>
        <p:spPr>
          <a:xfrm>
            <a:off x="380365" y="1647825"/>
            <a:ext cx="6428105" cy="4262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9133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故乡与童年</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2266950" y="1755140"/>
            <a:ext cx="7078345" cy="1814830"/>
          </a:xfrm>
          <a:prstGeom prst="rect">
            <a:avLst/>
          </a:prstGeom>
        </p:spPr>
        <p:txBody>
          <a:bodyPr wrap="square">
            <a:spAutoFit/>
          </a:bodyPr>
          <a:lstStyle/>
          <a:p>
            <a:pPr algn="l"/>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祖父和后花园给了幼年萧红一个自由无虑的特定时空，她以自由而任性的眼光看待里边的一切。那些美好的童年经验后来被定格在呼兰河传</a:t>
            </a:r>
            <a:r>
              <a:rPr lang="zh-CN" altLang="en-US"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中</a:t>
            </a:r>
            <a:endParaRPr lang="zh-CN" altLang="en-US"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
        <p:nvSpPr>
          <p:cNvPr id="2" name="文本框 1"/>
          <p:cNvSpPr txBox="1"/>
          <p:nvPr/>
        </p:nvSpPr>
        <p:spPr>
          <a:xfrm>
            <a:off x="3617595" y="4003040"/>
            <a:ext cx="7653655" cy="1938020"/>
          </a:xfrm>
          <a:prstGeom prst="rect">
            <a:avLst/>
          </a:prstGeom>
          <a:noFill/>
        </p:spPr>
        <p:txBody>
          <a:bodyPr wrap="square" rtlCol="0" anchor="t">
            <a:spAutoFit/>
          </a:bodyPr>
          <a:p>
            <a:r>
              <a:rPr lang="zh-CN" altLang="en-US" sz="2400"/>
              <a:t>花开了，就象花睡醒了似的。鸟飞了，就象鸟上天了似的。虫子叫了，就象虫子在说话似的。一切都活了。都有无限的本领，要做什么，就做什么。要怎么样，就怎么样。都是自由的。倭瓜愿意爬上架就爬上架，愿意爬上房就爬上房。</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587235" y="524043"/>
            <a:ext cx="40055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祖母的爱与不爱</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1664335" y="3625215"/>
            <a:ext cx="7851775" cy="1814830"/>
          </a:xfrm>
          <a:prstGeom prst="rect">
            <a:avLst/>
          </a:prstGeom>
        </p:spPr>
        <p:txBody>
          <a:bodyPr wrap="square">
            <a:spAutoFit/>
          </a:bodyPr>
          <a:lstStyle/>
          <a:p>
            <a:pPr algn="l"/>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张秀琢曾专就祖母针刺萧红这件事问过其父，张廷举笑着回答说：“哪能真用针扎她，奶奶看她用手指头捅窗户纸，就在她的对面拿针比划着，她就记住了，多少天不理奶奶。”</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2824"/>
        </a:solidFill>
        <a:effectLst/>
      </p:bgPr>
    </p:bg>
    <p:spTree>
      <p:nvGrpSpPr>
        <p:cNvPr id="1" name=""/>
        <p:cNvGrpSpPr/>
        <p:nvPr/>
      </p:nvGrpSpPr>
      <p:grpSpPr>
        <a:xfrm>
          <a:off x="0" y="0"/>
          <a:ext cx="0" cy="0"/>
          <a:chOff x="0" y="0"/>
          <a:chExt cx="0" cy="0"/>
        </a:xfrm>
      </p:grpSpPr>
      <p:sp>
        <p:nvSpPr>
          <p:cNvPr id="11" name="矩形 10"/>
          <p:cNvSpPr/>
          <p:nvPr/>
        </p:nvSpPr>
        <p:spPr>
          <a:xfrm>
            <a:off x="0" y="889842"/>
            <a:ext cx="12192000" cy="5037826"/>
          </a:xfrm>
          <a:prstGeom prst="rect">
            <a:avLst/>
          </a:prstGeom>
          <a:solidFill>
            <a:srgbClr val="251F1D"/>
          </a:solidFill>
          <a:effectLst>
            <a:outerShdw blurRad="558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939822" y="1586781"/>
            <a:ext cx="553998" cy="1821974"/>
          </a:xfrm>
          <a:prstGeom prst="rect">
            <a:avLst/>
          </a:prstGeom>
        </p:spPr>
        <p:txBody>
          <a:bodyPr vert="eaVert" wrap="none">
            <a:spAutoFit/>
          </a:bodyPr>
          <a:lstStyle/>
          <a:p>
            <a:r>
              <a:rPr lang="en-US" altLang="zh-CN" sz="2400" dirty="0" smtClean="0">
                <a:solidFill>
                  <a:srgbClr val="3D3330"/>
                </a:solidFill>
                <a:latin typeface="Tw Cen MT" panose="020B0602020104020603" pitchFamily="34" charset="0"/>
              </a:rPr>
              <a:t>D I A R Y .  .  .</a:t>
            </a:r>
            <a:endParaRPr lang="zh-CN" altLang="en-US" sz="2400" dirty="0">
              <a:solidFill>
                <a:srgbClr val="3D3330"/>
              </a:solidFill>
              <a:latin typeface="Tw Cen MT" panose="020B0602020104020603" pitchFamily="34" charset="0"/>
            </a:endParaRPr>
          </a:p>
        </p:txBody>
      </p:sp>
      <p:sp>
        <p:nvSpPr>
          <p:cNvPr id="22" name="矩形 21"/>
          <p:cNvSpPr/>
          <p:nvPr/>
        </p:nvSpPr>
        <p:spPr>
          <a:xfrm>
            <a:off x="8065288" y="3991080"/>
            <a:ext cx="2874534" cy="306705"/>
          </a:xfrm>
          <a:prstGeom prst="rect">
            <a:avLst/>
          </a:prstGeom>
        </p:spPr>
        <p:txBody>
          <a:bodyPr wrap="square">
            <a:spAutoFit/>
          </a:bodyPr>
          <a:lstStyle/>
          <a:p>
            <a:r>
              <a:rPr lang="zh-CN" altLang="en-US" sz="1400" dirty="0">
                <a:solidFill>
                  <a:schemeClr val="bg1">
                    <a:lumMod val="85000"/>
                  </a:schemeClr>
                </a:solidFill>
                <a:latin typeface="微软雅黑 Light" panose="020B0502040204020203" pitchFamily="34" charset="-122"/>
                <a:ea typeface="微软雅黑 Light" panose="020B0502040204020203" pitchFamily="34" charset="-122"/>
              </a:rPr>
              <a:t>童年的冒险</a:t>
            </a:r>
            <a:endParaRPr lang="zh-CN" altLang="en-US" sz="1400"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23" name="PA_矩形 30"/>
          <p:cNvSpPr/>
          <p:nvPr>
            <p:custDataLst>
              <p:tags r:id="rId1"/>
            </p:custDataLst>
          </p:nvPr>
        </p:nvSpPr>
        <p:spPr>
          <a:xfrm>
            <a:off x="8065288" y="2020052"/>
            <a:ext cx="2113280" cy="675640"/>
          </a:xfrm>
          <a:prstGeom prst="rect">
            <a:avLst/>
          </a:prstGeom>
        </p:spPr>
        <p:txBody>
          <a:bodyPr wrap="none">
            <a:spAutoFit/>
          </a:bodyPr>
          <a:lstStyle/>
          <a:p>
            <a:r>
              <a:rPr lang="zh-CN" altLang="en-US" sz="3800" dirty="0">
                <a:solidFill>
                  <a:schemeClr val="bg1"/>
                </a:solidFill>
                <a:ea typeface="微软雅黑 Light" panose="020B0502040204020203" pitchFamily="34" charset="-122"/>
              </a:rPr>
              <a:t>思想印记</a:t>
            </a:r>
            <a:endParaRPr lang="zh-CN" altLang="en-US" sz="3800" dirty="0">
              <a:solidFill>
                <a:schemeClr val="bg1"/>
              </a:solidFill>
              <a:ea typeface="微软雅黑 Light" panose="020B0502040204020203" pitchFamily="34" charset="-122"/>
            </a:endParaRPr>
          </a:p>
        </p:txBody>
      </p:sp>
      <p:cxnSp>
        <p:nvCxnSpPr>
          <p:cNvPr id="7" name="直接连接符 6"/>
          <p:cNvCxnSpPr/>
          <p:nvPr/>
        </p:nvCxnSpPr>
        <p:spPr>
          <a:xfrm>
            <a:off x="8189045" y="3322323"/>
            <a:ext cx="372130"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22666" y="1561263"/>
            <a:ext cx="644525" cy="2186940"/>
          </a:xfrm>
          <a:prstGeom prst="rect">
            <a:avLst/>
          </a:prstGeom>
        </p:spPr>
        <p:txBody>
          <a:bodyPr vert="eaVert" wrap="none">
            <a:spAutoFit/>
          </a:bodyPr>
          <a:lstStyle/>
          <a:p>
            <a:r>
              <a:rPr lang="zh-CN" altLang="en-US" sz="3000" spc="300" dirty="0">
                <a:solidFill>
                  <a:schemeClr val="bg1">
                    <a:lumMod val="65000"/>
                  </a:schemeClr>
                </a:solidFill>
                <a:latin typeface="Tw Cen MT" panose="020B0602020104020603" pitchFamily="34" charset="0"/>
                <a:ea typeface="MS UI Gothic" panose="020B0600070205080204" pitchFamily="34" charset="-128"/>
              </a:rPr>
              <a:t>皮球与车夫</a:t>
            </a:r>
            <a:endParaRPr lang="zh-CN" altLang="en-US" sz="3000" spc="300" dirty="0">
              <a:solidFill>
                <a:schemeClr val="bg1">
                  <a:lumMod val="65000"/>
                </a:schemeClr>
              </a:solidFill>
              <a:latin typeface="Tw Cen MT" panose="020B0602020104020603" pitchFamily="34" charset="0"/>
              <a:ea typeface="MS UI Gothic" panose="020B0600070205080204" pitchFamily="34" charset="-128"/>
            </a:endParaRPr>
          </a:p>
        </p:txBody>
      </p:sp>
      <p:pic>
        <p:nvPicPr>
          <p:cNvPr id="2" name="图片 1" descr="untitled"/>
          <p:cNvPicPr>
            <a:picLocks noChangeAspect="1"/>
          </p:cNvPicPr>
          <p:nvPr/>
        </p:nvPicPr>
        <p:blipFill>
          <a:blip r:embed="rId2"/>
          <a:stretch>
            <a:fillRect/>
          </a:stretch>
        </p:blipFill>
        <p:spPr>
          <a:xfrm>
            <a:off x="3138805" y="1257935"/>
            <a:ext cx="2771140" cy="43427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2266950" y="1755140"/>
            <a:ext cx="7078345" cy="3107690"/>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春夏秋冬，一年四季来回循环的走，那是自古也就这样的了。风霜雨雪，受得住的就过去了，受不住的，就寻求着自然的结果。那自然的结果不大好，把一个人默默的一声不响的就拉着离开了这人间的世界了。</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至于那还没有被拉去的，就风霜雨雪，仍旧在人间被吹打着。</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767080" y="1230630"/>
            <a:ext cx="10658475" cy="5262245"/>
          </a:xfrm>
          <a:prstGeom prst="rect">
            <a:avLst/>
          </a:prstGeom>
        </p:spPr>
        <p:txBody>
          <a:bodyPr wrap="square">
            <a:spAutoFit/>
          </a:bodyPr>
          <a:lstStyle/>
          <a:p>
            <a:pPr algn="ct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生，老，病，死，都没有什么表示。生了就任其自然的长去，长大就长大，长不大也就算了。老，老了也没有什么关系，眼花了，就不看，耳聋了，就不听，牙掉了，就整吞，走不动了，就瘫着。这有什么办法，谁老谁活该。</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假若有人问他们，人生是为了什么？他们并不会茫然无所对答的，他们会直截了当的不加思索的说了出来，“人活着是为吃饭穿衣。”再问他，人死了呢？他们会说：“人死了就完了。”</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所以没有人看见过做扎彩匠的活着的时候为他自己糊一座阴宅，大概他不怎么相信阴间。假如有了阴间，到那时候他再开扎彩铺，怕又要租人家的房子了。</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2266950" y="1755140"/>
            <a:ext cx="7078345" cy="4399915"/>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总共这泥坑子施给当地居民的福利有两条：第一条：常常抬车抬马，淹鸡，淹鸭，闹得非常热闹，可使居民说长道短，得以消遣。第二条就是这猪肉的问题了，若没有这泥坑子，可怎么吃瘟猪肉呢？吃是可以吃的，但是可怎么说法呢？真正说是吃的瘟猪肉，岂不太不讲卫生了吗？有这泥坑子可就好办，可以使瘟猪变成淹猪，居民们买起肉来，第一经济，第二也不算什么不卫生。</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2404110" y="1480820"/>
            <a:ext cx="7078345" cy="4831080"/>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每帖十吊钱，抽着蓝的，若嫌不好，还可以再抽，每帖十吊……”团圆媳妇的婆婆一听，这才恍然大悟，原来这可不是白抽的，十吊钱一张可不是玩的，一吊钱检豆腐可以检二十块。三天检一块豆腐，二十块，二三得六，六十天都有豆腐吃。若是隔十天检一块，一个月检三块，那就半年都不缺豆腐吃了。她又想，三天一块豆腐，那有这么浪费的人家。依着她一个月检一块大家尝尝也就是了，那么办，二十块豆腐，每月一块，可以吃二十个月，这二十个月，就是一年半还多两个月。</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819150" y="1480820"/>
            <a:ext cx="10614025" cy="4399915"/>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三有二伯说话的时候，把“这个”说成“介个”。“那个人好。”“介个人坏。”“介个人狼心狗肺。”“介个物不是物。”“家雀也往身上落粪，介个年头是啥年头。”四还有，有二伯不吃羊肉。</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我家的有二伯，性情很古怪。有东西，你若不给他吃，他就骂。若给他送上去，他就说：“你二伯不吃这个，你们拿去吃吧！”家里买了落花生，冻梨之类，若不给他，除了让他看不见，若让他找着了一点影子，他就没有不骂的：“他妈的……王八蛋……兔羔子，有猫狗吃的，有蟑螂、耗子吃的，他妈的就是没有人吃的……兔羔子，兔羔子……”若给他送上去，他就说：“你二怕不吃这个，你们拿去吃吧。”</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9640" y="822960"/>
            <a:ext cx="6644005" cy="1999615"/>
          </a:xfrm>
          <a:prstGeom prst="rect">
            <a:avLst/>
          </a:prstGeom>
          <a:noFill/>
        </p:spPr>
        <p:txBody>
          <a:bodyPr wrap="square" rtlCol="0">
            <a:spAutoFit/>
          </a:bodyPr>
          <a:p>
            <a:r>
              <a:rPr lang="zh-CN" altLang="en-US" sz="3200">
                <a:latin typeface="等线 Light" panose="02010600030101010101" charset="-122"/>
                <a:ea typeface="等线 Light" panose="02010600030101010101" charset="-122"/>
              </a:rPr>
              <a:t>组长    包煜</a:t>
            </a:r>
            <a:endParaRPr lang="zh-CN" altLang="en-US" sz="3200">
              <a:latin typeface="等线 Light" panose="02010600030101010101" charset="-122"/>
              <a:ea typeface="等线 Light" panose="02010600030101010101" charset="-122"/>
            </a:endParaRPr>
          </a:p>
          <a:p>
            <a:endParaRPr lang="zh-CN" altLang="en-US" sz="2800">
              <a:latin typeface="等线 Light" panose="02010600030101010101" charset="-122"/>
              <a:ea typeface="等线 Light" panose="02010600030101010101" charset="-122"/>
            </a:endParaRPr>
          </a:p>
          <a:p>
            <a:endParaRPr lang="zh-CN" altLang="en-US" sz="3200">
              <a:latin typeface="等线 Light" panose="02010600030101010101" charset="-122"/>
              <a:ea typeface="等线 Light" panose="02010600030101010101" charset="-122"/>
            </a:endParaRPr>
          </a:p>
          <a:p>
            <a:r>
              <a:rPr lang="zh-CN" altLang="en-US" sz="3200">
                <a:latin typeface="等线 Light" panose="02010600030101010101" charset="-122"/>
                <a:ea typeface="等线 Light" panose="02010600030101010101" charset="-122"/>
              </a:rPr>
              <a:t>组员   </a:t>
            </a:r>
            <a:endParaRPr lang="zh-CN" altLang="en-US" sz="3200">
              <a:latin typeface="等线 Light" panose="02010600030101010101" charset="-122"/>
              <a:ea typeface="等线 Light" panose="02010600030101010101"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1428750" y="4712970"/>
            <a:ext cx="628015" cy="628015"/>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9" name="文本框 8"/>
          <p:cNvSpPr txBox="1"/>
          <p:nvPr/>
        </p:nvSpPr>
        <p:spPr>
          <a:xfrm>
            <a:off x="2056765" y="4712970"/>
            <a:ext cx="1249680" cy="521970"/>
          </a:xfrm>
          <a:prstGeom prst="rect">
            <a:avLst/>
          </a:prstGeom>
          <a:noFill/>
        </p:spPr>
        <p:txBody>
          <a:bodyPr wrap="none" rtlCol="0">
            <a:spAutoFit/>
          </a:bodyPr>
          <a:p>
            <a:pPr algn="l"/>
            <a:r>
              <a:rPr lang="zh-CN" altLang="en-US" sz="2800">
                <a:latin typeface="等线 Light" panose="02010600030101010101" charset="-122"/>
                <a:ea typeface="等线 Light" panose="02010600030101010101" charset="-122"/>
                <a:sym typeface="+mn-ea"/>
              </a:rPr>
              <a:t>何俊泽</a:t>
            </a:r>
            <a:endParaRPr lang="zh-CN" altLang="en-US" sz="2800">
              <a:latin typeface="等线 Light" panose="02010600030101010101" charset="-122"/>
              <a:ea typeface="等线 Light" panose="02010600030101010101" charset="-122"/>
            </a:endParaRPr>
          </a:p>
        </p:txBody>
      </p:sp>
      <p:sp>
        <p:nvSpPr>
          <p:cNvPr id="10" name="文本框 9"/>
          <p:cNvSpPr txBox="1"/>
          <p:nvPr/>
        </p:nvSpPr>
        <p:spPr>
          <a:xfrm>
            <a:off x="5074920" y="3168015"/>
            <a:ext cx="1249680" cy="521970"/>
          </a:xfrm>
          <a:prstGeom prst="rect">
            <a:avLst/>
          </a:prstGeom>
          <a:noFill/>
        </p:spPr>
        <p:txBody>
          <a:bodyPr wrap="none" rtlCol="0">
            <a:spAutoFit/>
          </a:bodyPr>
          <a:p>
            <a:pPr algn="l"/>
            <a:r>
              <a:rPr lang="zh-CN" altLang="en-US" sz="2800">
                <a:latin typeface="等线 Light" panose="02010600030101010101" charset="-122"/>
                <a:ea typeface="等线 Light" panose="02010600030101010101" charset="-122"/>
                <a:sym typeface="+mn-ea"/>
              </a:rPr>
              <a:t>王顺雷</a:t>
            </a:r>
            <a:endParaRPr lang="zh-CN" altLang="en-US" sz="2800">
              <a:latin typeface="等线 Light" panose="02010600030101010101" charset="-122"/>
              <a:ea typeface="等线 Light" panose="02010600030101010101" charset="-122"/>
            </a:endParaRPr>
          </a:p>
        </p:txBody>
      </p:sp>
      <p:sp>
        <p:nvSpPr>
          <p:cNvPr id="11" name="文本框 10"/>
          <p:cNvSpPr txBox="1"/>
          <p:nvPr/>
        </p:nvSpPr>
        <p:spPr>
          <a:xfrm>
            <a:off x="5928360" y="4842510"/>
            <a:ext cx="894080" cy="521970"/>
          </a:xfrm>
          <a:prstGeom prst="rect">
            <a:avLst/>
          </a:prstGeom>
          <a:noFill/>
        </p:spPr>
        <p:txBody>
          <a:bodyPr wrap="none" rtlCol="0">
            <a:spAutoFit/>
          </a:bodyPr>
          <a:p>
            <a:pPr algn="l"/>
            <a:r>
              <a:rPr lang="zh-CN" altLang="en-US" sz="2800">
                <a:latin typeface="等线 Light" panose="02010600030101010101" charset="-122"/>
                <a:ea typeface="等线 Light" panose="02010600030101010101" charset="-122"/>
                <a:sym typeface="+mn-ea"/>
              </a:rPr>
              <a:t>王未</a:t>
            </a:r>
            <a:endParaRPr lang="zh-CN" altLang="en-US" sz="2800">
              <a:latin typeface="等线 Light" panose="02010600030101010101" charset="-122"/>
              <a:ea typeface="等线 Light" panose="02010600030101010101" charset="-122"/>
            </a:endParaRPr>
          </a:p>
        </p:txBody>
      </p:sp>
      <p:sp>
        <p:nvSpPr>
          <p:cNvPr id="12" name="文本框 11"/>
          <p:cNvSpPr txBox="1"/>
          <p:nvPr/>
        </p:nvSpPr>
        <p:spPr>
          <a:xfrm>
            <a:off x="3306445" y="2917825"/>
            <a:ext cx="991235" cy="521970"/>
          </a:xfrm>
          <a:prstGeom prst="rect">
            <a:avLst/>
          </a:prstGeom>
          <a:noFill/>
        </p:spPr>
        <p:txBody>
          <a:bodyPr wrap="none" rtlCol="0">
            <a:spAutoFit/>
          </a:bodyPr>
          <a:p>
            <a:pPr algn="l"/>
            <a:r>
              <a:rPr lang="zh-CN" altLang="en-US" sz="2800">
                <a:latin typeface="等线 Light" panose="02010600030101010101" charset="-122"/>
                <a:ea typeface="等线 Light" panose="02010600030101010101" charset="-122"/>
                <a:sym typeface="+mn-ea"/>
              </a:rPr>
              <a:t> 张策</a:t>
            </a:r>
            <a:endParaRPr lang="zh-CN" altLang="en-US" sz="2800">
              <a:latin typeface="等线 Light" panose="02010600030101010101" charset="-122"/>
              <a:ea typeface="等线 Light" panose="02010600030101010101" charset="-122"/>
            </a:endParaRPr>
          </a:p>
        </p:txBody>
      </p:sp>
      <p:sp>
        <p:nvSpPr>
          <p:cNvPr id="13" name="文本框 12"/>
          <p:cNvSpPr txBox="1"/>
          <p:nvPr/>
        </p:nvSpPr>
        <p:spPr>
          <a:xfrm>
            <a:off x="4099560" y="5364480"/>
            <a:ext cx="1249680" cy="521970"/>
          </a:xfrm>
          <a:prstGeom prst="rect">
            <a:avLst/>
          </a:prstGeom>
          <a:noFill/>
        </p:spPr>
        <p:txBody>
          <a:bodyPr wrap="none" rtlCol="0">
            <a:spAutoFit/>
          </a:bodyPr>
          <a:p>
            <a:pPr algn="l"/>
            <a:r>
              <a:rPr lang="zh-CN" altLang="en-US" sz="2800">
                <a:latin typeface="等线 Light" panose="02010600030101010101" charset="-122"/>
                <a:ea typeface="等线 Light" panose="02010600030101010101" charset="-122"/>
                <a:sym typeface="+mn-ea"/>
              </a:rPr>
              <a:t>王东宇</a:t>
            </a:r>
            <a:endParaRPr lang="zh-CN" altLang="en-US" sz="2800">
              <a:latin typeface="等线 Light" panose="02010600030101010101" charset="-122"/>
              <a:ea typeface="等线 Light" panose="02010600030101010101" charset="-122"/>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5385435" y="4842510"/>
            <a:ext cx="628015" cy="628015"/>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3488055" y="5311775"/>
            <a:ext cx="628015" cy="628015"/>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4577080" y="3168015"/>
            <a:ext cx="628015" cy="628015"/>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2678430" y="2917825"/>
            <a:ext cx="628015" cy="628015"/>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45" name="任意多边形 44"/>
          <p:cNvSpPr/>
          <p:nvPr>
            <p:custDataLst>
              <p:tags r:id="rId2"/>
            </p:custDataLst>
          </p:nvPr>
        </p:nvSpPr>
        <p:spPr>
          <a:xfrm>
            <a:off x="7112236" y="1266323"/>
            <a:ext cx="4058653" cy="4620126"/>
          </a:xfrm>
          <a:custGeom>
            <a:avLst/>
            <a:gdLst>
              <a:gd name="connsiteX0" fmla="*/ 292583 w 4058653"/>
              <a:gd name="connsiteY0" fmla="*/ 0 h 4620126"/>
              <a:gd name="connsiteX1" fmla="*/ 2923986 w 4058653"/>
              <a:gd name="connsiteY1" fmla="*/ 0 h 4620126"/>
              <a:gd name="connsiteX2" fmla="*/ 2952772 w 4058653"/>
              <a:gd name="connsiteY2" fmla="*/ 15749 h 4620126"/>
              <a:gd name="connsiteX3" fmla="*/ 4015156 w 4058653"/>
              <a:gd name="connsiteY3" fmla="*/ 1229623 h 4620126"/>
              <a:gd name="connsiteX4" fmla="*/ 4058653 w 4058653"/>
              <a:gd name="connsiteY4" fmla="*/ 1343012 h 4620126"/>
              <a:gd name="connsiteX5" fmla="*/ 4058653 w 4058653"/>
              <a:gd name="connsiteY5" fmla="*/ 3186818 h 4620126"/>
              <a:gd name="connsiteX6" fmla="*/ 4045562 w 4058653"/>
              <a:gd name="connsiteY6" fmla="*/ 3223993 h 4620126"/>
              <a:gd name="connsiteX7" fmla="*/ 2800560 w 4058653"/>
              <a:gd name="connsiteY7" fmla="*/ 4596121 h 4620126"/>
              <a:gd name="connsiteX8" fmla="*/ 2749140 w 4058653"/>
              <a:gd name="connsiteY8" fmla="*/ 4620126 h 4620126"/>
              <a:gd name="connsiteX9" fmla="*/ 467430 w 4058653"/>
              <a:gd name="connsiteY9" fmla="*/ 4620126 h 4620126"/>
              <a:gd name="connsiteX10" fmla="*/ 416010 w 4058653"/>
              <a:gd name="connsiteY10" fmla="*/ 4596121 h 4620126"/>
              <a:gd name="connsiteX11" fmla="*/ 92215 w 4058653"/>
              <a:gd name="connsiteY11" fmla="*/ 4399452 h 4620126"/>
              <a:gd name="connsiteX12" fmla="*/ 0 w 4058653"/>
              <a:gd name="connsiteY12" fmla="*/ 4328754 h 4620126"/>
              <a:gd name="connsiteX13" fmla="*/ 0 w 4058653"/>
              <a:gd name="connsiteY13" fmla="*/ 199075 h 4620126"/>
              <a:gd name="connsiteX14" fmla="*/ 92216 w 4058653"/>
              <a:gd name="connsiteY14" fmla="*/ 127939 h 4620126"/>
              <a:gd name="connsiteX15" fmla="*/ 263797 w 4058653"/>
              <a:gd name="connsiteY15" fmla="*/ 15749 h 462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58653" h="4620126">
                <a:moveTo>
                  <a:pt x="292583" y="0"/>
                </a:moveTo>
                <a:lnTo>
                  <a:pt x="2923986" y="0"/>
                </a:lnTo>
                <a:lnTo>
                  <a:pt x="2952772" y="15749"/>
                </a:lnTo>
                <a:cubicBezTo>
                  <a:pt x="3422587" y="297348"/>
                  <a:pt x="3796799" y="722057"/>
                  <a:pt x="4015156" y="1229623"/>
                </a:cubicBezTo>
                <a:lnTo>
                  <a:pt x="4058653" y="1343012"/>
                </a:lnTo>
                <a:lnTo>
                  <a:pt x="4058653" y="3186818"/>
                </a:lnTo>
                <a:lnTo>
                  <a:pt x="4045562" y="3223993"/>
                </a:lnTo>
                <a:cubicBezTo>
                  <a:pt x="3811065" y="3818678"/>
                  <a:pt x="3365211" y="4306907"/>
                  <a:pt x="2800560" y="4596121"/>
                </a:cubicBezTo>
                <a:lnTo>
                  <a:pt x="2749140" y="4620126"/>
                </a:lnTo>
                <a:lnTo>
                  <a:pt x="467430" y="4620126"/>
                </a:lnTo>
                <a:lnTo>
                  <a:pt x="416010" y="4596121"/>
                </a:lnTo>
                <a:cubicBezTo>
                  <a:pt x="303080" y="4538278"/>
                  <a:pt x="194901" y="4472475"/>
                  <a:pt x="92215" y="4399452"/>
                </a:cubicBezTo>
                <a:lnTo>
                  <a:pt x="0" y="4328754"/>
                </a:lnTo>
                <a:lnTo>
                  <a:pt x="0" y="199075"/>
                </a:lnTo>
                <a:lnTo>
                  <a:pt x="92216" y="127939"/>
                </a:lnTo>
                <a:cubicBezTo>
                  <a:pt x="147837" y="88385"/>
                  <a:pt x="205070" y="50949"/>
                  <a:pt x="263797" y="15749"/>
                </a:cubicBezTo>
                <a:close/>
              </a:path>
            </a:pathLst>
          </a:custGeom>
          <a:blipFill dpi="0" rotWithShape="1">
            <a:blip r:embed="rId3">
              <a:alphaModFix amt="8000"/>
            </a:blip>
            <a:srcRect/>
            <a:stretch>
              <a:fillRect/>
            </a:stretch>
          </a:blipFill>
          <a:ln w="12700" cap="flat" cmpd="sng" algn="ctr">
            <a:noFill/>
            <a:prstDash val="solid"/>
            <a:miter lim="800000"/>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639430" y="52404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思想印记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2266950" y="1755140"/>
            <a:ext cx="7078345" cy="4831080"/>
          </a:xfrm>
          <a:prstGeom prst="rect">
            <a:avLst/>
          </a:prstGeom>
        </p:spPr>
        <p:txBody>
          <a:bodyPr wrap="square">
            <a:spAutoFit/>
          </a:bodyPr>
          <a:lstStyle/>
          <a:p>
            <a:pPr algn="l"/>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那鼓声就好像故意招惹那般不幸的人，打得有急有慢，好像一个迷路的人在夜里诉说着他的迷惘，又好像不幸的老人在回想着他幸福的短短的幼年。又好像慈爱的母亲送着她的儿子远行。又好像是生离死别，万分的难舍。</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人生为了什么，才有这样凄凉的夜。</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l"/>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似乎下回再有打鼓的连听也不要听了。其实不然，鼓一响就又是上墙头的上墙头，侧着耳朵听的侧着耳朵在听，比西洋人赴音乐会更热心。</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096000" y="3429000"/>
            <a:ext cx="6096000" cy="3429000"/>
          </a:xfrm>
          <a:prstGeom prst="rect">
            <a:avLst/>
          </a:prstGeom>
          <a:solidFill>
            <a:srgbClr val="C0B4B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3429000"/>
            <a:ext cx="6096000" cy="3429000"/>
          </a:xfrm>
          <a:prstGeom prst="rect">
            <a:avLst/>
          </a:prstGeom>
          <a:solidFill>
            <a:srgbClr val="3D3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0"/>
            <a:ext cx="6096000" cy="3429000"/>
          </a:xfrm>
          <a:prstGeom prst="rect">
            <a:avLst/>
          </a:prstGeom>
          <a:solidFill>
            <a:srgbClr val="2F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母亲去世</a:t>
            </a:r>
            <a:endParaRPr lang="zh-CN" altLang="en-US" sz="2400"/>
          </a:p>
        </p:txBody>
      </p:sp>
      <p:grpSp>
        <p:nvGrpSpPr>
          <p:cNvPr id="8" name="组合 7"/>
          <p:cNvGrpSpPr/>
          <p:nvPr/>
        </p:nvGrpSpPr>
        <p:grpSpPr>
          <a:xfrm>
            <a:off x="4392811" y="1606612"/>
            <a:ext cx="3435737" cy="3431511"/>
            <a:chOff x="3606747" y="884842"/>
            <a:chExt cx="5272563" cy="5266078"/>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6747" y="884842"/>
              <a:ext cx="5272563" cy="5266078"/>
            </a:xfrm>
            <a:prstGeom prst="rect">
              <a:avLst/>
            </a:prstGeom>
          </p:spPr>
        </p:pic>
        <p:sp>
          <p:nvSpPr>
            <p:cNvPr id="7" name="任意多边形 6"/>
            <p:cNvSpPr/>
            <p:nvPr>
              <p:custDataLst>
                <p:tags r:id="rId2"/>
              </p:custDataLst>
            </p:nvPr>
          </p:nvSpPr>
          <p:spPr>
            <a:xfrm>
              <a:off x="3764522" y="1138989"/>
              <a:ext cx="4957012" cy="4716328"/>
            </a:xfrm>
            <a:custGeom>
              <a:avLst/>
              <a:gdLst>
                <a:gd name="connsiteX0" fmla="*/ 1787424 w 4957012"/>
                <a:gd name="connsiteY0" fmla="*/ 0 h 4716328"/>
                <a:gd name="connsiteX1" fmla="*/ 3169589 w 4957012"/>
                <a:gd name="connsiteY1" fmla="*/ 0 h 4716328"/>
                <a:gd name="connsiteX2" fmla="*/ 3215538 w 4957012"/>
                <a:gd name="connsiteY2" fmla="*/ 11815 h 4716328"/>
                <a:gd name="connsiteX3" fmla="*/ 4957012 w 4957012"/>
                <a:gd name="connsiteY3" fmla="*/ 2378892 h 4716328"/>
                <a:gd name="connsiteX4" fmla="*/ 3443253 w 4957012"/>
                <a:gd name="connsiteY4" fmla="*/ 4662625 h 4716328"/>
                <a:gd name="connsiteX5" fmla="*/ 3296524 w 4957012"/>
                <a:gd name="connsiteY5" fmla="*/ 4716328 h 4716328"/>
                <a:gd name="connsiteX6" fmla="*/ 1660489 w 4957012"/>
                <a:gd name="connsiteY6" fmla="*/ 4716328 h 4716328"/>
                <a:gd name="connsiteX7" fmla="*/ 1513760 w 4957012"/>
                <a:gd name="connsiteY7" fmla="*/ 4662625 h 4716328"/>
                <a:gd name="connsiteX8" fmla="*/ 0 w 4957012"/>
                <a:gd name="connsiteY8" fmla="*/ 2378892 h 4716328"/>
                <a:gd name="connsiteX9" fmla="*/ 1741475 w 4957012"/>
                <a:gd name="connsiteY9" fmla="*/ 11815 h 471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7012" h="4716328">
                  <a:moveTo>
                    <a:pt x="1787424" y="0"/>
                  </a:moveTo>
                  <a:lnTo>
                    <a:pt x="3169589" y="0"/>
                  </a:lnTo>
                  <a:lnTo>
                    <a:pt x="3215538" y="11815"/>
                  </a:lnTo>
                  <a:cubicBezTo>
                    <a:pt x="4224460" y="325622"/>
                    <a:pt x="4957012" y="1266709"/>
                    <a:pt x="4957012" y="2378892"/>
                  </a:cubicBezTo>
                  <a:cubicBezTo>
                    <a:pt x="4957012" y="3405523"/>
                    <a:pt x="4332826" y="4286367"/>
                    <a:pt x="3443253" y="4662625"/>
                  </a:cubicBezTo>
                  <a:lnTo>
                    <a:pt x="3296524" y="4716328"/>
                  </a:lnTo>
                  <a:lnTo>
                    <a:pt x="1660489" y="4716328"/>
                  </a:lnTo>
                  <a:lnTo>
                    <a:pt x="1513760" y="4662625"/>
                  </a:lnTo>
                  <a:cubicBezTo>
                    <a:pt x="624187" y="4286367"/>
                    <a:pt x="0" y="3405523"/>
                    <a:pt x="0" y="2378892"/>
                  </a:cubicBezTo>
                  <a:cubicBezTo>
                    <a:pt x="0" y="1266709"/>
                    <a:pt x="732553" y="325622"/>
                    <a:pt x="1741475" y="11815"/>
                  </a:cubicBezTo>
                  <a:close/>
                </a:path>
              </a:pathLst>
            </a:custGeom>
            <a:blipFill dpi="0" rotWithShape="1">
              <a:blip r:embed="rId3">
                <a:alphaModFix amt="10000"/>
              </a:blip>
              <a:srcRect/>
              <a:stretch>
                <a:fillRect/>
              </a:stretch>
            </a:blipFill>
            <a:ln w="12700" cap="flat" cmpd="sng" algn="ctr">
              <a:noFill/>
              <a:prstDash val="solid"/>
              <a:miter lim="800000"/>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7725908" y="1409433"/>
            <a:ext cx="2659576" cy="460375"/>
          </a:xfrm>
          <a:prstGeom prst="rect">
            <a:avLst/>
          </a:prstGeom>
        </p:spPr>
        <p:txBody>
          <a:bodyPr wrap="square">
            <a:spAutoFit/>
          </a:bodyPr>
          <a:lstStyle/>
          <a:p>
            <a:pPr algn="r"/>
            <a:r>
              <a:rPr lang="zh-CN" altLang="en-US" sz="2400" dirty="0">
                <a:solidFill>
                  <a:srgbClr val="3D3330"/>
                </a:solidFill>
                <a:latin typeface="华文中宋" panose="02010600040101010101" charset="-122"/>
                <a:ea typeface="华文中宋" panose="02010600040101010101" charset="-122"/>
              </a:rPr>
              <a:t>继母与伯父</a:t>
            </a:r>
            <a:endParaRPr lang="zh-CN" altLang="en-US" sz="2400" dirty="0">
              <a:solidFill>
                <a:srgbClr val="3D3330"/>
              </a:solidFill>
              <a:latin typeface="华文中宋" panose="02010600040101010101" charset="-122"/>
              <a:ea typeface="华文中宋" panose="02010600040101010101" charset="-122"/>
            </a:endParaRPr>
          </a:p>
        </p:txBody>
      </p:sp>
      <p:sp>
        <p:nvSpPr>
          <p:cNvPr id="23" name="矩形 22"/>
          <p:cNvSpPr/>
          <p:nvPr/>
        </p:nvSpPr>
        <p:spPr>
          <a:xfrm>
            <a:off x="8116433" y="4845539"/>
            <a:ext cx="2659576" cy="460375"/>
          </a:xfrm>
          <a:prstGeom prst="rect">
            <a:avLst/>
          </a:prstGeom>
        </p:spPr>
        <p:txBody>
          <a:bodyPr wrap="square">
            <a:spAutoFit/>
          </a:bodyPr>
          <a:lstStyle/>
          <a:p>
            <a:pPr algn="r"/>
            <a:r>
              <a:rPr lang="zh-CN" altLang="en-US" sz="2400" dirty="0">
                <a:solidFill>
                  <a:srgbClr val="3D3330"/>
                </a:solidFill>
                <a:latin typeface="华文中宋" panose="02010600040101010101" charset="-122"/>
                <a:ea typeface="华文中宋" panose="02010600040101010101" charset="-122"/>
              </a:rPr>
              <a:t>订婚与祖父之死</a:t>
            </a:r>
            <a:endParaRPr lang="zh-CN" altLang="en-US" sz="2400" dirty="0">
              <a:solidFill>
                <a:srgbClr val="3D3330"/>
              </a:solidFill>
              <a:latin typeface="华文中宋" panose="02010600040101010101" charset="-122"/>
              <a:ea typeface="华文中宋" panose="02010600040101010101" charset="-122"/>
            </a:endParaRPr>
          </a:p>
        </p:txBody>
      </p:sp>
      <p:sp>
        <p:nvSpPr>
          <p:cNvPr id="25" name="矩形 24"/>
          <p:cNvSpPr/>
          <p:nvPr/>
        </p:nvSpPr>
        <p:spPr>
          <a:xfrm>
            <a:off x="1536096" y="1502143"/>
            <a:ext cx="2659576" cy="275590"/>
          </a:xfrm>
          <a:prstGeom prst="rect">
            <a:avLst/>
          </a:prstGeom>
        </p:spPr>
        <p:txBody>
          <a:bodyPr wrap="square">
            <a:spAutoFit/>
          </a:bodyPr>
          <a:lstStyle/>
          <a:p>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5804784" y="2595846"/>
            <a:ext cx="613410" cy="1666240"/>
          </a:xfrm>
          <a:prstGeom prst="rect">
            <a:avLst/>
          </a:prstGeom>
        </p:spPr>
        <p:txBody>
          <a:bodyPr vert="eaVert" wrap="none">
            <a:spAutoFit/>
          </a:bodyPr>
          <a:lstStyle/>
          <a:p>
            <a:r>
              <a:rPr lang="zh-CN" altLang="en-US" sz="2800" spc="300" dirty="0">
                <a:solidFill>
                  <a:schemeClr val="bg1"/>
                </a:solidFill>
                <a:latin typeface="等线 Light" panose="02010600030101010101" charset="-122"/>
                <a:ea typeface="等线 Light" panose="02010600030101010101" charset="-122"/>
              </a:rPr>
              <a:t>少年时代</a:t>
            </a:r>
            <a:endParaRPr lang="zh-CN" altLang="en-US" sz="2800" spc="300" dirty="0">
              <a:solidFill>
                <a:schemeClr val="bg1"/>
              </a:solidFill>
              <a:latin typeface="等线 Light" panose="02010600030101010101" charset="-122"/>
              <a:ea typeface="等线 Light" panose="02010600030101010101" charset="-122"/>
            </a:endParaRPr>
          </a:p>
        </p:txBody>
      </p:sp>
      <p:sp>
        <p:nvSpPr>
          <p:cNvPr id="2" name="矩形 1"/>
          <p:cNvSpPr/>
          <p:nvPr/>
        </p:nvSpPr>
        <p:spPr>
          <a:xfrm>
            <a:off x="899658" y="5417553"/>
            <a:ext cx="2659576" cy="460375"/>
          </a:xfrm>
          <a:prstGeom prst="rect">
            <a:avLst/>
          </a:prstGeom>
        </p:spPr>
        <p:txBody>
          <a:bodyPr wrap="square">
            <a:spAutoFit/>
          </a:bodyPr>
          <a:p>
            <a:pPr algn="r"/>
            <a:r>
              <a:rPr lang="zh-CN" altLang="en-US" sz="2400" dirty="0">
                <a:solidFill>
                  <a:srgbClr val="3D3330"/>
                </a:solidFill>
                <a:latin typeface="华文中宋" panose="02010600040101010101" charset="-122"/>
                <a:ea typeface="华文中宋" panose="02010600040101010101" charset="-122"/>
              </a:rPr>
              <a:t>继母与伯父</a:t>
            </a:r>
            <a:endParaRPr lang="zh-CN" altLang="en-US" sz="2400" dirty="0">
              <a:solidFill>
                <a:srgbClr val="3D3330"/>
              </a:solidFill>
              <a:latin typeface="华文中宋" panose="02010600040101010101" charset="-122"/>
              <a:ea typeface="华文中宋" panose="02010600040101010101" charset="-122"/>
            </a:endParaRPr>
          </a:p>
        </p:txBody>
      </p:sp>
      <p:sp>
        <p:nvSpPr>
          <p:cNvPr id="3" name="矩形 2"/>
          <p:cNvSpPr/>
          <p:nvPr/>
        </p:nvSpPr>
        <p:spPr>
          <a:xfrm>
            <a:off x="1042533" y="5131803"/>
            <a:ext cx="2659576" cy="460375"/>
          </a:xfrm>
          <a:prstGeom prst="rect">
            <a:avLst/>
          </a:prstGeom>
        </p:spPr>
        <p:txBody>
          <a:bodyPr wrap="square">
            <a:spAutoFit/>
          </a:bodyPr>
          <a:lstStyle/>
          <a:p>
            <a:pPr algn="r"/>
            <a:r>
              <a:rPr lang="zh-CN" altLang="en-US" sz="2400" dirty="0">
                <a:solidFill>
                  <a:schemeClr val="bg1"/>
                </a:solidFill>
                <a:latin typeface="华文中宋" panose="02010600040101010101" charset="-122"/>
                <a:ea typeface="华文中宋" panose="02010600040101010101" charset="-122"/>
              </a:rPr>
              <a:t>学生时代</a:t>
            </a:r>
            <a:endParaRPr lang="zh-CN" altLang="en-US" sz="2400" dirty="0">
              <a:solidFill>
                <a:schemeClr val="bg1"/>
              </a:solidFill>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t="3885" b="9652"/>
          <a:stretch>
            <a:fillRect/>
          </a:stretch>
        </p:blipFill>
        <p:spPr>
          <a:xfrm>
            <a:off x="3714750" y="1974273"/>
            <a:ext cx="8477250" cy="4883727"/>
          </a:xfrm>
          <a:custGeom>
            <a:avLst/>
            <a:gdLst>
              <a:gd name="connsiteX0" fmla="*/ 0 w 8477250"/>
              <a:gd name="connsiteY0" fmla="*/ 0 h 4883727"/>
              <a:gd name="connsiteX1" fmla="*/ 8477250 w 8477250"/>
              <a:gd name="connsiteY1" fmla="*/ 0 h 4883727"/>
              <a:gd name="connsiteX2" fmla="*/ 8477250 w 8477250"/>
              <a:gd name="connsiteY2" fmla="*/ 4883727 h 4883727"/>
              <a:gd name="connsiteX3" fmla="*/ 0 w 8477250"/>
              <a:gd name="connsiteY3" fmla="*/ 4883727 h 4883727"/>
            </a:gdLst>
            <a:ahLst/>
            <a:cxnLst>
              <a:cxn ang="0">
                <a:pos x="connsiteX0" y="connsiteY0"/>
              </a:cxn>
              <a:cxn ang="0">
                <a:pos x="connsiteX1" y="connsiteY1"/>
              </a:cxn>
              <a:cxn ang="0">
                <a:pos x="connsiteX2" y="connsiteY2"/>
              </a:cxn>
              <a:cxn ang="0">
                <a:pos x="connsiteX3" y="connsiteY3"/>
              </a:cxn>
            </a:cxnLst>
            <a:rect l="l" t="t" r="r" b="b"/>
            <a:pathLst>
              <a:path w="8477250" h="4883727">
                <a:moveTo>
                  <a:pt x="0" y="0"/>
                </a:moveTo>
                <a:lnTo>
                  <a:pt x="8477250" y="0"/>
                </a:lnTo>
                <a:lnTo>
                  <a:pt x="8477250" y="4883727"/>
                </a:lnTo>
                <a:lnTo>
                  <a:pt x="0" y="4883727"/>
                </a:lnTo>
                <a:close/>
              </a:path>
            </a:pathLst>
          </a:custGeom>
        </p:spPr>
      </p:pic>
      <p:sp>
        <p:nvSpPr>
          <p:cNvPr id="5" name="矩形 4"/>
          <p:cNvSpPr/>
          <p:nvPr/>
        </p:nvSpPr>
        <p:spPr>
          <a:xfrm>
            <a:off x="496659" y="446751"/>
            <a:ext cx="5052086" cy="5964382"/>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75983" y="1493191"/>
            <a:ext cx="2693437" cy="2693437"/>
            <a:chOff x="4749281" y="970385"/>
            <a:chExt cx="2693437" cy="2693437"/>
          </a:xfrm>
        </p:grpSpPr>
        <p:sp>
          <p:nvSpPr>
            <p:cNvPr id="3" name="椭圆 2"/>
            <p:cNvSpPr/>
            <p:nvPr/>
          </p:nvSpPr>
          <p:spPr>
            <a:xfrm>
              <a:off x="4749281" y="970385"/>
              <a:ext cx="2693437" cy="2693437"/>
            </a:xfrm>
            <a:prstGeom prst="ellipse">
              <a:avLst/>
            </a:prstGeom>
            <a:solidFill>
              <a:schemeClr val="tx1">
                <a:alpha val="60000"/>
              </a:schemeClr>
            </a:solidFill>
            <a:ln>
              <a:noFill/>
            </a:ln>
            <a:effectLst>
              <a:outerShdw dist="50800" dir="5400000" algn="ctr" rotWithShape="0">
                <a:srgbClr val="000000">
                  <a:alpha val="43137"/>
                </a:srgbClr>
              </a:outerShdw>
              <a:softEdge rad="749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29339" t="27209" r="50000" b="36060"/>
            <a:stretch>
              <a:fillRect/>
            </a:stretch>
          </p:blipFill>
          <p:spPr>
            <a:xfrm>
              <a:off x="5050971" y="970385"/>
              <a:ext cx="2015412" cy="2015412"/>
            </a:xfrm>
            <a:custGeom>
              <a:avLst/>
              <a:gdLst>
                <a:gd name="connsiteX0" fmla="*/ 1007706 w 2015412"/>
                <a:gd name="connsiteY0" fmla="*/ 0 h 2015412"/>
                <a:gd name="connsiteX1" fmla="*/ 2015412 w 2015412"/>
                <a:gd name="connsiteY1" fmla="*/ 1007706 h 2015412"/>
                <a:gd name="connsiteX2" fmla="*/ 1007706 w 2015412"/>
                <a:gd name="connsiteY2" fmla="*/ 2015412 h 2015412"/>
                <a:gd name="connsiteX3" fmla="*/ 0 w 2015412"/>
                <a:gd name="connsiteY3" fmla="*/ 1007706 h 2015412"/>
                <a:gd name="connsiteX4" fmla="*/ 1007706 w 2015412"/>
                <a:gd name="connsiteY4" fmla="*/ 0 h 201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12" h="2015412">
                  <a:moveTo>
                    <a:pt x="1007706" y="0"/>
                  </a:moveTo>
                  <a:cubicBezTo>
                    <a:pt x="1564247" y="0"/>
                    <a:pt x="2015412" y="451165"/>
                    <a:pt x="2015412" y="1007706"/>
                  </a:cubicBezTo>
                  <a:cubicBezTo>
                    <a:pt x="2015412" y="1564247"/>
                    <a:pt x="1564247" y="2015412"/>
                    <a:pt x="1007706" y="2015412"/>
                  </a:cubicBezTo>
                  <a:cubicBezTo>
                    <a:pt x="451165" y="2015412"/>
                    <a:pt x="0" y="1564247"/>
                    <a:pt x="0" y="1007706"/>
                  </a:cubicBezTo>
                  <a:cubicBezTo>
                    <a:pt x="0" y="451165"/>
                    <a:pt x="451165" y="0"/>
                    <a:pt x="1007706" y="0"/>
                  </a:cubicBezTo>
                  <a:close/>
                </a:path>
              </a:pathLst>
            </a:custGeom>
          </p:spPr>
        </p:pic>
      </p:grpSp>
      <p:sp>
        <p:nvSpPr>
          <p:cNvPr id="17" name="矩形 16"/>
          <p:cNvSpPr/>
          <p:nvPr/>
        </p:nvSpPr>
        <p:spPr>
          <a:xfrm>
            <a:off x="1007110" y="4661535"/>
            <a:ext cx="4197985" cy="1198880"/>
          </a:xfrm>
          <a:prstGeom prst="rect">
            <a:avLst/>
          </a:prstGeom>
        </p:spPr>
        <p:txBody>
          <a:bodyPr wrap="square">
            <a:spAutoFit/>
          </a:bodyPr>
          <a:lstStyle/>
          <a:p>
            <a:pPr algn="l"/>
            <a:r>
              <a:rPr lang="zh-CN" altLang="en-US" sz="2400" spc="300" dirty="0">
                <a:solidFill>
                  <a:srgbClr val="ECECEC"/>
                </a:solidFill>
                <a:ea typeface="微软雅黑 Light" panose="020B0502040204020203" pitchFamily="34" charset="-122"/>
              </a:rPr>
              <a:t>在她看来，祖父已经带走了人世间的所有良善，剩下的尽是凶残。</a:t>
            </a:r>
            <a:endParaRPr lang="zh-CN" altLang="en-US" sz="2400" spc="300" dirty="0">
              <a:solidFill>
                <a:srgbClr val="ECECEC"/>
              </a:solidFill>
              <a:ea typeface="微软雅黑 Light" panose="020B0502040204020203" pitchFamily="34" charset="-122"/>
            </a:endParaRPr>
          </a:p>
        </p:txBody>
      </p:sp>
      <p:sp>
        <p:nvSpPr>
          <p:cNvPr id="9" name="矩形 8"/>
          <p:cNvSpPr/>
          <p:nvPr/>
        </p:nvSpPr>
        <p:spPr>
          <a:xfrm>
            <a:off x="8739741" y="644236"/>
            <a:ext cx="2875280" cy="860425"/>
          </a:xfrm>
          <a:prstGeom prst="rect">
            <a:avLst/>
          </a:prstGeom>
        </p:spPr>
        <p:txBody>
          <a:bodyPr wrap="none">
            <a:spAutoFit/>
          </a:bodyPr>
          <a:lstStyle/>
          <a:p>
            <a:r>
              <a:rPr lang="zh-CN" altLang="en-US" sz="5000" spc="300" dirty="0">
                <a:solidFill>
                  <a:srgbClr val="DEDEDE"/>
                </a:solidFill>
                <a:latin typeface="Tw Cen MT" panose="020B0602020104020603" pitchFamily="34" charset="0"/>
                <a:ea typeface="MS UI Gothic" panose="020B0600070205080204" pitchFamily="34" charset="-128"/>
              </a:rPr>
              <a:t>祖父之死</a:t>
            </a:r>
            <a:endParaRPr lang="zh-CN" altLang="en-US" sz="5000" spc="300" dirty="0">
              <a:solidFill>
                <a:srgbClr val="DEDEDE"/>
              </a:solidFill>
              <a:latin typeface="Tw Cen MT" panose="020B0602020104020603" pitchFamily="34" charset="0"/>
              <a:ea typeface="MS UI 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t="3885" b="9652"/>
          <a:stretch>
            <a:fillRect/>
          </a:stretch>
        </p:blipFill>
        <p:spPr>
          <a:xfrm>
            <a:off x="3714750" y="1974273"/>
            <a:ext cx="8477250" cy="4883727"/>
          </a:xfrm>
          <a:custGeom>
            <a:avLst/>
            <a:gdLst>
              <a:gd name="connsiteX0" fmla="*/ 0 w 8477250"/>
              <a:gd name="connsiteY0" fmla="*/ 0 h 4883727"/>
              <a:gd name="connsiteX1" fmla="*/ 8477250 w 8477250"/>
              <a:gd name="connsiteY1" fmla="*/ 0 h 4883727"/>
              <a:gd name="connsiteX2" fmla="*/ 8477250 w 8477250"/>
              <a:gd name="connsiteY2" fmla="*/ 4883727 h 4883727"/>
              <a:gd name="connsiteX3" fmla="*/ 0 w 8477250"/>
              <a:gd name="connsiteY3" fmla="*/ 4883727 h 4883727"/>
            </a:gdLst>
            <a:ahLst/>
            <a:cxnLst>
              <a:cxn ang="0">
                <a:pos x="connsiteX0" y="connsiteY0"/>
              </a:cxn>
              <a:cxn ang="0">
                <a:pos x="connsiteX1" y="connsiteY1"/>
              </a:cxn>
              <a:cxn ang="0">
                <a:pos x="connsiteX2" y="connsiteY2"/>
              </a:cxn>
              <a:cxn ang="0">
                <a:pos x="connsiteX3" y="connsiteY3"/>
              </a:cxn>
            </a:cxnLst>
            <a:rect l="l" t="t" r="r" b="b"/>
            <a:pathLst>
              <a:path w="8477250" h="4883727">
                <a:moveTo>
                  <a:pt x="0" y="0"/>
                </a:moveTo>
                <a:lnTo>
                  <a:pt x="8477250" y="0"/>
                </a:lnTo>
                <a:lnTo>
                  <a:pt x="8477250" y="4883727"/>
                </a:lnTo>
                <a:lnTo>
                  <a:pt x="0" y="4883727"/>
                </a:lnTo>
                <a:close/>
              </a:path>
            </a:pathLst>
          </a:custGeom>
        </p:spPr>
      </p:pic>
      <p:sp>
        <p:nvSpPr>
          <p:cNvPr id="5" name="矩形 4"/>
          <p:cNvSpPr/>
          <p:nvPr/>
        </p:nvSpPr>
        <p:spPr>
          <a:xfrm>
            <a:off x="496659" y="446751"/>
            <a:ext cx="5052086" cy="5964382"/>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75983" y="1493191"/>
            <a:ext cx="2693437" cy="2693437"/>
            <a:chOff x="4749281" y="970385"/>
            <a:chExt cx="2693437" cy="2693437"/>
          </a:xfrm>
        </p:grpSpPr>
        <p:sp>
          <p:nvSpPr>
            <p:cNvPr id="3" name="椭圆 2"/>
            <p:cNvSpPr/>
            <p:nvPr/>
          </p:nvSpPr>
          <p:spPr>
            <a:xfrm>
              <a:off x="4749281" y="970385"/>
              <a:ext cx="2693437" cy="2693437"/>
            </a:xfrm>
            <a:prstGeom prst="ellipse">
              <a:avLst/>
            </a:prstGeom>
            <a:solidFill>
              <a:schemeClr val="tx1">
                <a:alpha val="60000"/>
              </a:schemeClr>
            </a:solidFill>
            <a:ln>
              <a:noFill/>
            </a:ln>
            <a:effectLst>
              <a:outerShdw dist="50800" dir="5400000" algn="ctr" rotWithShape="0">
                <a:srgbClr val="000000">
                  <a:alpha val="43137"/>
                </a:srgbClr>
              </a:outerShdw>
              <a:softEdge rad="749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29339" t="27209" r="50000" b="36060"/>
            <a:stretch>
              <a:fillRect/>
            </a:stretch>
          </p:blipFill>
          <p:spPr>
            <a:xfrm>
              <a:off x="5050971" y="970385"/>
              <a:ext cx="2015412" cy="2015412"/>
            </a:xfrm>
            <a:custGeom>
              <a:avLst/>
              <a:gdLst>
                <a:gd name="connsiteX0" fmla="*/ 1007706 w 2015412"/>
                <a:gd name="connsiteY0" fmla="*/ 0 h 2015412"/>
                <a:gd name="connsiteX1" fmla="*/ 2015412 w 2015412"/>
                <a:gd name="connsiteY1" fmla="*/ 1007706 h 2015412"/>
                <a:gd name="connsiteX2" fmla="*/ 1007706 w 2015412"/>
                <a:gd name="connsiteY2" fmla="*/ 2015412 h 2015412"/>
                <a:gd name="connsiteX3" fmla="*/ 0 w 2015412"/>
                <a:gd name="connsiteY3" fmla="*/ 1007706 h 2015412"/>
                <a:gd name="connsiteX4" fmla="*/ 1007706 w 2015412"/>
                <a:gd name="connsiteY4" fmla="*/ 0 h 201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12" h="2015412">
                  <a:moveTo>
                    <a:pt x="1007706" y="0"/>
                  </a:moveTo>
                  <a:cubicBezTo>
                    <a:pt x="1564247" y="0"/>
                    <a:pt x="2015412" y="451165"/>
                    <a:pt x="2015412" y="1007706"/>
                  </a:cubicBezTo>
                  <a:cubicBezTo>
                    <a:pt x="2015412" y="1564247"/>
                    <a:pt x="1564247" y="2015412"/>
                    <a:pt x="1007706" y="2015412"/>
                  </a:cubicBezTo>
                  <a:cubicBezTo>
                    <a:pt x="451165" y="2015412"/>
                    <a:pt x="0" y="1564247"/>
                    <a:pt x="0" y="1007706"/>
                  </a:cubicBezTo>
                  <a:cubicBezTo>
                    <a:pt x="0" y="451165"/>
                    <a:pt x="451165" y="0"/>
                    <a:pt x="1007706" y="0"/>
                  </a:cubicBezTo>
                  <a:close/>
                </a:path>
              </a:pathLst>
            </a:custGeom>
          </p:spPr>
        </p:pic>
      </p:grpSp>
      <p:sp>
        <p:nvSpPr>
          <p:cNvPr id="17" name="矩形 16"/>
          <p:cNvSpPr/>
          <p:nvPr/>
        </p:nvSpPr>
        <p:spPr>
          <a:xfrm>
            <a:off x="1007110" y="4661535"/>
            <a:ext cx="4197985" cy="1198880"/>
          </a:xfrm>
          <a:prstGeom prst="rect">
            <a:avLst/>
          </a:prstGeom>
        </p:spPr>
        <p:txBody>
          <a:bodyPr wrap="square">
            <a:spAutoFit/>
          </a:bodyPr>
          <a:lstStyle/>
          <a:p>
            <a:pPr algn="l"/>
            <a:r>
              <a:rPr lang="zh-CN" altLang="en-US" sz="2400" spc="300" dirty="0">
                <a:solidFill>
                  <a:srgbClr val="ECECEC"/>
                </a:solidFill>
                <a:ea typeface="微软雅黑 Light" panose="020B0502040204020203" pitchFamily="34" charset="-122"/>
              </a:rPr>
              <a:t>大舅专程从乡下赶来呼兰“管教”外甥女，扬言“要打断这个小犟种的腿”。</a:t>
            </a:r>
            <a:endParaRPr lang="zh-CN" altLang="en-US" sz="2400" spc="300" dirty="0">
              <a:solidFill>
                <a:srgbClr val="ECECEC"/>
              </a:solidFill>
              <a:ea typeface="微软雅黑 Light" panose="020B0502040204020203" pitchFamily="34" charset="-122"/>
            </a:endParaRPr>
          </a:p>
        </p:txBody>
      </p:sp>
      <p:sp>
        <p:nvSpPr>
          <p:cNvPr id="9" name="矩形 8"/>
          <p:cNvSpPr/>
          <p:nvPr/>
        </p:nvSpPr>
        <p:spPr>
          <a:xfrm>
            <a:off x="8739741" y="644236"/>
            <a:ext cx="2875280" cy="860425"/>
          </a:xfrm>
          <a:prstGeom prst="rect">
            <a:avLst/>
          </a:prstGeom>
        </p:spPr>
        <p:txBody>
          <a:bodyPr wrap="none">
            <a:spAutoFit/>
          </a:bodyPr>
          <a:lstStyle/>
          <a:p>
            <a:r>
              <a:rPr lang="zh-CN" altLang="en-US" sz="5000" spc="300" dirty="0">
                <a:solidFill>
                  <a:schemeClr val="bg2">
                    <a:lumMod val="75000"/>
                  </a:schemeClr>
                </a:solidFill>
                <a:latin typeface="Tw Cen MT" panose="020B0602020104020603" pitchFamily="34" charset="0"/>
                <a:ea typeface="MS UI Gothic" panose="020B0600070205080204" pitchFamily="34" charset="-128"/>
              </a:rPr>
              <a:t>出走北平</a:t>
            </a:r>
            <a:endParaRPr lang="zh-CN" altLang="en-US" sz="5000" spc="300" dirty="0">
              <a:solidFill>
                <a:schemeClr val="bg2">
                  <a:lumMod val="75000"/>
                </a:schemeClr>
              </a:solidFill>
              <a:latin typeface="Tw Cen MT" panose="020B0602020104020603" pitchFamily="34" charset="0"/>
              <a:ea typeface="MS UI Gothic" panose="020B0600070205080204" pitchFamily="34" charset="-128"/>
            </a:endParaRPr>
          </a:p>
        </p:txBody>
      </p:sp>
      <p:sp>
        <p:nvSpPr>
          <p:cNvPr id="7" name="矩形 6"/>
          <p:cNvSpPr/>
          <p:nvPr/>
        </p:nvSpPr>
        <p:spPr>
          <a:xfrm>
            <a:off x="1007110" y="4186555"/>
            <a:ext cx="4197985" cy="1568450"/>
          </a:xfrm>
          <a:prstGeom prst="rect">
            <a:avLst/>
          </a:prstGeom>
        </p:spPr>
        <p:txBody>
          <a:bodyPr wrap="square">
            <a:spAutoFit/>
          </a:bodyPr>
          <a:p>
            <a:pPr algn="l"/>
            <a:r>
              <a:rPr lang="zh-CN" altLang="en-US" sz="2400" spc="300" dirty="0">
                <a:solidFill>
                  <a:srgbClr val="ECECEC"/>
                </a:solidFill>
                <a:ea typeface="微软雅黑 Light" panose="020B0502040204020203" pitchFamily="34" charset="-122"/>
              </a:rPr>
              <a:t>萧红因不服“管教”从厨房拿了把菜刀与大舅对抗，大舅最终毫无脸面地气愤离去</a:t>
            </a:r>
            <a:endParaRPr lang="zh-CN" altLang="en-US" sz="2400" spc="300" dirty="0">
              <a:solidFill>
                <a:srgbClr val="ECECEC"/>
              </a:solidFill>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0" nodeType="clickEffect">
                                  <p:stCondLst>
                                    <p:cond delay="0"/>
                                  </p:stCondLst>
                                  <p:childTnLst>
                                    <p:animMotion origin="layout" path="M 0 0  L 0 -0.25  E" pathEditMode="relative" ptsTypes="">
                                      <p:cBhvr>
                                        <p:cTn id="11" dur="2000" fill="hold"/>
                                        <p:tgtEl>
                                          <p:spTgt spid="17"/>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1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t="3885" b="9652"/>
          <a:stretch>
            <a:fillRect/>
          </a:stretch>
        </p:blipFill>
        <p:spPr>
          <a:xfrm>
            <a:off x="3714750" y="1974273"/>
            <a:ext cx="8477250" cy="4883727"/>
          </a:xfrm>
          <a:custGeom>
            <a:avLst/>
            <a:gdLst>
              <a:gd name="connsiteX0" fmla="*/ 0 w 8477250"/>
              <a:gd name="connsiteY0" fmla="*/ 0 h 4883727"/>
              <a:gd name="connsiteX1" fmla="*/ 8477250 w 8477250"/>
              <a:gd name="connsiteY1" fmla="*/ 0 h 4883727"/>
              <a:gd name="connsiteX2" fmla="*/ 8477250 w 8477250"/>
              <a:gd name="connsiteY2" fmla="*/ 4883727 h 4883727"/>
              <a:gd name="connsiteX3" fmla="*/ 0 w 8477250"/>
              <a:gd name="connsiteY3" fmla="*/ 4883727 h 4883727"/>
            </a:gdLst>
            <a:ahLst/>
            <a:cxnLst>
              <a:cxn ang="0">
                <a:pos x="connsiteX0" y="connsiteY0"/>
              </a:cxn>
              <a:cxn ang="0">
                <a:pos x="connsiteX1" y="connsiteY1"/>
              </a:cxn>
              <a:cxn ang="0">
                <a:pos x="connsiteX2" y="connsiteY2"/>
              </a:cxn>
              <a:cxn ang="0">
                <a:pos x="connsiteX3" y="connsiteY3"/>
              </a:cxn>
            </a:cxnLst>
            <a:rect l="l" t="t" r="r" b="b"/>
            <a:pathLst>
              <a:path w="8477250" h="4883727">
                <a:moveTo>
                  <a:pt x="0" y="0"/>
                </a:moveTo>
                <a:lnTo>
                  <a:pt x="8477250" y="0"/>
                </a:lnTo>
                <a:lnTo>
                  <a:pt x="8477250" y="4883727"/>
                </a:lnTo>
                <a:lnTo>
                  <a:pt x="0" y="4883727"/>
                </a:lnTo>
                <a:close/>
              </a:path>
            </a:pathLst>
          </a:custGeom>
        </p:spPr>
      </p:pic>
      <p:sp>
        <p:nvSpPr>
          <p:cNvPr id="5" name="矩形 4"/>
          <p:cNvSpPr/>
          <p:nvPr/>
        </p:nvSpPr>
        <p:spPr>
          <a:xfrm>
            <a:off x="496659" y="446751"/>
            <a:ext cx="5052086" cy="5964382"/>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75983" y="1493191"/>
            <a:ext cx="2693437" cy="2693437"/>
            <a:chOff x="4749281" y="970385"/>
            <a:chExt cx="2693437" cy="2693437"/>
          </a:xfrm>
        </p:grpSpPr>
        <p:sp>
          <p:nvSpPr>
            <p:cNvPr id="3" name="椭圆 2"/>
            <p:cNvSpPr/>
            <p:nvPr/>
          </p:nvSpPr>
          <p:spPr>
            <a:xfrm>
              <a:off x="4749281" y="970385"/>
              <a:ext cx="2693437" cy="2693437"/>
            </a:xfrm>
            <a:prstGeom prst="ellipse">
              <a:avLst/>
            </a:prstGeom>
            <a:solidFill>
              <a:schemeClr val="tx1">
                <a:alpha val="60000"/>
              </a:schemeClr>
            </a:solidFill>
            <a:ln>
              <a:noFill/>
            </a:ln>
            <a:effectLst>
              <a:outerShdw dist="50800" dir="5400000" algn="ctr" rotWithShape="0">
                <a:srgbClr val="000000">
                  <a:alpha val="43137"/>
                </a:srgbClr>
              </a:outerShdw>
              <a:softEdge rad="749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29339" t="27209" r="50000" b="36060"/>
            <a:stretch>
              <a:fillRect/>
            </a:stretch>
          </p:blipFill>
          <p:spPr>
            <a:xfrm>
              <a:off x="5050971" y="970385"/>
              <a:ext cx="2015412" cy="2015412"/>
            </a:xfrm>
            <a:custGeom>
              <a:avLst/>
              <a:gdLst>
                <a:gd name="connsiteX0" fmla="*/ 1007706 w 2015412"/>
                <a:gd name="connsiteY0" fmla="*/ 0 h 2015412"/>
                <a:gd name="connsiteX1" fmla="*/ 2015412 w 2015412"/>
                <a:gd name="connsiteY1" fmla="*/ 1007706 h 2015412"/>
                <a:gd name="connsiteX2" fmla="*/ 1007706 w 2015412"/>
                <a:gd name="connsiteY2" fmla="*/ 2015412 h 2015412"/>
                <a:gd name="connsiteX3" fmla="*/ 0 w 2015412"/>
                <a:gd name="connsiteY3" fmla="*/ 1007706 h 2015412"/>
                <a:gd name="connsiteX4" fmla="*/ 1007706 w 2015412"/>
                <a:gd name="connsiteY4" fmla="*/ 0 h 201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12" h="2015412">
                  <a:moveTo>
                    <a:pt x="1007706" y="0"/>
                  </a:moveTo>
                  <a:cubicBezTo>
                    <a:pt x="1564247" y="0"/>
                    <a:pt x="2015412" y="451165"/>
                    <a:pt x="2015412" y="1007706"/>
                  </a:cubicBezTo>
                  <a:cubicBezTo>
                    <a:pt x="2015412" y="1564247"/>
                    <a:pt x="1564247" y="2015412"/>
                    <a:pt x="1007706" y="2015412"/>
                  </a:cubicBezTo>
                  <a:cubicBezTo>
                    <a:pt x="451165" y="2015412"/>
                    <a:pt x="0" y="1564247"/>
                    <a:pt x="0" y="1007706"/>
                  </a:cubicBezTo>
                  <a:cubicBezTo>
                    <a:pt x="0" y="451165"/>
                    <a:pt x="451165" y="0"/>
                    <a:pt x="1007706" y="0"/>
                  </a:cubicBezTo>
                  <a:close/>
                </a:path>
              </a:pathLst>
            </a:custGeom>
          </p:spPr>
        </p:pic>
      </p:grpSp>
      <p:sp>
        <p:nvSpPr>
          <p:cNvPr id="17" name="矩形 16"/>
          <p:cNvSpPr/>
          <p:nvPr/>
        </p:nvSpPr>
        <p:spPr>
          <a:xfrm>
            <a:off x="593725" y="1279525"/>
            <a:ext cx="4611370" cy="4154170"/>
          </a:xfrm>
          <a:prstGeom prst="rect">
            <a:avLst/>
          </a:prstGeom>
        </p:spPr>
        <p:txBody>
          <a:bodyPr wrap="square">
            <a:spAutoFit/>
          </a:bodyPr>
          <a:lstStyle/>
          <a:p>
            <a:pPr algn="l"/>
            <a:r>
              <a:rPr lang="zh-CN" altLang="en-US" sz="2400" spc="300" dirty="0">
                <a:solidFill>
                  <a:srgbClr val="ECECEC"/>
                </a:solidFill>
                <a:ea typeface="微软雅黑 Light" panose="020B0502040204020203" pitchFamily="34" charset="-122"/>
              </a:rPr>
              <a:t>在这群少不更事的姑娘眼中，这自然是最富有时代色彩的浪漫选择，刺激而新鲜。</a:t>
            </a:r>
            <a:endParaRPr lang="zh-CN" altLang="en-US" sz="2400" spc="300" dirty="0">
              <a:solidFill>
                <a:srgbClr val="ECECEC"/>
              </a:solidFill>
              <a:ea typeface="微软雅黑 Light" panose="020B0502040204020203" pitchFamily="34" charset="-122"/>
            </a:endParaRPr>
          </a:p>
          <a:p>
            <a:pPr algn="l"/>
            <a:endParaRPr lang="zh-CN" altLang="en-US" sz="2400" spc="300" dirty="0">
              <a:solidFill>
                <a:srgbClr val="ECECEC"/>
              </a:solidFill>
              <a:ea typeface="微软雅黑 Light" panose="020B0502040204020203" pitchFamily="34" charset="-122"/>
            </a:endParaRPr>
          </a:p>
          <a:p>
            <a:pPr algn="l"/>
            <a:endParaRPr lang="zh-CN" altLang="en-US" sz="2400" spc="300" dirty="0">
              <a:solidFill>
                <a:srgbClr val="ECECEC"/>
              </a:solidFill>
              <a:ea typeface="微软雅黑 Light" panose="020B0502040204020203" pitchFamily="34" charset="-122"/>
            </a:endParaRPr>
          </a:p>
          <a:p>
            <a:pPr algn="l"/>
            <a:endParaRPr lang="zh-CN" altLang="en-US" sz="2400" spc="300" dirty="0">
              <a:solidFill>
                <a:srgbClr val="ECECEC"/>
              </a:solidFill>
              <a:ea typeface="微软雅黑 Light" panose="020B0502040204020203" pitchFamily="34" charset="-122"/>
            </a:endParaRPr>
          </a:p>
          <a:p>
            <a:pPr algn="l"/>
            <a:endParaRPr lang="zh-CN" altLang="en-US" sz="2400" spc="300" dirty="0">
              <a:solidFill>
                <a:srgbClr val="ECECEC"/>
              </a:solidFill>
              <a:ea typeface="微软雅黑 Light" panose="020B0502040204020203" pitchFamily="34" charset="-122"/>
            </a:endParaRPr>
          </a:p>
          <a:p>
            <a:pPr algn="l"/>
            <a:endParaRPr lang="zh-CN" altLang="en-US" sz="2400" spc="300" dirty="0">
              <a:solidFill>
                <a:srgbClr val="ECECEC"/>
              </a:solidFill>
              <a:ea typeface="微软雅黑 Light" panose="020B0502040204020203" pitchFamily="34" charset="-122"/>
            </a:endParaRPr>
          </a:p>
          <a:p>
            <a:pPr algn="l"/>
            <a:r>
              <a:rPr lang="zh-CN" altLang="en-US" sz="2400" spc="300" dirty="0">
                <a:solidFill>
                  <a:srgbClr val="ECECEC"/>
                </a:solidFill>
                <a:ea typeface="微软雅黑 Light" panose="020B0502040204020203" pitchFamily="34" charset="-122"/>
              </a:rPr>
              <a:t>她们甚至不知天高地厚地认为“可以写稿子”解决在北平的生存。</a:t>
            </a:r>
            <a:endParaRPr lang="zh-CN" altLang="en-US" sz="2400" spc="300" dirty="0">
              <a:solidFill>
                <a:srgbClr val="ECECEC"/>
              </a:solidFill>
              <a:ea typeface="微软雅黑 Light" panose="020B0502040204020203" pitchFamily="34" charset="-122"/>
            </a:endParaRPr>
          </a:p>
        </p:txBody>
      </p:sp>
      <p:sp>
        <p:nvSpPr>
          <p:cNvPr id="9" name="矩形 8"/>
          <p:cNvSpPr/>
          <p:nvPr/>
        </p:nvSpPr>
        <p:spPr>
          <a:xfrm>
            <a:off x="8739741" y="644236"/>
            <a:ext cx="2875280" cy="860425"/>
          </a:xfrm>
          <a:prstGeom prst="rect">
            <a:avLst/>
          </a:prstGeom>
        </p:spPr>
        <p:txBody>
          <a:bodyPr wrap="none">
            <a:spAutoFit/>
          </a:bodyPr>
          <a:lstStyle/>
          <a:p>
            <a:r>
              <a:rPr lang="zh-CN" altLang="en-US" sz="5000" spc="300" dirty="0">
                <a:solidFill>
                  <a:schemeClr val="bg2">
                    <a:lumMod val="75000"/>
                  </a:schemeClr>
                </a:solidFill>
                <a:latin typeface="Tw Cen MT" panose="020B0602020104020603" pitchFamily="34" charset="0"/>
                <a:ea typeface="MS UI Gothic" panose="020B0600070205080204" pitchFamily="34" charset="-128"/>
              </a:rPr>
              <a:t>出走北平</a:t>
            </a:r>
            <a:endParaRPr lang="zh-CN" altLang="en-US" sz="5000" spc="300" dirty="0">
              <a:solidFill>
                <a:schemeClr val="bg2">
                  <a:lumMod val="75000"/>
                </a:schemeClr>
              </a:solidFill>
              <a:latin typeface="Tw Cen MT" panose="020B0602020104020603" pitchFamily="34" charset="0"/>
              <a:ea typeface="MS UI Gothic" panose="020B0600070205080204"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39881" y="906530"/>
            <a:ext cx="1107996" cy="1163139"/>
          </a:xfrm>
          <a:prstGeom prst="rect">
            <a:avLst/>
          </a:prstGeom>
        </p:spPr>
        <p:txBody>
          <a:bodyPr vert="eaVert" wrap="none">
            <a:spAutoFit/>
          </a:bodyPr>
          <a:lstStyle/>
          <a:p>
            <a:r>
              <a:rPr lang="en-US" altLang="zh-CN" sz="6000" spc="300" dirty="0" smtClean="0">
                <a:solidFill>
                  <a:srgbClr val="65544F"/>
                </a:solidFill>
                <a:latin typeface="Tw Cen MT" panose="020B0602020104020603" pitchFamily="34" charset="0"/>
                <a:ea typeface="MS UI Gothic" panose="020B0600070205080204" pitchFamily="34" charset="-128"/>
              </a:rPr>
              <a:t>S</a:t>
            </a:r>
            <a:r>
              <a:rPr lang="en-US" altLang="zh-CN" sz="2400" spc="300" dirty="0" smtClean="0">
                <a:solidFill>
                  <a:srgbClr val="65544F"/>
                </a:solidFill>
                <a:latin typeface="Tw Cen MT" panose="020B0602020104020603" pitchFamily="34" charset="0"/>
                <a:ea typeface="MS UI Gothic" panose="020B0600070205080204" pitchFamily="34" charset="-128"/>
              </a:rPr>
              <a:t>tory</a:t>
            </a:r>
            <a:endParaRPr lang="zh-CN" altLang="en-US" sz="2400" spc="300" dirty="0">
              <a:solidFill>
                <a:srgbClr val="65544F"/>
              </a:solidFill>
              <a:latin typeface="Tw Cen MT" panose="020B0602020104020603" pitchFamily="34" charset="0"/>
              <a:ea typeface="MS UI Gothic" panose="020B0600070205080204" pitchFamily="34" charset="-128"/>
            </a:endParaRPr>
          </a:p>
        </p:txBody>
      </p:sp>
      <p:sp>
        <p:nvSpPr>
          <p:cNvPr id="12" name="矩形 11"/>
          <p:cNvSpPr/>
          <p:nvPr/>
        </p:nvSpPr>
        <p:spPr>
          <a:xfrm>
            <a:off x="8105300" y="5843257"/>
            <a:ext cx="425737" cy="36000"/>
          </a:xfrm>
          <a:prstGeom prst="rect">
            <a:avLst/>
          </a:prstGeom>
          <a:solidFill>
            <a:srgbClr val="9F8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0993879" y="2370643"/>
            <a:ext cx="0" cy="3472614"/>
          </a:xfrm>
          <a:prstGeom prst="line">
            <a:avLst/>
          </a:prstGeom>
          <a:ln w="25400">
            <a:solidFill>
              <a:srgbClr val="65544F"/>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5389" y="552587"/>
            <a:ext cx="2367280" cy="706755"/>
          </a:xfrm>
          <a:prstGeom prst="rect">
            <a:avLst/>
          </a:prstGeom>
        </p:spPr>
        <p:txBody>
          <a:bodyPr vert="horz" wrap="none">
            <a:spAutoFit/>
          </a:bodyPr>
          <a:lstStyle/>
          <a:p>
            <a:r>
              <a:rPr lang="zh-CN" altLang="en-US" sz="4000" spc="300" dirty="0">
                <a:solidFill>
                  <a:schemeClr val="bg1"/>
                </a:solidFill>
                <a:latin typeface="等线 Light" panose="02010600030101010101" charset="-122"/>
                <a:ea typeface="等线 Light" panose="02010600030101010101" charset="-122"/>
              </a:rPr>
              <a:t>苦寻一生</a:t>
            </a:r>
            <a:endParaRPr lang="zh-CN" altLang="en-US" sz="4000" spc="300" dirty="0">
              <a:solidFill>
                <a:schemeClr val="bg1"/>
              </a:solidFill>
              <a:latin typeface="等线 Light" panose="02010600030101010101" charset="-122"/>
              <a:ea typeface="等线 Light" panose="02010600030101010101" charset="-122"/>
            </a:endParaRPr>
          </a:p>
        </p:txBody>
      </p:sp>
      <p:sp>
        <p:nvSpPr>
          <p:cNvPr id="21" name="矩形 20"/>
          <p:cNvSpPr/>
          <p:nvPr/>
        </p:nvSpPr>
        <p:spPr>
          <a:xfrm>
            <a:off x="419946" y="1438466"/>
            <a:ext cx="2399454" cy="353943"/>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2318385" y="1438275"/>
            <a:ext cx="6518275" cy="49498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39881" y="906530"/>
            <a:ext cx="1107996" cy="1163139"/>
          </a:xfrm>
          <a:prstGeom prst="rect">
            <a:avLst/>
          </a:prstGeom>
        </p:spPr>
        <p:txBody>
          <a:bodyPr vert="eaVert" wrap="none">
            <a:spAutoFit/>
          </a:bodyPr>
          <a:lstStyle/>
          <a:p>
            <a:r>
              <a:rPr lang="en-US" altLang="zh-CN" sz="6000" spc="300" dirty="0" smtClean="0">
                <a:solidFill>
                  <a:srgbClr val="65544F"/>
                </a:solidFill>
                <a:latin typeface="Tw Cen MT" panose="020B0602020104020603" pitchFamily="34" charset="0"/>
                <a:ea typeface="MS UI Gothic" panose="020B0600070205080204" pitchFamily="34" charset="-128"/>
              </a:rPr>
              <a:t>S</a:t>
            </a:r>
            <a:r>
              <a:rPr lang="en-US" altLang="zh-CN" sz="2400" spc="300" dirty="0" smtClean="0">
                <a:solidFill>
                  <a:srgbClr val="65544F"/>
                </a:solidFill>
                <a:latin typeface="Tw Cen MT" panose="020B0602020104020603" pitchFamily="34" charset="0"/>
                <a:ea typeface="MS UI Gothic" panose="020B0600070205080204" pitchFamily="34" charset="-128"/>
              </a:rPr>
              <a:t>tory</a:t>
            </a:r>
            <a:endParaRPr lang="zh-CN" altLang="en-US" sz="2400" spc="300" dirty="0">
              <a:solidFill>
                <a:srgbClr val="65544F"/>
              </a:solidFill>
              <a:latin typeface="Tw Cen MT" panose="020B0602020104020603" pitchFamily="34" charset="0"/>
              <a:ea typeface="MS UI Gothic" panose="020B0600070205080204" pitchFamily="34" charset="-128"/>
            </a:endParaRPr>
          </a:p>
        </p:txBody>
      </p:sp>
      <p:sp>
        <p:nvSpPr>
          <p:cNvPr id="12" name="矩形 11"/>
          <p:cNvSpPr/>
          <p:nvPr/>
        </p:nvSpPr>
        <p:spPr>
          <a:xfrm>
            <a:off x="8105300" y="5843257"/>
            <a:ext cx="425737" cy="36000"/>
          </a:xfrm>
          <a:prstGeom prst="rect">
            <a:avLst/>
          </a:prstGeom>
          <a:solidFill>
            <a:srgbClr val="9F8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0993879" y="2370643"/>
            <a:ext cx="0" cy="3472614"/>
          </a:xfrm>
          <a:prstGeom prst="line">
            <a:avLst/>
          </a:prstGeom>
          <a:ln w="25400">
            <a:solidFill>
              <a:srgbClr val="65544F"/>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5389" y="552587"/>
            <a:ext cx="2367280" cy="706755"/>
          </a:xfrm>
          <a:prstGeom prst="rect">
            <a:avLst/>
          </a:prstGeom>
        </p:spPr>
        <p:txBody>
          <a:bodyPr vert="horz" wrap="none">
            <a:spAutoFit/>
          </a:bodyPr>
          <a:lstStyle/>
          <a:p>
            <a:r>
              <a:rPr lang="zh-CN" altLang="en-US" sz="4000" spc="300" dirty="0">
                <a:solidFill>
                  <a:schemeClr val="bg1"/>
                </a:solidFill>
                <a:latin typeface="等线 Light" panose="02010600030101010101" charset="-122"/>
                <a:ea typeface="等线 Light" panose="02010600030101010101" charset="-122"/>
              </a:rPr>
              <a:t>苦寻一生</a:t>
            </a:r>
            <a:endParaRPr lang="zh-CN" altLang="en-US" sz="4000" spc="300" dirty="0">
              <a:solidFill>
                <a:schemeClr val="bg1"/>
              </a:solidFill>
              <a:latin typeface="等线 Light" panose="02010600030101010101" charset="-122"/>
              <a:ea typeface="等线 Light" panose="02010600030101010101" charset="-122"/>
            </a:endParaRPr>
          </a:p>
        </p:txBody>
      </p:sp>
      <p:sp>
        <p:nvSpPr>
          <p:cNvPr id="21" name="矩形 20"/>
          <p:cNvSpPr/>
          <p:nvPr/>
        </p:nvSpPr>
        <p:spPr>
          <a:xfrm>
            <a:off x="419946" y="1438466"/>
            <a:ext cx="2399454" cy="353943"/>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图示 1"/>
          <p:cNvGraphicFramePr/>
          <p:nvPr/>
        </p:nvGraphicFramePr>
        <p:xfrm>
          <a:off x="4043680" y="906780"/>
          <a:ext cx="7331710" cy="48437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39881" y="906530"/>
            <a:ext cx="1107996" cy="1163139"/>
          </a:xfrm>
          <a:prstGeom prst="rect">
            <a:avLst/>
          </a:prstGeom>
        </p:spPr>
        <p:txBody>
          <a:bodyPr vert="eaVert" wrap="none">
            <a:spAutoFit/>
          </a:bodyPr>
          <a:lstStyle/>
          <a:p>
            <a:r>
              <a:rPr lang="en-US" altLang="zh-CN" sz="6000" spc="300" dirty="0" smtClean="0">
                <a:solidFill>
                  <a:srgbClr val="65544F"/>
                </a:solidFill>
                <a:latin typeface="Tw Cen MT" panose="020B0602020104020603" pitchFamily="34" charset="0"/>
                <a:ea typeface="MS UI Gothic" panose="020B0600070205080204" pitchFamily="34" charset="-128"/>
              </a:rPr>
              <a:t>S</a:t>
            </a:r>
            <a:r>
              <a:rPr lang="en-US" altLang="zh-CN" sz="2400" spc="300" dirty="0" smtClean="0">
                <a:solidFill>
                  <a:srgbClr val="65544F"/>
                </a:solidFill>
                <a:latin typeface="Tw Cen MT" panose="020B0602020104020603" pitchFamily="34" charset="0"/>
                <a:ea typeface="MS UI Gothic" panose="020B0600070205080204" pitchFamily="34" charset="-128"/>
              </a:rPr>
              <a:t>tory</a:t>
            </a:r>
            <a:endParaRPr lang="zh-CN" altLang="en-US" sz="2400" spc="300" dirty="0">
              <a:solidFill>
                <a:srgbClr val="65544F"/>
              </a:solidFill>
              <a:latin typeface="Tw Cen MT" panose="020B0602020104020603" pitchFamily="34" charset="0"/>
              <a:ea typeface="MS UI Gothic" panose="020B0600070205080204" pitchFamily="34" charset="-128"/>
            </a:endParaRPr>
          </a:p>
        </p:txBody>
      </p:sp>
      <p:sp>
        <p:nvSpPr>
          <p:cNvPr id="12" name="矩形 11"/>
          <p:cNvSpPr/>
          <p:nvPr/>
        </p:nvSpPr>
        <p:spPr>
          <a:xfrm>
            <a:off x="8105300" y="5843257"/>
            <a:ext cx="425737" cy="36000"/>
          </a:xfrm>
          <a:prstGeom prst="rect">
            <a:avLst/>
          </a:prstGeom>
          <a:solidFill>
            <a:srgbClr val="9F8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0993879" y="2370643"/>
            <a:ext cx="0" cy="3472614"/>
          </a:xfrm>
          <a:prstGeom prst="line">
            <a:avLst/>
          </a:prstGeom>
          <a:ln w="25400">
            <a:solidFill>
              <a:srgbClr val="65544F"/>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5389" y="552587"/>
            <a:ext cx="2367280" cy="706755"/>
          </a:xfrm>
          <a:prstGeom prst="rect">
            <a:avLst/>
          </a:prstGeom>
        </p:spPr>
        <p:txBody>
          <a:bodyPr vert="horz" wrap="none">
            <a:spAutoFit/>
          </a:bodyPr>
          <a:lstStyle/>
          <a:p>
            <a:r>
              <a:rPr lang="zh-CN" altLang="en-US" sz="4000" spc="300" dirty="0">
                <a:solidFill>
                  <a:schemeClr val="bg1"/>
                </a:solidFill>
                <a:latin typeface="等线 Light" panose="02010600030101010101" charset="-122"/>
                <a:ea typeface="等线 Light" panose="02010600030101010101" charset="-122"/>
              </a:rPr>
              <a:t>苦寻一生</a:t>
            </a:r>
            <a:endParaRPr lang="zh-CN" altLang="en-US" sz="4000" spc="300" dirty="0">
              <a:solidFill>
                <a:schemeClr val="bg1"/>
              </a:solidFill>
              <a:latin typeface="等线 Light" panose="02010600030101010101" charset="-122"/>
              <a:ea typeface="等线 Light" panose="02010600030101010101" charset="-122"/>
            </a:endParaRPr>
          </a:p>
        </p:txBody>
      </p:sp>
      <p:sp>
        <p:nvSpPr>
          <p:cNvPr id="21" name="矩形 20"/>
          <p:cNvSpPr/>
          <p:nvPr/>
        </p:nvSpPr>
        <p:spPr>
          <a:xfrm>
            <a:off x="419946" y="1438466"/>
            <a:ext cx="2399454" cy="353943"/>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timg[3]"/>
          <p:cNvPicPr>
            <a:picLocks noChangeAspect="1"/>
          </p:cNvPicPr>
          <p:nvPr/>
        </p:nvPicPr>
        <p:blipFill>
          <a:blip r:embed="rId1"/>
          <a:stretch>
            <a:fillRect/>
          </a:stretch>
        </p:blipFill>
        <p:spPr>
          <a:xfrm>
            <a:off x="1440815" y="1683385"/>
            <a:ext cx="2985770" cy="3754755"/>
          </a:xfrm>
          <a:prstGeom prst="rect">
            <a:avLst/>
          </a:prstGeom>
        </p:spPr>
      </p:pic>
      <p:graphicFrame>
        <p:nvGraphicFramePr>
          <p:cNvPr id="3" name="图示 2"/>
          <p:cNvGraphicFramePr/>
          <p:nvPr/>
        </p:nvGraphicFramePr>
        <p:xfrm>
          <a:off x="5279390" y="2070100"/>
          <a:ext cx="6268720" cy="253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39881" y="906530"/>
            <a:ext cx="1107996" cy="1163139"/>
          </a:xfrm>
          <a:prstGeom prst="rect">
            <a:avLst/>
          </a:prstGeom>
        </p:spPr>
        <p:txBody>
          <a:bodyPr vert="eaVert" wrap="none">
            <a:spAutoFit/>
          </a:bodyPr>
          <a:lstStyle/>
          <a:p>
            <a:r>
              <a:rPr lang="en-US" altLang="zh-CN" sz="6000" spc="300" dirty="0" smtClean="0">
                <a:solidFill>
                  <a:srgbClr val="65544F"/>
                </a:solidFill>
                <a:latin typeface="Tw Cen MT" panose="020B0602020104020603" pitchFamily="34" charset="0"/>
                <a:ea typeface="MS UI Gothic" panose="020B0600070205080204" pitchFamily="34" charset="-128"/>
              </a:rPr>
              <a:t>S</a:t>
            </a:r>
            <a:r>
              <a:rPr lang="en-US" altLang="zh-CN" sz="2400" spc="300" dirty="0" smtClean="0">
                <a:solidFill>
                  <a:srgbClr val="65544F"/>
                </a:solidFill>
                <a:latin typeface="Tw Cen MT" panose="020B0602020104020603" pitchFamily="34" charset="0"/>
                <a:ea typeface="MS UI Gothic" panose="020B0600070205080204" pitchFamily="34" charset="-128"/>
              </a:rPr>
              <a:t>tory</a:t>
            </a:r>
            <a:endParaRPr lang="zh-CN" altLang="en-US" sz="2400" spc="300" dirty="0">
              <a:solidFill>
                <a:srgbClr val="65544F"/>
              </a:solidFill>
              <a:latin typeface="Tw Cen MT" panose="020B0602020104020603" pitchFamily="34" charset="0"/>
              <a:ea typeface="MS UI Gothic" panose="020B0600070205080204" pitchFamily="34" charset="-128"/>
            </a:endParaRPr>
          </a:p>
        </p:txBody>
      </p:sp>
      <p:sp>
        <p:nvSpPr>
          <p:cNvPr id="12" name="矩形 11"/>
          <p:cNvSpPr/>
          <p:nvPr/>
        </p:nvSpPr>
        <p:spPr>
          <a:xfrm>
            <a:off x="8105300" y="5843257"/>
            <a:ext cx="425737" cy="36000"/>
          </a:xfrm>
          <a:prstGeom prst="rect">
            <a:avLst/>
          </a:prstGeom>
          <a:solidFill>
            <a:srgbClr val="9F8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0993879" y="2370643"/>
            <a:ext cx="0" cy="3472614"/>
          </a:xfrm>
          <a:prstGeom prst="line">
            <a:avLst/>
          </a:prstGeom>
          <a:ln w="25400">
            <a:solidFill>
              <a:srgbClr val="65544F"/>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5389" y="552587"/>
            <a:ext cx="2367280" cy="706755"/>
          </a:xfrm>
          <a:prstGeom prst="rect">
            <a:avLst/>
          </a:prstGeom>
        </p:spPr>
        <p:txBody>
          <a:bodyPr vert="horz" wrap="none">
            <a:spAutoFit/>
          </a:bodyPr>
          <a:lstStyle/>
          <a:p>
            <a:r>
              <a:rPr lang="zh-CN" altLang="en-US" sz="4000" spc="300" dirty="0">
                <a:solidFill>
                  <a:schemeClr val="bg1"/>
                </a:solidFill>
                <a:latin typeface="等线 Light" panose="02010600030101010101" charset="-122"/>
                <a:ea typeface="等线 Light" panose="02010600030101010101" charset="-122"/>
              </a:rPr>
              <a:t>苦寻一生</a:t>
            </a:r>
            <a:endParaRPr lang="zh-CN" altLang="en-US" sz="4000" spc="300" dirty="0">
              <a:solidFill>
                <a:schemeClr val="bg1"/>
              </a:solidFill>
              <a:latin typeface="等线 Light" panose="02010600030101010101" charset="-122"/>
              <a:ea typeface="等线 Light" panose="02010600030101010101" charset="-122"/>
            </a:endParaRPr>
          </a:p>
        </p:txBody>
      </p:sp>
      <p:sp>
        <p:nvSpPr>
          <p:cNvPr id="21" name="矩形 20"/>
          <p:cNvSpPr/>
          <p:nvPr/>
        </p:nvSpPr>
        <p:spPr>
          <a:xfrm>
            <a:off x="419946" y="1438466"/>
            <a:ext cx="2399454" cy="353943"/>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timg[3]"/>
          <p:cNvPicPr>
            <a:picLocks noChangeAspect="1"/>
          </p:cNvPicPr>
          <p:nvPr/>
        </p:nvPicPr>
        <p:blipFill>
          <a:blip r:embed="rId1"/>
          <a:stretch>
            <a:fillRect/>
          </a:stretch>
        </p:blipFill>
        <p:spPr>
          <a:xfrm>
            <a:off x="1440815" y="1683385"/>
            <a:ext cx="2985770" cy="3754755"/>
          </a:xfrm>
          <a:prstGeom prst="rect">
            <a:avLst/>
          </a:prstGeom>
        </p:spPr>
      </p:pic>
      <p:sp>
        <p:nvSpPr>
          <p:cNvPr id="2" name="文本框 1"/>
          <p:cNvSpPr txBox="1"/>
          <p:nvPr/>
        </p:nvSpPr>
        <p:spPr>
          <a:xfrm>
            <a:off x="5990590" y="2524760"/>
            <a:ext cx="2540000" cy="1568450"/>
          </a:xfrm>
          <a:prstGeom prst="rect">
            <a:avLst/>
          </a:prstGeom>
          <a:noFill/>
        </p:spPr>
        <p:txBody>
          <a:bodyPr wrap="square" rtlCol="0" anchor="t">
            <a:spAutoFit/>
          </a:bodyPr>
          <a:p>
            <a:r>
              <a:rPr lang="zh-CN" altLang="en-US" sz="2400">
                <a:latin typeface="等线 Light" panose="02010600030101010101" charset="-122"/>
                <a:ea typeface="等线 Light" panose="02010600030101010101" charset="-122"/>
                <a:cs typeface="等线 Light" panose="02010600030101010101" charset="-122"/>
              </a:rPr>
              <a:t>那边清溪唱着，</a:t>
            </a:r>
            <a:endParaRPr lang="zh-CN" altLang="en-US" sz="2400">
              <a:latin typeface="等线 Light" panose="02010600030101010101" charset="-122"/>
              <a:ea typeface="等线 Light" panose="02010600030101010101" charset="-122"/>
              <a:cs typeface="等线 Light" panose="02010600030101010101" charset="-122"/>
            </a:endParaRPr>
          </a:p>
          <a:p>
            <a:r>
              <a:rPr lang="zh-CN" altLang="en-US" sz="2400">
                <a:latin typeface="等线 Light" panose="02010600030101010101" charset="-122"/>
                <a:ea typeface="等线 Light" panose="02010600030101010101" charset="-122"/>
                <a:cs typeface="等线 Light" panose="02010600030101010101" charset="-122"/>
              </a:rPr>
              <a:t>    这边树叶绿了，</a:t>
            </a:r>
            <a:endParaRPr lang="zh-CN" altLang="en-US" sz="2400">
              <a:latin typeface="等线 Light" panose="02010600030101010101" charset="-122"/>
              <a:ea typeface="等线 Light" panose="02010600030101010101" charset="-122"/>
              <a:cs typeface="等线 Light" panose="02010600030101010101" charset="-122"/>
            </a:endParaRPr>
          </a:p>
          <a:p>
            <a:r>
              <a:rPr lang="zh-CN" altLang="en-US" sz="2400">
                <a:latin typeface="等线 Light" panose="02010600030101010101" charset="-122"/>
                <a:ea typeface="等线 Light" panose="02010600030101010101" charset="-122"/>
                <a:cs typeface="等线 Light" panose="02010600030101010101" charset="-122"/>
              </a:rPr>
              <a:t>姑娘啊！</a:t>
            </a:r>
            <a:endParaRPr lang="zh-CN" altLang="en-US" sz="2400">
              <a:latin typeface="等线 Light" panose="02010600030101010101" charset="-122"/>
              <a:ea typeface="等线 Light" panose="02010600030101010101" charset="-122"/>
              <a:cs typeface="等线 Light" panose="02010600030101010101" charset="-122"/>
            </a:endParaRPr>
          </a:p>
          <a:p>
            <a:r>
              <a:rPr lang="zh-CN" altLang="en-US" sz="2400">
                <a:latin typeface="等线 Light" panose="02010600030101010101" charset="-122"/>
                <a:ea typeface="等线 Light" panose="02010600030101010101" charset="-122"/>
                <a:cs typeface="等线 Light" panose="02010600030101010101" charset="-122"/>
              </a:rPr>
              <a:t>      春天到了。</a:t>
            </a:r>
            <a:endParaRPr lang="zh-CN" altLang="en-US" sz="2400">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97635" y="2444750"/>
            <a:ext cx="9741535" cy="1383665"/>
          </a:xfrm>
          <a:prstGeom prst="rect">
            <a:avLst/>
          </a:prstGeom>
          <a:noFill/>
        </p:spPr>
        <p:txBody>
          <a:bodyPr wrap="square" rtlCol="0">
            <a:spAutoFit/>
          </a:bodyPr>
          <a:p>
            <a:pPr algn="l"/>
            <a:r>
              <a:rPr lang="zh-CN" altLang="en-US" sz="2800">
                <a:latin typeface="等线 Light" panose="02010600030101010101" charset="-122"/>
                <a:ea typeface="等线 Light" panose="02010600030101010101" charset="-122"/>
                <a:cs typeface="等线 Light" panose="02010600030101010101" charset="-122"/>
              </a:rPr>
              <a:t>“我将与蓝天碧水永处，留得半部‘红楼’给别人写了。……半生尽遭白眼、冷遇，身先死，不甘、不甘！”</a:t>
            </a:r>
            <a:endParaRPr lang="zh-CN" altLang="en-US" sz="2800">
              <a:latin typeface="等线 Light" panose="02010600030101010101" charset="-122"/>
              <a:ea typeface="等线 Light" panose="02010600030101010101" charset="-122"/>
              <a:cs typeface="等线 Light" panose="02010600030101010101" charset="-122"/>
            </a:endParaRPr>
          </a:p>
          <a:p>
            <a:pPr algn="l"/>
            <a:r>
              <a:rPr lang="zh-CN" altLang="en-US" sz="2800">
                <a:latin typeface="等线 Light" panose="02010600030101010101" charset="-122"/>
                <a:ea typeface="等线 Light" panose="02010600030101010101" charset="-122"/>
                <a:cs typeface="等线 Light" panose="02010600030101010101" charset="-122"/>
              </a:rPr>
              <a:t>1月22日晨</a:t>
            </a:r>
            <a:endParaRPr lang="zh-CN" altLang="en-US" sz="2800">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29810" y="131445"/>
            <a:ext cx="2842895" cy="2003425"/>
          </a:xfrm>
          <a:prstGeom prst="rect">
            <a:avLst/>
          </a:prstGeom>
        </p:spPr>
      </p:pic>
      <p:pic>
        <p:nvPicPr>
          <p:cNvPr id="3" name="图片 2"/>
          <p:cNvPicPr>
            <a:picLocks noChangeAspect="1"/>
          </p:cNvPicPr>
          <p:nvPr/>
        </p:nvPicPr>
        <p:blipFill>
          <a:blip r:embed="rId2"/>
          <a:stretch>
            <a:fillRect/>
          </a:stretch>
        </p:blipFill>
        <p:spPr>
          <a:xfrm>
            <a:off x="8255" y="131445"/>
            <a:ext cx="4685665" cy="6552565"/>
          </a:xfrm>
          <a:prstGeom prst="rect">
            <a:avLst/>
          </a:prstGeom>
        </p:spPr>
      </p:pic>
      <p:pic>
        <p:nvPicPr>
          <p:cNvPr id="4" name="图片 3"/>
          <p:cNvPicPr>
            <a:picLocks noChangeAspect="1"/>
          </p:cNvPicPr>
          <p:nvPr/>
        </p:nvPicPr>
        <p:blipFill>
          <a:blip r:embed="rId3"/>
          <a:stretch>
            <a:fillRect/>
          </a:stretch>
        </p:blipFill>
        <p:spPr>
          <a:xfrm>
            <a:off x="5584825" y="4204970"/>
            <a:ext cx="4663440" cy="2479040"/>
          </a:xfrm>
          <a:prstGeom prst="rect">
            <a:avLst/>
          </a:prstGeom>
        </p:spPr>
      </p:pic>
      <p:pic>
        <p:nvPicPr>
          <p:cNvPr id="5" name="图片 4"/>
          <p:cNvPicPr>
            <a:picLocks noChangeAspect="1"/>
          </p:cNvPicPr>
          <p:nvPr/>
        </p:nvPicPr>
        <p:blipFill>
          <a:blip r:embed="rId4"/>
          <a:stretch>
            <a:fillRect/>
          </a:stretch>
        </p:blipFill>
        <p:spPr>
          <a:xfrm>
            <a:off x="7673340" y="1118235"/>
            <a:ext cx="4472305" cy="3014980"/>
          </a:xfrm>
          <a:prstGeom prst="rect">
            <a:avLst/>
          </a:prstGeom>
        </p:spPr>
      </p:pic>
      <p:pic>
        <p:nvPicPr>
          <p:cNvPr id="6" name="图片 5"/>
          <p:cNvPicPr>
            <a:picLocks noChangeAspect="1"/>
          </p:cNvPicPr>
          <p:nvPr/>
        </p:nvPicPr>
        <p:blipFill>
          <a:blip r:embed="rId5"/>
          <a:stretch>
            <a:fillRect/>
          </a:stretch>
        </p:blipFill>
        <p:spPr>
          <a:xfrm>
            <a:off x="4457700" y="2181225"/>
            <a:ext cx="3509010" cy="21183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8200" y="777240"/>
            <a:ext cx="10134600" cy="4523105"/>
          </a:xfrm>
          <a:prstGeom prst="rect">
            <a:avLst/>
          </a:prstGeom>
          <a:noFill/>
        </p:spPr>
        <p:txBody>
          <a:bodyPr wrap="square" rtlCol="0">
            <a:spAutoFit/>
          </a:bodyPr>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参考文献：</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《萧红全集》（上、中、下），哈尔滨出版社1998年版</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孙茂山主编：《萧红身世考》，哈尔滨出版社2003年版。</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萧军：《鲁迅给萧军萧红信简注释录》，黑龙江人民出版社1981年版</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萧军：《萧红书简辑存注释录》，黑龙江人民出版社1981年版</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曹革成：《我的婶婶萧红》，时代文艺出版社2005年版</a:t>
            </a:r>
            <a:endParaRPr lang="zh-CN" altLang="en-US" sz="2400">
              <a:latin typeface="等线 Light" panose="02010600030101010101" charset="-122"/>
              <a:ea typeface="等线 Light" panose="02010600030101010101" charset="-122"/>
              <a:cs typeface="等线 Light" panose="02010600030101010101" charset="-122"/>
            </a:endParaRPr>
          </a:p>
          <a:p>
            <a:pPr>
              <a:lnSpc>
                <a:spcPct val="150000"/>
              </a:lnSpc>
            </a:pPr>
            <a:r>
              <a:rPr lang="zh-CN" altLang="en-US" sz="2400">
                <a:latin typeface="等线 Light" panose="02010600030101010101" charset="-122"/>
                <a:ea typeface="等线 Light" panose="02010600030101010101" charset="-122"/>
                <a:cs typeface="等线 Light" panose="02010600030101010101" charset="-122"/>
              </a:rPr>
              <a:t>叶君：《萧红传》，中国社会科学出版社</a:t>
            </a:r>
            <a:r>
              <a:rPr lang="en-US" altLang="zh-CN" sz="2400">
                <a:latin typeface="等线 Light" panose="02010600030101010101" charset="-122"/>
                <a:ea typeface="等线 Light" panose="02010600030101010101" charset="-122"/>
                <a:cs typeface="等线 Light" panose="02010600030101010101" charset="-122"/>
              </a:rPr>
              <a:t>2009</a:t>
            </a:r>
            <a:r>
              <a:rPr lang="zh-CN" altLang="en-US" sz="2400">
                <a:latin typeface="等线 Light" panose="02010600030101010101" charset="-122"/>
                <a:ea typeface="等线 Light" panose="02010600030101010101" charset="-122"/>
                <a:cs typeface="等线 Light" panose="02010600030101010101" charset="-122"/>
              </a:rPr>
              <a:t>年版</a:t>
            </a:r>
            <a:endParaRPr lang="en-US" altLang="zh-CN" sz="2400">
              <a:latin typeface="等线 Light" panose="02010600030101010101" charset="-122"/>
              <a:ea typeface="等线 Light" panose="02010600030101010101" charset="-122"/>
              <a:cs typeface="等线 Light" panose="02010600030101010101" charset="-122"/>
            </a:endParaRPr>
          </a:p>
          <a:p>
            <a:pPr>
              <a:lnSpc>
                <a:spcPct val="150000"/>
              </a:lnSpc>
            </a:pPr>
            <a:r>
              <a:rPr lang="en-US" altLang="zh-CN" sz="2400">
                <a:latin typeface="等线 Light" panose="02010600030101010101" charset="-122"/>
                <a:ea typeface="等线 Light" panose="02010600030101010101" charset="-122"/>
                <a:cs typeface="等线 Light" panose="02010600030101010101" charset="-122"/>
              </a:rPr>
              <a:t>丁言昭：《萧红传》，江苏文艺出版社1993年版</a:t>
            </a:r>
            <a:endParaRPr lang="en-US" altLang="zh-CN" sz="2400">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377476" y="1470734"/>
            <a:ext cx="3435737" cy="3431511"/>
            <a:chOff x="3606747" y="884842"/>
            <a:chExt cx="5272563" cy="5266078"/>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6747" y="884842"/>
              <a:ext cx="5272563" cy="5266078"/>
            </a:xfrm>
            <a:prstGeom prst="rect">
              <a:avLst/>
            </a:prstGeom>
          </p:spPr>
        </p:pic>
        <p:sp>
          <p:nvSpPr>
            <p:cNvPr id="15" name="任意多边形 14"/>
            <p:cNvSpPr/>
            <p:nvPr>
              <p:custDataLst>
                <p:tags r:id="rId2"/>
              </p:custDataLst>
            </p:nvPr>
          </p:nvSpPr>
          <p:spPr>
            <a:xfrm>
              <a:off x="3764522" y="1138989"/>
              <a:ext cx="4957012" cy="4716328"/>
            </a:xfrm>
            <a:custGeom>
              <a:avLst/>
              <a:gdLst>
                <a:gd name="connsiteX0" fmla="*/ 1787424 w 4957012"/>
                <a:gd name="connsiteY0" fmla="*/ 0 h 4716328"/>
                <a:gd name="connsiteX1" fmla="*/ 3169589 w 4957012"/>
                <a:gd name="connsiteY1" fmla="*/ 0 h 4716328"/>
                <a:gd name="connsiteX2" fmla="*/ 3215538 w 4957012"/>
                <a:gd name="connsiteY2" fmla="*/ 11815 h 4716328"/>
                <a:gd name="connsiteX3" fmla="*/ 4957012 w 4957012"/>
                <a:gd name="connsiteY3" fmla="*/ 2378892 h 4716328"/>
                <a:gd name="connsiteX4" fmla="*/ 3443253 w 4957012"/>
                <a:gd name="connsiteY4" fmla="*/ 4662625 h 4716328"/>
                <a:gd name="connsiteX5" fmla="*/ 3296524 w 4957012"/>
                <a:gd name="connsiteY5" fmla="*/ 4716328 h 4716328"/>
                <a:gd name="connsiteX6" fmla="*/ 1660489 w 4957012"/>
                <a:gd name="connsiteY6" fmla="*/ 4716328 h 4716328"/>
                <a:gd name="connsiteX7" fmla="*/ 1513760 w 4957012"/>
                <a:gd name="connsiteY7" fmla="*/ 4662625 h 4716328"/>
                <a:gd name="connsiteX8" fmla="*/ 0 w 4957012"/>
                <a:gd name="connsiteY8" fmla="*/ 2378892 h 4716328"/>
                <a:gd name="connsiteX9" fmla="*/ 1741475 w 4957012"/>
                <a:gd name="connsiteY9" fmla="*/ 11815 h 471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7012" h="4716328">
                  <a:moveTo>
                    <a:pt x="1787424" y="0"/>
                  </a:moveTo>
                  <a:lnTo>
                    <a:pt x="3169589" y="0"/>
                  </a:lnTo>
                  <a:lnTo>
                    <a:pt x="3215538" y="11815"/>
                  </a:lnTo>
                  <a:cubicBezTo>
                    <a:pt x="4224460" y="325622"/>
                    <a:pt x="4957012" y="1266709"/>
                    <a:pt x="4957012" y="2378892"/>
                  </a:cubicBezTo>
                  <a:cubicBezTo>
                    <a:pt x="4957012" y="3405523"/>
                    <a:pt x="4332826" y="4286367"/>
                    <a:pt x="3443253" y="4662625"/>
                  </a:cubicBezTo>
                  <a:lnTo>
                    <a:pt x="3296524" y="4716328"/>
                  </a:lnTo>
                  <a:lnTo>
                    <a:pt x="1660489" y="4716328"/>
                  </a:lnTo>
                  <a:lnTo>
                    <a:pt x="1513760" y="4662625"/>
                  </a:lnTo>
                  <a:cubicBezTo>
                    <a:pt x="624187" y="4286367"/>
                    <a:pt x="0" y="3405523"/>
                    <a:pt x="0" y="2378892"/>
                  </a:cubicBezTo>
                  <a:cubicBezTo>
                    <a:pt x="0" y="1266709"/>
                    <a:pt x="732553" y="325622"/>
                    <a:pt x="1741475" y="11815"/>
                  </a:cubicBezTo>
                  <a:close/>
                </a:path>
              </a:pathLst>
            </a:custGeom>
            <a:blipFill dpi="0" rotWithShape="1">
              <a:blip r:embed="rId3">
                <a:alphaModFix amt="10000"/>
              </a:blip>
              <a:srcRect/>
              <a:stretch>
                <a:fillRect/>
              </a:stretch>
            </a:blipFill>
            <a:ln w="12700" cap="flat" cmpd="sng" algn="ctr">
              <a:noFill/>
              <a:prstDash val="solid"/>
              <a:miter lim="800000"/>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787569" y="1652329"/>
            <a:ext cx="615553" cy="3068323"/>
          </a:xfrm>
          <a:prstGeom prst="rect">
            <a:avLst/>
          </a:prstGeom>
        </p:spPr>
        <p:txBody>
          <a:bodyPr vert="eaVert" wrap="square">
            <a:spAutoFit/>
          </a:bodyPr>
          <a:lstStyle/>
          <a:p>
            <a:pPr algn="ctr"/>
            <a:r>
              <a:rPr lang="en-US" altLang="zh-CN" sz="2800" spc="300" dirty="0" smtClean="0">
                <a:solidFill>
                  <a:schemeClr val="bg1"/>
                </a:solidFill>
                <a:latin typeface="Tw Cen MT" panose="020B0602020104020603" pitchFamily="34" charset="0"/>
                <a:ea typeface="MS UI Gothic" panose="020B0600070205080204" pitchFamily="34" charset="-128"/>
              </a:rPr>
              <a:t>THANK YOU</a:t>
            </a:r>
            <a:endParaRPr lang="zh-CN" altLang="en-US" sz="2800" spc="300" dirty="0">
              <a:solidFill>
                <a:schemeClr val="bg1"/>
              </a:solidFill>
              <a:latin typeface="Tw Cen MT" panose="020B0602020104020603" pitchFamily="34" charset="0"/>
              <a:ea typeface="MS UI Gothic" panose="020B0600070205080204" pitchFamily="34" charset="-128"/>
            </a:endParaRPr>
          </a:p>
        </p:txBody>
      </p:sp>
      <p:sp>
        <p:nvSpPr>
          <p:cNvPr id="2" name="文本框 1"/>
          <p:cNvSpPr txBox="1"/>
          <p:nvPr/>
        </p:nvSpPr>
        <p:spPr>
          <a:xfrm>
            <a:off x="11018520" y="6263640"/>
            <a:ext cx="640080" cy="368300"/>
          </a:xfrm>
          <a:prstGeom prst="rect">
            <a:avLst/>
          </a:prstGeom>
          <a:noFill/>
        </p:spPr>
        <p:txBody>
          <a:bodyPr wrap="square" rtlCol="0">
            <a:spAutoFit/>
          </a:bodyPr>
          <a:p>
            <a:r>
              <a:rPr lang="en-US" altLang="zh-CN">
                <a:latin typeface="Eras Light ITC" panose="020B0402030504020804" charset="0"/>
                <a:ea typeface="等线 Light" panose="02010600030101010101" charset="-122"/>
                <a:cs typeface="Eras Light ITC" panose="020B0402030504020804" charset="0"/>
              </a:rPr>
              <a:t>Bao</a:t>
            </a:r>
            <a:endParaRPr lang="en-US" altLang="zh-CN">
              <a:latin typeface="Eras Light ITC" panose="020B0402030504020804" charset="0"/>
              <a:ea typeface="等线 Light" panose="02010600030101010101" charset="-122"/>
              <a:cs typeface="Eras Light ITC" panose="020B04020305040208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39881" y="906530"/>
            <a:ext cx="1107996" cy="1163139"/>
          </a:xfrm>
          <a:prstGeom prst="rect">
            <a:avLst/>
          </a:prstGeom>
        </p:spPr>
        <p:txBody>
          <a:bodyPr vert="eaVert" wrap="none">
            <a:spAutoFit/>
          </a:bodyPr>
          <a:lstStyle/>
          <a:p>
            <a:r>
              <a:rPr lang="en-US" altLang="zh-CN" sz="6000" spc="300" dirty="0" smtClean="0">
                <a:solidFill>
                  <a:srgbClr val="65544F"/>
                </a:solidFill>
                <a:latin typeface="Tw Cen MT" panose="020B0602020104020603" pitchFamily="34" charset="0"/>
                <a:ea typeface="MS UI Gothic" panose="020B0600070205080204" pitchFamily="34" charset="-128"/>
              </a:rPr>
              <a:t>S</a:t>
            </a:r>
            <a:r>
              <a:rPr lang="en-US" altLang="zh-CN" sz="2400" spc="300" dirty="0" smtClean="0">
                <a:solidFill>
                  <a:srgbClr val="65544F"/>
                </a:solidFill>
                <a:latin typeface="Tw Cen MT" panose="020B0602020104020603" pitchFamily="34" charset="0"/>
                <a:ea typeface="MS UI Gothic" panose="020B0600070205080204" pitchFamily="34" charset="-128"/>
              </a:rPr>
              <a:t>tory</a:t>
            </a:r>
            <a:endParaRPr lang="zh-CN" altLang="en-US" sz="2400" spc="300" dirty="0">
              <a:solidFill>
                <a:srgbClr val="65544F"/>
              </a:solidFill>
              <a:latin typeface="Tw Cen MT" panose="020B0602020104020603" pitchFamily="34" charset="0"/>
              <a:ea typeface="MS UI Gothic" panose="020B0600070205080204" pitchFamily="34" charset="-128"/>
            </a:endParaRPr>
          </a:p>
        </p:txBody>
      </p:sp>
      <p:sp>
        <p:nvSpPr>
          <p:cNvPr id="7" name="矩形 6"/>
          <p:cNvSpPr/>
          <p:nvPr/>
        </p:nvSpPr>
        <p:spPr>
          <a:xfrm>
            <a:off x="7170420" y="2069465"/>
            <a:ext cx="2951480" cy="1630045"/>
          </a:xfrm>
          <a:prstGeom prst="rect">
            <a:avLst/>
          </a:prstGeom>
        </p:spPr>
        <p:txBody>
          <a:bodyPr wrap="square">
            <a:spAutoFit/>
          </a:bodyPr>
          <a:lstStyle/>
          <a:p>
            <a:r>
              <a:rPr lang="zh-CN" altLang="en-US" sz="2000" dirty="0">
                <a:latin typeface="微软雅黑 Light" panose="020B0502040204020203" pitchFamily="34" charset="-122"/>
                <a:ea typeface="微软雅黑 Light" panose="020B0502040204020203" pitchFamily="34" charset="-122"/>
              </a:rPr>
              <a:t>20世纪初的呼兰，是位于松花江北岸的一座较为开化的小城。松花江支流呼兰河绕城而过，小城因此得名。</a:t>
            </a:r>
            <a:endParaRPr lang="zh-CN" altLang="en-US" sz="2000" dirty="0">
              <a:latin typeface="微软雅黑 Light" panose="020B0502040204020203" pitchFamily="34" charset="-122"/>
              <a:ea typeface="微软雅黑 Light" panose="020B0502040204020203" pitchFamily="34" charset="-122"/>
            </a:endParaRPr>
          </a:p>
        </p:txBody>
      </p:sp>
      <p:sp>
        <p:nvSpPr>
          <p:cNvPr id="12" name="矩形 11"/>
          <p:cNvSpPr/>
          <p:nvPr/>
        </p:nvSpPr>
        <p:spPr>
          <a:xfrm>
            <a:off x="8105300" y="5843257"/>
            <a:ext cx="425737" cy="36000"/>
          </a:xfrm>
          <a:prstGeom prst="rect">
            <a:avLst/>
          </a:prstGeom>
          <a:solidFill>
            <a:srgbClr val="9F8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0993879" y="2370643"/>
            <a:ext cx="0" cy="3472614"/>
          </a:xfrm>
          <a:prstGeom prst="line">
            <a:avLst/>
          </a:prstGeom>
          <a:ln w="25400">
            <a:solidFill>
              <a:srgbClr val="65544F"/>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5389" y="552587"/>
            <a:ext cx="1821180" cy="706755"/>
          </a:xfrm>
          <a:prstGeom prst="rect">
            <a:avLst/>
          </a:prstGeom>
        </p:spPr>
        <p:txBody>
          <a:bodyPr vert="horz" wrap="none">
            <a:spAutoFit/>
          </a:bodyPr>
          <a:lstStyle/>
          <a:p>
            <a:r>
              <a:rPr lang="zh-CN" altLang="en-US" sz="4000" spc="300" dirty="0">
                <a:solidFill>
                  <a:schemeClr val="bg1"/>
                </a:solidFill>
                <a:latin typeface="等线 Light" panose="02010600030101010101" charset="-122"/>
                <a:ea typeface="等线 Light" panose="02010600030101010101" charset="-122"/>
              </a:rPr>
              <a:t>呼兰河</a:t>
            </a:r>
            <a:endParaRPr lang="zh-CN" altLang="en-US" sz="4000" spc="300" dirty="0">
              <a:solidFill>
                <a:schemeClr val="bg1"/>
              </a:solidFill>
              <a:latin typeface="等线 Light" panose="02010600030101010101" charset="-122"/>
              <a:ea typeface="等线 Light" panose="02010600030101010101" charset="-122"/>
            </a:endParaRPr>
          </a:p>
        </p:txBody>
      </p:sp>
      <p:sp>
        <p:nvSpPr>
          <p:cNvPr id="21" name="矩形 20"/>
          <p:cNvSpPr/>
          <p:nvPr/>
        </p:nvSpPr>
        <p:spPr>
          <a:xfrm>
            <a:off x="419946" y="1438466"/>
            <a:ext cx="2399454" cy="353943"/>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1107440" y="1791970"/>
            <a:ext cx="5495290" cy="3914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8178920" y="2030004"/>
            <a:ext cx="1552138" cy="1552138"/>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2166805" y="2030004"/>
            <a:ext cx="1552138" cy="1552138"/>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18" name="矩形 17"/>
          <p:cNvSpPr/>
          <p:nvPr/>
        </p:nvSpPr>
        <p:spPr>
          <a:xfrm>
            <a:off x="4840725" y="53928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家族兴衰</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1174750" y="4359275"/>
            <a:ext cx="4131945" cy="1630045"/>
          </a:xfrm>
          <a:prstGeom prst="rect">
            <a:avLst/>
          </a:prstGeom>
        </p:spPr>
        <p:txBody>
          <a:bodyPr wrap="square">
            <a:spAutoFit/>
          </a:bodyPr>
          <a:lstStyle/>
          <a:p>
            <a:pPr algn="ctr"/>
            <a:r>
              <a:rPr lang="en-US" altLang="zh-CN" sz="20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据修撰于1935年8月的《东昌张氏宗谱书》记载，萧红祖籍山东东昌府莘县长兴社杨皮营村（今属山东省聊城市莘县），先祖张岱于清乾隆年间携妻章氏逃荒关东</a:t>
            </a:r>
            <a:endParaRPr lang="en-US" altLang="zh-CN" sz="20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sp>
        <p:nvSpPr>
          <p:cNvPr id="2" name="矩形 1"/>
          <p:cNvSpPr/>
          <p:nvPr/>
        </p:nvSpPr>
        <p:spPr>
          <a:xfrm>
            <a:off x="6888480" y="4773930"/>
            <a:ext cx="4131945" cy="1322070"/>
          </a:xfrm>
          <a:prstGeom prst="rect">
            <a:avLst/>
          </a:prstGeom>
        </p:spPr>
        <p:txBody>
          <a:bodyPr wrap="square">
            <a:spAutoFit/>
          </a:bodyPr>
          <a:p>
            <a:pPr algn="ctr"/>
            <a:r>
              <a:rPr lang="zh-CN" altLang="en-US" sz="200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sym typeface="+mn-ea"/>
              </a:rPr>
              <a:t>萧红祖父张维祯（1849—1929），他读过私塾，虽不善农商，但极为善良</a:t>
            </a:r>
            <a:endParaRPr lang="zh-CN" altLang="en-US" sz="200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a:p>
            <a:pPr algn="ctr"/>
            <a:endParaRPr lang="zh-CN" altLang="en-US" sz="20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pic>
        <p:nvPicPr>
          <p:cNvPr id="5" name="图片 4"/>
          <p:cNvPicPr>
            <a:picLocks noChangeAspect="1"/>
          </p:cNvPicPr>
          <p:nvPr/>
        </p:nvPicPr>
        <p:blipFill>
          <a:blip r:embed="rId2"/>
          <a:stretch>
            <a:fillRect/>
          </a:stretch>
        </p:blipFill>
        <p:spPr>
          <a:xfrm>
            <a:off x="7679055" y="1245870"/>
            <a:ext cx="2552065" cy="32664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2824"/>
        </a:solidFill>
        <a:effectLst/>
      </p:bgPr>
    </p:bg>
    <p:spTree>
      <p:nvGrpSpPr>
        <p:cNvPr id="1" name=""/>
        <p:cNvGrpSpPr/>
        <p:nvPr/>
      </p:nvGrpSpPr>
      <p:grpSpPr>
        <a:xfrm>
          <a:off x="0" y="0"/>
          <a:ext cx="0" cy="0"/>
          <a:chOff x="0" y="0"/>
          <a:chExt cx="0" cy="0"/>
        </a:xfrm>
      </p:grpSpPr>
      <p:sp>
        <p:nvSpPr>
          <p:cNvPr id="11" name="矩形 10"/>
          <p:cNvSpPr/>
          <p:nvPr/>
        </p:nvSpPr>
        <p:spPr>
          <a:xfrm>
            <a:off x="0" y="889842"/>
            <a:ext cx="12192000" cy="5037826"/>
          </a:xfrm>
          <a:prstGeom prst="rect">
            <a:avLst/>
          </a:prstGeom>
          <a:solidFill>
            <a:srgbClr val="251F1D"/>
          </a:solidFill>
          <a:effectLst>
            <a:outerShdw blurRad="558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17865" y="1365541"/>
            <a:ext cx="3097555" cy="1322070"/>
          </a:xfrm>
          <a:prstGeom prst="rect">
            <a:avLst/>
          </a:prstGeom>
        </p:spPr>
        <p:txBody>
          <a:bodyPr wrap="square">
            <a:spAutoFit/>
          </a:bodyPr>
          <a:lstStyle/>
          <a:p>
            <a:r>
              <a:rPr lang="zh-CN" altLang="en-US" sz="2000" dirty="0">
                <a:solidFill>
                  <a:schemeClr val="bg1">
                    <a:lumMod val="85000"/>
                  </a:schemeClr>
                </a:solidFill>
                <a:latin typeface="微软雅黑 Light" panose="020B0502040204020203" pitchFamily="34" charset="-122"/>
                <a:ea typeface="微软雅黑 Light" panose="020B0502040204020203" pitchFamily="34" charset="-122"/>
              </a:rPr>
              <a:t>萧红祖母范氏（1848—1917），在所有张家亲戚的记忆中，她都是一个神神道道的人</a:t>
            </a:r>
            <a:endParaRPr lang="zh-CN" altLang="en-US" sz="2000"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4" name="矩形 13"/>
          <p:cNvSpPr/>
          <p:nvPr/>
        </p:nvSpPr>
        <p:spPr>
          <a:xfrm>
            <a:off x="10939822" y="1586781"/>
            <a:ext cx="553998" cy="1821974"/>
          </a:xfrm>
          <a:prstGeom prst="rect">
            <a:avLst/>
          </a:prstGeom>
        </p:spPr>
        <p:txBody>
          <a:bodyPr vert="eaVert" wrap="none">
            <a:spAutoFit/>
          </a:bodyPr>
          <a:lstStyle/>
          <a:p>
            <a:r>
              <a:rPr lang="en-US" altLang="zh-CN" sz="2400" dirty="0" smtClean="0">
                <a:solidFill>
                  <a:srgbClr val="3D3330"/>
                </a:solidFill>
                <a:latin typeface="Tw Cen MT" panose="020B0602020104020603" pitchFamily="34" charset="0"/>
              </a:rPr>
              <a:t>D I A R Y .  .  .</a:t>
            </a:r>
            <a:endParaRPr lang="zh-CN" altLang="en-US" sz="2400" dirty="0">
              <a:solidFill>
                <a:srgbClr val="3D3330"/>
              </a:solidFill>
              <a:latin typeface="Tw Cen MT" panose="020B0602020104020603" pitchFamily="34" charset="0"/>
            </a:endParaRPr>
          </a:p>
        </p:txBody>
      </p:sp>
      <p:sp>
        <p:nvSpPr>
          <p:cNvPr id="15" name="矩形 14"/>
          <p:cNvSpPr/>
          <p:nvPr/>
        </p:nvSpPr>
        <p:spPr>
          <a:xfrm>
            <a:off x="422666" y="1561263"/>
            <a:ext cx="644525" cy="929640"/>
          </a:xfrm>
          <a:prstGeom prst="rect">
            <a:avLst/>
          </a:prstGeom>
        </p:spPr>
        <p:txBody>
          <a:bodyPr vert="eaVert" wrap="none">
            <a:spAutoFit/>
          </a:bodyPr>
          <a:lstStyle/>
          <a:p>
            <a:r>
              <a:rPr lang="zh-CN" altLang="en-US" sz="3000" spc="300" dirty="0">
                <a:solidFill>
                  <a:schemeClr val="bg1">
                    <a:lumMod val="65000"/>
                  </a:schemeClr>
                </a:solidFill>
                <a:latin typeface="Tw Cen MT" panose="020B0602020104020603" pitchFamily="34" charset="0"/>
                <a:ea typeface="MS UI Gothic" panose="020B0600070205080204" pitchFamily="34" charset="-128"/>
              </a:rPr>
              <a:t>家族</a:t>
            </a:r>
            <a:endParaRPr lang="zh-CN" altLang="en-US" sz="3000" spc="300" dirty="0">
              <a:solidFill>
                <a:schemeClr val="bg1">
                  <a:lumMod val="65000"/>
                </a:schemeClr>
              </a:solidFill>
              <a:latin typeface="Tw Cen MT" panose="020B0602020104020603" pitchFamily="34" charset="0"/>
              <a:ea typeface="MS UI Gothic" panose="020B0600070205080204" pitchFamily="34" charset="-128"/>
            </a:endParaRPr>
          </a:p>
        </p:txBody>
      </p:sp>
      <p:pic>
        <p:nvPicPr>
          <p:cNvPr id="4" name="图片 3"/>
          <p:cNvPicPr>
            <a:picLocks noChangeAspect="1"/>
          </p:cNvPicPr>
          <p:nvPr/>
        </p:nvPicPr>
        <p:blipFill>
          <a:blip r:embed="rId1"/>
          <a:stretch>
            <a:fillRect/>
          </a:stretch>
        </p:blipFill>
        <p:spPr>
          <a:xfrm>
            <a:off x="1268730" y="889635"/>
            <a:ext cx="2552065" cy="3256915"/>
          </a:xfrm>
          <a:prstGeom prst="rect">
            <a:avLst/>
          </a:prstGeom>
        </p:spPr>
      </p:pic>
      <p:pic>
        <p:nvPicPr>
          <p:cNvPr id="5" name="图片 4"/>
          <p:cNvPicPr>
            <a:picLocks noChangeAspect="1"/>
          </p:cNvPicPr>
          <p:nvPr/>
        </p:nvPicPr>
        <p:blipFill>
          <a:blip r:embed="rId2"/>
          <a:stretch>
            <a:fillRect/>
          </a:stretch>
        </p:blipFill>
        <p:spPr>
          <a:xfrm>
            <a:off x="4712970" y="3408680"/>
            <a:ext cx="2232660" cy="2857500"/>
          </a:xfrm>
          <a:prstGeom prst="rect">
            <a:avLst/>
          </a:prstGeom>
        </p:spPr>
      </p:pic>
      <p:sp>
        <p:nvSpPr>
          <p:cNvPr id="6" name="矩形 5"/>
          <p:cNvSpPr/>
          <p:nvPr/>
        </p:nvSpPr>
        <p:spPr>
          <a:xfrm>
            <a:off x="7567185" y="3201961"/>
            <a:ext cx="3097555" cy="1630045"/>
          </a:xfrm>
          <a:prstGeom prst="rect">
            <a:avLst/>
          </a:prstGeom>
        </p:spPr>
        <p:txBody>
          <a:bodyPr wrap="square">
            <a:spAutoFit/>
          </a:bodyPr>
          <a:p>
            <a:r>
              <a:rPr lang="zh-CN" altLang="en-US" sz="2000" dirty="0">
                <a:solidFill>
                  <a:schemeClr val="bg1">
                    <a:lumMod val="85000"/>
                  </a:schemeClr>
                </a:solidFill>
                <a:latin typeface="微软雅黑 Light" panose="020B0502040204020203" pitchFamily="34" charset="-122"/>
                <a:ea typeface="微软雅黑 Light" panose="020B0502040204020203" pitchFamily="34" charset="-122"/>
              </a:rPr>
              <a:t>萧红父亲张廷举（1888—1959），他是个兼容新旧的小知识分子，经历四个政治时期，安然活到古稀之年</a:t>
            </a:r>
            <a:endParaRPr lang="zh-CN" altLang="en-US" sz="2000"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7701280" y="5074285"/>
            <a:ext cx="2540000" cy="1322070"/>
          </a:xfrm>
          <a:prstGeom prst="rect">
            <a:avLst/>
          </a:prstGeom>
          <a:noFill/>
        </p:spPr>
        <p:txBody>
          <a:bodyPr wrap="square" rtlCol="0" anchor="t">
            <a:spAutoFit/>
          </a:bodyPr>
          <a:p>
            <a:r>
              <a:rPr lang="zh-CN" altLang="en-US" sz="2000">
                <a:solidFill>
                  <a:schemeClr val="bg1"/>
                </a:solidFill>
                <a:latin typeface="等线 Light" panose="02010600030101010101" charset="-122"/>
                <a:ea typeface="等线 Light" panose="02010600030101010101" charset="-122"/>
              </a:rPr>
              <a:t>出任过小学校长、通俗出版社社长、义务教育委员会委员长、县教育局局长等职</a:t>
            </a:r>
            <a:endParaRPr lang="zh-CN" altLang="en-US" sz="2000">
              <a:solidFill>
                <a:schemeClr val="bg1"/>
              </a:solidFill>
              <a:latin typeface="等线 Light" panose="02010600030101010101" charset="-122"/>
              <a:ea typeface="等线 Light"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2166805" y="2030004"/>
            <a:ext cx="1552138" cy="1552138"/>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18" name="矩形 17"/>
          <p:cNvSpPr/>
          <p:nvPr/>
        </p:nvSpPr>
        <p:spPr>
          <a:xfrm>
            <a:off x="4840725" y="53928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身世之谜</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5792470" y="3030220"/>
            <a:ext cx="4131945" cy="1814830"/>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1911年6月2日（农历五月初六），萧红出生于呼兰城内龙王庙路南的张家大院。</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pic>
        <p:nvPicPr>
          <p:cNvPr id="4" name="图片 3" descr="472309f79052982290f45e51ddca7bcb0b46d459[1]"/>
          <p:cNvPicPr>
            <a:picLocks noChangeAspect="1"/>
          </p:cNvPicPr>
          <p:nvPr/>
        </p:nvPicPr>
        <p:blipFill>
          <a:blip r:embed="rId2"/>
          <a:stretch>
            <a:fillRect/>
          </a:stretch>
        </p:blipFill>
        <p:spPr>
          <a:xfrm>
            <a:off x="1666875" y="2030095"/>
            <a:ext cx="2552065" cy="35617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840725" y="539283"/>
            <a:ext cx="309880" cy="706755"/>
          </a:xfrm>
          <a:prstGeom prst="rect">
            <a:avLst/>
          </a:prstGeom>
        </p:spPr>
        <p:txBody>
          <a:bodyPr wrap="none">
            <a:spAutoFit/>
          </a:bodyPr>
          <a:lstStyle/>
          <a:p>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4" name="文本框 3"/>
          <p:cNvSpPr txBox="1"/>
          <p:nvPr/>
        </p:nvSpPr>
        <p:spPr>
          <a:xfrm>
            <a:off x="513715" y="1582420"/>
            <a:ext cx="9565005" cy="3538220"/>
          </a:xfrm>
          <a:prstGeom prst="rect">
            <a:avLst/>
          </a:prstGeom>
          <a:noFill/>
        </p:spPr>
        <p:txBody>
          <a:bodyPr wrap="square" rtlCol="0" anchor="t">
            <a:spAutoFit/>
          </a:bodyPr>
          <a:p>
            <a:r>
              <a:rPr lang="zh-CN" altLang="en-US" sz="2800">
                <a:latin typeface="等线 Light" panose="02010600030101010101" charset="-122"/>
                <a:ea typeface="等线 Light" panose="02010600030101010101" charset="-122"/>
                <a:cs typeface="等线 Light" panose="02010600030101010101" charset="-122"/>
              </a:rPr>
              <a:t>曹革成在2005年出版的《我的婶婶萧红》一书中，援引萧红小姨梁静芝的回忆说：“在当时呼兰的老人们中有传说，男莫占三、六、九；女莫占二、五、八，说是女孩五月初五出生，很不吉利</a:t>
            </a:r>
            <a:endParaRPr lang="zh-CN" altLang="en-US" sz="2800">
              <a:latin typeface="等线 Light" panose="02010600030101010101" charset="-122"/>
              <a:ea typeface="等线 Light" panose="02010600030101010101" charset="-122"/>
              <a:cs typeface="等线 Light" panose="02010600030101010101" charset="-122"/>
            </a:endParaRPr>
          </a:p>
          <a:p>
            <a:endParaRPr lang="zh-CN" altLang="en-US" sz="2800">
              <a:latin typeface="等线 Light" panose="02010600030101010101" charset="-122"/>
              <a:ea typeface="等线 Light" panose="02010600030101010101" charset="-122"/>
              <a:cs typeface="等线 Light" panose="02010600030101010101" charset="-122"/>
            </a:endParaRPr>
          </a:p>
          <a:p>
            <a:r>
              <a:rPr lang="zh-CN" altLang="en-US" sz="2800">
                <a:latin typeface="等线 Light" panose="02010600030101010101" charset="-122"/>
                <a:ea typeface="等线 Light" panose="02010600030101010101" charset="-122"/>
                <a:cs typeface="等线 Light" panose="02010600030101010101" charset="-122"/>
              </a:rPr>
              <a:t>铁峰《萧红生平事迹考》记载，他曾经寻访到张廷举的老朋友于兴阁，于老先生谈及数月前曾听张廷举亲口说萧红是宣统三年五月初六生人。</a:t>
            </a:r>
            <a:endParaRPr lang="zh-CN" altLang="en-US" sz="2800">
              <a:latin typeface="等线 Light" panose="02010600030101010101" charset="-122"/>
              <a:ea typeface="等线 Light" panose="02010600030101010101" charset="-122"/>
              <a:cs typeface="等线 Light" panose="0201060003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l="19933" t="26151" r="29106" b="22889"/>
          <a:stretch>
            <a:fillRect/>
          </a:stretch>
        </p:blipFill>
        <p:spPr>
          <a:xfrm>
            <a:off x="2166805" y="2030004"/>
            <a:ext cx="1552138" cy="1552138"/>
          </a:xfrm>
          <a:custGeom>
            <a:avLst/>
            <a:gdLst>
              <a:gd name="connsiteX0" fmla="*/ 1747438 w 3494876"/>
              <a:gd name="connsiteY0" fmla="*/ 0 h 3494876"/>
              <a:gd name="connsiteX1" fmla="*/ 3494876 w 3494876"/>
              <a:gd name="connsiteY1" fmla="*/ 1747438 h 3494876"/>
              <a:gd name="connsiteX2" fmla="*/ 1747438 w 3494876"/>
              <a:gd name="connsiteY2" fmla="*/ 3494876 h 3494876"/>
              <a:gd name="connsiteX3" fmla="*/ 0 w 3494876"/>
              <a:gd name="connsiteY3" fmla="*/ 1747438 h 3494876"/>
              <a:gd name="connsiteX4" fmla="*/ 1747438 w 3494876"/>
              <a:gd name="connsiteY4" fmla="*/ 0 h 349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76" h="3494876">
                <a:moveTo>
                  <a:pt x="1747438" y="0"/>
                </a:moveTo>
                <a:cubicBezTo>
                  <a:pt x="2712521" y="0"/>
                  <a:pt x="3494876" y="782355"/>
                  <a:pt x="3494876" y="1747438"/>
                </a:cubicBezTo>
                <a:cubicBezTo>
                  <a:pt x="3494876" y="2712521"/>
                  <a:pt x="2712521" y="3494876"/>
                  <a:pt x="1747438" y="3494876"/>
                </a:cubicBezTo>
                <a:cubicBezTo>
                  <a:pt x="782355" y="3494876"/>
                  <a:pt x="0" y="2712521"/>
                  <a:pt x="0" y="1747438"/>
                </a:cubicBezTo>
                <a:cubicBezTo>
                  <a:pt x="0" y="782355"/>
                  <a:pt x="782355" y="0"/>
                  <a:pt x="1747438" y="0"/>
                </a:cubicBezTo>
                <a:close/>
              </a:path>
            </a:pathLst>
          </a:custGeom>
          <a:effectLst>
            <a:outerShdw blurRad="254000" dist="38100" dir="5400000" algn="t" rotWithShape="0">
              <a:prstClr val="black">
                <a:alpha val="40000"/>
              </a:prstClr>
            </a:outerShdw>
          </a:effectLst>
        </p:spPr>
      </p:pic>
      <p:sp>
        <p:nvSpPr>
          <p:cNvPr id="18" name="矩形 17"/>
          <p:cNvSpPr/>
          <p:nvPr/>
        </p:nvSpPr>
        <p:spPr>
          <a:xfrm>
            <a:off x="4840725" y="539283"/>
            <a:ext cx="2367280" cy="706755"/>
          </a:xfrm>
          <a:prstGeom prst="rect">
            <a:avLst/>
          </a:prstGeom>
        </p:spPr>
        <p:txBody>
          <a:bodyPr wrap="none">
            <a:spAutoFit/>
          </a:bodyPr>
          <a:lstStyle/>
          <a:p>
            <a:r>
              <a:rPr lang="zh-CN" altLang="en-US" sz="4000" spc="300" dirty="0">
                <a:solidFill>
                  <a:srgbClr val="65544F"/>
                </a:solidFill>
                <a:latin typeface="等线 Light" panose="02010600030101010101" charset="-122"/>
                <a:ea typeface="等线 Light" panose="02010600030101010101" charset="-122"/>
              </a:rPr>
              <a:t>身世之谜</a:t>
            </a:r>
            <a:endParaRPr lang="zh-CN" altLang="en-US" sz="4000" spc="300" dirty="0">
              <a:solidFill>
                <a:srgbClr val="65544F"/>
              </a:solidFill>
              <a:latin typeface="等线 Light" panose="02010600030101010101" charset="-122"/>
              <a:ea typeface="等线 Light" panose="02010600030101010101" charset="-122"/>
            </a:endParaRPr>
          </a:p>
        </p:txBody>
      </p:sp>
      <p:sp>
        <p:nvSpPr>
          <p:cNvPr id="21" name="矩形 20"/>
          <p:cNvSpPr/>
          <p:nvPr/>
        </p:nvSpPr>
        <p:spPr>
          <a:xfrm>
            <a:off x="2267040" y="2447050"/>
            <a:ext cx="1351280" cy="398780"/>
          </a:xfrm>
          <a:prstGeom prst="rect">
            <a:avLst/>
          </a:prstGeom>
        </p:spPr>
        <p:txBody>
          <a:bodyPr wrap="none">
            <a:spAutoFit/>
          </a:bodyPr>
          <a:lstStyle/>
          <a:p>
            <a:r>
              <a:rPr lang="zh-CN" altLang="en-US" sz="2000" spc="300" dirty="0">
                <a:solidFill>
                  <a:schemeClr val="bg1"/>
                </a:solidFill>
                <a:latin typeface="等线 Light" panose="02010600030101010101" charset="-122"/>
                <a:ea typeface="等线 Light" panose="02010600030101010101" charset="-122"/>
              </a:rPr>
              <a:t>没有图片</a:t>
            </a:r>
            <a:endParaRPr lang="zh-CN" altLang="en-US" sz="2000" spc="300" dirty="0">
              <a:solidFill>
                <a:schemeClr val="bg1"/>
              </a:solidFill>
              <a:latin typeface="等线 Light" panose="02010600030101010101" charset="-122"/>
              <a:ea typeface="等线 Light" panose="02010600030101010101" charset="-122"/>
            </a:endParaRPr>
          </a:p>
        </p:txBody>
      </p:sp>
      <p:sp>
        <p:nvSpPr>
          <p:cNvPr id="23" name="矩形 22"/>
          <p:cNvSpPr/>
          <p:nvPr/>
        </p:nvSpPr>
        <p:spPr>
          <a:xfrm>
            <a:off x="9197885" y="3183015"/>
            <a:ext cx="532518" cy="707886"/>
          </a:xfrm>
          <a:prstGeom prst="rect">
            <a:avLst/>
          </a:prstGeom>
        </p:spPr>
        <p:txBody>
          <a:bodyPr wrap="none">
            <a:spAutoFit/>
          </a:bodyPr>
          <a:lstStyle/>
          <a:p>
            <a:r>
              <a:rPr lang="en-US" altLang="zh-CN" sz="4000" spc="300" dirty="0" smtClean="0">
                <a:solidFill>
                  <a:schemeClr val="bg1"/>
                </a:solidFill>
                <a:latin typeface="Tw Cen MT" panose="020B0602020104020603" pitchFamily="34" charset="0"/>
                <a:ea typeface="MS UI Gothic" panose="020B0600070205080204" pitchFamily="34" charset="-128"/>
              </a:rPr>
              <a:t>C</a:t>
            </a:r>
            <a:endParaRPr lang="zh-CN" altLang="en-US" sz="4000" spc="300" dirty="0">
              <a:solidFill>
                <a:schemeClr val="bg1"/>
              </a:solidFill>
              <a:latin typeface="Tw Cen MT" panose="020B0602020104020603" pitchFamily="34" charset="0"/>
              <a:ea typeface="MS UI Gothic" panose="020B0600070205080204" pitchFamily="34" charset="-128"/>
            </a:endParaRPr>
          </a:p>
        </p:txBody>
      </p:sp>
      <p:sp>
        <p:nvSpPr>
          <p:cNvPr id="3" name="矩形 2"/>
          <p:cNvSpPr/>
          <p:nvPr/>
        </p:nvSpPr>
        <p:spPr>
          <a:xfrm>
            <a:off x="5640070" y="2447290"/>
            <a:ext cx="5869305" cy="3538220"/>
          </a:xfrm>
          <a:prstGeom prst="rect">
            <a:avLst/>
          </a:prstGeom>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9月1日，萧军在给萧红的第13封信做注释时谈到萧红的弟弟张秀珂曾经疑心张廷举并不是他和姐姐的亲生父亲，而他们的生父是张家的一个地户。萧红母亲与雇主张廷举</a:t>
            </a:r>
            <a:r>
              <a:rPr lang="zh-CN" altLang="en-US"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发生关系</a:t>
            </a:r>
            <a:r>
              <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rPr>
              <a:t>后，伙同张廷举谋害了自己的丈夫，然后带着萧红和张秀珂来到张家，并改姓张。</a:t>
            </a:r>
            <a:endParaRPr lang="en-US" altLang="zh-CN" sz="2800" dirty="0">
              <a:solidFill>
                <a:schemeClr val="tx1"/>
              </a:solidFill>
              <a:effectLst>
                <a:outerShdw blurRad="38100" dist="19050" dir="2700000" algn="tl" rotWithShape="0">
                  <a:schemeClr val="dk1">
                    <a:alpha val="40000"/>
                  </a:schemeClr>
                </a:outerShdw>
              </a:effectLst>
              <a:latin typeface="等线 Light" panose="02010600030101010101" charset="-122"/>
              <a:ea typeface="等线 Light" panose="02010600030101010101" charset="-122"/>
              <a:cs typeface="等线 Light" panose="02010600030101010101" charset="-122"/>
            </a:endParaRPr>
          </a:p>
        </p:txBody>
      </p:sp>
      <p:pic>
        <p:nvPicPr>
          <p:cNvPr id="4" name="图片 3" descr="472309f79052982290f45e51ddca7bcb0b46d459[1]"/>
          <p:cNvPicPr>
            <a:picLocks noChangeAspect="1"/>
          </p:cNvPicPr>
          <p:nvPr/>
        </p:nvPicPr>
        <p:blipFill>
          <a:blip r:embed="rId2"/>
          <a:stretch>
            <a:fillRect/>
          </a:stretch>
        </p:blipFill>
        <p:spPr>
          <a:xfrm>
            <a:off x="1666875" y="2030095"/>
            <a:ext cx="2552065" cy="356171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themeOverride>
</file>

<file path=docProps/app.xml><?xml version="1.0" encoding="utf-8"?>
<Properties xmlns="http://schemas.openxmlformats.org/officeDocument/2006/extended-properties" xmlns:vt="http://schemas.openxmlformats.org/officeDocument/2006/docPropsVTypes">
  <TotalTime>0</TotalTime>
  <Words>3040</Words>
  <Application>WPS 演示</Application>
  <PresentationFormat>宽屏</PresentationFormat>
  <Paragraphs>237</Paragraphs>
  <Slides>31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宋体</vt:lpstr>
      <vt:lpstr>Wingdings</vt:lpstr>
      <vt:lpstr>等线 Light</vt:lpstr>
      <vt:lpstr>Tw Cen MT</vt:lpstr>
      <vt:lpstr>MS UI Gothic</vt:lpstr>
      <vt:lpstr>微软雅黑 Light</vt:lpstr>
      <vt:lpstr>微软雅黑</vt:lpstr>
      <vt:lpstr>Arial Unicode MS</vt:lpstr>
      <vt:lpstr>Calibri Light</vt:lpstr>
      <vt:lpstr>Calibri</vt:lpstr>
      <vt:lpstr>华文中宋</vt:lpstr>
      <vt:lpstr>Eras Light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Bao</cp:lastModifiedBy>
  <cp:revision>65</cp:revision>
  <dcterms:created xsi:type="dcterms:W3CDTF">2015-05-05T08:02:00Z</dcterms:created>
  <dcterms:modified xsi:type="dcterms:W3CDTF">2019-03-14T16:57:47Z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2052-10.8.2.6837</vt:lpwstr>
  </property>
</Properties>
</file>