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6" r:id="rId3"/>
    <p:sldId id="640" r:id="rId5"/>
    <p:sldId id="570" r:id="rId6"/>
    <p:sldId id="405" r:id="rId7"/>
    <p:sldId id="620" r:id="rId8"/>
    <p:sldId id="629" r:id="rId9"/>
    <p:sldId id="608" r:id="rId10"/>
    <p:sldId id="610" r:id="rId11"/>
    <p:sldId id="617" r:id="rId12"/>
    <p:sldId id="623" r:id="rId13"/>
    <p:sldId id="637" r:id="rId14"/>
    <p:sldId id="639" r:id="rId15"/>
    <p:sldId id="621" r:id="rId16"/>
    <p:sldId id="632" r:id="rId17"/>
    <p:sldId id="622" r:id="rId18"/>
    <p:sldId id="624" r:id="rId19"/>
    <p:sldId id="638" r:id="rId20"/>
    <p:sldId id="663" r:id="rId21"/>
    <p:sldId id="633" r:id="rId22"/>
    <p:sldId id="644" r:id="rId23"/>
    <p:sldId id="643" r:id="rId24"/>
    <p:sldId id="631" r:id="rId25"/>
    <p:sldId id="635" r:id="rId26"/>
    <p:sldId id="645" r:id="rId27"/>
    <p:sldId id="63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32735D"/>
    <a:srgbClr val="4AA40C"/>
    <a:srgbClr val="224E3F"/>
    <a:srgbClr val="245343"/>
    <a:srgbClr val="FF6D6D"/>
    <a:srgbClr val="163629"/>
    <a:srgbClr val="FFFFFF"/>
    <a:srgbClr val="DF661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BFC08-A47B-4094-A792-5A895B3124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D098D-404B-4D21-B769-3031EF02FE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512F-DFD7-4821-B034-426BBC276F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5B6B-7808-4B5A-BB24-BCECE80666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Relationship Id="rId3" Type="http://schemas.openxmlformats.org/officeDocument/2006/relationships/hyperlink" Target="http://www.woshipm.com/evaluating/1053804.html" TargetMode="External"/><Relationship Id="rId2" Type="http://schemas.openxmlformats.org/officeDocument/2006/relationships/image" Target="../media/image42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blog.csdn.net/qq38969070/article/details/80705207" TargetMode="External"/><Relationship Id="rId4" Type="http://schemas.openxmlformats.org/officeDocument/2006/relationships/hyperlink" Target="https://blog.csdn.net/qq_36667170/article/details/79085301?depth_1-utm_source=distribute.pc_relevant.none-task&amp;utm_source=distribute.pc_relevant.none-task" TargetMode="External"/><Relationship Id="rId3" Type="http://schemas.openxmlformats.org/officeDocument/2006/relationships/hyperlink" Target="https://blog.csdn.net/jackieleewelas/article/details/89303306" TargetMode="External"/><Relationship Id="rId2" Type="http://schemas.openxmlformats.org/officeDocument/2006/relationships/hyperlink" Target="https://www.jianshu.com/p/2ec678ba1d57" TargetMode="External"/><Relationship Id="rId1" Type="http://schemas.openxmlformats.org/officeDocument/2006/relationships/hyperlink" Target="https://www.jianshu.com/p/9da20e7af94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1882" y="-1"/>
            <a:ext cx="54718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" name="PA_图片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110978" y="1401784"/>
            <a:ext cx="5081245" cy="469990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4"/>
            </p:custDataLst>
          </p:nvPr>
        </p:nvSpPr>
        <p:spPr>
          <a:xfrm>
            <a:off x="4753391" y="2259657"/>
            <a:ext cx="8195956" cy="91285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en-US" altLang="zh-CN" sz="53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53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53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533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_文本框 10"/>
          <p:cNvSpPr txBox="1"/>
          <p:nvPr>
            <p:custDataLst>
              <p:tags r:id="rId5"/>
            </p:custDataLst>
          </p:nvPr>
        </p:nvSpPr>
        <p:spPr>
          <a:xfrm>
            <a:off x="5123725" y="3680007"/>
            <a:ext cx="7783332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组长：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谢子文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组员：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黄馨 梁泽生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8" name="PA_文本框 54"/>
          <p:cNvSpPr txBox="1"/>
          <p:nvPr>
            <p:custDataLst>
              <p:tags r:id="rId6"/>
            </p:custDataLst>
          </p:nvPr>
        </p:nvSpPr>
        <p:spPr>
          <a:xfrm>
            <a:off x="8466243" y="4083543"/>
            <a:ext cx="770253" cy="451267"/>
          </a:xfrm>
          <a:prstGeom prst="rect">
            <a:avLst/>
          </a:prstGeom>
          <a:noFill/>
        </p:spPr>
        <p:txBody>
          <a:bodyPr wrap="none" lIns="121846" tIns="60923" rIns="121846" bIns="60923" rtlCol="0">
            <a:spAutoFit/>
          </a:bodyPr>
          <a:lstStyle/>
          <a:p>
            <a:pPr algn="ctr"/>
            <a:r>
              <a: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G18</a:t>
            </a:r>
            <a:endParaRPr lang="en-US" altLang="zh-CN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PA_组合 25"/>
          <p:cNvGrpSpPr/>
          <p:nvPr>
            <p:custDataLst>
              <p:tags r:id="rId7"/>
            </p:custDataLst>
          </p:nvPr>
        </p:nvGrpSpPr>
        <p:grpSpPr>
          <a:xfrm>
            <a:off x="7009442" y="4683950"/>
            <a:ext cx="3770758" cy="306785"/>
            <a:chOff x="3153258" y="4604579"/>
            <a:chExt cx="2655192" cy="216024"/>
          </a:xfrm>
          <a:solidFill>
            <a:srgbClr val="51B3CD"/>
          </a:solidFill>
        </p:grpSpPr>
        <p:sp>
          <p:nvSpPr>
            <p:cNvPr id="10" name="圆角矩形 62"/>
            <p:cNvSpPr/>
            <p:nvPr/>
          </p:nvSpPr>
          <p:spPr>
            <a:xfrm>
              <a:off x="3153258" y="4604579"/>
              <a:ext cx="1313614" cy="2160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汇报人：谢子文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63"/>
            <p:cNvSpPr/>
            <p:nvPr/>
          </p:nvSpPr>
          <p:spPr>
            <a:xfrm>
              <a:off x="4565754" y="4604579"/>
              <a:ext cx="1242696" cy="2160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" name="PA_直接连接符 11"/>
          <p:cNvCxnSpPr/>
          <p:nvPr>
            <p:custDataLst>
              <p:tags r:id="rId8"/>
            </p:custDataLst>
          </p:nvPr>
        </p:nvCxnSpPr>
        <p:spPr>
          <a:xfrm flipH="1">
            <a:off x="9305570" y="4305993"/>
            <a:ext cx="2305608" cy="76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A_直接连接符 12"/>
          <p:cNvCxnSpPr/>
          <p:nvPr>
            <p:custDataLst>
              <p:tags r:id="rId9"/>
            </p:custDataLst>
          </p:nvPr>
        </p:nvCxnSpPr>
        <p:spPr>
          <a:xfrm flipH="1" flipV="1">
            <a:off x="5833574" y="4305993"/>
            <a:ext cx="2512131" cy="8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206236" y="3213874"/>
            <a:ext cx="177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微信小程序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/>
          <p:nvPr/>
        </p:nvSpPr>
        <p:spPr>
          <a:xfrm>
            <a:off x="7481929" y="2768356"/>
            <a:ext cx="3621959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蒸笼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统计总览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5"/>
          <p:cNvSpPr txBox="1"/>
          <p:nvPr/>
        </p:nvSpPr>
        <p:spPr>
          <a:xfrm>
            <a:off x="7481929" y="3428999"/>
            <a:ext cx="4387686" cy="2110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这是蒸笼，你可以在这里总览你的成果。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早期的迭代版本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中先暂时实现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</a:t>
            </a:r>
            <a:r>
              <a:rPr lang="en-US" altLang="zh-CN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中这种简单的统计数据（时间总和以及成功与失败的个数统计）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后期将会实现类似</a:t>
            </a:r>
            <a:r>
              <a:rPr lang="en-US" altLang="zh-CN" sz="1800" dirty="0">
                <a:solidFill>
                  <a:srgbClr val="00B05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Forest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里的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功能。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（对</a:t>
            </a:r>
            <a:r>
              <a:rPr lang="en-US" altLang="zh-CN" sz="1800" dirty="0">
                <a:solidFill>
                  <a:srgbClr val="00B05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Forest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不清楚的同学可见下一张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ppt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1" y="809640"/>
            <a:ext cx="2788642" cy="5378462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407"/>
          <p:cNvGrpSpPr/>
          <p:nvPr/>
        </p:nvGrpSpPr>
        <p:grpSpPr>
          <a:xfrm>
            <a:off x="6807770" y="2768356"/>
            <a:ext cx="581970" cy="582148"/>
            <a:chOff x="8876381" y="3510900"/>
            <a:chExt cx="720966" cy="720966"/>
          </a:xfrm>
        </p:grpSpPr>
        <p:sp>
          <p:nvSpPr>
            <p:cNvPr id="16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18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44161" y="6257973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图</a:t>
            </a:r>
            <a:r>
              <a:rPr lang="en-US" altLang="zh-CN" dirty="0"/>
              <a:t>1-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58663" y="6238239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图</a:t>
            </a:r>
            <a:r>
              <a:rPr lang="en-US" altLang="zh-CN" dirty="0"/>
              <a:t>2-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90" y="882650"/>
            <a:ext cx="2908300" cy="523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1" t="12370" r="18503" b="12372"/>
          <a:stretch>
            <a:fillRect/>
          </a:stretch>
        </p:blipFill>
        <p:spPr>
          <a:xfrm>
            <a:off x="5269907" y="2617946"/>
            <a:ext cx="6651984" cy="4057736"/>
          </a:xfrm>
          <a:prstGeom prst="rect">
            <a:avLst/>
          </a:prstGeom>
        </p:spPr>
      </p:pic>
      <p:sp>
        <p:nvSpPr>
          <p:cNvPr id="5" name="Text Placeholder 5"/>
          <p:cNvSpPr txBox="1"/>
          <p:nvPr/>
        </p:nvSpPr>
        <p:spPr>
          <a:xfrm>
            <a:off x="844334" y="660198"/>
            <a:ext cx="5883700" cy="365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Forest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</a:t>
            </a:r>
            <a:r>
              <a:rPr lang="en-US" altLang="zh-CN" sz="2400" b="1" dirty="0">
                <a:solidFill>
                  <a:schemeClr val="accent6"/>
                </a:solidFill>
                <a:latin typeface="Arial Black" panose="020B0A04020102020204" pitchFamily="34" charset="0"/>
                <a:ea typeface="新宋体" panose="02010609030101010101" pitchFamily="49" charset="-122"/>
              </a:rPr>
              <a:t>Forest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里，用户种植的每一棵树都会被安置在这个森林里。</a:t>
            </a:r>
            <a:endParaRPr lang="en-US" altLang="zh-CN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专注包子</a:t>
            </a:r>
            <a:r>
              <a:rPr lang="zh-CN" altLang="en-US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小程序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中将会有一个类似的功能，叫做</a:t>
            </a:r>
            <a:r>
              <a:rPr lang="zh-CN" altLang="en-US" sz="2400" b="1" dirty="0">
                <a:solidFill>
                  <a:schemeClr val="accent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蒸笼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，这里将会放置你所做的每一个包子，包括</a:t>
            </a:r>
            <a:r>
              <a:rPr lang="zh-CN" altLang="en-US" sz="2400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完成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的和</a:t>
            </a:r>
            <a:r>
              <a:rPr lang="zh-CN" altLang="en-US" sz="2400" b="1" dirty="0">
                <a:solidFill>
                  <a:srgbClr val="FF6D6D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没完成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的，就如同</a:t>
            </a:r>
            <a:r>
              <a:rPr lang="zh-CN" altLang="en-US" sz="2400" b="1" dirty="0">
                <a:solidFill>
                  <a:schemeClr val="accent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森林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里</a:t>
            </a:r>
            <a:r>
              <a:rPr lang="zh-CN" altLang="en-US" sz="2400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成熟的树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en-US" sz="2400" b="1" dirty="0">
                <a:solidFill>
                  <a:srgbClr val="FF6D6D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枯死的树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096000" y="1045632"/>
          <a:ext cx="4842936" cy="476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5367"/>
                <a:gridCol w="605367"/>
                <a:gridCol w="605367"/>
                <a:gridCol w="605367"/>
                <a:gridCol w="605367"/>
                <a:gridCol w="605367"/>
                <a:gridCol w="605367"/>
                <a:gridCol w="605367"/>
              </a:tblGrid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7"/>
          <p:cNvSpPr txBox="1"/>
          <p:nvPr/>
        </p:nvSpPr>
        <p:spPr>
          <a:xfrm>
            <a:off x="1253064" y="2202333"/>
            <a:ext cx="3621959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简单的</a:t>
            </a: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蒸笼</a:t>
            </a:r>
            <a:endParaRPr lang="en-US" altLang="zh-CN" sz="4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Placeholder 5"/>
          <p:cNvSpPr txBox="1"/>
          <p:nvPr/>
        </p:nvSpPr>
        <p:spPr>
          <a:xfrm>
            <a:off x="1253064" y="2862976"/>
            <a:ext cx="4211238" cy="2166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这是蒸笼，你可以在这里总览你的成果。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后期的迭代版本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中大概会实现如右图所示的表格状蒸笼，系统将用户做成的食品按序或者随机地摆放在表格中。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63840" y="6018415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表格状蒸笼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07"/>
          <p:cNvGrpSpPr/>
          <p:nvPr/>
        </p:nvGrpSpPr>
        <p:grpSpPr>
          <a:xfrm>
            <a:off x="7064605" y="2406977"/>
            <a:ext cx="581970" cy="582148"/>
            <a:chOff x="8876381" y="3510900"/>
            <a:chExt cx="720966" cy="720966"/>
          </a:xfrm>
        </p:grpSpPr>
        <p:sp>
          <p:nvSpPr>
            <p:cNvPr id="21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23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25" name="Text Placeholder 7"/>
          <p:cNvSpPr txBox="1"/>
          <p:nvPr/>
        </p:nvSpPr>
        <p:spPr>
          <a:xfrm>
            <a:off x="7799172" y="2406977"/>
            <a:ext cx="3621959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菜单栏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5"/>
          <p:cNvSpPr txBox="1"/>
          <p:nvPr/>
        </p:nvSpPr>
        <p:spPr>
          <a:xfrm>
            <a:off x="7799172" y="3067621"/>
            <a:ext cx="4211238" cy="163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50"/>
              </a:spcBef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</a:t>
            </a:r>
            <a:r>
              <a:rPr lang="zh-CN" altLang="en-US" sz="1800" b="1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菜单栏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，将采用侧边划入的动效，这是小程序更多丰富内容的入口。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蒸笼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时间历程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标签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成就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商店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以及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设置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None/>
            </a:pP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5" y="965200"/>
            <a:ext cx="2286635" cy="475107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1310124" y="5991290"/>
            <a:ext cx="18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Forest</a:t>
            </a:r>
            <a:r>
              <a:rPr lang="zh-CN" altLang="en-US" dirty="0"/>
              <a:t>的菜单栏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157124" y="6087678"/>
            <a:ext cx="167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原型设计图</a:t>
            </a:r>
            <a:r>
              <a:rPr lang="en-US" altLang="zh-CN" dirty="0"/>
              <a:t>-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95" y="843915"/>
            <a:ext cx="2747645" cy="487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40346" y="2589457"/>
            <a:ext cx="4346978" cy="2665290"/>
            <a:chOff x="6817939" y="2491798"/>
            <a:chExt cx="4346978" cy="2665290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7542958" y="2491798"/>
              <a:ext cx="3621959" cy="1170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历史时间轴</a:t>
              </a:r>
              <a:endPara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过去的时间做了哪些事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7542958" y="3662396"/>
              <a:ext cx="3621959" cy="149469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这里会有一条时间轴，你可以一直向下浏览。这条时间轴将会从你制作的第一个包子开始，记录每一次专注。</a:t>
              </a:r>
              <a:endPara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grpSp>
          <p:nvGrpSpPr>
            <p:cNvPr id="17" name="Group 407"/>
            <p:cNvGrpSpPr/>
            <p:nvPr/>
          </p:nvGrpSpPr>
          <p:grpSpPr>
            <a:xfrm>
              <a:off x="6817939" y="2491798"/>
              <a:ext cx="581970" cy="582148"/>
              <a:chOff x="8876381" y="3510900"/>
              <a:chExt cx="720966" cy="720966"/>
            </a:xfrm>
          </p:grpSpPr>
          <p:sp>
            <p:nvSpPr>
              <p:cNvPr id="18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20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4720" y="561975"/>
            <a:ext cx="2952750" cy="5226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35" y="561975"/>
            <a:ext cx="2946400" cy="524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004552" y="2472484"/>
            <a:ext cx="4793208" cy="2377221"/>
            <a:chOff x="682864" y="2768356"/>
            <a:chExt cx="4793208" cy="2377221"/>
          </a:xfrm>
        </p:grpSpPr>
        <p:grpSp>
          <p:nvGrpSpPr>
            <p:cNvPr id="20" name="Group 407"/>
            <p:cNvGrpSpPr/>
            <p:nvPr/>
          </p:nvGrpSpPr>
          <p:grpSpPr>
            <a:xfrm>
              <a:off x="682864" y="2768356"/>
              <a:ext cx="581970" cy="582148"/>
              <a:chOff x="8876381" y="3510900"/>
              <a:chExt cx="720966" cy="720966"/>
            </a:xfrm>
          </p:grpSpPr>
          <p:sp>
            <p:nvSpPr>
              <p:cNvPr id="21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23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  <p:sp>
          <p:nvSpPr>
            <p:cNvPr id="25" name="Text Placeholder 7"/>
            <p:cNvSpPr txBox="1"/>
            <p:nvPr/>
          </p:nvSpPr>
          <p:spPr>
            <a:xfrm>
              <a:off x="1417431" y="2768356"/>
              <a:ext cx="4058641" cy="6606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你的个性化</a:t>
              </a:r>
              <a:r>
                <a:rPr lang="zh-CN" altLang="en-US" sz="4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商店</a:t>
              </a:r>
              <a:endParaRPr lang="en-US" altLang="zh-CN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1417431" y="3428998"/>
              <a:ext cx="3633580" cy="171657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商店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，你可以在此购买你在专注时将会制作出的物品，在主界面就可以替换上你在此购买的美食（不同馅的包子、蒸饺、馒头、米糕等）</a:t>
              </a:r>
              <a:endPara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335" y="538480"/>
            <a:ext cx="2946400" cy="522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35775" y="1905927"/>
            <a:ext cx="4872779" cy="3777331"/>
            <a:chOff x="6808944" y="2163508"/>
            <a:chExt cx="4872779" cy="3777331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7532155" y="2163508"/>
              <a:ext cx="4124700" cy="6869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排行榜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不断超越</a:t>
              </a:r>
              <a:endPara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7557023" y="3025171"/>
              <a:ext cx="4124700" cy="29156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排行榜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，你可以在此与世界各地的人进行比较，看看大神们是如何专注的吧。</a:t>
              </a:r>
              <a:endPara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已注册的用户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可以在此看到自己的排名，（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未注册的用户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不可以使用该功能）</a:t>
              </a:r>
              <a:endPara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点击其他用户的头像就可以浏览他们的成果</a:t>
              </a:r>
              <a:r>
                <a:rPr lang="en-US" altLang="zh-CN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zh-CN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后期迭代版本实现）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。</a:t>
              </a:r>
              <a:endPara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grpSp>
          <p:nvGrpSpPr>
            <p:cNvPr id="13" name="Group 407"/>
            <p:cNvGrpSpPr/>
            <p:nvPr/>
          </p:nvGrpSpPr>
          <p:grpSpPr>
            <a:xfrm>
              <a:off x="6808944" y="2163509"/>
              <a:ext cx="581970" cy="582148"/>
              <a:chOff x="8876381" y="3510900"/>
              <a:chExt cx="720966" cy="720966"/>
            </a:xfrm>
          </p:grpSpPr>
          <p:sp>
            <p:nvSpPr>
              <p:cNvPr id="14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16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 rot="0">
            <a:off x="9037955" y="229870"/>
            <a:ext cx="2828925" cy="5878195"/>
            <a:chOff x="5252753" y="234910"/>
            <a:chExt cx="3096736" cy="6434328"/>
          </a:xfrm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753" y="234910"/>
              <a:ext cx="3096736" cy="643432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5906599" y="2066917"/>
              <a:ext cx="1957241" cy="198763"/>
            </a:xfrm>
            <a:prstGeom prst="rect">
              <a:avLst/>
            </a:prstGeom>
            <a:solidFill>
              <a:srgbClr val="3273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906598" y="2731829"/>
              <a:ext cx="1957241" cy="198763"/>
            </a:xfrm>
            <a:prstGeom prst="rect">
              <a:avLst/>
            </a:prstGeom>
            <a:solidFill>
              <a:srgbClr val="3273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906598" y="3396741"/>
              <a:ext cx="1957241" cy="198763"/>
            </a:xfrm>
            <a:prstGeom prst="rect">
              <a:avLst/>
            </a:prstGeom>
            <a:solidFill>
              <a:srgbClr val="3273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906598" y="3998305"/>
              <a:ext cx="1957241" cy="198763"/>
            </a:xfrm>
            <a:prstGeom prst="rect">
              <a:avLst/>
            </a:prstGeom>
            <a:solidFill>
              <a:srgbClr val="3273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906597" y="4663217"/>
              <a:ext cx="1957241" cy="198763"/>
            </a:xfrm>
            <a:prstGeom prst="rect">
              <a:avLst/>
            </a:prstGeom>
            <a:solidFill>
              <a:srgbClr val="3273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906596" y="5328129"/>
              <a:ext cx="1957241" cy="198763"/>
            </a:xfrm>
            <a:prstGeom prst="rect">
              <a:avLst/>
            </a:prstGeom>
            <a:solidFill>
              <a:srgbClr val="3273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620" y="549275"/>
            <a:ext cx="2940050" cy="523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6841638" y="2791585"/>
            <a:ext cx="4653180" cy="2087986"/>
            <a:chOff x="843329" y="2757404"/>
            <a:chExt cx="4653180" cy="2087986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1543294" y="2768356"/>
              <a:ext cx="3768539" cy="6606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好友监督</a:t>
              </a:r>
              <a:endPara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1543294" y="3428999"/>
              <a:ext cx="3953215" cy="141639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好友互相监督的功能：双方成为同桌关系，设置每天要做的专注时长，每天完成了任务，则算打卡成功，如果其中一方有一天没有打卡，则解除同桌关系，监督失败。</a:t>
              </a:r>
              <a:endPara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grpSp>
          <p:nvGrpSpPr>
            <p:cNvPr id="11" name="Group 407"/>
            <p:cNvGrpSpPr/>
            <p:nvPr/>
          </p:nvGrpSpPr>
          <p:grpSpPr>
            <a:xfrm>
              <a:off x="843329" y="2757404"/>
              <a:ext cx="581970" cy="582148"/>
              <a:chOff x="8876381" y="3510900"/>
              <a:chExt cx="720966" cy="720966"/>
            </a:xfrm>
          </p:grpSpPr>
          <p:sp>
            <p:nvSpPr>
              <p:cNvPr id="12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14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0" y="655955"/>
            <a:ext cx="2927350" cy="523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6841638" y="2791585"/>
            <a:ext cx="4653180" cy="2087986"/>
            <a:chOff x="843329" y="2757404"/>
            <a:chExt cx="4653180" cy="2087986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1543294" y="2768356"/>
              <a:ext cx="3768539" cy="6606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注册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云端保存</a:t>
              </a:r>
              <a:endPara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1543294" y="3428999"/>
              <a:ext cx="3953215" cy="141639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注册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，我们会将用户的账号保存在云端，备份用户的制作的每一个美食，并可在多个装置中同步用户的蒸笼</a:t>
              </a:r>
              <a:endPara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grpSp>
          <p:nvGrpSpPr>
            <p:cNvPr id="11" name="Group 407"/>
            <p:cNvGrpSpPr/>
            <p:nvPr/>
          </p:nvGrpSpPr>
          <p:grpSpPr>
            <a:xfrm>
              <a:off x="843329" y="2757404"/>
              <a:ext cx="581970" cy="582148"/>
              <a:chOff x="8876381" y="3510900"/>
              <a:chExt cx="720966" cy="720966"/>
            </a:xfrm>
          </p:grpSpPr>
          <p:sp>
            <p:nvSpPr>
              <p:cNvPr id="12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14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120483" y="413047"/>
            <a:ext cx="5097081" cy="6100266"/>
            <a:chOff x="6251590" y="611677"/>
            <a:chExt cx="5097081" cy="610026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4"/>
            <a:stretch>
              <a:fillRect/>
            </a:stretch>
          </p:blipFill>
          <p:spPr>
            <a:xfrm>
              <a:off x="9060938" y="1135826"/>
              <a:ext cx="2287733" cy="4586346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7"/>
            <a:stretch>
              <a:fillRect/>
            </a:stretch>
          </p:blipFill>
          <p:spPr>
            <a:xfrm>
              <a:off x="6251590" y="611677"/>
              <a:ext cx="2816548" cy="5634643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文本框 8"/>
            <p:cNvSpPr txBox="1"/>
            <p:nvPr/>
          </p:nvSpPr>
          <p:spPr>
            <a:xfrm>
              <a:off x="7714211" y="6342611"/>
              <a:ext cx="292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 Forest </a:t>
              </a:r>
              <a:r>
                <a:rPr lang="zh-CN" altLang="en-US" dirty="0"/>
                <a:t>中的注册登录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09414" y="2840434"/>
            <a:ext cx="5335153" cy="1476390"/>
            <a:chOff x="6562810" y="2757404"/>
            <a:chExt cx="5335153" cy="1476390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7262775" y="2768356"/>
              <a:ext cx="4635188" cy="6606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成就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嘉奖</a:t>
              </a:r>
              <a:endPara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7262775" y="3428999"/>
              <a:ext cx="4635188" cy="80479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成就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，我们会设置十几个有趣的成就，给你的专注增加目标性，增强动力。</a:t>
              </a:r>
              <a:endPara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grpSp>
          <p:nvGrpSpPr>
            <p:cNvPr id="11" name="Group 407"/>
            <p:cNvGrpSpPr/>
            <p:nvPr/>
          </p:nvGrpSpPr>
          <p:grpSpPr>
            <a:xfrm>
              <a:off x="6562810" y="2757404"/>
              <a:ext cx="581970" cy="582148"/>
              <a:chOff x="8876381" y="3510900"/>
              <a:chExt cx="720966" cy="720966"/>
            </a:xfrm>
          </p:grpSpPr>
          <p:sp>
            <p:nvSpPr>
              <p:cNvPr id="12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14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035" y="551180"/>
            <a:ext cx="2608580" cy="542036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745490"/>
            <a:ext cx="2946400" cy="522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/>
          <p:nvPr/>
        </p:nvSpPr>
        <p:spPr>
          <a:xfrm>
            <a:off x="1340898" y="2300795"/>
            <a:ext cx="1615694" cy="517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灵感来源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1346581" y="4022778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目标用户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7"/>
          <p:cNvSpPr txBox="1"/>
          <p:nvPr/>
        </p:nvSpPr>
        <p:spPr>
          <a:xfrm>
            <a:off x="1408342" y="5889424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总体设计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 Placeholder 7"/>
          <p:cNvSpPr txBox="1"/>
          <p:nvPr/>
        </p:nvSpPr>
        <p:spPr>
          <a:xfrm>
            <a:off x="9177748" y="2282927"/>
            <a:ext cx="3592726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可行性研究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 Placeholder 7"/>
          <p:cNvSpPr txBox="1"/>
          <p:nvPr/>
        </p:nvSpPr>
        <p:spPr>
          <a:xfrm>
            <a:off x="9383330" y="4022778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 Placeholder 7"/>
          <p:cNvSpPr txBox="1"/>
          <p:nvPr/>
        </p:nvSpPr>
        <p:spPr>
          <a:xfrm>
            <a:off x="8412733" y="5823168"/>
            <a:ext cx="3903445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小组分工及评价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277735" y="1111978"/>
            <a:ext cx="2104251" cy="1811078"/>
            <a:chOff x="4523260" y="2490062"/>
            <a:chExt cx="2105016" cy="1811737"/>
          </a:xfrm>
        </p:grpSpPr>
        <p:sp>
          <p:nvSpPr>
            <p:cNvPr id="18" name="平行四边形 17"/>
            <p:cNvSpPr/>
            <p:nvPr/>
          </p:nvSpPr>
          <p:spPr>
            <a:xfrm>
              <a:off x="5232463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 flipH="1">
              <a:off x="4523260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53035" y="3778517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77735" y="2858417"/>
            <a:ext cx="2104251" cy="1767490"/>
            <a:chOff x="6628276" y="2489659"/>
            <a:chExt cx="2105016" cy="1768133"/>
          </a:xfrm>
        </p:grpSpPr>
        <p:sp>
          <p:nvSpPr>
            <p:cNvPr id="22" name="平行四边形 21"/>
            <p:cNvSpPr/>
            <p:nvPr/>
          </p:nvSpPr>
          <p:spPr>
            <a:xfrm>
              <a:off x="7337479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6628276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206196" y="3734510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77735" y="4616637"/>
            <a:ext cx="2104251" cy="1811078"/>
            <a:chOff x="4523260" y="2490062"/>
            <a:chExt cx="2105016" cy="1811737"/>
          </a:xfrm>
        </p:grpSpPr>
        <p:sp>
          <p:nvSpPr>
            <p:cNvPr id="26" name="平行四边形 25"/>
            <p:cNvSpPr/>
            <p:nvPr/>
          </p:nvSpPr>
          <p:spPr>
            <a:xfrm>
              <a:off x="5232463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 flipH="1">
              <a:off x="4523260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053035" y="3778517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24237" y="1107278"/>
            <a:ext cx="2104251" cy="1767490"/>
            <a:chOff x="6628276" y="2489659"/>
            <a:chExt cx="2105016" cy="1768133"/>
          </a:xfrm>
        </p:grpSpPr>
        <p:sp>
          <p:nvSpPr>
            <p:cNvPr id="30" name="平行四边形 29"/>
            <p:cNvSpPr/>
            <p:nvPr/>
          </p:nvSpPr>
          <p:spPr>
            <a:xfrm>
              <a:off x="7337479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 flipH="1">
              <a:off x="6628276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206196" y="3734510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149108" y="2860556"/>
            <a:ext cx="2104251" cy="1811078"/>
            <a:chOff x="4523260" y="2490062"/>
            <a:chExt cx="2105016" cy="1811737"/>
          </a:xfrm>
        </p:grpSpPr>
        <p:sp>
          <p:nvSpPr>
            <p:cNvPr id="34" name="平行四边形 33"/>
            <p:cNvSpPr/>
            <p:nvPr/>
          </p:nvSpPr>
          <p:spPr>
            <a:xfrm>
              <a:off x="5232463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 flipH="1">
              <a:off x="4523260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053035" y="3778517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77247" y="4609168"/>
            <a:ext cx="2104251" cy="1767490"/>
            <a:chOff x="6628276" y="2489659"/>
            <a:chExt cx="2105016" cy="1768133"/>
          </a:xfrm>
        </p:grpSpPr>
        <p:sp>
          <p:nvSpPr>
            <p:cNvPr id="38" name="平行四边形 37"/>
            <p:cNvSpPr/>
            <p:nvPr/>
          </p:nvSpPr>
          <p:spPr>
            <a:xfrm>
              <a:off x="7337479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6628276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206196" y="3734510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06</a:t>
              </a:r>
              <a:endParaRPr lang="zh-CN" altLang="en-US" sz="28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 8"/>
          <p:cNvSpPr/>
          <p:nvPr/>
        </p:nvSpPr>
        <p:spPr>
          <a:xfrm flipV="1">
            <a:off x="1270490" y="2801645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3" name="任意多边形 8"/>
          <p:cNvSpPr/>
          <p:nvPr/>
        </p:nvSpPr>
        <p:spPr>
          <a:xfrm flipV="1">
            <a:off x="1291651" y="4558383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9" name="任意多边形 8"/>
          <p:cNvSpPr/>
          <p:nvPr/>
        </p:nvSpPr>
        <p:spPr>
          <a:xfrm flipV="1">
            <a:off x="1291651" y="6362481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45" name="任意多边形 8"/>
          <p:cNvSpPr/>
          <p:nvPr/>
        </p:nvSpPr>
        <p:spPr>
          <a:xfrm flipV="1">
            <a:off x="7152182" y="2801645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47" name="任意多边形 8"/>
          <p:cNvSpPr/>
          <p:nvPr/>
        </p:nvSpPr>
        <p:spPr>
          <a:xfrm flipV="1">
            <a:off x="7150509" y="4564955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49" name="任意多边形 8"/>
          <p:cNvSpPr/>
          <p:nvPr/>
        </p:nvSpPr>
        <p:spPr>
          <a:xfrm flipV="1">
            <a:off x="7207071" y="6312463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grpSp>
        <p:nvGrpSpPr>
          <p:cNvPr id="50" name="组合 49"/>
          <p:cNvGrpSpPr/>
          <p:nvPr/>
        </p:nvGrpSpPr>
        <p:grpSpPr>
          <a:xfrm>
            <a:off x="-251019" y="539841"/>
            <a:ext cx="3085340" cy="971535"/>
            <a:chOff x="-190991" y="187078"/>
            <a:chExt cx="2314719" cy="728876"/>
          </a:xfrm>
        </p:grpSpPr>
        <p:grpSp>
          <p:nvGrpSpPr>
            <p:cNvPr id="51" name="组合 50"/>
            <p:cNvGrpSpPr/>
            <p:nvPr/>
          </p:nvGrpSpPr>
          <p:grpSpPr>
            <a:xfrm flipH="1">
              <a:off x="250" y="187078"/>
              <a:ext cx="2061791" cy="728876"/>
              <a:chOff x="7380287" y="2660959"/>
              <a:chExt cx="3408364" cy="1797495"/>
            </a:xfrm>
          </p:grpSpPr>
          <p:sp>
            <p:nvSpPr>
              <p:cNvPr id="53" name="Freeform 16"/>
              <p:cNvSpPr/>
              <p:nvPr/>
            </p:nvSpPr>
            <p:spPr bwMode="auto">
              <a:xfrm>
                <a:off x="7380287" y="3051930"/>
                <a:ext cx="3408362" cy="1406524"/>
              </a:xfrm>
              <a:custGeom>
                <a:avLst/>
                <a:gdLst>
                  <a:gd name="T0" fmla="*/ 802 w 802"/>
                  <a:gd name="T1" fmla="*/ 0 h 329"/>
                  <a:gd name="T2" fmla="*/ 802 w 802"/>
                  <a:gd name="T3" fmla="*/ 329 h 329"/>
                  <a:gd name="T4" fmla="*/ 0 w 802"/>
                  <a:gd name="T5" fmla="*/ 329 h 329"/>
                  <a:gd name="T6" fmla="*/ 0 w 802"/>
                  <a:gd name="T7" fmla="*/ 234 h 329"/>
                  <a:gd name="T8" fmla="*/ 234 w 802"/>
                  <a:gd name="T9" fmla="*/ 0 h 329"/>
                  <a:gd name="T10" fmla="*/ 802 w 802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2" h="329">
                    <a:moveTo>
                      <a:pt x="802" y="0"/>
                    </a:moveTo>
                    <a:cubicBezTo>
                      <a:pt x="802" y="329"/>
                      <a:pt x="802" y="329"/>
                      <a:pt x="802" y="329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4" y="0"/>
                      <a:pt x="234" y="0"/>
                    </a:cubicBez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06" tIns="45703" rIns="91406" bIns="45703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54" name="Freeform 12"/>
              <p:cNvSpPr/>
              <p:nvPr/>
            </p:nvSpPr>
            <p:spPr bwMode="auto">
              <a:xfrm>
                <a:off x="7380288" y="2660959"/>
                <a:ext cx="3408363" cy="1406525"/>
              </a:xfrm>
              <a:custGeom>
                <a:avLst/>
                <a:gdLst>
                  <a:gd name="T0" fmla="*/ 802 w 802"/>
                  <a:gd name="T1" fmla="*/ 0 h 329"/>
                  <a:gd name="T2" fmla="*/ 802 w 802"/>
                  <a:gd name="T3" fmla="*/ 329 h 329"/>
                  <a:gd name="T4" fmla="*/ 0 w 802"/>
                  <a:gd name="T5" fmla="*/ 329 h 329"/>
                  <a:gd name="T6" fmla="*/ 0 w 802"/>
                  <a:gd name="T7" fmla="*/ 234 h 329"/>
                  <a:gd name="T8" fmla="*/ 234 w 802"/>
                  <a:gd name="T9" fmla="*/ 0 h 329"/>
                  <a:gd name="T10" fmla="*/ 802 w 802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2" h="329">
                    <a:moveTo>
                      <a:pt x="802" y="0"/>
                    </a:moveTo>
                    <a:cubicBezTo>
                      <a:pt x="802" y="329"/>
                      <a:pt x="802" y="329"/>
                      <a:pt x="802" y="329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4" y="0"/>
                      <a:pt x="234" y="0"/>
                    </a:cubicBez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06" tIns="45703" rIns="91406" bIns="45703" numCol="1" anchor="t" anchorCtr="0" compatLnSpc="1"/>
              <a:lstStyle/>
              <a:p>
                <a:endParaRPr lang="zh-CN" altLang="en-US" sz="1705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-190991" y="274387"/>
              <a:ext cx="2314719" cy="47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130">
                <a:lnSpc>
                  <a:spcPct val="120000"/>
                </a:lnSpc>
                <a:defRPr/>
              </a:pPr>
              <a:r>
                <a:rPr lang="zh-CN" altLang="en-US" sz="3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zh-CN" altLang="en-US" sz="2665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665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2135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ko-KR" sz="213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7"/>
          <p:cNvGrpSpPr/>
          <p:nvPr/>
        </p:nvGrpSpPr>
        <p:grpSpPr>
          <a:xfrm>
            <a:off x="629530" y="286794"/>
            <a:ext cx="653887" cy="654088"/>
            <a:chOff x="8876381" y="3510900"/>
            <a:chExt cx="720966" cy="720966"/>
          </a:xfrm>
        </p:grpSpPr>
        <p:sp>
          <p:nvSpPr>
            <p:cNvPr id="3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6" name="Text Placeholder 5"/>
          <p:cNvSpPr txBox="1"/>
          <p:nvPr/>
        </p:nvSpPr>
        <p:spPr>
          <a:xfrm>
            <a:off x="629530" y="1063813"/>
            <a:ext cx="10707330" cy="1494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社会可行性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碎片化信息时代中部分人违背了设计者的初衷，将时间花费在无用的信息查看获取，浪费了可用时间，降低了人们的专注度。此软件旨在帮助使用者更好地保持专注，利用好时间，以帮助人类更好地管理自己的生活时间为设计初衷，是一个值得去解决的问题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Text Placeholder 7"/>
          <p:cNvSpPr txBox="1"/>
          <p:nvPr/>
        </p:nvSpPr>
        <p:spPr>
          <a:xfrm>
            <a:off x="1359837" y="387392"/>
            <a:ext cx="299689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可行性研究</a:t>
            </a:r>
            <a:r>
              <a:rPr lang="en-US" altLang="zh-CN" sz="3600" b="1" baseline="30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[2]</a:t>
            </a:r>
            <a:endParaRPr lang="en-US" altLang="zh-CN" sz="3600" b="1" baseline="30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8008" y="2351337"/>
            <a:ext cx="6249630" cy="4369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该系统的开发将不会侵犯任何个人、集体、国家的利益，也不会违反国家的政策与法律。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小程序开发的主要经济的经济成本为服务器的租用，在可承受的经济能力范围内。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操作可行性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界面设计时会充分考虑用户的操作心理与习惯，使得操作简单便宜：数据录入迅速、规范、可靠；统计准确，具有易用性、灵活性、开放性与可视性等，这些基本都可以实现。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在所给予的开发时间内，我们使用以下开发工具与框架完成软件的开发并确认可行。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/>
          <a:srcRect l="31074"/>
          <a:stretch>
            <a:fillRect/>
          </a:stretch>
        </p:blipFill>
        <p:spPr>
          <a:xfrm>
            <a:off x="7207423" y="2351337"/>
            <a:ext cx="4297603" cy="27001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270374" y="51596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大致服务器成本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3" t="16392" r="19653" b="25477"/>
          <a:stretch>
            <a:fillRect/>
          </a:stretch>
        </p:blipFill>
        <p:spPr bwMode="auto">
          <a:xfrm>
            <a:off x="3946294" y="4240320"/>
            <a:ext cx="1398243" cy="7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07"/>
          <p:cNvGrpSpPr/>
          <p:nvPr/>
        </p:nvGrpSpPr>
        <p:grpSpPr>
          <a:xfrm>
            <a:off x="812828" y="984859"/>
            <a:ext cx="653887" cy="654088"/>
            <a:chOff x="8876381" y="3510900"/>
            <a:chExt cx="720966" cy="720966"/>
          </a:xfrm>
        </p:grpSpPr>
        <p:sp>
          <p:nvSpPr>
            <p:cNvPr id="3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7" name="Text Placeholder 7"/>
          <p:cNvSpPr txBox="1"/>
          <p:nvPr/>
        </p:nvSpPr>
        <p:spPr>
          <a:xfrm>
            <a:off x="1625377" y="1007558"/>
            <a:ext cx="2077810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实现方式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59107" y="2445402"/>
            <a:ext cx="3577867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rtl="0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框架：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Spring Boot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rtl="0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开发语言：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rtl="0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Tomcat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rtl="0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构建工具：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Maven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92439" y="3018296"/>
            <a:ext cx="2607267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Navicat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PowerDesigner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58781" y="3003860"/>
            <a:ext cx="2544864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微信开发者工具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5" t="10454" r="20870" b="16208"/>
          <a:stretch>
            <a:fillRect/>
          </a:stretch>
        </p:blipFill>
        <p:spPr bwMode="auto">
          <a:xfrm>
            <a:off x="4226354" y="5244836"/>
            <a:ext cx="1099062" cy="86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829" y="5115269"/>
            <a:ext cx="1320241" cy="94302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592437" y="2464806"/>
            <a:ext cx="2607266" cy="5534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9106" y="1891912"/>
            <a:ext cx="3577867" cy="553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51563" y="2450370"/>
            <a:ext cx="2552081" cy="55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8" t="22581" r="5992" b="25177"/>
          <a:stretch>
            <a:fillRect/>
          </a:stretch>
        </p:blipFill>
        <p:spPr bwMode="auto">
          <a:xfrm>
            <a:off x="5546836" y="4385213"/>
            <a:ext cx="2415075" cy="63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t="23657" r="8462" b="21369"/>
          <a:stretch>
            <a:fillRect/>
          </a:stretch>
        </p:blipFill>
        <p:spPr bwMode="auto">
          <a:xfrm>
            <a:off x="5593551" y="5487051"/>
            <a:ext cx="2210670" cy="4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8736943" y="4004491"/>
            <a:ext cx="2184605" cy="740756"/>
            <a:chOff x="8844146" y="4491733"/>
            <a:chExt cx="2184605" cy="740756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4146" y="4491733"/>
              <a:ext cx="740756" cy="740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组合 11"/>
            <p:cNvGrpSpPr/>
            <p:nvPr/>
          </p:nvGrpSpPr>
          <p:grpSpPr>
            <a:xfrm>
              <a:off x="9593359" y="4653014"/>
              <a:ext cx="1435392" cy="552765"/>
              <a:chOff x="9925396" y="4588625"/>
              <a:chExt cx="1435392" cy="55276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9925396" y="4588625"/>
                <a:ext cx="1203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4AA40C"/>
                    </a:solidFill>
                  </a:rPr>
                  <a:t>Navicat</a:t>
                </a:r>
                <a:endParaRPr lang="zh-CN" altLang="en-US" sz="2400" dirty="0">
                  <a:solidFill>
                    <a:srgbClr val="4AA40C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0860125" y="4588625"/>
                <a:ext cx="3412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solidFill>
                      <a:schemeClr val="accent6"/>
                    </a:solidFill>
                  </a:rPr>
                  <a:t>TM</a:t>
                </a:r>
                <a:endParaRPr lang="zh-CN" altLang="en-US" sz="6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620032" y="4910558"/>
                <a:ext cx="7407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accent6"/>
                    </a:solidFill>
                  </a:rPr>
                  <a:t>For MySQL</a:t>
                </a:r>
                <a:endParaRPr lang="zh-CN" altLang="en-US" sz="900" dirty="0">
                  <a:solidFill>
                    <a:schemeClr val="accent6"/>
                  </a:solidFill>
                </a:endParaRPr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984" y="5144259"/>
            <a:ext cx="987431" cy="89766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75312" y="1493105"/>
            <a:ext cx="2370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Implementation mode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3497" y="4465653"/>
            <a:ext cx="1713188" cy="1213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1248599" y="744288"/>
            <a:ext cx="499680" cy="499835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748279" y="717461"/>
            <a:ext cx="2931786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1/2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 descr="Forest ico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8" y="3097854"/>
            <a:ext cx="1056795" cy="105679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948426" y="5637658"/>
            <a:ext cx="159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  <a:ea typeface="等线 Light" panose="02010600030101010101" pitchFamily="2" charset="-122"/>
              </a:rPr>
              <a:t>Forest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App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303" y="1832717"/>
            <a:ext cx="3059833" cy="34290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4837303" y="5430295"/>
            <a:ext cx="3059833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[1] 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网址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《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产品分析：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Forest 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专注森林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》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endParaRPr lang="en-US" altLang="zh-CN" sz="12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spcBef>
                <a:spcPts val="500"/>
              </a:spcBef>
            </a:pP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hlinkClick r:id="rId3"/>
              </a:rPr>
              <a:t>http://www.woshipm.com/evaluating/1053804.html</a:t>
            </a:r>
            <a:endParaRPr lang="en-US" altLang="zh-CN" sz="12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12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6" name="Picture 2" descr="软件工程导论 第6版 张海藩 9787302330981 清华大学出版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963198"/>
            <a:ext cx="2243939" cy="3213278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632555" y="5430295"/>
            <a:ext cx="2472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 Light" panose="020B0502040204020203" charset="-122"/>
                <a:ea typeface="微软雅黑 Light" panose="020B0502040204020203" charset="-122"/>
              </a:rPr>
              <a:t>[2]《</a:t>
            </a:r>
            <a:r>
              <a:rPr lang="zh-CN" altLang="en-US" sz="1100" dirty="0">
                <a:latin typeface="微软雅黑 Light" panose="020B0502040204020203" charset="-122"/>
                <a:ea typeface="微软雅黑 Light" panose="020B0502040204020203" charset="-122"/>
              </a:rPr>
              <a:t>软件工程导论</a:t>
            </a:r>
            <a:r>
              <a:rPr lang="en-US" altLang="zh-CN" sz="1100" dirty="0">
                <a:latin typeface="微软雅黑 Light" panose="020B0502040204020203" charset="-122"/>
                <a:ea typeface="微软雅黑 Light" panose="020B0502040204020203" charset="-122"/>
              </a:rPr>
              <a:t>》</a:t>
            </a:r>
            <a:r>
              <a:rPr lang="zh-CN" altLang="en-US" sz="1100" dirty="0">
                <a:latin typeface="微软雅黑 Light" panose="020B0502040204020203" charset="-122"/>
                <a:ea typeface="微软雅黑 Light" panose="020B0502040204020203" charset="-122"/>
              </a:rPr>
              <a:t>清华大学出版社</a:t>
            </a:r>
            <a:endParaRPr lang="zh-CN" altLang="en-US" sz="11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32" y="1832717"/>
            <a:ext cx="1699499" cy="353117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007053" y="4235776"/>
            <a:ext cx="74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</a:rPr>
              <a:t>Forest</a:t>
            </a:r>
            <a:endParaRPr lang="zh-CN" altLang="en-US" sz="14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84646" y="1189623"/>
            <a:ext cx="233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reference material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984830" y="471181"/>
            <a:ext cx="499680" cy="499835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484510" y="444354"/>
            <a:ext cx="3172856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2/2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0877" y="916516"/>
            <a:ext cx="233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reference material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517826" y="176054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https://blog.csdn.net/qq_40147863/article/details/84194493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520877" y="1370676"/>
            <a:ext cx="484187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-apple-system" charset="0"/>
                <a:cs typeface="-apple-system" charset="0"/>
              </a:rPr>
              <a:t>[3] </a:t>
            </a:r>
            <a:r>
              <a:rPr lang="en-US" altLang="zh-CN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 charset="0"/>
                <a:cs typeface="-apple-system" charset="0"/>
              </a:rPr>
              <a:t>Spring Boot -01- </a:t>
            </a:r>
            <a:r>
              <a:rPr lang="zh-CN" alt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 charset="0"/>
                <a:cs typeface="-apple-system" charset="0"/>
              </a:rPr>
              <a:t>快速入门篇（图文教程）</a:t>
            </a:r>
            <a:endParaRPr lang="zh-CN" altLang="en-US" b="1" i="0" dirty="0">
              <a:solidFill>
                <a:schemeClr val="bg2">
                  <a:lumMod val="25000"/>
                </a:schemeClr>
              </a:solidFill>
              <a:effectLst/>
              <a:latin typeface="-apple-system" charset="0"/>
              <a:cs typeface="-apple-system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20782" y="219920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[4]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快速开发跨平台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App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的神器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——Dart + Flutter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20782" y="25832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1"/>
              </a:rPr>
              <a:t>https://www.jianshu.com/p/9da20e7af94f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520782" y="310754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404040"/>
                </a:solidFill>
                <a:latin typeface="-apple-system"/>
              </a:rPr>
              <a:t>[5]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flutter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开发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android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的完整流程</a:t>
            </a:r>
            <a:endParaRPr lang="zh-CN" altLang="en-US" b="1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20782" y="347688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https://www.jianshu.com/p/2ec678ba1d57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17826" y="393030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[6] 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从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0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开始搭建微信小程序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(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前后端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)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的全过程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-CSDN</a:t>
            </a:r>
            <a:endParaRPr lang="en-US" altLang="zh-CN" sz="1800" b="1" kern="100" dirty="0">
              <a:solidFill>
                <a:schemeClr val="bg2">
                  <a:lumMod val="25000"/>
                </a:schemeClr>
              </a:solidFill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17826" y="4299639"/>
            <a:ext cx="6605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hlinkClick r:id="rId3"/>
              </a:rPr>
              <a:t>https://blog.csdn.net/jackieleewelas/article/details/89303306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17745" y="4753026"/>
            <a:ext cx="102111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chemeClr val="bg2">
                    <a:lumMod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[7] GitHub教程 Git Bash详细教程  </a:t>
            </a:r>
            <a:r>
              <a:rPr lang="zh-CN" altLang="en-US" dirty="0">
                <a:hlinkClick r:id="rId4"/>
              </a:rPr>
              <a:t>https://blog.csdn.net/qq_36667170/article/details/79085301?depth_1-utm_source=distribute.pc_relevant.none-task&amp;utm_source=distribute.pc_relevant.none-task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484510" y="5463489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b="1" kern="100" dirty="0">
                <a:solidFill>
                  <a:schemeClr val="bg2">
                    <a:lumMod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[8] 图解Git：一个软件配置管理工具（简介） </a:t>
            </a:r>
            <a:r>
              <a:rPr lang="zh-CN" altLang="en-US" dirty="0">
                <a:hlinkClick r:id="rId5"/>
              </a:rPr>
              <a:t>https://blog.csdn.net/qq38969070/article/details/80705207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19190" y="1214599"/>
            <a:ext cx="2197762" cy="105157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谢子文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90/100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分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spcBef>
                <a:spcPts val="5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梁泽生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85/100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微软雅黑 Light" panose="020B0502040204020203" charset="-122"/>
            </a:endParaRPr>
          </a:p>
          <a:p>
            <a:pPr>
              <a:spcBef>
                <a:spcPts val="500"/>
              </a:spcBef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80/100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微软雅黑 Light" panose="020B0502040204020203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46406" y="3041601"/>
            <a:ext cx="2018653" cy="48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422139" y="3038161"/>
            <a:ext cx="233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谢子文</a:t>
            </a:r>
            <a:endParaRPr lang="en-US" altLang="zh-CN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665051" y="3101033"/>
            <a:ext cx="1020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梁泽生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849044" y="3066495"/>
            <a:ext cx="1584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黄馨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219190" y="782062"/>
            <a:ext cx="844139" cy="3693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评价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9" name="Group 407"/>
          <p:cNvGrpSpPr/>
          <p:nvPr/>
        </p:nvGrpSpPr>
        <p:grpSpPr>
          <a:xfrm>
            <a:off x="1330433" y="1104183"/>
            <a:ext cx="377946" cy="378063"/>
            <a:chOff x="8876381" y="3510900"/>
            <a:chExt cx="720966" cy="720966"/>
          </a:xfrm>
        </p:grpSpPr>
        <p:sp>
          <p:nvSpPr>
            <p:cNvPr id="70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72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73" name="Text Placeholder 7"/>
          <p:cNvSpPr txBox="1"/>
          <p:nvPr/>
        </p:nvSpPr>
        <p:spPr>
          <a:xfrm>
            <a:off x="1830113" y="1010084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小组分工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66480" y="1482246"/>
            <a:ext cx="298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ahnschrift Light" panose="020B0502040204020203" pitchFamily="34" charset="0"/>
              </a:rPr>
              <a:t>Division of work in groups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0094" y="2055951"/>
            <a:ext cx="448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组长评价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组员都有参与，共同讨论，按贡献度评价：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9401" y="3609895"/>
            <a:ext cx="3258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参与产品原型设计</a:t>
            </a:r>
            <a:endParaRPr lang="en-US" altLang="zh-CN" sz="2000" dirty="0"/>
          </a:p>
          <a:p>
            <a:r>
              <a:rPr lang="zh-CN" altLang="en-US" sz="2000" dirty="0"/>
              <a:t>参与</a:t>
            </a:r>
            <a:r>
              <a:rPr lang="en-US" altLang="zh-CN" sz="2000" dirty="0"/>
              <a:t>ppt</a:t>
            </a:r>
            <a:r>
              <a:rPr lang="zh-CN" altLang="en-US" sz="2000" dirty="0"/>
              <a:t>的制作及后期修改</a:t>
            </a:r>
            <a:endParaRPr lang="en-US" altLang="zh-CN" sz="2000" dirty="0"/>
          </a:p>
          <a:p>
            <a:r>
              <a:rPr lang="zh-CN" altLang="en-US" sz="2000" dirty="0"/>
              <a:t>进行了微信小程序开发相关的环境配置与测试</a:t>
            </a:r>
            <a:endParaRPr lang="en-US" altLang="zh-CN" sz="2000" dirty="0"/>
          </a:p>
          <a:p>
            <a:r>
              <a:rPr lang="zh-CN" altLang="en-US" sz="2000" dirty="0"/>
              <a:t>获取微信小程序开发相关参考文献</a:t>
            </a:r>
            <a:endParaRPr lang="en-US" altLang="zh-CN" sz="2000" dirty="0"/>
          </a:p>
          <a:p>
            <a:r>
              <a:rPr lang="zh-CN" altLang="en-US" sz="2000" dirty="0"/>
              <a:t>组织小组 指引项目的发展方向</a:t>
            </a:r>
            <a:endParaRPr lang="en-US" altLang="zh-CN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056168" y="3722492"/>
            <a:ext cx="3258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编写项目说明文档</a:t>
            </a:r>
            <a:endParaRPr lang="en-US" altLang="zh-CN" sz="2000" dirty="0"/>
          </a:p>
          <a:p>
            <a:r>
              <a:rPr lang="zh-CN" altLang="en-US" sz="2000" dirty="0"/>
              <a:t>参与</a:t>
            </a:r>
            <a:r>
              <a:rPr lang="en-US" altLang="zh-CN" sz="2000" dirty="0"/>
              <a:t>ppt</a:t>
            </a:r>
            <a:r>
              <a:rPr lang="zh-CN" altLang="en-US" sz="2000" dirty="0"/>
              <a:t>的后期修改</a:t>
            </a:r>
            <a:endParaRPr lang="en-US" altLang="zh-CN" sz="2000" dirty="0"/>
          </a:p>
          <a:p>
            <a:r>
              <a:rPr lang="zh-CN" altLang="en-US" sz="2000" dirty="0"/>
              <a:t>获取版本管理等相关参考文献</a:t>
            </a:r>
            <a:endParaRPr lang="en-US" altLang="zh-CN" sz="2000" dirty="0"/>
          </a:p>
          <a:p>
            <a:r>
              <a:rPr lang="zh-CN" altLang="en-US" sz="2000" dirty="0"/>
              <a:t>小组评审记录</a:t>
            </a:r>
            <a:endParaRPr lang="en-US" altLang="zh-CN" sz="2000" dirty="0"/>
          </a:p>
          <a:p>
            <a:r>
              <a:rPr lang="zh-CN" altLang="en-US" sz="2000" dirty="0"/>
              <a:t>进行可行性研究与分析</a:t>
            </a:r>
            <a:endParaRPr lang="en-US" altLang="zh-CN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8434276" y="3606839"/>
            <a:ext cx="3258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参与产品原型设计</a:t>
            </a:r>
            <a:endParaRPr lang="en-US" altLang="zh-CN" sz="2000" dirty="0"/>
          </a:p>
          <a:p>
            <a:r>
              <a:rPr lang="zh-CN" altLang="en-US" sz="2000" dirty="0"/>
              <a:t>参与</a:t>
            </a:r>
            <a:r>
              <a:rPr lang="en-US" altLang="zh-CN" sz="2000" dirty="0"/>
              <a:t>ppt</a:t>
            </a:r>
            <a:r>
              <a:rPr lang="zh-CN" altLang="en-US" sz="2000" dirty="0"/>
              <a:t>的制作及后期修改</a:t>
            </a:r>
            <a:endParaRPr lang="en-US" altLang="zh-CN" sz="2000" dirty="0"/>
          </a:p>
          <a:p>
            <a:r>
              <a:rPr lang="zh-CN" altLang="en-US" sz="2000" dirty="0"/>
              <a:t>进行了相关的环境配置与测试</a:t>
            </a:r>
            <a:endParaRPr lang="en-US" altLang="zh-CN" sz="2000" dirty="0"/>
          </a:p>
          <a:p>
            <a:r>
              <a:rPr lang="zh-CN" altLang="en-US" sz="2000" dirty="0"/>
              <a:t>获取开发相关参考文献</a:t>
            </a:r>
            <a:endParaRPr lang="en-US" altLang="zh-CN" sz="2000" dirty="0"/>
          </a:p>
          <a:p>
            <a:r>
              <a:rPr lang="zh-CN" altLang="en-US" sz="2000" dirty="0"/>
              <a:t>整理会议录音与评审总结内容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430593" y="3136612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Thanks.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1683327" y="2379644"/>
            <a:ext cx="653887" cy="654088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37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452518" y="3217379"/>
            <a:ext cx="4696427" cy="2122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是一个帮助您专心于生活中每个重要时刻的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。您是否正困扰于智慧型手机网路成瘾症呢？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能帮助您远离智慧型手机的。每当您想要专注时，种下种籽吧！在接下来的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分钟内，它将成长成为一棵大树。然而，若您无法抗拒，离开了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来使用智慧型手机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电话除外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的话，小树会立即枯萎。每天都有一片森林，每棵树象徵着每个您曾经努力的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分钟。</a:t>
            </a:r>
            <a:endParaRPr lang="en-AU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452518" y="2445327"/>
            <a:ext cx="2576682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灵感来源</a:t>
            </a:r>
            <a:r>
              <a:rPr lang="en-US" altLang="zh-CN" sz="3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[1]</a:t>
            </a:r>
            <a:endParaRPr lang="en-US" altLang="zh-CN" sz="3600" baseline="30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 descr="Forest ico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40" y="2683869"/>
            <a:ext cx="1308242" cy="130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69686" y="4093793"/>
            <a:ext cx="106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  <a:ea typeface="等线 Light" panose="02010600030101010101" pitchFamily="2" charset="-122"/>
              </a:rPr>
              <a:t>Forest</a:t>
            </a:r>
            <a:endParaRPr lang="zh-CN" altLang="en-US" dirty="0">
              <a:latin typeface="Arial Black" panose="020B0A04020102020204" pitchFamily="34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安东尼/AppData/Local/Temp/kaimatting/20201016205156/output_aiMatting_20201016205325.pngoutput_aiMatting_202010162053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50865" y="1841589"/>
            <a:ext cx="2539590" cy="2711854"/>
          </a:xfrm>
          <a:prstGeom prst="rect">
            <a:avLst/>
          </a:prstGeom>
        </p:spPr>
      </p:pic>
      <p:grpSp>
        <p:nvGrpSpPr>
          <p:cNvPr id="46" name="Group 407"/>
          <p:cNvGrpSpPr/>
          <p:nvPr/>
        </p:nvGrpSpPr>
        <p:grpSpPr>
          <a:xfrm>
            <a:off x="1449722" y="3479563"/>
            <a:ext cx="653887" cy="654088"/>
            <a:chOff x="8876381" y="3510900"/>
            <a:chExt cx="720966" cy="720966"/>
          </a:xfrm>
        </p:grpSpPr>
        <p:sp>
          <p:nvSpPr>
            <p:cNvPr id="48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60" name="Text Placeholder 5"/>
          <p:cNvSpPr txBox="1"/>
          <p:nvPr/>
        </p:nvSpPr>
        <p:spPr>
          <a:xfrm>
            <a:off x="2218913" y="4317297"/>
            <a:ext cx="6706878" cy="1493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自制能力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较为差不能专心学习的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学生群体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生活中想减少手机诱惑，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专注眼前事务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的用户；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不怎么依赖手机，却又想在做事期间能有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别样收获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的用户。</a:t>
            </a:r>
            <a:endParaRPr lang="en-AU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1" name="Text Placeholder 7"/>
          <p:cNvSpPr txBox="1"/>
          <p:nvPr/>
        </p:nvSpPr>
        <p:spPr>
          <a:xfrm>
            <a:off x="2218913" y="3545246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目标用户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05" y="1314943"/>
            <a:ext cx="1090295" cy="109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7"/>
          <p:cNvGrpSpPr/>
          <p:nvPr/>
        </p:nvGrpSpPr>
        <p:grpSpPr>
          <a:xfrm>
            <a:off x="1489824" y="1447800"/>
            <a:ext cx="653887" cy="654088"/>
            <a:chOff x="8876381" y="3510900"/>
            <a:chExt cx="720966" cy="720966"/>
          </a:xfrm>
        </p:grpSpPr>
        <p:sp>
          <p:nvSpPr>
            <p:cNvPr id="3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6" name="Text Placeholder 5"/>
          <p:cNvSpPr txBox="1"/>
          <p:nvPr/>
        </p:nvSpPr>
        <p:spPr>
          <a:xfrm>
            <a:off x="1195545" y="2606948"/>
            <a:ext cx="3913929" cy="429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“专注包子”微信小程序产品功能</a:t>
            </a:r>
            <a:endParaRPr lang="en-AU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Text Placeholder 7"/>
          <p:cNvSpPr txBox="1"/>
          <p:nvPr/>
        </p:nvSpPr>
        <p:spPr>
          <a:xfrm>
            <a:off x="2259015" y="1513483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总体设计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9474" y="1587001"/>
            <a:ext cx="1101112" cy="959944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34" y="1447800"/>
            <a:ext cx="3665220" cy="3962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 Placeholder 5"/>
          <p:cNvSpPr txBox="1"/>
          <p:nvPr/>
        </p:nvSpPr>
        <p:spPr>
          <a:xfrm>
            <a:off x="1336862" y="3194646"/>
            <a:ext cx="5486135" cy="2871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目标系统目前至少提供以下的功能：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专注时间内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不可切换手机界面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切换界面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立即损毁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包子并做出警告、留下记录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完成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专注时间则给出鼓励称赞提示并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奖励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包子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增删改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预设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时间与专注动作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总览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由专注所产生的包子，并点击单个包子可显示对应的时间与专注动作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总览选择时间段内总产生的包子数与总专注时间。</a:t>
            </a:r>
            <a:endParaRPr lang="en-AU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24454" y="5492887"/>
            <a:ext cx="1230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</a:rPr>
              <a:t>-</a:t>
            </a:r>
            <a:r>
              <a:rPr lang="zh-CN" altLang="en-US" sz="1400" dirty="0">
                <a:latin typeface="微软雅黑 Light" panose="020B0502040204020203" charset="-122"/>
                <a:ea typeface="微软雅黑 Light" panose="020B0502040204020203" charset="-122"/>
              </a:rPr>
              <a:t>灵光乍现</a:t>
            </a:r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</a:rPr>
              <a:t>-</a:t>
            </a:r>
            <a:endParaRPr lang="zh-CN" altLang="en-US" sz="14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930" y="2844225"/>
            <a:ext cx="353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charset="-122"/>
                <a:ea typeface="微软雅黑 Light" panose="020B0502040204020203" charset="-122"/>
              </a:rPr>
              <a:t>接下来是</a:t>
            </a:r>
            <a:r>
              <a:rPr lang="zh-CN" altLang="en-US" sz="3200" dirty="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基础功能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7" y="5470350"/>
            <a:ext cx="904812" cy="9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32" y="5470350"/>
            <a:ext cx="4776035" cy="9048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118" y="4924585"/>
            <a:ext cx="325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图片使用 </a:t>
            </a:r>
            <a:r>
              <a:rPr lang="zh-CN" altLang="en-US" dirty="0">
                <a:solidFill>
                  <a:schemeClr val="accent2"/>
                </a:solidFill>
              </a:rPr>
              <a:t>墨刀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原型设计工具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07"/>
          <p:cNvGrpSpPr/>
          <p:nvPr/>
        </p:nvGrpSpPr>
        <p:grpSpPr>
          <a:xfrm>
            <a:off x="706890" y="1708282"/>
            <a:ext cx="581970" cy="582148"/>
            <a:chOff x="8876381" y="3510900"/>
            <a:chExt cx="720966" cy="720966"/>
          </a:xfrm>
        </p:grpSpPr>
        <p:sp>
          <p:nvSpPr>
            <p:cNvPr id="21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23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25" name="Text Placeholder 7"/>
          <p:cNvSpPr txBox="1"/>
          <p:nvPr/>
        </p:nvSpPr>
        <p:spPr>
          <a:xfrm>
            <a:off x="1441457" y="1708282"/>
            <a:ext cx="4572102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主界面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主要功能区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5"/>
          <p:cNvSpPr txBox="1"/>
          <p:nvPr/>
        </p:nvSpPr>
        <p:spPr>
          <a:xfrm>
            <a:off x="1441457" y="2474434"/>
            <a:ext cx="4211238" cy="3231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</a:t>
            </a:r>
            <a:r>
              <a:rPr lang="zh-CN" altLang="en-US" sz="1800" b="1" dirty="0">
                <a:solidFill>
                  <a:schemeClr val="accent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主界面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，小程序主要功能的实现区域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对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的主界面进行了参考，</a:t>
            </a:r>
            <a:r>
              <a:rPr lang="zh-CN" altLang="en-US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计时器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醒目突出，用户可以点击中间的物品进行更换。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主界面主要由：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计时器、拖动条、开始计时按钮、换肤按钮（就是中间的包子）、预设按钮、菜单栏按钮、用户金币数 组成。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80" y="46990"/>
            <a:ext cx="1895475" cy="33724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605" y="83185"/>
            <a:ext cx="1859280" cy="33000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465" y="3419475"/>
            <a:ext cx="1856740" cy="32981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292" y="3751669"/>
            <a:ext cx="3198530" cy="2730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6675" y="1230544"/>
            <a:ext cx="7780865" cy="5504742"/>
            <a:chOff x="1735518" y="-1301078"/>
            <a:chExt cx="10469525" cy="740689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890" y="-1301078"/>
              <a:ext cx="3896070" cy="740689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671" y="205739"/>
              <a:ext cx="3032372" cy="5818116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518" y="1205108"/>
              <a:ext cx="2523661" cy="4818748"/>
            </a:xfrm>
            <a:prstGeom prst="rect">
              <a:avLst/>
            </a:prstGeom>
          </p:spPr>
        </p:pic>
        <p:sp>
          <p:nvSpPr>
            <p:cNvPr id="4" name="箭头: 下 3"/>
            <p:cNvSpPr/>
            <p:nvPr/>
          </p:nvSpPr>
          <p:spPr>
            <a:xfrm rot="5400000">
              <a:off x="4574761" y="3643384"/>
              <a:ext cx="386256" cy="1774886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箭头: 右 4"/>
            <p:cNvSpPr/>
            <p:nvPr/>
          </p:nvSpPr>
          <p:spPr>
            <a:xfrm>
              <a:off x="8185926" y="3302494"/>
              <a:ext cx="1147537" cy="40202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Text Placeholder 5"/>
          <p:cNvSpPr txBox="1"/>
          <p:nvPr/>
        </p:nvSpPr>
        <p:spPr>
          <a:xfrm>
            <a:off x="5944072" y="287549"/>
            <a:ext cx="5996393" cy="2149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，小程序主要功能的实现区域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在主界面拖动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滑动组块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可以直接对时间进行设定；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点击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预设按钮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可以跳转到另一个界面，这里可以预设置一些时间。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点击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开始按钮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后就开始倒计时。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81" y="2350398"/>
            <a:ext cx="2253634" cy="4316000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8136779" y="2943730"/>
            <a:ext cx="852840" cy="29877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7447" y="2350398"/>
            <a:ext cx="21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将得到“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惩罚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/>
          <p:cNvSpPr/>
          <p:nvPr/>
        </p:nvSpPr>
        <p:spPr>
          <a:xfrm>
            <a:off x="1382388" y="2788615"/>
            <a:ext cx="188497" cy="23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66" y="645453"/>
            <a:ext cx="2962955" cy="5567094"/>
          </a:xfrm>
          <a:prstGeom prst="rect">
            <a:avLst/>
          </a:prstGeom>
        </p:spPr>
      </p:pic>
      <p:grpSp>
        <p:nvGrpSpPr>
          <p:cNvPr id="4" name="Group 407"/>
          <p:cNvGrpSpPr/>
          <p:nvPr/>
        </p:nvGrpSpPr>
        <p:grpSpPr>
          <a:xfrm>
            <a:off x="1285308" y="2377440"/>
            <a:ext cx="532830" cy="532994"/>
            <a:chOff x="8876381" y="3510900"/>
            <a:chExt cx="720966" cy="720966"/>
          </a:xfrm>
        </p:grpSpPr>
        <p:sp>
          <p:nvSpPr>
            <p:cNvPr id="5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7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8" name="Text Placeholder 5"/>
          <p:cNvSpPr txBox="1"/>
          <p:nvPr/>
        </p:nvSpPr>
        <p:spPr>
          <a:xfrm>
            <a:off x="1996522" y="3068968"/>
            <a:ext cx="4176586" cy="230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专注时间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（倒计时开始后）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内切换界面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或者手动停止计时，就会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损毁</a:t>
            </a: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当前在做的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包子并</a:t>
            </a:r>
            <a:r>
              <a:rPr lang="zh-CN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做出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警告、留下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损毁的包子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endParaRPr lang="zh-CN" altLang="en-US" sz="1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 Placeholder 7"/>
          <p:cNvSpPr txBox="1"/>
          <p:nvPr/>
        </p:nvSpPr>
        <p:spPr>
          <a:xfrm>
            <a:off x="1996521" y="2316293"/>
            <a:ext cx="3205862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惩罚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损毁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710548" y="1241149"/>
            <a:ext cx="4465825" cy="5410208"/>
            <a:chOff x="7211709" y="1487334"/>
            <a:chExt cx="3444073" cy="4172387"/>
          </a:xfrm>
          <a:effectLst>
            <a:outerShdw blurRad="190500" sx="102000" sy="102000" algn="ctr" rotWithShape="0">
              <a:prstClr val="black">
                <a:alpha val="39000"/>
              </a:prstClr>
            </a:outerShdw>
          </a:effectLst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9" t="26708" r="14466" b="35401"/>
            <a:stretch>
              <a:fillRect/>
            </a:stretch>
          </p:blipFill>
          <p:spPr>
            <a:xfrm>
              <a:off x="7211709" y="1487334"/>
              <a:ext cx="3163268" cy="3163268"/>
            </a:xfrm>
            <a:prstGeom prst="ellipse">
              <a:avLst/>
            </a:prstGeom>
            <a:ln w="114300">
              <a:solidFill>
                <a:schemeClr val="tx1">
                  <a:lumMod val="95000"/>
                  <a:lumOff val="5000"/>
                </a:schemeClr>
              </a:solidFill>
            </a:ln>
            <a:effectLst>
              <a:innerShdw blurRad="1143000">
                <a:prstClr val="black">
                  <a:alpha val="20000"/>
                </a:prstClr>
              </a:innerShdw>
            </a:effectLst>
          </p:spPr>
        </p:pic>
        <p:sp>
          <p:nvSpPr>
            <p:cNvPr id="17" name="矩形 16"/>
            <p:cNvSpPr/>
            <p:nvPr/>
          </p:nvSpPr>
          <p:spPr>
            <a:xfrm rot="18900000">
              <a:off x="10432677" y="3951918"/>
              <a:ext cx="223105" cy="17078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99187" y="6238145"/>
            <a:ext cx="1770419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损毁示意图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KSO_WM_UNIT_PLACING_PICTURE_USER_VIEWPORT" val="{&quot;height&quot;:5000,&quot;width&quot;:500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3143</Words>
  <Application>WPS 演示</Application>
  <PresentationFormat>宽屏</PresentationFormat>
  <Paragraphs>270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Meiryo</vt:lpstr>
      <vt:lpstr>Segoe Print</vt:lpstr>
      <vt:lpstr>微软雅黑 Light</vt:lpstr>
      <vt:lpstr>Agency FB</vt:lpstr>
      <vt:lpstr>Trebuchet MS</vt:lpstr>
      <vt:lpstr>新宋体</vt:lpstr>
      <vt:lpstr>Arial Black</vt:lpstr>
      <vt:lpstr>等线 Light</vt:lpstr>
      <vt:lpstr>Times New Roman</vt:lpstr>
      <vt:lpstr>等线</vt:lpstr>
      <vt:lpstr>Arial Unicode MS</vt:lpstr>
      <vt:lpstr>华文中宋</vt:lpstr>
      <vt:lpstr>-apple-system</vt:lpstr>
      <vt:lpstr>-apple-system</vt:lpstr>
      <vt:lpstr>Segoe UI Black</vt:lpstr>
      <vt:lpstr>Bahnschrift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子文</dc:creator>
  <cp:lastModifiedBy>安东尼</cp:lastModifiedBy>
  <cp:revision>104</cp:revision>
  <dcterms:created xsi:type="dcterms:W3CDTF">2020-10-11T04:48:00Z</dcterms:created>
  <dcterms:modified xsi:type="dcterms:W3CDTF">2020-11-17T14:36:18Z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