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88" r:id="rId8"/>
    <p:sldId id="262" r:id="rId9"/>
    <p:sldId id="263" r:id="rId10"/>
    <p:sldId id="340" r:id="rId11"/>
    <p:sldId id="267" r:id="rId12"/>
    <p:sldId id="313" r:id="rId13"/>
    <p:sldId id="314" r:id="rId14"/>
    <p:sldId id="268" r:id="rId15"/>
    <p:sldId id="316" r:id="rId16"/>
    <p:sldId id="317" r:id="rId17"/>
    <p:sldId id="318" r:id="rId18"/>
    <p:sldId id="269" r:id="rId19"/>
    <p:sldId id="337" r:id="rId20"/>
    <p:sldId id="338" r:id="rId21"/>
    <p:sldId id="270" r:id="rId22"/>
    <p:sldId id="271" r:id="rId23"/>
    <p:sldId id="339" r:id="rId24"/>
    <p:sldId id="273" r:id="rId25"/>
    <p:sldId id="274" r:id="rId26"/>
    <p:sldId id="275" r:id="rId27"/>
    <p:sldId id="277" r:id="rId28"/>
    <p:sldId id="278" r:id="rId29"/>
    <p:sldId id="279" r:id="rId30"/>
    <p:sldId id="280" r:id="rId31"/>
    <p:sldId id="281" r:id="rId32"/>
    <p:sldId id="283" r:id="rId33"/>
    <p:sldId id="284" r:id="rId34"/>
    <p:sldId id="285"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jackielee.cn/posts/2f5be4ff.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60938" y="4502150"/>
            <a:ext cx="1590675" cy="550862"/>
          </a:xfrm>
        </p:spPr>
        <p:txBody>
          <a:bodyPr/>
          <a:lstStyle/>
          <a:p>
            <a:r>
              <a:rPr lang="zh-CN" altLang="en-US" dirty="0"/>
              <a:t>原稿</a:t>
            </a:r>
            <a:endParaRPr lang="en-US" altLang="zh-CN" dirty="0"/>
          </a:p>
          <a:p>
            <a:endParaRPr lang="zh-CN" altLang="en-US" dirty="0"/>
          </a:p>
        </p:txBody>
      </p:sp>
      <p:grpSp>
        <p:nvGrpSpPr>
          <p:cNvPr id="19" name="组合 18">
            <a:extLst>
              <a:ext uri="{FF2B5EF4-FFF2-40B4-BE49-F238E27FC236}">
                <a16:creationId xmlns:a16="http://schemas.microsoft.com/office/drawing/2014/main" id="{E32EAFEE-564D-4254-90E8-DFC0B549E955}"/>
              </a:ext>
            </a:extLst>
          </p:cNvPr>
          <p:cNvGrpSpPr/>
          <p:nvPr/>
        </p:nvGrpSpPr>
        <p:grpSpPr>
          <a:xfrm rot="10800000">
            <a:off x="3808364" y="1943894"/>
            <a:ext cx="4695825" cy="4048125"/>
            <a:chOff x="1524000" y="2315369"/>
            <a:chExt cx="3413220" cy="2942431"/>
          </a:xfrm>
        </p:grpSpPr>
        <p:cxnSp>
          <p:nvCxnSpPr>
            <p:cNvPr id="13" name="直接连接符 12">
              <a:extLst>
                <a:ext uri="{FF2B5EF4-FFF2-40B4-BE49-F238E27FC236}">
                  <a16:creationId xmlns:a16="http://schemas.microsoft.com/office/drawing/2014/main" id="{41A02CFC-DD57-42C0-B731-8D3C42FE0D76}"/>
                </a:ext>
              </a:extLst>
            </p:cNvPr>
            <p:cNvCxnSpPr>
              <a:cxnSpLocks/>
            </p:cNvCxnSpPr>
            <p:nvPr/>
          </p:nvCxnSpPr>
          <p:spPr>
            <a:xfrm flipH="1">
              <a:off x="1524000" y="2315369"/>
              <a:ext cx="1706610" cy="2942431"/>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2092B017-8D3C-4CC5-A358-2FF16E6DDE35}"/>
                </a:ext>
              </a:extLst>
            </p:cNvPr>
            <p:cNvCxnSpPr>
              <a:cxnSpLocks/>
            </p:cNvCxnSpPr>
            <p:nvPr/>
          </p:nvCxnSpPr>
          <p:spPr>
            <a:xfrm>
              <a:off x="3230610" y="2315369"/>
              <a:ext cx="1706610" cy="2942431"/>
            </a:xfrm>
            <a:prstGeom prst="line">
              <a:avLst/>
            </a:prstGeom>
            <a:ln w="7620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22E5AB60-AEE8-427A-8BE6-B4CD130C3EAD}"/>
                </a:ext>
              </a:extLst>
            </p:cNvPr>
            <p:cNvCxnSpPr>
              <a:cxnSpLocks/>
            </p:cNvCxnSpPr>
            <p:nvPr/>
          </p:nvCxnSpPr>
          <p:spPr>
            <a:xfrm>
              <a:off x="1524000" y="5257800"/>
              <a:ext cx="3413220" cy="0"/>
            </a:xfrm>
            <a:prstGeom prst="line">
              <a:avLst/>
            </a:prstGeom>
            <a:ln w="76200"/>
          </p:spPr>
          <p:style>
            <a:lnRef idx="1">
              <a:schemeClr val="accent5"/>
            </a:lnRef>
            <a:fillRef idx="0">
              <a:schemeClr val="accent5"/>
            </a:fillRef>
            <a:effectRef idx="0">
              <a:schemeClr val="accent5"/>
            </a:effectRef>
            <a:fontRef idx="minor">
              <a:schemeClr val="tx1"/>
            </a:fontRef>
          </p:style>
        </p:cxnSp>
      </p:grpSp>
      <p:sp>
        <p:nvSpPr>
          <p:cNvPr id="2" name="标题 1"/>
          <p:cNvSpPr>
            <a:spLocks noGrp="1"/>
          </p:cNvSpPr>
          <p:nvPr>
            <p:ph type="ctrTitle"/>
          </p:nvPr>
        </p:nvSpPr>
        <p:spPr>
          <a:xfrm>
            <a:off x="4110856" y="1874141"/>
            <a:ext cx="3970288" cy="1180489"/>
          </a:xfrm>
        </p:spPr>
        <p:txBody>
          <a:bodyPr>
            <a:normAutofit/>
          </a:bodyPr>
          <a:lstStyle/>
          <a:p>
            <a:r>
              <a:rPr lang="zh-CN" altLang="en-US" dirty="0"/>
              <a:t>专注包子</a:t>
            </a:r>
          </a:p>
        </p:txBody>
      </p:sp>
      <p:sp>
        <p:nvSpPr>
          <p:cNvPr id="21" name="文本框 20">
            <a:extLst>
              <a:ext uri="{FF2B5EF4-FFF2-40B4-BE49-F238E27FC236}">
                <a16:creationId xmlns:a16="http://schemas.microsoft.com/office/drawing/2014/main" id="{3E2F918D-5109-4CB8-8907-C9BB2F54856F}"/>
              </a:ext>
            </a:extLst>
          </p:cNvPr>
          <p:cNvSpPr txBox="1"/>
          <p:nvPr/>
        </p:nvSpPr>
        <p:spPr>
          <a:xfrm>
            <a:off x="5494289" y="1025932"/>
            <a:ext cx="1323976" cy="734197"/>
          </a:xfrm>
          <a:prstGeom prst="rect">
            <a:avLst/>
          </a:prstGeom>
          <a:noFill/>
        </p:spPr>
        <p:txBody>
          <a:bodyPr wrap="square">
            <a:spAutoFit/>
          </a:bodyPr>
          <a:lstStyle/>
          <a:p>
            <a:r>
              <a:rPr lang="en-US" altLang="zh-CN" sz="4000" dirty="0">
                <a:latin typeface="Arial Black" panose="020B0A04020102020204" pitchFamily="34" charset="0"/>
              </a:rPr>
              <a:t>G18</a:t>
            </a:r>
            <a:endParaRPr lang="zh-CN" altLang="en-US" sz="4000" dirty="0">
              <a:latin typeface="Arial Black" panose="020B0A04020102020204" pitchFamily="34" charset="0"/>
            </a:endParaRPr>
          </a:p>
        </p:txBody>
      </p:sp>
      <p:sp>
        <p:nvSpPr>
          <p:cNvPr id="23" name="文本框 22">
            <a:extLst>
              <a:ext uri="{FF2B5EF4-FFF2-40B4-BE49-F238E27FC236}">
                <a16:creationId xmlns:a16="http://schemas.microsoft.com/office/drawing/2014/main" id="{8A0522C9-8A2B-4EB7-8A16-F9B25F32F74F}"/>
              </a:ext>
            </a:extLst>
          </p:cNvPr>
          <p:cNvSpPr txBox="1"/>
          <p:nvPr/>
        </p:nvSpPr>
        <p:spPr>
          <a:xfrm>
            <a:off x="5262560" y="3136612"/>
            <a:ext cx="2005155" cy="584775"/>
          </a:xfrm>
          <a:prstGeom prst="rect">
            <a:avLst/>
          </a:prstGeom>
          <a:noFill/>
        </p:spPr>
        <p:txBody>
          <a:bodyPr wrap="square">
            <a:spAutoFit/>
          </a:bodyPr>
          <a:lstStyle/>
          <a:p>
            <a:r>
              <a:rPr lang="zh-CN" altLang="en-US" sz="3200" dirty="0"/>
              <a:t>项目计划</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15872" y="2740413"/>
            <a:ext cx="4069176" cy="901359"/>
          </a:xfrm>
        </p:spPr>
        <p:txBody>
          <a:bodyPr>
            <a:normAutofit fontScale="90000"/>
          </a:bodyPr>
          <a:lstStyle/>
          <a:p>
            <a:r>
              <a:rPr lang="zh-CN" altLang="en-US" sz="6700" dirty="0"/>
              <a:t>可行性分析</a:t>
            </a:r>
          </a:p>
        </p:txBody>
      </p:sp>
      <p:sp>
        <p:nvSpPr>
          <p:cNvPr id="4" name="文本框 3">
            <a:extLst>
              <a:ext uri="{FF2B5EF4-FFF2-40B4-BE49-F238E27FC236}">
                <a16:creationId xmlns:a16="http://schemas.microsoft.com/office/drawing/2014/main" id="{440AA463-F690-45A6-9781-E23BC729D6AE}"/>
              </a:ext>
            </a:extLst>
          </p:cNvPr>
          <p:cNvSpPr txBox="1"/>
          <p:nvPr/>
        </p:nvSpPr>
        <p:spPr>
          <a:xfrm>
            <a:off x="4879603" y="1821993"/>
            <a:ext cx="1741715" cy="707886"/>
          </a:xfrm>
          <a:prstGeom prst="rect">
            <a:avLst/>
          </a:prstGeom>
          <a:noFill/>
        </p:spPr>
        <p:txBody>
          <a:bodyPr wrap="square" rtlCol="0">
            <a:spAutoFit/>
          </a:bodyPr>
          <a:lstStyle/>
          <a:p>
            <a:r>
              <a:rPr lang="en-US" altLang="zh-CN" sz="4000" dirty="0"/>
              <a:t>Part 2</a:t>
            </a:r>
            <a:endParaRPr lang="zh-CN" altLang="en-US" sz="4000" dirty="0"/>
          </a:p>
        </p:txBody>
      </p:sp>
      <p:sp>
        <p:nvSpPr>
          <p:cNvPr id="10" name="文本框 9">
            <a:extLst>
              <a:ext uri="{FF2B5EF4-FFF2-40B4-BE49-F238E27FC236}">
                <a16:creationId xmlns:a16="http://schemas.microsoft.com/office/drawing/2014/main" id="{FEA50071-8684-4E81-8B8D-6BDCBB490C61}"/>
              </a:ext>
            </a:extLst>
          </p:cNvPr>
          <p:cNvSpPr txBox="1"/>
          <p:nvPr/>
        </p:nvSpPr>
        <p:spPr>
          <a:xfrm>
            <a:off x="6621318" y="3852306"/>
            <a:ext cx="1573447" cy="1477328"/>
          </a:xfrm>
          <a:prstGeom prst="rect">
            <a:avLst/>
          </a:prstGeom>
          <a:noFill/>
        </p:spPr>
        <p:txBody>
          <a:bodyPr wrap="square">
            <a:spAutoFit/>
          </a:bodyPr>
          <a:lstStyle/>
          <a:p>
            <a:pPr marL="0" indent="0">
              <a:buNone/>
            </a:pPr>
            <a:r>
              <a:rPr lang="zh-CN" altLang="en-US" dirty="0">
                <a:latin typeface="微软雅黑 Light" panose="020B0502040204020203" pitchFamily="34" charset="-122"/>
                <a:ea typeface="微软雅黑 Light" panose="020B0502040204020203" pitchFamily="34" charset="-122"/>
              </a:rPr>
              <a:t>技术可行性</a:t>
            </a:r>
          </a:p>
          <a:p>
            <a:pPr marL="0" indent="0">
              <a:buNone/>
            </a:pPr>
            <a:r>
              <a:rPr lang="zh-CN" altLang="en-US" dirty="0">
                <a:latin typeface="微软雅黑 Light" panose="020B0502040204020203" pitchFamily="34" charset="-122"/>
                <a:ea typeface="微软雅黑 Light" panose="020B0502040204020203" pitchFamily="34" charset="-122"/>
                <a:sym typeface="+mn-ea"/>
              </a:rPr>
              <a:t>经济可行性</a:t>
            </a:r>
          </a:p>
          <a:p>
            <a:pPr marL="0" indent="0">
              <a:buNone/>
            </a:pPr>
            <a:r>
              <a:rPr lang="zh-CN" altLang="en-US" dirty="0">
                <a:latin typeface="微软雅黑 Light" panose="020B0502040204020203" pitchFamily="34" charset="-122"/>
                <a:ea typeface="微软雅黑 Light" panose="020B0502040204020203" pitchFamily="34" charset="-122"/>
                <a:sym typeface="+mn-ea"/>
              </a:rPr>
              <a:t>操作可行性</a:t>
            </a:r>
          </a:p>
          <a:p>
            <a:pPr marL="0" indent="0">
              <a:buNone/>
            </a:pPr>
            <a:r>
              <a:rPr lang="zh-CN" altLang="en-US" dirty="0">
                <a:latin typeface="微软雅黑 Light" panose="020B0502040204020203" pitchFamily="34" charset="-122"/>
                <a:ea typeface="微软雅黑 Light" panose="020B0502040204020203" pitchFamily="34" charset="-122"/>
                <a:sym typeface="+mn-ea"/>
              </a:rPr>
              <a:t>社会可行性</a:t>
            </a:r>
          </a:p>
          <a:p>
            <a:pPr marL="0" indent="0">
              <a:buNone/>
            </a:pPr>
            <a:r>
              <a:rPr lang="zh-CN" altLang="en-US" dirty="0">
                <a:latin typeface="微软雅黑 Light" panose="020B0502040204020203" pitchFamily="34" charset="-122"/>
                <a:ea typeface="微软雅黑 Light" panose="020B0502040204020203" pitchFamily="34" charset="-122"/>
                <a:sym typeface="+mn-ea"/>
              </a:rPr>
              <a:t>法律可行性</a:t>
            </a:r>
          </a:p>
        </p:txBody>
      </p:sp>
      <p:sp>
        <p:nvSpPr>
          <p:cNvPr id="5" name="矩形 4">
            <a:extLst>
              <a:ext uri="{FF2B5EF4-FFF2-40B4-BE49-F238E27FC236}">
                <a16:creationId xmlns:a16="http://schemas.microsoft.com/office/drawing/2014/main" id="{30B0DAA4-5BA8-4A39-8D9D-02F508CC0BA9}"/>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0F47CC9E-C48E-4DE3-85E0-D54E52B2A21B}"/>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9A94E6C2-BC93-40E7-ACF4-E5C56DFA524C}"/>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可行性分析</a:t>
            </a:r>
          </a:p>
        </p:txBody>
      </p:sp>
      <p:cxnSp>
        <p:nvCxnSpPr>
          <p:cNvPr id="13" name="直接连接符 12">
            <a:extLst>
              <a:ext uri="{FF2B5EF4-FFF2-40B4-BE49-F238E27FC236}">
                <a16:creationId xmlns:a16="http://schemas.microsoft.com/office/drawing/2014/main" id="{037530A3-DC5B-4763-8F15-B34285A13A53}"/>
              </a:ext>
            </a:extLst>
          </p:cNvPr>
          <p:cNvCxnSpPr/>
          <p:nvPr/>
        </p:nvCxnSpPr>
        <p:spPr>
          <a:xfrm>
            <a:off x="6429879" y="3852306"/>
            <a:ext cx="0" cy="1555717"/>
          </a:xfrm>
          <a:prstGeom prst="line">
            <a:avLst/>
          </a:prstGeom>
          <a:ln w="762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2463475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技术可行性</a:t>
            </a:r>
          </a:p>
        </p:txBody>
      </p:sp>
      <p:sp>
        <p:nvSpPr>
          <p:cNvPr id="3" name="内容占位符 2"/>
          <p:cNvSpPr>
            <a:spLocks noGrp="1"/>
          </p:cNvSpPr>
          <p:nvPr>
            <p:ph idx="1"/>
          </p:nvPr>
        </p:nvSpPr>
        <p:spPr/>
        <p:txBody>
          <a:bodyPr/>
          <a:lstStyle/>
          <a:p>
            <a:r>
              <a:rPr lang="en-US" altLang="zh-CN" dirty="0"/>
              <a:t>1. </a:t>
            </a:r>
            <a:r>
              <a:rPr lang="zh-CN" altLang="en-US" dirty="0"/>
              <a:t>前端</a:t>
            </a:r>
          </a:p>
          <a:p>
            <a:r>
              <a:rPr lang="en-US" altLang="zh-CN" dirty="0"/>
              <a:t>2. </a:t>
            </a:r>
            <a:r>
              <a:rPr lang="zh-CN" altLang="en-US" dirty="0"/>
              <a:t>后端</a:t>
            </a:r>
          </a:p>
          <a:p>
            <a:endParaRPr lang="zh-CN" altLang="en-US" dirty="0"/>
          </a:p>
        </p:txBody>
      </p:sp>
      <p:sp>
        <p:nvSpPr>
          <p:cNvPr id="5" name="矩形 4">
            <a:extLst>
              <a:ext uri="{FF2B5EF4-FFF2-40B4-BE49-F238E27FC236}">
                <a16:creationId xmlns:a16="http://schemas.microsoft.com/office/drawing/2014/main" id="{73E0AAB2-E6A9-4AFB-AD8E-BE626DACDD20}"/>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4882D6BD-A66F-42FE-9155-D626D09C32CD}"/>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082D68C0-B3EF-4DEC-86D0-AB3121FFDA8D}"/>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技术可行性</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技术可行性</a:t>
            </a:r>
            <a:endParaRPr lang="zh-CN" altLang="en-US" b="1" dirty="0">
              <a:solidFill>
                <a:schemeClr val="accent6"/>
              </a:solidFill>
            </a:endParaRPr>
          </a:p>
        </p:txBody>
      </p:sp>
      <p:sp>
        <p:nvSpPr>
          <p:cNvPr id="3" name="内容占位符 2"/>
          <p:cNvSpPr>
            <a:spLocks noGrp="1"/>
          </p:cNvSpPr>
          <p:nvPr>
            <p:ph idx="1"/>
          </p:nvPr>
        </p:nvSpPr>
        <p:spPr>
          <a:xfrm>
            <a:off x="838200" y="1691005"/>
            <a:ext cx="10515600" cy="4860925"/>
          </a:xfrm>
        </p:spPr>
        <p:txBody>
          <a:bodyPr>
            <a:normAutofit fontScale="97500" lnSpcReduction="10000"/>
          </a:bodyPr>
          <a:lstStyle/>
          <a:p>
            <a:pPr marL="0" indent="0">
              <a:buNone/>
            </a:pPr>
            <a:r>
              <a:rPr lang="en-US" altLang="zh-CN" dirty="0"/>
              <a:t>1.</a:t>
            </a:r>
            <a:r>
              <a:rPr lang="zh-CN" altLang="en-US" dirty="0"/>
              <a:t>前端：</a:t>
            </a:r>
            <a:endParaRPr lang="en-US" altLang="zh-CN" dirty="0"/>
          </a:p>
          <a:p>
            <a:pPr marL="457200" lvl="1" indent="0">
              <a:buNone/>
            </a:pPr>
            <a:r>
              <a:rPr lang="en-US" altLang="zh-CN" dirty="0" err="1"/>
              <a:t>开发工具：微信开发者工具</a:t>
            </a:r>
            <a:endParaRPr lang="en-US" altLang="zh-CN" dirty="0"/>
          </a:p>
          <a:p>
            <a:pPr marL="457200" lvl="1" indent="0">
              <a:buNone/>
            </a:pPr>
            <a:r>
              <a:rPr lang="en-US" altLang="zh-CN" dirty="0" err="1"/>
              <a:t>语言：js</a:t>
            </a:r>
            <a:endParaRPr lang="en-US" altLang="zh-CN" dirty="0"/>
          </a:p>
          <a:p>
            <a:pPr marL="0" indent="0">
              <a:buNone/>
            </a:pPr>
            <a:endParaRPr lang="en-US" altLang="zh-CN" dirty="0"/>
          </a:p>
          <a:p>
            <a:pPr marL="457200" lvl="1" indent="0">
              <a:buNone/>
            </a:pPr>
            <a:r>
              <a:rPr lang="zh-CN" altLang="en-US" dirty="0"/>
              <a:t>小程序前端开发：</a:t>
            </a:r>
          </a:p>
          <a:p>
            <a:pPr marL="0" indent="0">
              <a:buNone/>
            </a:pPr>
            <a:r>
              <a:rPr lang="en-US" altLang="zh-CN" dirty="0"/>
              <a:t>	</a:t>
            </a:r>
            <a:r>
              <a:rPr lang="zh-CN" altLang="en-US" sz="2445" dirty="0"/>
              <a:t>在腾讯的开发工具里，使用js语言，遵循腾讯小程序的开发文档规范进行代码编写。开发过程中可以编译、预览、真机调试等，可以使用各种插件，可以调用一些公共的api或者自己定义的后端接口，也可以使用腾讯提供的云函数。</a:t>
            </a:r>
            <a:endParaRPr lang="zh-CN" altLang="en-US" dirty="0"/>
          </a:p>
          <a:p>
            <a:pPr marL="0" indent="0">
              <a:buNone/>
            </a:pPr>
            <a:r>
              <a:rPr lang="en-US" altLang="zh-CN" dirty="0"/>
              <a:t>	</a:t>
            </a:r>
            <a:r>
              <a:rPr lang="zh-CN" altLang="en-US" sz="2445" dirty="0"/>
              <a:t>开发完成后就可以准备上线了，首先在开发者工具里将写好的代码上传，点击上传，定义版本号和注释，再到微信公众平台的版本管理提交审核，待审核通过了就表示上线成功了，就可以在微信中搜索到你的小程序进行访问了</a:t>
            </a:r>
          </a:p>
        </p:txBody>
      </p:sp>
      <p:sp>
        <p:nvSpPr>
          <p:cNvPr id="5" name="矩形 4">
            <a:extLst>
              <a:ext uri="{FF2B5EF4-FFF2-40B4-BE49-F238E27FC236}">
                <a16:creationId xmlns:a16="http://schemas.microsoft.com/office/drawing/2014/main" id="{603D52AE-0D1F-493E-9B9E-723536FBF703}"/>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E46EFDB9-2142-4236-B422-1AF1D87AF843}"/>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40E0A601-E794-4191-8D97-1D404B985588}"/>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技术可行性</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技术可行性</a:t>
            </a:r>
            <a:endParaRPr lang="zh-CN" altLang="en-US" b="1" dirty="0">
              <a:solidFill>
                <a:schemeClr val="accent6"/>
              </a:solidFill>
            </a:endParaRPr>
          </a:p>
        </p:txBody>
      </p:sp>
      <p:sp>
        <p:nvSpPr>
          <p:cNvPr id="3" name="内容占位符 2"/>
          <p:cNvSpPr>
            <a:spLocks noGrp="1"/>
          </p:cNvSpPr>
          <p:nvPr>
            <p:ph idx="1"/>
          </p:nvPr>
        </p:nvSpPr>
        <p:spPr>
          <a:xfrm>
            <a:off x="838200" y="1825625"/>
            <a:ext cx="10581005" cy="4446905"/>
          </a:xfrm>
        </p:spPr>
        <p:txBody>
          <a:bodyPr>
            <a:normAutofit/>
          </a:bodyPr>
          <a:lstStyle/>
          <a:p>
            <a:pPr marL="0" indent="0">
              <a:buNone/>
            </a:pPr>
            <a:r>
              <a:rPr lang="en-US" altLang="zh-CN"/>
              <a:t>2.</a:t>
            </a:r>
            <a:r>
              <a:rPr lang="zh-CN" altLang="en-US"/>
              <a:t>后端：</a:t>
            </a:r>
          </a:p>
          <a:p>
            <a:pPr marL="457200" lvl="1" indent="0">
              <a:buNone/>
            </a:pPr>
            <a:r>
              <a:rPr lang="zh-CN" altLang="en-US"/>
              <a:t>语言：</a:t>
            </a:r>
            <a:r>
              <a:rPr lang="en-US" altLang="zh-CN"/>
              <a:t>java</a:t>
            </a:r>
          </a:p>
          <a:p>
            <a:pPr marL="457200" lvl="1" indent="0">
              <a:buNone/>
            </a:pPr>
            <a:r>
              <a:rPr lang="zh-CN" altLang="en-US"/>
              <a:t>框架：SpringBoot</a:t>
            </a:r>
          </a:p>
          <a:p>
            <a:pPr marL="457200" lvl="1" indent="0">
              <a:buNone/>
            </a:pPr>
            <a:endParaRPr lang="zh-CN" altLang="en-US"/>
          </a:p>
          <a:p>
            <a:pPr marL="0" indent="0">
              <a:buNone/>
            </a:pPr>
            <a:r>
              <a:rPr lang="en-US" altLang="zh-CN"/>
              <a:t>	</a:t>
            </a:r>
            <a:r>
              <a:rPr lang="en-US" altLang="zh-CN" sz="2400"/>
              <a:t>最终的java代码打包成war包部署在云主机上的web服务器Tomcat中</a:t>
            </a:r>
            <a:r>
              <a:rPr lang="zh-CN" altLang="en-US" sz="2400"/>
              <a:t>。</a:t>
            </a:r>
          </a:p>
          <a:p>
            <a:pPr marL="0" indent="0">
              <a:buNone/>
            </a:pPr>
            <a:r>
              <a:rPr lang="en-US" altLang="zh-CN" sz="2400"/>
              <a:t>	</a:t>
            </a:r>
          </a:p>
          <a:p>
            <a:pPr marL="0" indent="0" algn="l">
              <a:buNone/>
            </a:pPr>
            <a:r>
              <a:rPr lang="en-US" altLang="zh-CN" sz="2400">
                <a:latin typeface="+mn-ea"/>
                <a:cs typeface="+mn-ea"/>
              </a:rPr>
              <a:t>	</a:t>
            </a:r>
            <a:r>
              <a:rPr lang="zh-CN" altLang="en-US" sz="2400">
                <a:latin typeface="+mn-ea"/>
                <a:cs typeface="+mn-ea"/>
                <a:sym typeface="+mn-ea"/>
              </a:rPr>
              <a:t>购买云服务器（服务器搭建第一步）</a:t>
            </a:r>
            <a:r>
              <a:rPr lang="en-US" altLang="zh-CN" sz="2400">
                <a:latin typeface="+mn-ea"/>
                <a:cs typeface="+mn-ea"/>
                <a:sym typeface="+mn-ea"/>
              </a:rPr>
              <a:t>:首先要存放后端程序代码，需要</a:t>
            </a:r>
          </a:p>
          <a:p>
            <a:pPr marL="0" indent="0" algn="l">
              <a:buNone/>
            </a:pPr>
            <a:r>
              <a:rPr lang="en-US" altLang="zh-CN" sz="2400">
                <a:latin typeface="+mn-ea"/>
                <a:cs typeface="+mn-ea"/>
                <a:sym typeface="+mn-ea"/>
              </a:rPr>
              <a:t>一台机器，自己的电脑虽然也可以，但是自己的电脑可不能保证24小时都开</a:t>
            </a:r>
          </a:p>
          <a:p>
            <a:pPr marL="0" indent="0" algn="l">
              <a:buNone/>
            </a:pPr>
            <a:r>
              <a:rPr lang="en-US" altLang="zh-CN" sz="2400">
                <a:latin typeface="+mn-ea"/>
                <a:cs typeface="+mn-ea"/>
                <a:sym typeface="+mn-ea"/>
              </a:rPr>
              <a:t>机且让外网能访问到，所以需要购买一台云服务器；其次，外网能访问到意味</a:t>
            </a:r>
          </a:p>
          <a:p>
            <a:pPr marL="0" indent="0" algn="l">
              <a:buNone/>
            </a:pPr>
            <a:r>
              <a:rPr lang="en-US" altLang="zh-CN" sz="2400">
                <a:latin typeface="+mn-ea"/>
                <a:cs typeface="+mn-ea"/>
                <a:sym typeface="+mn-ea"/>
              </a:rPr>
              <a:t>着需要一个公网IP，购买的云服务器会配套一个对应的IP地址</a:t>
            </a:r>
            <a:r>
              <a:rPr lang="zh-CN" altLang="en-US" sz="2400">
                <a:latin typeface="+mn-ea"/>
                <a:cs typeface="+mn-ea"/>
                <a:sym typeface="+mn-ea"/>
              </a:rPr>
              <a:t>。</a:t>
            </a:r>
          </a:p>
        </p:txBody>
      </p:sp>
      <p:sp>
        <p:nvSpPr>
          <p:cNvPr id="5" name="矩形 4">
            <a:extLst>
              <a:ext uri="{FF2B5EF4-FFF2-40B4-BE49-F238E27FC236}">
                <a16:creationId xmlns:a16="http://schemas.microsoft.com/office/drawing/2014/main" id="{9E033E6D-AB3D-450E-BDE8-1510F2858196}"/>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1254AFA2-C532-42B1-AAFE-89CF80B96593}"/>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408F658B-0377-4B82-9FA7-6BD489879DE7}"/>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技术可行性</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经济可行性</a:t>
            </a:r>
          </a:p>
        </p:txBody>
      </p:sp>
      <p:sp>
        <p:nvSpPr>
          <p:cNvPr id="3" name="内容占位符 2"/>
          <p:cNvSpPr>
            <a:spLocks noGrp="1"/>
          </p:cNvSpPr>
          <p:nvPr>
            <p:ph idx="1"/>
          </p:nvPr>
        </p:nvSpPr>
        <p:spPr/>
        <p:txBody>
          <a:bodyPr/>
          <a:lstStyle/>
          <a:p>
            <a:r>
              <a:rPr lang="en-US" altLang="zh-CN" dirty="0"/>
              <a:t>1. </a:t>
            </a:r>
            <a:r>
              <a:rPr lang="zh-CN" altLang="en-US" dirty="0"/>
              <a:t>基本硬件使用</a:t>
            </a:r>
          </a:p>
          <a:p>
            <a:r>
              <a:rPr lang="en-US" altLang="zh-CN" dirty="0"/>
              <a:t>2. </a:t>
            </a:r>
            <a:r>
              <a:rPr lang="zh-CN" altLang="en-US" dirty="0"/>
              <a:t>开发环境与环境使用</a:t>
            </a:r>
          </a:p>
          <a:p>
            <a:r>
              <a:rPr lang="en-US" altLang="zh-CN" dirty="0"/>
              <a:t>3. </a:t>
            </a:r>
            <a:r>
              <a:rPr lang="zh-CN" altLang="en-US" dirty="0"/>
              <a:t>云服务器租凭</a:t>
            </a:r>
          </a:p>
          <a:p>
            <a:r>
              <a:rPr lang="en-US" altLang="zh-CN" dirty="0"/>
              <a:t>4. </a:t>
            </a:r>
            <a:r>
              <a:rPr lang="zh-CN" altLang="en-US" dirty="0"/>
              <a:t>人力资源薪资</a:t>
            </a:r>
          </a:p>
        </p:txBody>
      </p:sp>
      <p:sp>
        <p:nvSpPr>
          <p:cNvPr id="5" name="矩形 4">
            <a:extLst>
              <a:ext uri="{FF2B5EF4-FFF2-40B4-BE49-F238E27FC236}">
                <a16:creationId xmlns:a16="http://schemas.microsoft.com/office/drawing/2014/main" id="{11167DDB-7AB3-4F11-BB86-4219EAFDB676}"/>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930E0D0-4AC0-40A6-B65A-C14DEA03354F}"/>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2F1DC274-D5E8-49EE-889A-5C4BA95AAC0B}"/>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经济可行性</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经济可行性</a:t>
            </a:r>
            <a:endParaRPr lang="zh-CN" altLang="en-US" b="1" dirty="0">
              <a:solidFill>
                <a:schemeClr val="accent6"/>
              </a:solidFill>
            </a:endParaRPr>
          </a:p>
        </p:txBody>
      </p:sp>
      <p:sp>
        <p:nvSpPr>
          <p:cNvPr id="3" name="内容占位符 2"/>
          <p:cNvSpPr>
            <a:spLocks noGrp="1"/>
          </p:cNvSpPr>
          <p:nvPr>
            <p:ph idx="1"/>
          </p:nvPr>
        </p:nvSpPr>
        <p:spPr>
          <a:xfrm>
            <a:off x="838200" y="1463675"/>
            <a:ext cx="10756900" cy="4955540"/>
          </a:xfrm>
        </p:spPr>
        <p:txBody>
          <a:bodyPr>
            <a:normAutofit/>
          </a:bodyPr>
          <a:lstStyle/>
          <a:p>
            <a:r>
              <a:rPr lang="zh-CN" altLang="en-US" sz="2400" dirty="0"/>
              <a:t>1．基础硬件使用：</a:t>
            </a:r>
          </a:p>
          <a:p>
            <a:pPr marL="0" indent="0">
              <a:buNone/>
            </a:pPr>
            <a:r>
              <a:rPr lang="en-US" altLang="zh-CN" sz="2400" dirty="0"/>
              <a:t>	</a:t>
            </a:r>
            <a:r>
              <a:rPr lang="zh-CN" altLang="en-US" sz="2400" dirty="0"/>
              <a:t>小组三人均配备有运行良好、网络状态正常的满足开发与测试最低配置的笔记本电脑与移动智能手机。</a:t>
            </a:r>
          </a:p>
          <a:p>
            <a:r>
              <a:rPr lang="zh-CN" altLang="en-US" sz="2400" dirty="0"/>
              <a:t>2．开发环境与软件使用： </a:t>
            </a:r>
          </a:p>
          <a:p>
            <a:pPr marL="0" indent="0">
              <a:buNone/>
            </a:pPr>
            <a:r>
              <a:rPr lang="zh-CN" altLang="en-US" sz="2400" dirty="0"/>
              <a:t>	集成开发环境软件：Intellij IDEA（学生资格非商业免费使用）、微信开发者工具（免费使用）</a:t>
            </a:r>
          </a:p>
          <a:p>
            <a:pPr marL="0" indent="0">
              <a:buNone/>
            </a:pPr>
            <a:r>
              <a:rPr lang="zh-CN" altLang="en-US" sz="2400" dirty="0"/>
              <a:t>	数据库相关：Mysql(开源免费)、PowerDesigner（免费）、Navicat(学生资格非商业免费使用)</a:t>
            </a:r>
          </a:p>
          <a:p>
            <a:pPr marL="0" indent="0">
              <a:buNone/>
            </a:pPr>
            <a:r>
              <a:rPr lang="zh-CN" altLang="en-US" sz="2400" dirty="0"/>
              <a:t>	线上沟通：微信（免费使用）、钉钉（免费使用）</a:t>
            </a:r>
          </a:p>
          <a:p>
            <a:pPr marL="0" indent="0">
              <a:buNone/>
            </a:pPr>
            <a:r>
              <a:rPr lang="zh-CN" altLang="en-US" sz="2400" dirty="0"/>
              <a:t>	版本管理：GitHub（免费使用）</a:t>
            </a:r>
          </a:p>
        </p:txBody>
      </p:sp>
      <p:sp>
        <p:nvSpPr>
          <p:cNvPr id="5" name="矩形 4">
            <a:extLst>
              <a:ext uri="{FF2B5EF4-FFF2-40B4-BE49-F238E27FC236}">
                <a16:creationId xmlns:a16="http://schemas.microsoft.com/office/drawing/2014/main" id="{2729B17F-519A-4C8A-82CC-D4F12F6D3D33}"/>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8A2965D-D1FE-4ED9-85DA-FAB66C21BFA6}"/>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7779F5CF-8BB5-4271-AF55-8862D002CAD1}"/>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经济可行性</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经济可行性</a:t>
            </a:r>
            <a:endParaRPr lang="zh-CN" altLang="en-US" b="1" dirty="0">
              <a:solidFill>
                <a:schemeClr val="accent6"/>
              </a:solidFill>
            </a:endParaRPr>
          </a:p>
        </p:txBody>
      </p:sp>
      <p:sp>
        <p:nvSpPr>
          <p:cNvPr id="3" name="内容占位符 2"/>
          <p:cNvSpPr>
            <a:spLocks noGrp="1"/>
          </p:cNvSpPr>
          <p:nvPr>
            <p:ph idx="1"/>
          </p:nvPr>
        </p:nvSpPr>
        <p:spPr/>
        <p:txBody>
          <a:bodyPr/>
          <a:lstStyle/>
          <a:p>
            <a:r>
              <a:rPr lang="en-US" altLang="zh-CN"/>
              <a:t>3.</a:t>
            </a:r>
            <a:r>
              <a:rPr lang="zh-CN" altLang="en-US"/>
              <a:t>云服务器租凭：</a:t>
            </a:r>
          </a:p>
          <a:p>
            <a:pPr marL="0" indent="0">
              <a:buNone/>
            </a:pPr>
            <a:r>
              <a:rPr lang="en-US" altLang="zh-CN"/>
              <a:t>	校园云服务器租用（学生优惠 6月54元）</a:t>
            </a:r>
          </a:p>
          <a:p>
            <a:pPr marL="0" indent="0">
              <a:buNone/>
            </a:pPr>
            <a:r>
              <a:rPr lang="en-US" altLang="zh-CN"/>
              <a:t>	云数据库租用（学生优惠 6月18元）</a:t>
            </a:r>
          </a:p>
        </p:txBody>
      </p:sp>
      <p:pic>
        <p:nvPicPr>
          <p:cNvPr id="4" name="图片 -2147482624"/>
          <p:cNvPicPr>
            <a:picLocks noChangeAspect="1"/>
          </p:cNvPicPr>
          <p:nvPr/>
        </p:nvPicPr>
        <p:blipFill>
          <a:blip r:embed="rId2"/>
          <a:stretch>
            <a:fillRect/>
          </a:stretch>
        </p:blipFill>
        <p:spPr>
          <a:xfrm>
            <a:off x="478905" y="3675091"/>
            <a:ext cx="7788275" cy="2699385"/>
          </a:xfrm>
          <a:prstGeom prst="rect">
            <a:avLst/>
          </a:prstGeom>
          <a:noFill/>
          <a:ln w="9525">
            <a:noFill/>
          </a:ln>
        </p:spPr>
      </p:pic>
      <p:pic>
        <p:nvPicPr>
          <p:cNvPr id="5" name="图片 1"/>
          <p:cNvPicPr>
            <a:picLocks noChangeAspect="1"/>
          </p:cNvPicPr>
          <p:nvPr/>
        </p:nvPicPr>
        <p:blipFill>
          <a:blip r:embed="rId3"/>
          <a:stretch>
            <a:fillRect/>
          </a:stretch>
        </p:blipFill>
        <p:spPr>
          <a:xfrm>
            <a:off x="8426507" y="2588910"/>
            <a:ext cx="2767965" cy="3686810"/>
          </a:xfrm>
          <a:prstGeom prst="rect">
            <a:avLst/>
          </a:prstGeom>
          <a:noFill/>
          <a:ln w="9525">
            <a:noFill/>
          </a:ln>
        </p:spPr>
      </p:pic>
      <p:sp>
        <p:nvSpPr>
          <p:cNvPr id="7" name="矩形 6">
            <a:extLst>
              <a:ext uri="{FF2B5EF4-FFF2-40B4-BE49-F238E27FC236}">
                <a16:creationId xmlns:a16="http://schemas.microsoft.com/office/drawing/2014/main" id="{4A3D5B37-DBE9-4C09-B715-DCEFAE207757}"/>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76D1249-E82B-4BA4-BE36-DBC660017B22}"/>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87606727-0E59-4E50-9E31-2AEEDE4FC784}"/>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经济可行性</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经济可行性</a:t>
            </a:r>
            <a:endParaRPr lang="zh-CN" altLang="en-US" b="1" dirty="0">
              <a:solidFill>
                <a:schemeClr val="accent6"/>
              </a:solidFill>
            </a:endParaRPr>
          </a:p>
        </p:txBody>
      </p:sp>
      <p:sp>
        <p:nvSpPr>
          <p:cNvPr id="3" name="内容占位符 2"/>
          <p:cNvSpPr>
            <a:spLocks noGrp="1"/>
          </p:cNvSpPr>
          <p:nvPr>
            <p:ph idx="1"/>
          </p:nvPr>
        </p:nvSpPr>
        <p:spPr>
          <a:xfrm>
            <a:off x="838200" y="1825625"/>
            <a:ext cx="10234353" cy="4351338"/>
          </a:xfrm>
        </p:spPr>
        <p:txBody>
          <a:bodyPr/>
          <a:lstStyle/>
          <a:p>
            <a:r>
              <a:rPr lang="en-US" altLang="zh-CN" dirty="0"/>
              <a:t>4.</a:t>
            </a:r>
            <a:r>
              <a:rPr lang="zh-CN" altLang="en-US" dirty="0"/>
              <a:t>人力资源薪资：</a:t>
            </a:r>
          </a:p>
          <a:p>
            <a:endParaRPr lang="zh-CN" altLang="en-US" dirty="0"/>
          </a:p>
          <a:p>
            <a:pPr marL="0" indent="0">
              <a:buNone/>
            </a:pPr>
            <a:r>
              <a:rPr lang="en-US" altLang="zh-CN" dirty="0"/>
              <a:t>	据私营单位开发人员每小时薪资40.85元 ，小组成员3人，每日均工作3小时，并每周开会2*4小时，总人员周工作小时为87小时，从项目伊始至结束共111天，15.8周，总预算计为56,152.41元</a:t>
            </a:r>
            <a:r>
              <a:rPr lang="zh-CN" altLang="en-US" dirty="0"/>
              <a:t>。</a:t>
            </a:r>
          </a:p>
          <a:p>
            <a:pPr marL="0" indent="0">
              <a:buNone/>
            </a:pPr>
            <a:endParaRPr lang="zh-CN" altLang="en-US" dirty="0"/>
          </a:p>
          <a:p>
            <a:pPr marL="0" indent="0">
              <a:buNone/>
            </a:pPr>
            <a:r>
              <a:rPr lang="en-US" altLang="zh-CN" dirty="0"/>
              <a:t>	</a:t>
            </a:r>
            <a:r>
              <a:rPr lang="zh-CN" altLang="en-US" dirty="0"/>
              <a:t>经济经计算在项目计划开发可承受范围内，预分析可行。</a:t>
            </a:r>
          </a:p>
        </p:txBody>
      </p:sp>
      <p:sp>
        <p:nvSpPr>
          <p:cNvPr id="5" name="矩形 4">
            <a:extLst>
              <a:ext uri="{FF2B5EF4-FFF2-40B4-BE49-F238E27FC236}">
                <a16:creationId xmlns:a16="http://schemas.microsoft.com/office/drawing/2014/main" id="{443BEBBA-C3E1-44FF-9B9B-631F9526B31F}"/>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2FE8A69E-310D-4796-8551-4C2C3092AA4B}"/>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CA0E2686-92CE-415C-A846-7B3E26896686}"/>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经济可行性</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操作可行性</a:t>
            </a:r>
          </a:p>
        </p:txBody>
      </p:sp>
      <p:sp>
        <p:nvSpPr>
          <p:cNvPr id="3" name="内容占位符 2"/>
          <p:cNvSpPr>
            <a:spLocks noGrp="1"/>
          </p:cNvSpPr>
          <p:nvPr>
            <p:ph idx="1"/>
          </p:nvPr>
        </p:nvSpPr>
        <p:spPr/>
        <p:txBody>
          <a:bodyPr/>
          <a:lstStyle/>
          <a:p>
            <a:r>
              <a:rPr lang="en-US" altLang="zh-CN" dirty="0"/>
              <a:t>1. </a:t>
            </a:r>
            <a:r>
              <a:rPr lang="zh-CN" altLang="en-US" dirty="0"/>
              <a:t>开发准备</a:t>
            </a:r>
          </a:p>
          <a:p>
            <a:r>
              <a:rPr lang="en-US" altLang="zh-CN" dirty="0"/>
              <a:t>2. </a:t>
            </a:r>
            <a:r>
              <a:rPr lang="zh-CN" altLang="en-US" dirty="0"/>
              <a:t>微信小程序准备</a:t>
            </a:r>
          </a:p>
        </p:txBody>
      </p:sp>
      <p:sp>
        <p:nvSpPr>
          <p:cNvPr id="5" name="矩形 4">
            <a:extLst>
              <a:ext uri="{FF2B5EF4-FFF2-40B4-BE49-F238E27FC236}">
                <a16:creationId xmlns:a16="http://schemas.microsoft.com/office/drawing/2014/main" id="{3B0C59ED-6FF9-479E-BD15-492BCED06FC4}"/>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973C97BF-F399-4EE7-A71D-FFFCB964272C}"/>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EF2FECC4-FCE2-4118-9517-EF4936BF03C6}"/>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操作可行性</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操作可行性</a:t>
            </a:r>
            <a:endParaRPr lang="zh-CN" altLang="en-US" b="1" dirty="0">
              <a:solidFill>
                <a:schemeClr val="accent6"/>
              </a:solidFill>
            </a:endParaRPr>
          </a:p>
        </p:txBody>
      </p:sp>
      <p:sp>
        <p:nvSpPr>
          <p:cNvPr id="3" name="内容占位符 2"/>
          <p:cNvSpPr>
            <a:spLocks noGrp="1"/>
          </p:cNvSpPr>
          <p:nvPr>
            <p:ph idx="1"/>
          </p:nvPr>
        </p:nvSpPr>
        <p:spPr>
          <a:xfrm>
            <a:off x="787400" y="1510030"/>
            <a:ext cx="10808970" cy="4667250"/>
          </a:xfrm>
        </p:spPr>
        <p:txBody>
          <a:bodyPr>
            <a:normAutofit fontScale="95000" lnSpcReduction="10000"/>
          </a:bodyPr>
          <a:lstStyle/>
          <a:p>
            <a:r>
              <a:rPr lang="en-US" altLang="zh-CN" dirty="0"/>
              <a:t>1.</a:t>
            </a:r>
            <a:r>
              <a:rPr lang="zh-CN" altLang="en-US" dirty="0"/>
              <a:t>开发准备：</a:t>
            </a:r>
          </a:p>
          <a:p>
            <a:pPr marL="0" indent="0">
              <a:buNone/>
            </a:pPr>
            <a:r>
              <a:rPr lang="en-US" altLang="zh-CN" dirty="0"/>
              <a:t>	</a:t>
            </a:r>
            <a:r>
              <a:rPr lang="en-US" altLang="zh-CN" dirty="0" err="1"/>
              <a:t>云服务器租借：在腾讯云上购买学生优惠服务器，是可行操作</a:t>
            </a:r>
            <a:r>
              <a:rPr lang="en-US" altLang="zh-CN" dirty="0"/>
              <a:t>。</a:t>
            </a:r>
          </a:p>
          <a:p>
            <a:pPr marL="0" indent="0">
              <a:buNone/>
            </a:pPr>
            <a:r>
              <a:rPr lang="en-US" altLang="zh-CN" dirty="0"/>
              <a:t>	</a:t>
            </a:r>
            <a:r>
              <a:rPr lang="en-US" altLang="zh-CN" dirty="0" err="1"/>
              <a:t>服务器域名申请</a:t>
            </a:r>
            <a:r>
              <a:rPr lang="en-US" altLang="zh-CN" dirty="0"/>
              <a:t>/</a:t>
            </a:r>
            <a:r>
              <a:rPr lang="en-US" altLang="zh-CN" dirty="0" err="1"/>
              <a:t>购买：可通过腾讯云域名购买</a:t>
            </a:r>
            <a:r>
              <a:rPr lang="zh-CN" altLang="en-US" dirty="0"/>
              <a:t>。</a:t>
            </a:r>
            <a:endParaRPr lang="en-US" altLang="zh-CN" dirty="0"/>
          </a:p>
          <a:p>
            <a:pPr marL="0" indent="0">
              <a:buNone/>
            </a:pPr>
            <a:r>
              <a:rPr lang="en-US" altLang="zh-CN" dirty="0"/>
              <a:t>	</a:t>
            </a:r>
            <a:r>
              <a:rPr lang="en-US" altLang="zh-CN" dirty="0" err="1"/>
              <a:t>域名备案</a:t>
            </a:r>
            <a:r>
              <a:rPr lang="en-US" altLang="zh-CN" dirty="0"/>
              <a:t>：</a:t>
            </a:r>
            <a:r>
              <a:rPr lang="zh-CN" altLang="en-US" dirty="0"/>
              <a:t>（</a:t>
            </a:r>
            <a:r>
              <a:rPr lang="en-US" altLang="zh-CN" dirty="0" err="1"/>
              <a:t>备案过程详情参考：网站备案</a:t>
            </a:r>
            <a:r>
              <a:rPr lang="en-US" altLang="zh-CN" dirty="0"/>
              <a:t> </a:t>
            </a:r>
            <a:r>
              <a:rPr lang="zh-CN" altLang="en-US" dirty="0"/>
              <a:t>）</a:t>
            </a:r>
          </a:p>
          <a:p>
            <a:pPr marL="0" indent="0">
              <a:buNone/>
            </a:pPr>
            <a:r>
              <a:rPr lang="en-US" altLang="zh-CN" dirty="0"/>
              <a:t>		</a:t>
            </a:r>
            <a:r>
              <a:rPr lang="en-US" altLang="zh-CN" dirty="0" err="1"/>
              <a:t>主要流程包括下面几个</a:t>
            </a:r>
            <a:r>
              <a:rPr lang="en-US" altLang="zh-CN" dirty="0"/>
              <a:t>：</a:t>
            </a:r>
          </a:p>
          <a:p>
            <a:pPr marL="0" indent="0">
              <a:buNone/>
            </a:pPr>
            <a:r>
              <a:rPr lang="en-US" altLang="zh-CN" dirty="0"/>
              <a:t>		(1) </a:t>
            </a:r>
            <a:r>
              <a:rPr lang="en-US" altLang="zh-CN" dirty="0" err="1"/>
              <a:t>办理幕布拍照</a:t>
            </a:r>
            <a:r>
              <a:rPr lang="en-US" altLang="zh-CN" dirty="0"/>
              <a:t>		</a:t>
            </a:r>
            <a:r>
              <a:rPr lang="en-US" altLang="zh-CN" dirty="0">
                <a:sym typeface="+mn-ea"/>
              </a:rPr>
              <a:t>(5) </a:t>
            </a:r>
            <a:r>
              <a:rPr lang="en-US" altLang="zh-CN" dirty="0" err="1">
                <a:sym typeface="+mn-ea"/>
              </a:rPr>
              <a:t>上传材料</a:t>
            </a:r>
            <a:endParaRPr lang="en-US" altLang="zh-CN" dirty="0"/>
          </a:p>
          <a:p>
            <a:pPr marL="0" indent="0">
              <a:buNone/>
            </a:pPr>
            <a:r>
              <a:rPr lang="en-US" altLang="zh-CN" dirty="0"/>
              <a:t>		(2) </a:t>
            </a:r>
            <a:r>
              <a:rPr lang="en-US" altLang="zh-CN" dirty="0" err="1"/>
              <a:t>验证备案信息</a:t>
            </a:r>
            <a:r>
              <a:rPr lang="en-US" altLang="zh-CN" dirty="0"/>
              <a:t> 		</a:t>
            </a:r>
            <a:r>
              <a:rPr lang="en-US" altLang="zh-CN" dirty="0">
                <a:sym typeface="+mn-ea"/>
              </a:rPr>
              <a:t>(6) </a:t>
            </a:r>
            <a:r>
              <a:rPr lang="en-US" altLang="zh-CN" dirty="0" err="1">
                <a:sym typeface="+mn-ea"/>
              </a:rPr>
              <a:t>确认备案信息，提交初审</a:t>
            </a:r>
            <a:endParaRPr lang="en-US" altLang="zh-CN" dirty="0"/>
          </a:p>
          <a:p>
            <a:pPr marL="0" indent="0">
              <a:buNone/>
            </a:pPr>
            <a:r>
              <a:rPr lang="en-US" altLang="zh-CN" dirty="0"/>
              <a:t>		(3) </a:t>
            </a:r>
            <a:r>
              <a:rPr lang="en-US" altLang="zh-CN" dirty="0" err="1"/>
              <a:t>填写主体信息</a:t>
            </a:r>
            <a:r>
              <a:rPr lang="en-US" altLang="zh-CN" dirty="0"/>
              <a:t>		</a:t>
            </a:r>
            <a:r>
              <a:rPr lang="en-US" altLang="zh-CN" dirty="0">
                <a:sym typeface="+mn-ea"/>
              </a:rPr>
              <a:t>(7) </a:t>
            </a:r>
            <a:r>
              <a:rPr lang="en-US" altLang="zh-CN" dirty="0" err="1">
                <a:sym typeface="+mn-ea"/>
              </a:rPr>
              <a:t>通过审核，完成备案</a:t>
            </a:r>
            <a:endParaRPr lang="en-US" altLang="zh-CN" dirty="0"/>
          </a:p>
          <a:p>
            <a:pPr marL="0" indent="0">
              <a:buNone/>
            </a:pPr>
            <a:r>
              <a:rPr lang="en-US" altLang="zh-CN" dirty="0"/>
              <a:t>		(4) </a:t>
            </a:r>
            <a:r>
              <a:rPr lang="en-US" altLang="zh-CN" dirty="0" err="1"/>
              <a:t>填写网站信息</a:t>
            </a:r>
            <a:r>
              <a:rPr lang="en-US" altLang="zh-CN" dirty="0"/>
              <a:t>  </a:t>
            </a:r>
          </a:p>
          <a:p>
            <a:pPr marL="0" indent="0">
              <a:buNone/>
            </a:pPr>
            <a:r>
              <a:rPr lang="en-US" altLang="zh-CN" dirty="0">
                <a:sym typeface="+mn-ea"/>
              </a:rPr>
              <a:t>	</a:t>
            </a:r>
            <a:r>
              <a:rPr lang="en-US" altLang="zh-CN" dirty="0" err="1">
                <a:sym typeface="+mn-ea"/>
              </a:rPr>
              <a:t>SSL证书购买：免费购买，流程清晰，是可行操作</a:t>
            </a:r>
            <a:r>
              <a:rPr lang="en-US" altLang="zh-CN" dirty="0">
                <a:sym typeface="+mn-ea"/>
              </a:rPr>
              <a:t>。</a:t>
            </a:r>
            <a:endParaRPr lang="en-US" altLang="zh-CN" dirty="0"/>
          </a:p>
          <a:p>
            <a:pPr marL="0" indent="0">
              <a:buNone/>
            </a:pPr>
            <a:endParaRPr lang="en-US" altLang="zh-CN" dirty="0"/>
          </a:p>
        </p:txBody>
      </p:sp>
      <p:sp>
        <p:nvSpPr>
          <p:cNvPr id="5" name="矩形 4">
            <a:extLst>
              <a:ext uri="{FF2B5EF4-FFF2-40B4-BE49-F238E27FC236}">
                <a16:creationId xmlns:a16="http://schemas.microsoft.com/office/drawing/2014/main" id="{BD2AAAEA-8690-424A-A592-643C8029DE1C}"/>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13D88E92-6B88-4EFE-BC61-9BB2551A0DE4}"/>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8B31415-11E4-4980-949E-AC091F65CFCB}"/>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操作可行性</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目录</a:t>
            </a:r>
          </a:p>
        </p:txBody>
      </p:sp>
      <p:sp>
        <p:nvSpPr>
          <p:cNvPr id="3" name="内容占位符 2"/>
          <p:cNvSpPr>
            <a:spLocks noGrp="1"/>
          </p:cNvSpPr>
          <p:nvPr>
            <p:ph idx="1"/>
          </p:nvPr>
        </p:nvSpPr>
        <p:spPr/>
        <p:txBody>
          <a:bodyPr>
            <a:normAutofit/>
          </a:bodyPr>
          <a:lstStyle/>
          <a:p>
            <a:r>
              <a:rPr lang="zh-CN" altLang="en-US" dirty="0"/>
              <a:t>一、</a:t>
            </a:r>
            <a:r>
              <a:rPr lang="en-US" altLang="zh-CN" dirty="0"/>
              <a:t> </a:t>
            </a:r>
            <a:r>
              <a:rPr lang="zh-CN" altLang="en-US" dirty="0"/>
              <a:t>项目概述</a:t>
            </a:r>
            <a:endParaRPr lang="en-US" altLang="zh-CN" dirty="0"/>
          </a:p>
          <a:p>
            <a:r>
              <a:rPr lang="zh-CN" altLang="en-US" dirty="0"/>
              <a:t>二、</a:t>
            </a:r>
            <a:r>
              <a:rPr lang="en-US" altLang="zh-CN" dirty="0"/>
              <a:t> </a:t>
            </a:r>
            <a:r>
              <a:rPr lang="zh-CN" altLang="en-US" dirty="0"/>
              <a:t>可行性分析报告</a:t>
            </a:r>
            <a:endParaRPr lang="en-US" altLang="zh-CN" dirty="0"/>
          </a:p>
          <a:p>
            <a:r>
              <a:rPr lang="zh-CN" altLang="en-US" dirty="0"/>
              <a:t>三、</a:t>
            </a:r>
            <a:r>
              <a:rPr lang="en-US" altLang="zh-CN" dirty="0"/>
              <a:t> </a:t>
            </a:r>
            <a:r>
              <a:rPr lang="zh-CN" altLang="en-US" dirty="0"/>
              <a:t>项目计划</a:t>
            </a:r>
          </a:p>
          <a:p>
            <a:pPr marL="914400" lvl="2" indent="0">
              <a:buNone/>
            </a:pPr>
            <a:r>
              <a:rPr lang="zh-CN" altLang="en-US" dirty="0">
                <a:sym typeface="+mn-ea"/>
              </a:rPr>
              <a:t>项目计划</a:t>
            </a:r>
          </a:p>
          <a:p>
            <a:pPr marL="914400" lvl="2" indent="0">
              <a:buNone/>
            </a:pPr>
            <a:r>
              <a:rPr lang="zh-CN" altLang="en-US" dirty="0">
                <a:sym typeface="+mn-ea"/>
              </a:rPr>
              <a:t>项目团队建设</a:t>
            </a:r>
          </a:p>
          <a:p>
            <a:pPr marL="0" lvl="2" indent="0">
              <a:buNone/>
            </a:pPr>
            <a:r>
              <a:rPr lang="en-US" altLang="zh-CN" dirty="0">
                <a:sym typeface="+mn-ea"/>
              </a:rPr>
              <a:t>	WBS</a:t>
            </a:r>
            <a:r>
              <a:rPr lang="zh-CN" altLang="en-US" dirty="0">
                <a:sym typeface="+mn-ea"/>
              </a:rPr>
              <a:t>图及甘特图</a:t>
            </a:r>
            <a:endParaRPr lang="zh-CN" altLang="en-US" dirty="0"/>
          </a:p>
          <a:p>
            <a:pPr marL="914400" lvl="2" indent="0">
              <a:buNone/>
            </a:pPr>
            <a:r>
              <a:rPr lang="zh-CN" altLang="en-US" dirty="0"/>
              <a:t>预算</a:t>
            </a:r>
          </a:p>
          <a:p>
            <a:pPr marL="914400" lvl="2" indent="0">
              <a:buNone/>
            </a:pPr>
            <a:r>
              <a:rPr lang="zh-CN" altLang="en-US" dirty="0"/>
              <a:t>会议纪要</a:t>
            </a:r>
          </a:p>
          <a:p>
            <a:pPr marL="914400" lvl="2" indent="0">
              <a:buNone/>
            </a:pPr>
            <a:r>
              <a:rPr lang="zh-CN" altLang="en-US" dirty="0"/>
              <a:t>绩效评价</a:t>
            </a:r>
            <a:endParaRPr lang="en-US" altLang="zh-CN" dirty="0"/>
          </a:p>
          <a:p>
            <a:pPr marL="228600" lvl="2">
              <a:lnSpc>
                <a:spcPct val="100000"/>
              </a:lnSpc>
              <a:spcBef>
                <a:spcPts val="1000"/>
              </a:spcBef>
            </a:pPr>
            <a:r>
              <a:rPr lang="en-US" altLang="zh-CN" sz="2800" dirty="0"/>
              <a:t>L</a:t>
            </a:r>
            <a:r>
              <a:rPr lang="zh-CN" altLang="en-US" sz="2800" dirty="0"/>
              <a:t>、参考文献</a:t>
            </a:r>
          </a:p>
        </p:txBody>
      </p:sp>
      <p:sp>
        <p:nvSpPr>
          <p:cNvPr id="5" name="矩形 4">
            <a:extLst>
              <a:ext uri="{FF2B5EF4-FFF2-40B4-BE49-F238E27FC236}">
                <a16:creationId xmlns:a16="http://schemas.microsoft.com/office/drawing/2014/main" id="{82DB4FD7-D51F-4D80-99CC-89770ABB626B}"/>
              </a:ext>
            </a:extLst>
          </p:cNvPr>
          <p:cNvSpPr/>
          <p:nvPr/>
        </p:nvSpPr>
        <p:spPr>
          <a:xfrm>
            <a:off x="11602916" y="2280504"/>
            <a:ext cx="589084" cy="229699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可行性分析</a:t>
            </a:r>
          </a:p>
        </p:txBody>
      </p:sp>
      <p:sp>
        <p:nvSpPr>
          <p:cNvPr id="7" name="矩形 6">
            <a:extLst>
              <a:ext uri="{FF2B5EF4-FFF2-40B4-BE49-F238E27FC236}">
                <a16:creationId xmlns:a16="http://schemas.microsoft.com/office/drawing/2014/main" id="{9D5FBB4D-4714-4DF2-934A-C84876FE4212}"/>
              </a:ext>
            </a:extLst>
          </p:cNvPr>
          <p:cNvSpPr/>
          <p:nvPr/>
        </p:nvSpPr>
        <p:spPr>
          <a:xfrm>
            <a:off x="11602916" y="0"/>
            <a:ext cx="589084" cy="22805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p>
        </p:txBody>
      </p:sp>
      <p:sp>
        <p:nvSpPr>
          <p:cNvPr id="9" name="矩形 8">
            <a:extLst>
              <a:ext uri="{FF2B5EF4-FFF2-40B4-BE49-F238E27FC236}">
                <a16:creationId xmlns:a16="http://schemas.microsoft.com/office/drawing/2014/main" id="{B79F9598-D5B3-4A3E-9ED6-4946E0492F93}"/>
              </a:ext>
            </a:extLst>
          </p:cNvPr>
          <p:cNvSpPr/>
          <p:nvPr/>
        </p:nvSpPr>
        <p:spPr>
          <a:xfrm>
            <a:off x="11602916" y="4577495"/>
            <a:ext cx="589084" cy="22805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项目计划</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操作可行性</a:t>
            </a:r>
            <a:endParaRPr lang="zh-CN" altLang="en-US" b="1" dirty="0">
              <a:solidFill>
                <a:schemeClr val="accent6"/>
              </a:solidFill>
            </a:endParaRPr>
          </a:p>
        </p:txBody>
      </p:sp>
      <p:sp>
        <p:nvSpPr>
          <p:cNvPr id="3" name="内容占位符 2"/>
          <p:cNvSpPr>
            <a:spLocks noGrp="1"/>
          </p:cNvSpPr>
          <p:nvPr>
            <p:ph idx="1"/>
          </p:nvPr>
        </p:nvSpPr>
        <p:spPr/>
        <p:txBody>
          <a:bodyPr/>
          <a:lstStyle/>
          <a:p>
            <a:r>
              <a:rPr lang="en-US" altLang="zh-CN"/>
              <a:t>2.</a:t>
            </a:r>
            <a:r>
              <a:rPr lang="zh-CN" altLang="en-US">
                <a:sym typeface="+mn-ea"/>
              </a:rPr>
              <a:t>微信小程序准备</a:t>
            </a:r>
          </a:p>
          <a:p>
            <a:pPr marL="0" indent="0">
              <a:buNone/>
            </a:pPr>
            <a:r>
              <a:rPr lang="en-US" altLang="zh-CN">
                <a:sym typeface="+mn-ea"/>
              </a:rPr>
              <a:t>	</a:t>
            </a:r>
          </a:p>
          <a:p>
            <a:pPr marL="0" indent="0">
              <a:buNone/>
            </a:pPr>
            <a:r>
              <a:rPr lang="en-US" altLang="zh-CN">
                <a:sym typeface="+mn-ea"/>
              </a:rPr>
              <a:t>	</a:t>
            </a:r>
            <a:r>
              <a:rPr lang="en-US" altLang="zh-CN" sz="2400">
                <a:sym typeface="+mn-ea"/>
              </a:rPr>
              <a:t>微信小程序上线：符合法定法规的微信小程序均允许审核通过后上线至客户端，是可行操作。</a:t>
            </a:r>
          </a:p>
          <a:p>
            <a:pPr marL="0" indent="0">
              <a:buNone/>
            </a:pPr>
            <a:endParaRPr lang="en-US" altLang="zh-CN" sz="2400">
              <a:sym typeface="+mn-ea"/>
            </a:endParaRPr>
          </a:p>
          <a:p>
            <a:pPr marL="0" indent="0">
              <a:buNone/>
            </a:pPr>
            <a:r>
              <a:rPr lang="en-US" altLang="zh-CN" sz="2400">
                <a:sym typeface="+mn-ea"/>
              </a:rPr>
              <a:t>	界面设计操作简易：界面设计时会充分考虑用户的操作心理与习惯，使得操作简单便宜：数据录入迅速、规范、可靠；统计准确，具有易用性、灵活性、开放性与可视性等，这些基本都可以实现。</a:t>
            </a:r>
          </a:p>
        </p:txBody>
      </p:sp>
      <p:sp>
        <p:nvSpPr>
          <p:cNvPr id="5" name="矩形 4">
            <a:extLst>
              <a:ext uri="{FF2B5EF4-FFF2-40B4-BE49-F238E27FC236}">
                <a16:creationId xmlns:a16="http://schemas.microsoft.com/office/drawing/2014/main" id="{DE9C724F-82F3-4905-B48E-1A376E43258E}"/>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2856CC8E-8681-44A5-A4C1-502ADA1A8D3B}"/>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130F4CD-7787-49B3-8DFD-12C585510F7F}"/>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操作可行性</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社会可行性</a:t>
            </a:r>
          </a:p>
        </p:txBody>
      </p:sp>
      <p:sp>
        <p:nvSpPr>
          <p:cNvPr id="3" name="内容占位符 2"/>
          <p:cNvSpPr>
            <a:spLocks noGrp="1"/>
          </p:cNvSpPr>
          <p:nvPr>
            <p:ph idx="1"/>
          </p:nvPr>
        </p:nvSpPr>
        <p:spPr/>
        <p:txBody>
          <a:bodyPr/>
          <a:lstStyle/>
          <a:p>
            <a:pPr marL="0" indent="0">
              <a:buNone/>
            </a:pPr>
            <a:r>
              <a:rPr lang="en-US" altLang="zh-CN" dirty="0"/>
              <a:t>	</a:t>
            </a:r>
            <a:r>
              <a:rPr lang="zh-CN" altLang="en-US" dirty="0"/>
              <a:t>碎片化信息时代中部分人违背了设计者的初衷，将时间花费</a:t>
            </a:r>
          </a:p>
          <a:p>
            <a:pPr marL="0" indent="0">
              <a:buNone/>
            </a:pPr>
            <a:r>
              <a:rPr lang="zh-CN" altLang="en-US" dirty="0"/>
              <a:t>在无用的信息查看获取，浪费了可用时间，降低了人们的专注度。</a:t>
            </a:r>
          </a:p>
          <a:p>
            <a:pPr marL="0" indent="0">
              <a:buNone/>
            </a:pPr>
            <a:r>
              <a:rPr lang="en-US" altLang="zh-CN" dirty="0"/>
              <a:t>	</a:t>
            </a:r>
          </a:p>
          <a:p>
            <a:pPr marL="0" indent="0">
              <a:buNone/>
            </a:pPr>
            <a:r>
              <a:rPr lang="en-US" altLang="zh-CN" dirty="0"/>
              <a:t>	</a:t>
            </a:r>
            <a:r>
              <a:rPr lang="zh-CN" altLang="en-US" dirty="0"/>
              <a:t>此软件旨在帮助使用者更好地保持专注，利用好时间，以帮</a:t>
            </a:r>
          </a:p>
          <a:p>
            <a:pPr marL="0" indent="0">
              <a:buNone/>
            </a:pPr>
            <a:r>
              <a:rPr lang="zh-CN" altLang="en-US" dirty="0"/>
              <a:t>助人类更好地管理自己的生活时间为设计初衷，是一个解决的社会</a:t>
            </a:r>
          </a:p>
          <a:p>
            <a:pPr marL="0" indent="0">
              <a:buNone/>
            </a:pPr>
            <a:r>
              <a:rPr lang="zh-CN" altLang="en-US" dirty="0"/>
              <a:t>问题可行出发点。</a:t>
            </a:r>
          </a:p>
        </p:txBody>
      </p:sp>
      <p:sp>
        <p:nvSpPr>
          <p:cNvPr id="5" name="矩形 4">
            <a:extLst>
              <a:ext uri="{FF2B5EF4-FFF2-40B4-BE49-F238E27FC236}">
                <a16:creationId xmlns:a16="http://schemas.microsoft.com/office/drawing/2014/main" id="{1FD04A31-6BF6-4A88-B975-A0B002E73BDF}"/>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F0970581-815C-4553-A215-0E528DA7CCEB}"/>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3BC60CBD-65BA-4F6A-AE2D-AB732E548D40}"/>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dirty="0"/>
              <a:t>社会可行性</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solidFill>
                <a:sym typeface="+mn-ea"/>
              </a:rPr>
              <a:t>可行性分析</a:t>
            </a:r>
            <a:r>
              <a:rPr lang="en-US" altLang="zh-CN" b="1" dirty="0">
                <a:solidFill>
                  <a:schemeClr val="accent6"/>
                </a:solidFill>
                <a:sym typeface="+mn-ea"/>
              </a:rPr>
              <a:t>——</a:t>
            </a:r>
            <a:r>
              <a:rPr lang="zh-CN" altLang="en-US" b="1" dirty="0">
                <a:solidFill>
                  <a:schemeClr val="accent6"/>
                </a:solidFill>
                <a:sym typeface="+mn-ea"/>
              </a:rPr>
              <a:t>法律可行性</a:t>
            </a:r>
          </a:p>
        </p:txBody>
      </p:sp>
      <p:sp>
        <p:nvSpPr>
          <p:cNvPr id="3" name="内容占位符 2"/>
          <p:cNvSpPr>
            <a:spLocks noGrp="1"/>
          </p:cNvSpPr>
          <p:nvPr>
            <p:ph idx="1"/>
          </p:nvPr>
        </p:nvSpPr>
        <p:spPr>
          <a:xfrm>
            <a:off x="838200" y="1825625"/>
            <a:ext cx="9591675" cy="4351338"/>
          </a:xfrm>
        </p:spPr>
        <p:txBody>
          <a:bodyPr/>
          <a:lstStyle/>
          <a:p>
            <a:pPr marL="0" indent="0">
              <a:lnSpc>
                <a:spcPct val="100000"/>
              </a:lnSpc>
              <a:buNone/>
            </a:pPr>
            <a:r>
              <a:rPr lang="en-US" altLang="zh-CN" dirty="0"/>
              <a:t>	</a:t>
            </a:r>
            <a:r>
              <a:rPr lang="zh-CN" altLang="en-US" dirty="0"/>
              <a:t>该系统的开发将不会侵犯任何个人、集体、国家的利益，也不会违反国家的政策与法律。</a:t>
            </a:r>
          </a:p>
          <a:p>
            <a:pPr marL="0" indent="0">
              <a:lnSpc>
                <a:spcPct val="100000"/>
              </a:lnSpc>
              <a:buNone/>
            </a:pPr>
            <a:endParaRPr lang="zh-CN" altLang="en-US" dirty="0"/>
          </a:p>
          <a:p>
            <a:pPr marL="0" indent="0">
              <a:lnSpc>
                <a:spcPct val="100000"/>
              </a:lnSpc>
              <a:buNone/>
            </a:pPr>
            <a:r>
              <a:rPr lang="en-US" altLang="zh-CN" dirty="0"/>
              <a:t>	</a:t>
            </a:r>
            <a:r>
              <a:rPr lang="zh-CN" altLang="en-US" dirty="0"/>
              <a:t>该系统没有爬取外部数据相关操作，无信息法律上的问题。</a:t>
            </a:r>
          </a:p>
        </p:txBody>
      </p:sp>
      <p:sp>
        <p:nvSpPr>
          <p:cNvPr id="5" name="矩形 4">
            <a:extLst>
              <a:ext uri="{FF2B5EF4-FFF2-40B4-BE49-F238E27FC236}">
                <a16:creationId xmlns:a16="http://schemas.microsoft.com/office/drawing/2014/main" id="{86F262C8-7BA8-451D-A2D1-56752B5B0519}"/>
              </a:ext>
            </a:extLst>
          </p:cNvPr>
          <p:cNvSpPr/>
          <p:nvPr/>
        </p:nvSpPr>
        <p:spPr>
          <a:xfrm>
            <a:off x="11602916" y="0"/>
            <a:ext cx="589084" cy="111967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9FF2DE5F-E0D2-4F8D-B3F9-7EEE87C1F8C2}"/>
              </a:ext>
            </a:extLst>
          </p:cNvPr>
          <p:cNvSpPr/>
          <p:nvPr/>
        </p:nvSpPr>
        <p:spPr>
          <a:xfrm>
            <a:off x="11602916" y="5738327"/>
            <a:ext cx="589084" cy="1119674"/>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66E9D9DC-95B9-4F66-A21B-1705E9F1F8AE}"/>
              </a:ext>
            </a:extLst>
          </p:cNvPr>
          <p:cNvSpPr/>
          <p:nvPr/>
        </p:nvSpPr>
        <p:spPr>
          <a:xfrm>
            <a:off x="11602916" y="1119671"/>
            <a:ext cx="589084" cy="4618657"/>
          </a:xfrm>
          <a:prstGeom prst="rec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可行性分析</a:t>
            </a:r>
            <a:endParaRPr lang="en-US" altLang="zh-CN" dirty="0"/>
          </a:p>
          <a:p>
            <a:pPr algn="ctr"/>
            <a:r>
              <a:rPr lang="en-US" altLang="zh-CN" dirty="0"/>
              <a:t>|</a:t>
            </a:r>
          </a:p>
          <a:p>
            <a:pPr algn="ctr"/>
            <a:r>
              <a:rPr lang="zh-CN" altLang="en-US"/>
              <a:t>法律</a:t>
            </a:r>
            <a:endParaRPr lang="en-US" altLang="zh-CN" dirty="0"/>
          </a:p>
          <a:p>
            <a:pPr algn="ctr"/>
            <a:r>
              <a:rPr lang="zh-CN" altLang="en-US" dirty="0"/>
              <a:t>可行性</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1944" y="2525168"/>
            <a:ext cx="3410225" cy="1156381"/>
          </a:xfrm>
        </p:spPr>
        <p:txBody>
          <a:bodyPr>
            <a:normAutofit/>
          </a:bodyPr>
          <a:lstStyle/>
          <a:p>
            <a:r>
              <a:rPr lang="zh-CN" altLang="en-US" sz="6000" dirty="0"/>
              <a:t>项目计划</a:t>
            </a:r>
          </a:p>
        </p:txBody>
      </p:sp>
      <p:sp>
        <p:nvSpPr>
          <p:cNvPr id="4" name="文本框 3">
            <a:extLst>
              <a:ext uri="{FF2B5EF4-FFF2-40B4-BE49-F238E27FC236}">
                <a16:creationId xmlns:a16="http://schemas.microsoft.com/office/drawing/2014/main" id="{440AA463-F690-45A6-9781-E23BC729D6AE}"/>
              </a:ext>
            </a:extLst>
          </p:cNvPr>
          <p:cNvSpPr txBox="1"/>
          <p:nvPr/>
        </p:nvSpPr>
        <p:spPr>
          <a:xfrm>
            <a:off x="4890075" y="1825168"/>
            <a:ext cx="1639606" cy="707886"/>
          </a:xfrm>
          <a:prstGeom prst="rect">
            <a:avLst/>
          </a:prstGeom>
          <a:noFill/>
        </p:spPr>
        <p:txBody>
          <a:bodyPr wrap="square" rtlCol="0">
            <a:spAutoFit/>
          </a:bodyPr>
          <a:lstStyle/>
          <a:p>
            <a:r>
              <a:rPr lang="en-US" altLang="zh-CN" sz="4000" dirty="0"/>
              <a:t>Part 3</a:t>
            </a:r>
            <a:endParaRPr lang="zh-CN" altLang="en-US" sz="4000" dirty="0"/>
          </a:p>
        </p:txBody>
      </p:sp>
      <p:sp>
        <p:nvSpPr>
          <p:cNvPr id="3" name="矩形 2">
            <a:extLst>
              <a:ext uri="{FF2B5EF4-FFF2-40B4-BE49-F238E27FC236}">
                <a16:creationId xmlns:a16="http://schemas.microsoft.com/office/drawing/2014/main" id="{E03301FD-A067-455B-94BB-96881DF555F4}"/>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C06B7900-C9A3-47C4-8D4A-6F3581C260CE}"/>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0432B199-1FBB-4D72-B524-2D605DCC5538}"/>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项目计划</a:t>
            </a:r>
          </a:p>
        </p:txBody>
      </p:sp>
      <p:sp>
        <p:nvSpPr>
          <p:cNvPr id="15" name="文本框 14">
            <a:extLst>
              <a:ext uri="{FF2B5EF4-FFF2-40B4-BE49-F238E27FC236}">
                <a16:creationId xmlns:a16="http://schemas.microsoft.com/office/drawing/2014/main" id="{9505905B-C91F-475A-A744-9A9FEB9977AD}"/>
              </a:ext>
            </a:extLst>
          </p:cNvPr>
          <p:cNvSpPr txBox="1"/>
          <p:nvPr/>
        </p:nvSpPr>
        <p:spPr>
          <a:xfrm>
            <a:off x="6270172" y="3679372"/>
            <a:ext cx="1639607" cy="1754326"/>
          </a:xfrm>
          <a:prstGeom prst="rect">
            <a:avLst/>
          </a:prstGeom>
          <a:noFill/>
        </p:spPr>
        <p:txBody>
          <a:bodyPr wrap="square">
            <a:spAutoFit/>
          </a:bodyPr>
          <a:lstStyle/>
          <a:p>
            <a:pPr marL="0" indent="0">
              <a:buNone/>
            </a:pPr>
            <a:r>
              <a:rPr lang="zh-CN" altLang="en-US" dirty="0">
                <a:latin typeface="微软雅黑 Light" panose="020B0502040204020203" pitchFamily="34" charset="-122"/>
                <a:ea typeface="微软雅黑 Light" panose="020B0502040204020203" pitchFamily="34" charset="-122"/>
              </a:rPr>
              <a:t>参照模板</a:t>
            </a:r>
            <a:endParaRPr lang="en-US" altLang="zh-CN" dirty="0">
              <a:latin typeface="微软雅黑 Light" panose="020B0502040204020203" pitchFamily="34" charset="-122"/>
              <a:ea typeface="微软雅黑 Light" panose="020B0502040204020203" pitchFamily="34" charset="-122"/>
            </a:endParaRPr>
          </a:p>
          <a:p>
            <a:pPr marL="0" indent="0">
              <a:buNone/>
            </a:pPr>
            <a:r>
              <a:rPr lang="en-US" altLang="zh-CN" dirty="0">
                <a:latin typeface="微软雅黑 Light" panose="020B0502040204020203" pitchFamily="34" charset="-122"/>
                <a:ea typeface="微软雅黑 Light" panose="020B0502040204020203" pitchFamily="34" charset="-122"/>
              </a:rPr>
              <a:t>WBS</a:t>
            </a:r>
            <a:r>
              <a:rPr lang="zh-CN" altLang="en-US" dirty="0">
                <a:latin typeface="微软雅黑 Light" panose="020B0502040204020203" pitchFamily="34" charset="-122"/>
                <a:ea typeface="微软雅黑 Light" panose="020B0502040204020203" pitchFamily="34" charset="-122"/>
              </a:rPr>
              <a:t>结构</a:t>
            </a:r>
          </a:p>
          <a:p>
            <a:pPr marL="0" indent="0">
              <a:buNone/>
            </a:pPr>
            <a:r>
              <a:rPr lang="zh-CN" altLang="en-US" dirty="0">
                <a:latin typeface="微软雅黑 Light" panose="020B0502040204020203" pitchFamily="34" charset="-122"/>
                <a:ea typeface="微软雅黑 Light" panose="020B0502040204020203" pitchFamily="34" charset="-122"/>
              </a:rPr>
              <a:t>项目团队建设</a:t>
            </a: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预算</a:t>
            </a:r>
          </a:p>
          <a:p>
            <a:pPr marL="0" indent="0">
              <a:buNone/>
            </a:pPr>
            <a:r>
              <a:rPr lang="zh-CN" altLang="en-US" dirty="0">
                <a:latin typeface="微软雅黑 Light" panose="020B0502040204020203" pitchFamily="34" charset="-122"/>
                <a:ea typeface="微软雅黑 Light" panose="020B0502040204020203" pitchFamily="34" charset="-122"/>
              </a:rPr>
              <a:t>会议记录</a:t>
            </a:r>
          </a:p>
          <a:p>
            <a:pPr marL="0" indent="0">
              <a:buNone/>
            </a:pPr>
            <a:r>
              <a:rPr lang="zh-CN" altLang="en-US" dirty="0">
                <a:latin typeface="微软雅黑 Light" panose="020B0502040204020203" pitchFamily="34" charset="-122"/>
                <a:ea typeface="微软雅黑 Light" panose="020B0502040204020203" pitchFamily="34" charset="-122"/>
              </a:rPr>
              <a:t>绩效评价</a:t>
            </a:r>
          </a:p>
        </p:txBody>
      </p:sp>
      <p:cxnSp>
        <p:nvCxnSpPr>
          <p:cNvPr id="16" name="直接连接符 15">
            <a:extLst>
              <a:ext uri="{FF2B5EF4-FFF2-40B4-BE49-F238E27FC236}">
                <a16:creationId xmlns:a16="http://schemas.microsoft.com/office/drawing/2014/main" id="{F49DCB0C-EEC6-4816-B85C-19E5E86BFC5D}"/>
              </a:ext>
            </a:extLst>
          </p:cNvPr>
          <p:cNvCxnSpPr/>
          <p:nvPr/>
        </p:nvCxnSpPr>
        <p:spPr>
          <a:xfrm>
            <a:off x="5993676" y="3679372"/>
            <a:ext cx="0" cy="1754326"/>
          </a:xfrm>
          <a:prstGeom prst="line">
            <a:avLst/>
          </a:prstGeom>
          <a:ln w="762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8370473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5"/>
                </a:solidFill>
              </a:rPr>
              <a:t>项目计划</a:t>
            </a:r>
          </a:p>
        </p:txBody>
      </p:sp>
      <p:sp>
        <p:nvSpPr>
          <p:cNvPr id="3" name="内容占位符 2"/>
          <p:cNvSpPr>
            <a:spLocks noGrp="1"/>
          </p:cNvSpPr>
          <p:nvPr>
            <p:ph idx="1"/>
          </p:nvPr>
        </p:nvSpPr>
        <p:spPr/>
        <p:txBody>
          <a:bodyPr/>
          <a:lstStyle/>
          <a:p>
            <a:r>
              <a:rPr lang="zh-CN" altLang="en-US"/>
              <a:t>参考模板：</a:t>
            </a:r>
          </a:p>
          <a:p>
            <a:pPr marL="0" indent="0">
              <a:buNone/>
            </a:pPr>
            <a:r>
              <a:rPr lang="en-US" altLang="zh-CN"/>
              <a:t>	</a:t>
            </a:r>
            <a:r>
              <a:rPr lang="zh-CN" altLang="en-US"/>
              <a:t>《GB856T——88》国标文档</a:t>
            </a:r>
          </a:p>
        </p:txBody>
      </p:sp>
      <p:pic>
        <p:nvPicPr>
          <p:cNvPr id="4" name="图片 3"/>
          <p:cNvPicPr>
            <a:picLocks noChangeAspect="1"/>
          </p:cNvPicPr>
          <p:nvPr/>
        </p:nvPicPr>
        <p:blipFill>
          <a:blip r:embed="rId2"/>
          <a:stretch>
            <a:fillRect/>
          </a:stretch>
        </p:blipFill>
        <p:spPr>
          <a:xfrm>
            <a:off x="6602095" y="891268"/>
            <a:ext cx="4185032" cy="5075464"/>
          </a:xfrm>
          <a:prstGeom prst="rect">
            <a:avLst/>
          </a:prstGeom>
        </p:spPr>
      </p:pic>
      <p:sp>
        <p:nvSpPr>
          <p:cNvPr id="6" name="矩形 5">
            <a:extLst>
              <a:ext uri="{FF2B5EF4-FFF2-40B4-BE49-F238E27FC236}">
                <a16:creationId xmlns:a16="http://schemas.microsoft.com/office/drawing/2014/main" id="{8324AAEA-D891-4558-9784-C370DC50EB20}"/>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B7843717-7ED4-4450-8D7A-9349B4D70B5A}"/>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28EC0216-C8A6-401D-9755-7A162FA4B50B}"/>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项目计划</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8295"/>
            <a:ext cx="10515600" cy="1362710"/>
          </a:xfrm>
        </p:spPr>
        <p:txBody>
          <a:bodyPr>
            <a:normAutofit/>
          </a:bodyPr>
          <a:lstStyle/>
          <a:p>
            <a:r>
              <a:rPr lang="zh-CN" altLang="en-US" b="1" dirty="0">
                <a:solidFill>
                  <a:schemeClr val="accent5"/>
                </a:solidFill>
              </a:rPr>
              <a:t>项目计划</a:t>
            </a:r>
          </a:p>
        </p:txBody>
      </p:sp>
      <p:sp>
        <p:nvSpPr>
          <p:cNvPr id="3" name="内容占位符 2"/>
          <p:cNvSpPr>
            <a:spLocks noGrp="1"/>
          </p:cNvSpPr>
          <p:nvPr>
            <p:ph idx="1"/>
          </p:nvPr>
        </p:nvSpPr>
        <p:spPr>
          <a:xfrm>
            <a:off x="838200" y="1527810"/>
            <a:ext cx="10515600" cy="4887595"/>
          </a:xfrm>
        </p:spPr>
        <p:txBody>
          <a:bodyPr/>
          <a:lstStyle/>
          <a:p>
            <a:r>
              <a:rPr lang="en-US" altLang="zh-CN" dirty="0" err="1"/>
              <a:t>wbs</a:t>
            </a:r>
            <a:r>
              <a:rPr lang="zh-CN" altLang="en-US" dirty="0"/>
              <a:t>结构（Work Breakdown Structure）：</a:t>
            </a:r>
          </a:p>
          <a:p>
            <a:endParaRPr lang="zh-CN" altLang="en-US" dirty="0"/>
          </a:p>
        </p:txBody>
      </p:sp>
      <p:pic>
        <p:nvPicPr>
          <p:cNvPr id="4" name="图片 3"/>
          <p:cNvPicPr>
            <a:picLocks noChangeAspect="1"/>
          </p:cNvPicPr>
          <p:nvPr/>
        </p:nvPicPr>
        <p:blipFill>
          <a:blip r:embed="rId2"/>
          <a:stretch>
            <a:fillRect/>
          </a:stretch>
        </p:blipFill>
        <p:spPr>
          <a:xfrm>
            <a:off x="1300797" y="2009711"/>
            <a:ext cx="8961755" cy="4721924"/>
          </a:xfrm>
          <a:prstGeom prst="rect">
            <a:avLst/>
          </a:prstGeom>
        </p:spPr>
      </p:pic>
      <p:sp>
        <p:nvSpPr>
          <p:cNvPr id="6" name="矩形 5">
            <a:extLst>
              <a:ext uri="{FF2B5EF4-FFF2-40B4-BE49-F238E27FC236}">
                <a16:creationId xmlns:a16="http://schemas.microsoft.com/office/drawing/2014/main" id="{1EC6B932-EBF2-4370-AC48-4E579457C5A4}"/>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276A15C6-DF0D-43F2-85D8-726CC853B4D4}"/>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567FCDCA-F7CB-40D1-A081-D993AA70FF00}"/>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项目计划</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5"/>
                </a:solidFill>
              </a:rPr>
              <a:t>项目团队建设</a:t>
            </a:r>
          </a:p>
        </p:txBody>
      </p:sp>
      <p:sp>
        <p:nvSpPr>
          <p:cNvPr id="3" name="内容占位符 2"/>
          <p:cNvSpPr>
            <a:spLocks noGrp="1"/>
          </p:cNvSpPr>
          <p:nvPr>
            <p:ph idx="1"/>
          </p:nvPr>
        </p:nvSpPr>
        <p:spPr/>
        <p:txBody>
          <a:bodyPr/>
          <a:lstStyle/>
          <a:p>
            <a:r>
              <a:rPr lang="en-US" altLang="zh-CN"/>
              <a:t>1. </a:t>
            </a:r>
            <a:r>
              <a:rPr lang="zh-CN" altLang="en-US"/>
              <a:t>项目大致分工</a:t>
            </a:r>
          </a:p>
        </p:txBody>
      </p:sp>
      <p:sp>
        <p:nvSpPr>
          <p:cNvPr id="5" name="矩形 4">
            <a:extLst>
              <a:ext uri="{FF2B5EF4-FFF2-40B4-BE49-F238E27FC236}">
                <a16:creationId xmlns:a16="http://schemas.microsoft.com/office/drawing/2014/main" id="{0CA54CAF-4D19-40B9-8288-00C83CB3FA99}"/>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EA244215-A1A3-40B8-BEF9-7ECFC9229794}"/>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6A424B18-B7BD-447E-97D5-36419445C30A}"/>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a:t>|</a:t>
            </a:r>
            <a:endParaRPr lang="en-US" altLang="zh-CN" dirty="0"/>
          </a:p>
          <a:p>
            <a:pPr algn="ctr"/>
            <a:r>
              <a:rPr lang="zh-CN" altLang="en-US" dirty="0"/>
              <a:t>团队建设</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5"/>
                </a:solidFill>
              </a:rPr>
              <a:t>项目团队建设</a:t>
            </a:r>
          </a:p>
        </p:txBody>
      </p:sp>
      <p:sp>
        <p:nvSpPr>
          <p:cNvPr id="3" name="内容占位符 2"/>
          <p:cNvSpPr>
            <a:spLocks noGrp="1"/>
          </p:cNvSpPr>
          <p:nvPr>
            <p:ph idx="1"/>
          </p:nvPr>
        </p:nvSpPr>
        <p:spPr/>
        <p:txBody>
          <a:bodyPr>
            <a:normAutofit fontScale="90000" lnSpcReduction="20000"/>
          </a:bodyPr>
          <a:lstStyle/>
          <a:p>
            <a:r>
              <a:rPr lang="en-US" altLang="zh-CN" dirty="0"/>
              <a:t>2. </a:t>
            </a:r>
            <a:r>
              <a:rPr lang="zh-CN" altLang="en-US" dirty="0"/>
              <a:t>项目团队内部协作：</a:t>
            </a:r>
            <a:endParaRPr lang="en-US" altLang="zh-CN" dirty="0"/>
          </a:p>
          <a:p>
            <a:pPr marL="0" indent="0">
              <a:lnSpc>
                <a:spcPct val="150000"/>
              </a:lnSpc>
              <a:buNone/>
            </a:pPr>
            <a:r>
              <a:rPr lang="en-US" altLang="zh-CN" dirty="0"/>
              <a:t>	(1)</a:t>
            </a:r>
            <a:r>
              <a:rPr lang="zh-CN" altLang="en-US" dirty="0"/>
              <a:t>协作模式：每周两次会议，主要为线下面谈，其次是网络联系（微信电话）</a:t>
            </a:r>
            <a:endParaRPr lang="en-US" altLang="zh-CN" dirty="0"/>
          </a:p>
          <a:p>
            <a:pPr marL="0" indent="0">
              <a:lnSpc>
                <a:spcPct val="150000"/>
              </a:lnSpc>
              <a:buNone/>
            </a:pPr>
            <a:r>
              <a:rPr lang="en-US" altLang="zh-CN" dirty="0"/>
              <a:t>	(2)</a:t>
            </a:r>
            <a:r>
              <a:rPr lang="zh-CN" altLang="en-US" dirty="0"/>
              <a:t>沟通方式：每周会议、微信等</a:t>
            </a:r>
            <a:endParaRPr lang="en-US" altLang="zh-CN" dirty="0"/>
          </a:p>
          <a:p>
            <a:pPr marL="0" indent="0">
              <a:lnSpc>
                <a:spcPct val="150000"/>
              </a:lnSpc>
              <a:buNone/>
            </a:pPr>
            <a:r>
              <a:rPr lang="en-US" altLang="zh-CN" dirty="0"/>
              <a:t>	(3)</a:t>
            </a:r>
            <a:r>
              <a:rPr lang="zh-CN" altLang="en-US" dirty="0"/>
              <a:t>邮件沟通：主送人为谢子文</a:t>
            </a:r>
            <a:endParaRPr lang="en-US" altLang="zh-CN" dirty="0"/>
          </a:p>
          <a:p>
            <a:pPr marL="0" indent="0">
              <a:lnSpc>
                <a:spcPct val="150000"/>
              </a:lnSpc>
              <a:buNone/>
            </a:pPr>
            <a:r>
              <a:rPr lang="en-US" altLang="zh-CN" dirty="0"/>
              <a:t>	(4)</a:t>
            </a:r>
            <a:r>
              <a:rPr lang="zh-CN" altLang="en-US" dirty="0"/>
              <a:t>工作进度审核：组长约定一周两次任务成果审核初审、二审时间，并在每周三</a:t>
            </a:r>
            <a:r>
              <a:rPr lang="en-US" altLang="zh-CN" dirty="0"/>
              <a:t>			/</a:t>
            </a:r>
            <a:r>
              <a:rPr lang="zh-CN" altLang="en-US" dirty="0"/>
              <a:t>五晚</a:t>
            </a:r>
            <a:r>
              <a:rPr lang="en-US" altLang="zh-CN" dirty="0"/>
              <a:t>10</a:t>
            </a:r>
            <a:r>
              <a:rPr lang="zh-CN" altLang="en-US" dirty="0"/>
              <a:t>：</a:t>
            </a:r>
            <a:r>
              <a:rPr lang="en-US" altLang="zh-CN" dirty="0"/>
              <a:t>00</a:t>
            </a:r>
            <a:r>
              <a:rPr lang="zh-CN" altLang="en-US" dirty="0"/>
              <a:t>前向组长报告学习进度和任务进度并作为组内绩效评</a:t>
            </a:r>
            <a:r>
              <a:rPr lang="en-US" altLang="zh-CN" dirty="0"/>
              <a:t>			</a:t>
            </a:r>
            <a:r>
              <a:rPr lang="zh-CN" altLang="en-US" dirty="0"/>
              <a:t>定的条件之一</a:t>
            </a:r>
            <a:endParaRPr lang="en-US" altLang="zh-CN" dirty="0"/>
          </a:p>
          <a:p>
            <a:endParaRPr lang="zh-CN" altLang="en-US" dirty="0"/>
          </a:p>
        </p:txBody>
      </p:sp>
      <p:sp>
        <p:nvSpPr>
          <p:cNvPr id="11" name="矩形 10">
            <a:extLst>
              <a:ext uri="{FF2B5EF4-FFF2-40B4-BE49-F238E27FC236}">
                <a16:creationId xmlns:a16="http://schemas.microsoft.com/office/drawing/2014/main" id="{E22CF077-9B33-4303-A3E0-604357F45A33}"/>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5DB5FA55-B99B-4993-AB5F-5A84D2A03697}"/>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9627D2C4-7E2D-47FC-BEA4-20CAE9297236}"/>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项目计划</a:t>
            </a:r>
            <a:endParaRPr lang="en-US" altLang="zh-CN" dirty="0"/>
          </a:p>
          <a:p>
            <a:pPr algn="ctr"/>
            <a:r>
              <a:rPr lang="en-US" altLang="zh-CN" dirty="0"/>
              <a:t>|</a:t>
            </a:r>
          </a:p>
          <a:p>
            <a:pPr algn="ctr"/>
            <a:r>
              <a:rPr lang="zh-CN" altLang="en-US" dirty="0"/>
              <a:t>团队建设</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5"/>
                </a:solidFill>
              </a:rPr>
              <a:t>项目团队建设</a:t>
            </a:r>
          </a:p>
        </p:txBody>
      </p:sp>
      <p:sp>
        <p:nvSpPr>
          <p:cNvPr id="3" name="内容占位符 2"/>
          <p:cNvSpPr>
            <a:spLocks noGrp="1"/>
          </p:cNvSpPr>
          <p:nvPr>
            <p:ph idx="1"/>
          </p:nvPr>
        </p:nvSpPr>
        <p:spPr>
          <a:xfrm>
            <a:off x="838200" y="1691005"/>
            <a:ext cx="10515600" cy="4677410"/>
          </a:xfrm>
        </p:spPr>
        <p:txBody>
          <a:bodyPr>
            <a:normAutofit fontScale="92500" lnSpcReduction="20000"/>
          </a:bodyPr>
          <a:lstStyle/>
          <a:p>
            <a:pPr marL="0" indent="0">
              <a:buNone/>
            </a:pPr>
            <a:r>
              <a:rPr lang="en-US" altLang="zh-CN" dirty="0"/>
              <a:t>3. </a:t>
            </a:r>
            <a:r>
              <a:rPr lang="zh-CN" altLang="en-US" dirty="0"/>
              <a:t>项目团队外部沟通与协作：</a:t>
            </a:r>
            <a:endParaRPr lang="en-US" altLang="zh-CN" dirty="0"/>
          </a:p>
          <a:p>
            <a:pPr marL="0" indent="0">
              <a:lnSpc>
                <a:spcPct val="150000"/>
              </a:lnSpc>
              <a:buNone/>
            </a:pPr>
            <a:r>
              <a:rPr lang="en-US" altLang="zh-CN" dirty="0"/>
              <a:t>	</a:t>
            </a:r>
            <a:r>
              <a:rPr lang="zh-CN" altLang="en-US" sz="2380" dirty="0"/>
              <a:t>与客户（老师）之间的沟通方式包括：</a:t>
            </a:r>
            <a:endParaRPr lang="en-US" altLang="zh-CN" dirty="0"/>
          </a:p>
          <a:p>
            <a:pPr marL="1371600" lvl="3" indent="0">
              <a:lnSpc>
                <a:spcPct val="150000"/>
              </a:lnSpc>
              <a:buNone/>
            </a:pPr>
            <a:r>
              <a:rPr lang="en-US" altLang="zh-CN" sz="2160" dirty="0"/>
              <a:t>(1)</a:t>
            </a:r>
            <a:r>
              <a:rPr lang="zh-CN" altLang="en-US" sz="2160" dirty="0"/>
              <a:t>正式沟通方式：</a:t>
            </a:r>
          </a:p>
          <a:p>
            <a:pPr marL="1371600" lvl="3" indent="0">
              <a:lnSpc>
                <a:spcPct val="150000"/>
              </a:lnSpc>
              <a:buNone/>
            </a:pPr>
            <a:r>
              <a:rPr lang="en-US" altLang="zh-CN" sz="2160" dirty="0"/>
              <a:t>	a. </a:t>
            </a:r>
            <a:r>
              <a:rPr lang="zh-CN" altLang="en-US" sz="2160" dirty="0"/>
              <a:t>评审会议</a:t>
            </a:r>
          </a:p>
          <a:p>
            <a:pPr marL="1371600" lvl="3" indent="0">
              <a:lnSpc>
                <a:spcPct val="150000"/>
              </a:lnSpc>
              <a:buNone/>
            </a:pPr>
            <a:r>
              <a:rPr lang="en-US" altLang="zh-CN" sz="2160" dirty="0"/>
              <a:t>	b. </a:t>
            </a:r>
            <a:r>
              <a:rPr lang="zh-CN" altLang="en-US" sz="2160" dirty="0"/>
              <a:t>执行情况报告，展示相关</a:t>
            </a:r>
            <a:r>
              <a:rPr lang="en-US" altLang="zh-CN" sz="2160" dirty="0"/>
              <a:t>ppt</a:t>
            </a:r>
          </a:p>
          <a:p>
            <a:pPr marL="1371600" lvl="3" indent="0">
              <a:lnSpc>
                <a:spcPct val="150000"/>
              </a:lnSpc>
              <a:buNone/>
            </a:pPr>
            <a:r>
              <a:rPr lang="en-US" altLang="zh-CN" sz="2160" dirty="0"/>
              <a:t>(2)</a:t>
            </a:r>
            <a:r>
              <a:rPr lang="zh-CN" altLang="en-US" sz="2160" dirty="0"/>
              <a:t>非正式沟通方式：线下面谈</a:t>
            </a:r>
            <a:endParaRPr lang="en-US" altLang="zh-CN" sz="2160" dirty="0"/>
          </a:p>
          <a:p>
            <a:pPr marL="0" indent="0">
              <a:lnSpc>
                <a:spcPct val="150000"/>
              </a:lnSpc>
              <a:buNone/>
            </a:pPr>
            <a:r>
              <a:rPr lang="en-US" altLang="zh-CN" dirty="0"/>
              <a:t>	</a:t>
            </a:r>
            <a:r>
              <a:rPr lang="zh-CN" altLang="en-US" sz="2380" dirty="0"/>
              <a:t>与典型用户之间的沟通方式包括：</a:t>
            </a:r>
            <a:endParaRPr lang="en-US" altLang="zh-CN" dirty="0"/>
          </a:p>
          <a:p>
            <a:pPr marL="1371600" lvl="3" indent="0">
              <a:lnSpc>
                <a:spcPct val="150000"/>
              </a:lnSpc>
              <a:buNone/>
            </a:pPr>
            <a:r>
              <a:rPr lang="en-US" altLang="zh-CN" sz="2160" dirty="0"/>
              <a:t>(1)</a:t>
            </a:r>
            <a:r>
              <a:rPr lang="zh-CN" altLang="en-US" sz="2160" dirty="0"/>
              <a:t>线上沟通：包括微信、</a:t>
            </a:r>
            <a:r>
              <a:rPr lang="en-US" altLang="zh-CN" sz="2160" dirty="0"/>
              <a:t>QQ</a:t>
            </a:r>
          </a:p>
          <a:p>
            <a:pPr marL="1371600" lvl="3" indent="0">
              <a:lnSpc>
                <a:spcPct val="150000"/>
              </a:lnSpc>
              <a:buNone/>
            </a:pPr>
            <a:r>
              <a:rPr lang="en-US" altLang="zh-CN" sz="2160" dirty="0"/>
              <a:t>(2)</a:t>
            </a:r>
            <a:r>
              <a:rPr lang="zh-CN" altLang="en-US" sz="2160" dirty="0"/>
              <a:t>线下面谈：地点：</a:t>
            </a:r>
            <a:r>
              <a:rPr lang="en-US" altLang="zh-CN" sz="2160" dirty="0"/>
              <a:t>UW</a:t>
            </a:r>
            <a:r>
              <a:rPr lang="zh-CN" altLang="en-US" sz="2160" dirty="0"/>
              <a:t>二楼露台</a:t>
            </a:r>
            <a:endParaRPr lang="en-US" altLang="zh-CN" sz="2160" dirty="0"/>
          </a:p>
          <a:p>
            <a:endParaRPr lang="zh-CN" altLang="en-US" sz="2160" dirty="0"/>
          </a:p>
        </p:txBody>
      </p:sp>
      <p:sp>
        <p:nvSpPr>
          <p:cNvPr id="5" name="矩形 4">
            <a:extLst>
              <a:ext uri="{FF2B5EF4-FFF2-40B4-BE49-F238E27FC236}">
                <a16:creationId xmlns:a16="http://schemas.microsoft.com/office/drawing/2014/main" id="{38ADB257-9B87-4EEE-881B-9CE13862595E}"/>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8713969A-54D8-4B5B-B308-6D81316BB417}"/>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18661647-B4AE-4A76-8301-F6A7F12D9187}"/>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dirty="0"/>
              <a:t>|</a:t>
            </a:r>
          </a:p>
          <a:p>
            <a:pPr algn="ctr"/>
            <a:r>
              <a:rPr lang="zh-CN" altLang="en-US" dirty="0"/>
              <a:t>团队建设</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5"/>
                </a:solidFill>
              </a:rPr>
              <a:t>甘特图</a:t>
            </a:r>
          </a:p>
        </p:txBody>
      </p:sp>
      <p:pic>
        <p:nvPicPr>
          <p:cNvPr id="5" name="内容占位符 4"/>
          <p:cNvPicPr>
            <a:picLocks noGrp="1" noChangeAspect="1"/>
          </p:cNvPicPr>
          <p:nvPr>
            <p:ph idx="1"/>
          </p:nvPr>
        </p:nvPicPr>
        <p:blipFill>
          <a:blip r:embed="rId2"/>
          <a:stretch>
            <a:fillRect/>
          </a:stretch>
        </p:blipFill>
        <p:spPr>
          <a:xfrm>
            <a:off x="989966" y="1736218"/>
            <a:ext cx="9209273" cy="4577496"/>
          </a:xfrm>
          <a:prstGeom prst="rect">
            <a:avLst/>
          </a:prstGeom>
        </p:spPr>
      </p:pic>
      <p:sp>
        <p:nvSpPr>
          <p:cNvPr id="3" name="矩形 2">
            <a:extLst>
              <a:ext uri="{FF2B5EF4-FFF2-40B4-BE49-F238E27FC236}">
                <a16:creationId xmlns:a16="http://schemas.microsoft.com/office/drawing/2014/main" id="{D4F43E40-FE04-4D50-8AFE-1F1996D23612}"/>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DB7B41DA-F651-4C07-B2E2-A255E8733942}"/>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C9F00DA-91B0-4F17-896C-403798CBE407}"/>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dirty="0"/>
              <a:t>|</a:t>
            </a:r>
          </a:p>
          <a:p>
            <a:pPr algn="ctr"/>
            <a:r>
              <a:rPr lang="zh-CN" altLang="en-US" dirty="0"/>
              <a:t>甘特图</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3279" y="2620397"/>
            <a:ext cx="3350080" cy="1156381"/>
          </a:xfrm>
        </p:spPr>
        <p:txBody>
          <a:bodyPr>
            <a:noAutofit/>
          </a:bodyPr>
          <a:lstStyle/>
          <a:p>
            <a:r>
              <a:rPr lang="zh-CN" altLang="en-US" sz="6000" dirty="0"/>
              <a:t>项目概述</a:t>
            </a:r>
          </a:p>
        </p:txBody>
      </p:sp>
      <p:sp>
        <p:nvSpPr>
          <p:cNvPr id="18" name="矩形 17">
            <a:extLst>
              <a:ext uri="{FF2B5EF4-FFF2-40B4-BE49-F238E27FC236}">
                <a16:creationId xmlns:a16="http://schemas.microsoft.com/office/drawing/2014/main" id="{5D62B42F-1826-482E-915F-C636805F0806}"/>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91AFB1C-036A-422A-9552-F53FDFDB0B9C}"/>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p:txBody>
      </p:sp>
      <p:sp>
        <p:nvSpPr>
          <p:cNvPr id="22" name="矩形 21">
            <a:extLst>
              <a:ext uri="{FF2B5EF4-FFF2-40B4-BE49-F238E27FC236}">
                <a16:creationId xmlns:a16="http://schemas.microsoft.com/office/drawing/2014/main" id="{2623C392-B301-4ABC-AE36-2FFCEA532E87}"/>
              </a:ext>
            </a:extLst>
          </p:cNvPr>
          <p:cNvSpPr/>
          <p:nvPr/>
        </p:nvSpPr>
        <p:spPr>
          <a:xfrm>
            <a:off x="11602916" y="5725990"/>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40AA463-F690-45A6-9781-E23BC729D6AE}"/>
              </a:ext>
            </a:extLst>
          </p:cNvPr>
          <p:cNvSpPr txBox="1"/>
          <p:nvPr/>
        </p:nvSpPr>
        <p:spPr>
          <a:xfrm>
            <a:off x="4855027" y="1912511"/>
            <a:ext cx="1772195" cy="707886"/>
          </a:xfrm>
          <a:prstGeom prst="rect">
            <a:avLst/>
          </a:prstGeom>
          <a:noFill/>
        </p:spPr>
        <p:txBody>
          <a:bodyPr wrap="square" rtlCol="0">
            <a:spAutoFit/>
          </a:bodyPr>
          <a:lstStyle/>
          <a:p>
            <a:r>
              <a:rPr lang="en-US" altLang="zh-CN" sz="4000" dirty="0"/>
              <a:t>Part 1</a:t>
            </a:r>
            <a:endParaRPr lang="zh-CN" altLang="en-US" sz="4000" dirty="0"/>
          </a:p>
        </p:txBody>
      </p:sp>
      <p:sp>
        <p:nvSpPr>
          <p:cNvPr id="9" name="文本框 8">
            <a:extLst>
              <a:ext uri="{FF2B5EF4-FFF2-40B4-BE49-F238E27FC236}">
                <a16:creationId xmlns:a16="http://schemas.microsoft.com/office/drawing/2014/main" id="{753C05C2-2B47-46AB-808A-5BF921CB1E2B}"/>
              </a:ext>
            </a:extLst>
          </p:cNvPr>
          <p:cNvSpPr txBox="1"/>
          <p:nvPr/>
        </p:nvSpPr>
        <p:spPr>
          <a:xfrm>
            <a:off x="5843451" y="3712969"/>
            <a:ext cx="2467792" cy="1200329"/>
          </a:xfrm>
          <a:prstGeom prst="rect">
            <a:avLst/>
          </a:prstGeom>
          <a:noFill/>
        </p:spPr>
        <p:txBody>
          <a:bodyPr wrap="square">
            <a:spAutoFit/>
          </a:bodyPr>
          <a:lstStyle/>
          <a:p>
            <a:pPr marL="457200" lvl="1" indent="0">
              <a:buNone/>
            </a:pPr>
            <a:r>
              <a:rPr lang="zh-CN" altLang="en-US" dirty="0">
                <a:latin typeface="微软雅黑 Light" panose="020B0502040204020203" pitchFamily="34" charset="-122"/>
                <a:ea typeface="微软雅黑 Light" panose="020B0502040204020203" pitchFamily="34" charset="-122"/>
              </a:rPr>
              <a:t>项目基本信息</a:t>
            </a:r>
          </a:p>
          <a:p>
            <a:pPr marL="457200" lvl="1" indent="0">
              <a:buNone/>
            </a:pPr>
            <a:r>
              <a:rPr lang="zh-CN" altLang="en-US" dirty="0">
                <a:latin typeface="微软雅黑 Light" panose="020B0502040204020203" pitchFamily="34" charset="-122"/>
                <a:ea typeface="微软雅黑 Light" panose="020B0502040204020203" pitchFamily="34" charset="-122"/>
              </a:rPr>
              <a:t>项目用户</a:t>
            </a:r>
          </a:p>
          <a:p>
            <a:pPr marL="457200" lvl="1" indent="0">
              <a:buNone/>
            </a:pPr>
            <a:r>
              <a:rPr lang="zh-CN" altLang="en-US" dirty="0">
                <a:latin typeface="微软雅黑 Light" panose="020B0502040204020203" pitchFamily="34" charset="-122"/>
                <a:ea typeface="微软雅黑 Light" panose="020B0502040204020203" pitchFamily="34" charset="-122"/>
              </a:rPr>
              <a:t>项目功能总述</a:t>
            </a:r>
          </a:p>
          <a:p>
            <a:pPr marL="457200" lvl="1" indent="0">
              <a:buNone/>
            </a:pPr>
            <a:r>
              <a:rPr lang="zh-CN" altLang="en-US" dirty="0">
                <a:latin typeface="微软雅黑 Light" panose="020B0502040204020203" pitchFamily="34" charset="-122"/>
                <a:ea typeface="微软雅黑 Light" panose="020B0502040204020203" pitchFamily="34" charset="-122"/>
              </a:rPr>
              <a:t>项目技术实现</a:t>
            </a:r>
          </a:p>
        </p:txBody>
      </p:sp>
      <p:cxnSp>
        <p:nvCxnSpPr>
          <p:cNvPr id="10" name="直接连接符 9">
            <a:extLst>
              <a:ext uri="{FF2B5EF4-FFF2-40B4-BE49-F238E27FC236}">
                <a16:creationId xmlns:a16="http://schemas.microsoft.com/office/drawing/2014/main" id="{C79C3A5E-13E1-4C67-96C0-E8FC31727F3F}"/>
              </a:ext>
            </a:extLst>
          </p:cNvPr>
          <p:cNvCxnSpPr/>
          <p:nvPr/>
        </p:nvCxnSpPr>
        <p:spPr>
          <a:xfrm>
            <a:off x="6041028" y="3776778"/>
            <a:ext cx="0" cy="1136520"/>
          </a:xfrm>
          <a:prstGeom prst="line">
            <a:avLst/>
          </a:prstGeom>
          <a:ln w="76200"/>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5"/>
                </a:solidFill>
              </a:rPr>
              <a:t>预算</a:t>
            </a:r>
          </a:p>
        </p:txBody>
      </p:sp>
      <p:sp>
        <p:nvSpPr>
          <p:cNvPr id="3" name="内容占位符 2"/>
          <p:cNvSpPr>
            <a:spLocks noGrp="1"/>
          </p:cNvSpPr>
          <p:nvPr>
            <p:ph idx="1"/>
          </p:nvPr>
        </p:nvSpPr>
        <p:spPr>
          <a:xfrm>
            <a:off x="747395" y="1579245"/>
            <a:ext cx="10073005" cy="4759960"/>
          </a:xfrm>
        </p:spPr>
        <p:txBody>
          <a:bodyPr>
            <a:normAutofit/>
          </a:bodyPr>
          <a:lstStyle/>
          <a:p>
            <a:r>
              <a:rPr lang="en-US" altLang="zh-CN" dirty="0"/>
              <a:t>1. </a:t>
            </a:r>
            <a:r>
              <a:rPr lang="zh-CN" altLang="en-US" dirty="0"/>
              <a:t>设备成本</a:t>
            </a:r>
          </a:p>
          <a:p>
            <a:pPr marL="457200" lvl="1" indent="0">
              <a:buNone/>
            </a:pPr>
            <a:r>
              <a:rPr lang="en-US" altLang="zh-CN" dirty="0"/>
              <a:t>	</a:t>
            </a:r>
            <a:r>
              <a:rPr lang="zh-CN" altLang="en-US" dirty="0"/>
              <a:t>使用工具：微信开发者工具、GitHub、Microsoft Office、Microsoft Project、Axure、Power Designer、Navicat、钉钉、微信</a:t>
            </a:r>
          </a:p>
          <a:p>
            <a:pPr marL="457200" lvl="1" indent="0">
              <a:buNone/>
            </a:pPr>
            <a:r>
              <a:rPr lang="en-US" altLang="zh-CN" dirty="0"/>
              <a:t>	</a:t>
            </a:r>
            <a:endParaRPr lang="zh-CN" altLang="en-US" dirty="0"/>
          </a:p>
          <a:p>
            <a:pPr marL="457200" lvl="1" indent="0">
              <a:buNone/>
            </a:pPr>
            <a:r>
              <a:rPr lang="en-US" altLang="zh-CN" dirty="0"/>
              <a:t>	</a:t>
            </a:r>
            <a:r>
              <a:rPr lang="zh-CN" altLang="en-US" dirty="0"/>
              <a:t>开发设备：个人笔记本、实验室电脑</a:t>
            </a:r>
          </a:p>
          <a:p>
            <a:pPr marL="457200" lvl="1" indent="0">
              <a:buNone/>
            </a:pPr>
            <a:r>
              <a:rPr lang="en-US" altLang="zh-CN" dirty="0">
                <a:sym typeface="+mn-ea"/>
              </a:rPr>
              <a:t>	</a:t>
            </a:r>
            <a:r>
              <a:rPr lang="zh-CN" altLang="en-US" dirty="0">
                <a:sym typeface="+mn-ea"/>
              </a:rPr>
              <a:t>开发地点：</a:t>
            </a:r>
            <a:r>
              <a:rPr lang="en-US" altLang="zh-CN" dirty="0" err="1">
                <a:sym typeface="+mn-ea"/>
              </a:rPr>
              <a:t>uw</a:t>
            </a:r>
            <a:r>
              <a:rPr lang="zh-CN" altLang="en-US" dirty="0">
                <a:sym typeface="+mn-ea"/>
              </a:rPr>
              <a:t>露台，宿舍，理四，图书馆</a:t>
            </a:r>
            <a:endParaRPr lang="zh-CN" altLang="en-US" dirty="0"/>
          </a:p>
          <a:p>
            <a:pPr marL="457200" lvl="1" indent="0">
              <a:buNone/>
            </a:pPr>
            <a:r>
              <a:rPr lang="en-US" altLang="zh-CN" dirty="0"/>
              <a:t>	</a:t>
            </a:r>
            <a:r>
              <a:rPr lang="zh-CN" altLang="en-US" dirty="0"/>
              <a:t>计算机内存需求：2 GB RAM or more</a:t>
            </a:r>
          </a:p>
          <a:p>
            <a:pPr marL="457200" lvl="1" indent="0">
              <a:buNone/>
            </a:pPr>
            <a:r>
              <a:rPr lang="en-US" altLang="zh-CN" dirty="0"/>
              <a:t>	</a:t>
            </a:r>
            <a:r>
              <a:rPr lang="zh-CN" altLang="en-US" dirty="0"/>
              <a:t>显卡要求：Video card must be 256MB or more</a:t>
            </a:r>
          </a:p>
          <a:p>
            <a:pPr marL="457200" lvl="1" indent="0">
              <a:buNone/>
            </a:pPr>
            <a:r>
              <a:rPr lang="en-US" altLang="zh-CN" dirty="0"/>
              <a:t>	</a:t>
            </a:r>
            <a:r>
              <a:rPr lang="zh-CN" altLang="en-US" dirty="0"/>
              <a:t>操作系统：Windows® 10 32 / 64bit / 7 32 / 64bit / XP</a:t>
            </a:r>
          </a:p>
          <a:p>
            <a:pPr marL="457200" lvl="1" indent="0">
              <a:buNone/>
            </a:pPr>
            <a:r>
              <a:rPr lang="en-US" altLang="zh-CN" dirty="0"/>
              <a:t>	</a:t>
            </a:r>
            <a:r>
              <a:rPr lang="zh-CN" altLang="en-US" dirty="0"/>
              <a:t>处理器：Intel® Core™ 2 Duo E6600 or AMD Phenom™ X3 8750 processor or </a:t>
            </a:r>
            <a:r>
              <a:rPr lang="en-US" altLang="zh-CN" dirty="0"/>
              <a:t>		     </a:t>
            </a:r>
            <a:r>
              <a:rPr lang="zh-CN" altLang="en-US" dirty="0"/>
              <a:t>better</a:t>
            </a:r>
          </a:p>
        </p:txBody>
      </p:sp>
      <p:sp>
        <p:nvSpPr>
          <p:cNvPr id="5" name="矩形 4">
            <a:extLst>
              <a:ext uri="{FF2B5EF4-FFF2-40B4-BE49-F238E27FC236}">
                <a16:creationId xmlns:a16="http://schemas.microsoft.com/office/drawing/2014/main" id="{77872F0A-69F9-491E-B563-7C71E80B4285}"/>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31E92A6-0B73-4678-9730-FDCE4B7C7199}"/>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A6C60767-2BCB-46D4-A41B-AABB32E5C32D}"/>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dirty="0"/>
              <a:t>|</a:t>
            </a:r>
          </a:p>
          <a:p>
            <a:pPr algn="ctr"/>
            <a:r>
              <a:rPr lang="zh-CN" altLang="en-US" dirty="0"/>
              <a:t>预算</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6695"/>
            <a:ext cx="10515600" cy="1325563"/>
          </a:xfrm>
        </p:spPr>
        <p:txBody>
          <a:bodyPr>
            <a:normAutofit/>
          </a:bodyPr>
          <a:lstStyle/>
          <a:p>
            <a:r>
              <a:rPr lang="zh-CN" altLang="en-US" b="1" dirty="0">
                <a:solidFill>
                  <a:schemeClr val="accent5"/>
                </a:solidFill>
              </a:rPr>
              <a:t>预算</a:t>
            </a:r>
          </a:p>
        </p:txBody>
      </p:sp>
      <p:sp>
        <p:nvSpPr>
          <p:cNvPr id="3" name="内容占位符 2"/>
          <p:cNvSpPr>
            <a:spLocks noGrp="1"/>
          </p:cNvSpPr>
          <p:nvPr>
            <p:ph idx="1"/>
          </p:nvPr>
        </p:nvSpPr>
        <p:spPr>
          <a:xfrm>
            <a:off x="838200" y="1432560"/>
            <a:ext cx="10515600" cy="5198745"/>
          </a:xfrm>
        </p:spPr>
        <p:txBody>
          <a:bodyPr>
            <a:normAutofit fontScale="95000"/>
          </a:bodyPr>
          <a:lstStyle/>
          <a:p>
            <a:r>
              <a:rPr lang="en-US" altLang="zh-CN" dirty="0"/>
              <a:t>2. </a:t>
            </a:r>
            <a:r>
              <a:rPr lang="zh-CN" altLang="en-US" dirty="0"/>
              <a:t>项目整体预算</a:t>
            </a:r>
          </a:p>
          <a:p>
            <a:pPr marL="0" indent="0">
              <a:buNone/>
            </a:pPr>
            <a:r>
              <a:rPr lang="en-US" altLang="zh-CN" dirty="0"/>
              <a:t>	</a:t>
            </a:r>
            <a:r>
              <a:rPr lang="en-US" altLang="zh-CN" dirty="0" err="1"/>
              <a:t>基本硬件：小组内三人每人的笔记本电脑均安装了合适的开发环境，网络通常，状态良好</a:t>
            </a:r>
            <a:r>
              <a:rPr lang="en-US" altLang="zh-CN" dirty="0"/>
              <a:t>。</a:t>
            </a:r>
          </a:p>
          <a:p>
            <a:pPr marL="0" indent="0">
              <a:buNone/>
            </a:pPr>
            <a:r>
              <a:rPr lang="en-US" altLang="zh-CN" dirty="0"/>
              <a:t>	</a:t>
            </a:r>
            <a:r>
              <a:rPr lang="en-US" altLang="zh-CN" dirty="0" err="1"/>
              <a:t>开发软件均使用开源或通过教育认证予以个人学习免费使用</a:t>
            </a:r>
            <a:r>
              <a:rPr lang="en-US" altLang="zh-CN" dirty="0"/>
              <a:t>。</a:t>
            </a:r>
          </a:p>
          <a:p>
            <a:pPr marL="0" indent="0">
              <a:buNone/>
            </a:pPr>
            <a:r>
              <a:rPr lang="en-US" altLang="zh-CN" dirty="0"/>
              <a:t>	</a:t>
            </a:r>
            <a:r>
              <a:rPr lang="en-US" altLang="zh-CN" dirty="0" err="1"/>
              <a:t>开发成本</a:t>
            </a:r>
            <a:r>
              <a:rPr lang="en-US" altLang="zh-CN" dirty="0"/>
              <a:t>：	腾讯云服务器1核2G租用6月 54元</a:t>
            </a:r>
          </a:p>
          <a:p>
            <a:pPr marL="0" indent="0">
              <a:buNone/>
            </a:pPr>
            <a:r>
              <a:rPr lang="en-US" altLang="zh-CN" dirty="0"/>
              <a:t>			50G云数据库MySql 6月 18元</a:t>
            </a:r>
          </a:p>
          <a:p>
            <a:pPr marL="0" indent="0">
              <a:buNone/>
            </a:pPr>
            <a:r>
              <a:rPr lang="en-US" altLang="zh-CN" dirty="0"/>
              <a:t>	</a:t>
            </a:r>
            <a:r>
              <a:rPr lang="en-US" altLang="zh-CN" dirty="0" err="1"/>
              <a:t>人力资源薪资</a:t>
            </a:r>
            <a:r>
              <a:rPr lang="en-US" altLang="zh-CN" dirty="0"/>
              <a:t>：</a:t>
            </a:r>
          </a:p>
          <a:p>
            <a:pPr marL="0" indent="0">
              <a:buNone/>
            </a:pPr>
            <a:r>
              <a:rPr lang="en-US" altLang="zh-CN" dirty="0"/>
              <a:t>		据私营单位开发人员每小时薪资40.85元 ，小组成员3人，每日均工作3小时，并每周开会2*4小时，总人员周工作小时为87小时，从项目伊始至结束共111天，15.8周，总预算计为56,152.41元</a:t>
            </a:r>
            <a:r>
              <a:rPr lang="zh-CN" altLang="en-US" dirty="0"/>
              <a:t>，</a:t>
            </a:r>
            <a:r>
              <a:rPr lang="en-US" altLang="zh-CN" dirty="0"/>
              <a:t>总设计资金计算为56224.41元</a:t>
            </a:r>
          </a:p>
        </p:txBody>
      </p:sp>
      <p:sp>
        <p:nvSpPr>
          <p:cNvPr id="5" name="矩形 4">
            <a:extLst>
              <a:ext uri="{FF2B5EF4-FFF2-40B4-BE49-F238E27FC236}">
                <a16:creationId xmlns:a16="http://schemas.microsoft.com/office/drawing/2014/main" id="{C963EE76-E487-467C-B3FE-B45BD9798C12}"/>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015063DF-AC2D-4F2B-A02F-2DCF4D6E03BD}"/>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E99A52A6-D61A-47F0-BB95-D6FDF2C9877F}"/>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dirty="0"/>
              <a:t>|</a:t>
            </a:r>
          </a:p>
          <a:p>
            <a:pPr algn="ctr"/>
            <a:r>
              <a:rPr lang="zh-CN" altLang="en-US" dirty="0"/>
              <a:t>预算</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5"/>
                </a:solidFill>
              </a:rPr>
              <a:t>会议记录</a:t>
            </a:r>
          </a:p>
        </p:txBody>
      </p:sp>
      <p:sp>
        <p:nvSpPr>
          <p:cNvPr id="3" name="内容占位符 2"/>
          <p:cNvSpPr>
            <a:spLocks noGrp="1"/>
          </p:cNvSpPr>
          <p:nvPr>
            <p:ph idx="1"/>
          </p:nvPr>
        </p:nvSpPr>
        <p:spPr>
          <a:xfrm>
            <a:off x="838200" y="1825625"/>
            <a:ext cx="5048794" cy="1004661"/>
          </a:xfrm>
        </p:spPr>
        <p:txBody>
          <a:bodyPr>
            <a:normAutofit lnSpcReduction="10000"/>
          </a:bodyPr>
          <a:lstStyle/>
          <a:p>
            <a:pPr marL="0" indent="0">
              <a:buNone/>
            </a:pPr>
            <a:endParaRPr lang="zh-CN" altLang="en-US" sz="2000" dirty="0"/>
          </a:p>
          <a:p>
            <a:pPr marL="0" indent="0">
              <a:buNone/>
            </a:pPr>
            <a:r>
              <a:rPr lang="zh-CN" altLang="en-US" sz="2000" dirty="0"/>
              <a:t>每周都有开会，并且将相关文档和会议纪要上传至</a:t>
            </a:r>
            <a:r>
              <a:rPr lang="en-US" altLang="zh-CN" sz="2000" dirty="0"/>
              <a:t>GitHub</a:t>
            </a:r>
          </a:p>
        </p:txBody>
      </p:sp>
      <p:pic>
        <p:nvPicPr>
          <p:cNvPr id="5" name="内容占位符 3"/>
          <p:cNvPicPr>
            <a:picLocks noChangeAspect="1"/>
          </p:cNvPicPr>
          <p:nvPr/>
        </p:nvPicPr>
        <p:blipFill>
          <a:blip r:embed="rId2"/>
          <a:stretch>
            <a:fillRect/>
          </a:stretch>
        </p:blipFill>
        <p:spPr>
          <a:xfrm>
            <a:off x="6701155" y="474028"/>
            <a:ext cx="4652645" cy="5702935"/>
          </a:xfrm>
          <a:prstGeom prst="rect">
            <a:avLst/>
          </a:prstGeom>
        </p:spPr>
      </p:pic>
      <p:pic>
        <p:nvPicPr>
          <p:cNvPr id="6" name="图片 5"/>
          <p:cNvPicPr>
            <a:picLocks noChangeAspect="1"/>
          </p:cNvPicPr>
          <p:nvPr/>
        </p:nvPicPr>
        <p:blipFill>
          <a:blip r:embed="rId3"/>
          <a:stretch>
            <a:fillRect/>
          </a:stretch>
        </p:blipFill>
        <p:spPr>
          <a:xfrm>
            <a:off x="535940" y="3244273"/>
            <a:ext cx="6165215" cy="2448774"/>
          </a:xfrm>
          <a:prstGeom prst="rect">
            <a:avLst/>
          </a:prstGeom>
        </p:spPr>
      </p:pic>
      <p:sp>
        <p:nvSpPr>
          <p:cNvPr id="4" name="矩形 3">
            <a:extLst>
              <a:ext uri="{FF2B5EF4-FFF2-40B4-BE49-F238E27FC236}">
                <a16:creationId xmlns:a16="http://schemas.microsoft.com/office/drawing/2014/main" id="{49CB56AE-1C66-4557-BF0D-C68EE184F787}"/>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F429B389-8A8A-4794-8C22-D352161FB526}"/>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AD9170F1-F9FF-4C4A-87FF-7FD7D495A2A0}"/>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dirty="0"/>
              <a:t>|</a:t>
            </a:r>
          </a:p>
          <a:p>
            <a:pPr algn="ctr"/>
            <a:r>
              <a:rPr lang="zh-CN" altLang="en-US" dirty="0"/>
              <a:t>会议记录</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5"/>
                </a:solidFill>
              </a:rPr>
              <a:t>绩效评价（打分）</a:t>
            </a:r>
          </a:p>
        </p:txBody>
      </p:sp>
      <p:sp>
        <p:nvSpPr>
          <p:cNvPr id="3" name="内容占位符 2"/>
          <p:cNvSpPr>
            <a:spLocks noGrp="1"/>
          </p:cNvSpPr>
          <p:nvPr>
            <p:ph idx="1"/>
          </p:nvPr>
        </p:nvSpPr>
        <p:spPr>
          <a:xfrm>
            <a:off x="838200" y="1825625"/>
            <a:ext cx="9794966" cy="4053141"/>
          </a:xfrm>
        </p:spPr>
        <p:txBody>
          <a:bodyPr/>
          <a:lstStyle/>
          <a:p>
            <a:endParaRPr lang="zh-CN" altLang="en-US"/>
          </a:p>
        </p:txBody>
      </p:sp>
      <p:sp>
        <p:nvSpPr>
          <p:cNvPr id="5" name="矩形 4">
            <a:extLst>
              <a:ext uri="{FF2B5EF4-FFF2-40B4-BE49-F238E27FC236}">
                <a16:creationId xmlns:a16="http://schemas.microsoft.com/office/drawing/2014/main" id="{896D635D-0624-41A5-846D-205904CAC191}"/>
              </a:ext>
            </a:extLst>
          </p:cNvPr>
          <p:cNvSpPr/>
          <p:nvPr/>
        </p:nvSpPr>
        <p:spPr>
          <a:xfrm>
            <a:off x="11602916" y="1158241"/>
            <a:ext cx="589084" cy="11222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B7340561-2199-44E5-A4B4-22C2B504C997}"/>
              </a:ext>
            </a:extLst>
          </p:cNvPr>
          <p:cNvSpPr/>
          <p:nvPr/>
        </p:nvSpPr>
        <p:spPr>
          <a:xfrm>
            <a:off x="11602916" y="1"/>
            <a:ext cx="589084" cy="11582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2D4E6E67-B1AD-41CD-A0E6-67C79008F9BE}"/>
              </a:ext>
            </a:extLst>
          </p:cNvPr>
          <p:cNvSpPr/>
          <p:nvPr/>
        </p:nvSpPr>
        <p:spPr>
          <a:xfrm>
            <a:off x="11602916" y="2280505"/>
            <a:ext cx="589084" cy="4577495"/>
          </a:xfrm>
          <a:prstGeom prst="rect">
            <a:avLst/>
          </a:prstGeom>
          <a:ln>
            <a:noFill/>
          </a:ln>
          <a:effectLst>
            <a:outerShdw blurRad="50800" dist="38100" dir="16200000"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项目计划</a:t>
            </a:r>
            <a:endParaRPr lang="en-US" altLang="zh-CN" dirty="0"/>
          </a:p>
          <a:p>
            <a:pPr algn="ctr"/>
            <a:r>
              <a:rPr lang="en-US" altLang="zh-CN" dirty="0"/>
              <a:t>|</a:t>
            </a:r>
          </a:p>
          <a:p>
            <a:pPr algn="ctr"/>
            <a:r>
              <a:rPr lang="zh-CN" altLang="en-US"/>
              <a:t>绩效评价</a:t>
            </a:r>
            <a:endParaRPr lang="en-US" altLang="zh-CN"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normAutofit lnSpcReduction="10000"/>
          </a:bodyPr>
          <a:lstStyle/>
          <a:p>
            <a:r>
              <a:rPr lang="zh-CN" altLang="en-US" dirty="0"/>
              <a:t>[1] 《软件工程导论》清华大学出版社，张海藩、牟永敏编著</a:t>
            </a:r>
          </a:p>
          <a:p>
            <a:r>
              <a:rPr lang="zh-CN" altLang="en-US" dirty="0"/>
              <a:t>[2] 《产品分析：Forest 专注森林》：http://www.woshipm.com/evaluating/1053804.html</a:t>
            </a:r>
          </a:p>
          <a:p>
            <a:r>
              <a:rPr lang="zh-CN" altLang="en-US" dirty="0"/>
              <a:t>[3] 微信开发者工具https://developers.weixin.qq.com/miniprogram/dev/framework/quickstart/getstart.html</a:t>
            </a:r>
          </a:p>
          <a:p>
            <a:r>
              <a:rPr lang="zh-CN" altLang="en-US" dirty="0"/>
              <a:t>[4] 《微信小程序开发零基础入门》 电子工业出版社</a:t>
            </a:r>
          </a:p>
          <a:p>
            <a:r>
              <a:rPr lang="zh-CN" altLang="en-US" dirty="0"/>
              <a:t>[5]《GB856T——88》国标文档</a:t>
            </a:r>
            <a:endParaRPr lang="en-US" altLang="zh-CN" dirty="0"/>
          </a:p>
          <a:p>
            <a:r>
              <a:rPr lang="en-US" altLang="zh-CN" dirty="0"/>
              <a:t>[6] </a:t>
            </a:r>
            <a:r>
              <a:rPr lang="zh-CN" altLang="zh-CN" dirty="0"/>
              <a:t>从</a:t>
            </a:r>
            <a:r>
              <a:rPr lang="en-US" altLang="zh-CN" dirty="0"/>
              <a:t>0</a:t>
            </a:r>
            <a:r>
              <a:rPr lang="zh-CN" altLang="zh-CN" dirty="0"/>
              <a:t>开始搭建微信小程序</a:t>
            </a:r>
            <a:r>
              <a:rPr lang="en-US" altLang="zh-CN" dirty="0"/>
              <a:t>(</a:t>
            </a:r>
            <a:r>
              <a:rPr lang="zh-CN" altLang="zh-CN" dirty="0"/>
              <a:t>前后端</a:t>
            </a:r>
            <a:r>
              <a:rPr lang="en-US" altLang="zh-CN" dirty="0"/>
              <a:t>)</a:t>
            </a:r>
            <a:r>
              <a:rPr lang="zh-CN" altLang="zh-CN" dirty="0"/>
              <a:t>的全过程 </a:t>
            </a:r>
            <a:r>
              <a:rPr lang="en-US" altLang="zh-CN" dirty="0"/>
              <a:t>| </a:t>
            </a:r>
            <a:r>
              <a:rPr lang="zh-CN" altLang="zh-CN" dirty="0"/>
              <a:t>随猿记</a:t>
            </a:r>
          </a:p>
          <a:p>
            <a:pPr marL="0" indent="0">
              <a:buNone/>
            </a:pPr>
            <a:r>
              <a:rPr lang="en-US" altLang="zh-CN" u="sng" dirty="0">
                <a:hlinkClick r:id="rId2"/>
              </a:rPr>
              <a:t>http://www.jackielee.cn/posts/2f5be4ff.html</a:t>
            </a:r>
            <a:endParaRPr lang="zh-CN" altLang="zh-CN" dirty="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93273" y="3013501"/>
            <a:ext cx="2605454" cy="830997"/>
          </a:xfrm>
          <a:prstGeom prst="rect">
            <a:avLst/>
          </a:prstGeom>
          <a:noFill/>
        </p:spPr>
        <p:txBody>
          <a:bodyPr wrap="square" rtlCol="0">
            <a:spAutoFit/>
          </a:bodyPr>
          <a:lstStyle/>
          <a:p>
            <a:r>
              <a:rPr lang="en-US" altLang="zh-CN" sz="4800" dirty="0">
                <a:latin typeface="微软雅黑 Light" panose="020B0502040204020203" pitchFamily="34" charset="-122"/>
                <a:ea typeface="微软雅黑 Light" panose="020B0502040204020203" pitchFamily="34" charset="-122"/>
              </a:rPr>
              <a:t>Thanks.</a:t>
            </a:r>
            <a:endParaRPr lang="zh-CN" altLang="en-US" sz="48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189177" cy="1325563"/>
          </a:xfrm>
        </p:spPr>
        <p:txBody>
          <a:bodyPr/>
          <a:lstStyle/>
          <a:p>
            <a:r>
              <a:rPr lang="zh-CN" altLang="en-US" b="1" dirty="0">
                <a:solidFill>
                  <a:schemeClr val="accent2"/>
                </a:solidFill>
              </a:rPr>
              <a:t>项目基本信息</a:t>
            </a:r>
          </a:p>
        </p:txBody>
      </p:sp>
      <p:sp>
        <p:nvSpPr>
          <p:cNvPr id="3" name="内容占位符 2"/>
          <p:cNvSpPr>
            <a:spLocks noGrp="1"/>
          </p:cNvSpPr>
          <p:nvPr>
            <p:ph idx="1"/>
          </p:nvPr>
        </p:nvSpPr>
        <p:spPr>
          <a:xfrm>
            <a:off x="838200" y="1626870"/>
            <a:ext cx="10515600" cy="4866005"/>
          </a:xfrm>
        </p:spPr>
        <p:txBody>
          <a:bodyPr/>
          <a:lstStyle/>
          <a:p>
            <a:r>
              <a:rPr lang="en-US" altLang="zh-CN" dirty="0"/>
              <a:t>(1)</a:t>
            </a:r>
            <a:r>
              <a:rPr lang="zh-CN" altLang="en-US" dirty="0"/>
              <a:t>项目的任务提出者</a:t>
            </a:r>
          </a:p>
          <a:p>
            <a:pPr marL="0" lvl="1" indent="0">
              <a:buNone/>
            </a:pPr>
            <a:r>
              <a:rPr lang="en-US" altLang="zh-CN" dirty="0">
                <a:sym typeface="+mn-ea"/>
              </a:rPr>
              <a:t>	</a:t>
            </a:r>
            <a:r>
              <a:rPr lang="zh-CN" altLang="en-US" dirty="0">
                <a:sym typeface="+mn-ea"/>
              </a:rPr>
              <a:t>杨枨</a:t>
            </a:r>
            <a:endParaRPr lang="en-US" altLang="zh-CN" dirty="0"/>
          </a:p>
          <a:p>
            <a:endParaRPr lang="zh-CN" altLang="en-US" dirty="0"/>
          </a:p>
          <a:p>
            <a:r>
              <a:rPr lang="en-US" altLang="zh-CN" dirty="0"/>
              <a:t>(2)</a:t>
            </a:r>
            <a:r>
              <a:rPr lang="zh-CN" altLang="en-US" dirty="0"/>
              <a:t>项目的开发者及联系方式</a:t>
            </a:r>
          </a:p>
          <a:p>
            <a:pPr marL="457200" lvl="1" indent="0">
              <a:buNone/>
            </a:pPr>
            <a:r>
              <a:rPr lang="en-US" altLang="zh-CN" dirty="0"/>
              <a:t>	</a:t>
            </a:r>
            <a:r>
              <a:rPr lang="zh-CN" altLang="en-US" dirty="0"/>
              <a:t>谢子文：</a:t>
            </a:r>
            <a:r>
              <a:rPr lang="en-US" altLang="zh-CN" dirty="0"/>
              <a:t>13656654236</a:t>
            </a:r>
            <a:endParaRPr lang="zh-CN" altLang="en-US" dirty="0"/>
          </a:p>
          <a:p>
            <a:pPr marL="457200" lvl="1" indent="0">
              <a:buNone/>
            </a:pPr>
            <a:r>
              <a:rPr lang="en-US" altLang="zh-CN" dirty="0"/>
              <a:t>	</a:t>
            </a:r>
            <a:r>
              <a:rPr lang="zh-CN" altLang="en-US" dirty="0"/>
              <a:t>黄馨：</a:t>
            </a:r>
          </a:p>
          <a:p>
            <a:pPr marL="457200" lvl="1" indent="0">
              <a:buNone/>
            </a:pPr>
            <a:r>
              <a:rPr lang="en-US" altLang="zh-CN" dirty="0"/>
              <a:t>	</a:t>
            </a:r>
            <a:r>
              <a:rPr lang="zh-CN" altLang="en-US" dirty="0"/>
              <a:t>梁泽生：</a:t>
            </a:r>
          </a:p>
          <a:p>
            <a:endParaRPr lang="zh-CN" altLang="en-US" dirty="0"/>
          </a:p>
          <a:p>
            <a:r>
              <a:rPr lang="en-US" altLang="zh-CN" dirty="0"/>
              <a:t>(3)</a:t>
            </a:r>
            <a:r>
              <a:rPr lang="zh-CN" altLang="en-US" dirty="0"/>
              <a:t>标准、条约和约定</a:t>
            </a:r>
          </a:p>
          <a:p>
            <a:pPr marL="457200" lvl="1" indent="0">
              <a:buNone/>
            </a:pPr>
            <a:r>
              <a:rPr lang="en-US" altLang="zh-CN" dirty="0"/>
              <a:t>	</a:t>
            </a:r>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endParaRPr lang="zh-CN" altLang="en-US" dirty="0"/>
          </a:p>
          <a:p>
            <a:pPr lvl="1"/>
            <a:endParaRPr lang="en-US" altLang="zh-CN" dirty="0"/>
          </a:p>
        </p:txBody>
      </p:sp>
      <p:sp>
        <p:nvSpPr>
          <p:cNvPr id="5" name="矩形 4">
            <a:extLst>
              <a:ext uri="{FF2B5EF4-FFF2-40B4-BE49-F238E27FC236}">
                <a16:creationId xmlns:a16="http://schemas.microsoft.com/office/drawing/2014/main" id="{4397D53F-AD62-4F81-B00B-C5AB517BB50B}"/>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AA66819-4A37-4064-8CCD-39C57A28F918}"/>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项目概述</a:t>
            </a:r>
            <a:endParaRPr lang="en-US" altLang="zh-CN" dirty="0"/>
          </a:p>
          <a:p>
            <a:pPr algn="ctr"/>
            <a:r>
              <a:rPr lang="en-US" altLang="zh-CN" dirty="0"/>
              <a:t>|</a:t>
            </a:r>
          </a:p>
          <a:p>
            <a:pPr algn="ctr"/>
            <a:r>
              <a:rPr lang="zh-CN" altLang="en-US" dirty="0"/>
              <a:t>项目基本信息</a:t>
            </a:r>
          </a:p>
        </p:txBody>
      </p:sp>
      <p:sp>
        <p:nvSpPr>
          <p:cNvPr id="9" name="矩形 8">
            <a:extLst>
              <a:ext uri="{FF2B5EF4-FFF2-40B4-BE49-F238E27FC236}">
                <a16:creationId xmlns:a16="http://schemas.microsoft.com/office/drawing/2014/main" id="{B62C6273-5FAD-4DB8-ADEA-807C6D357E4D}"/>
              </a:ext>
            </a:extLst>
          </p:cNvPr>
          <p:cNvSpPr/>
          <p:nvPr/>
        </p:nvSpPr>
        <p:spPr>
          <a:xfrm>
            <a:off x="11602916" y="5725989"/>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2"/>
                </a:solidFill>
              </a:rPr>
              <a:t>项目基本信息</a:t>
            </a:r>
          </a:p>
        </p:txBody>
      </p:sp>
      <p:sp>
        <p:nvSpPr>
          <p:cNvPr id="3" name="内容占位符 2"/>
          <p:cNvSpPr>
            <a:spLocks noGrp="1"/>
          </p:cNvSpPr>
          <p:nvPr>
            <p:ph idx="1"/>
          </p:nvPr>
        </p:nvSpPr>
        <p:spPr>
          <a:xfrm>
            <a:off x="838200" y="1690688"/>
            <a:ext cx="10515600" cy="4351338"/>
          </a:xfrm>
        </p:spPr>
        <p:txBody>
          <a:bodyPr>
            <a:normAutofit/>
          </a:bodyPr>
          <a:lstStyle/>
          <a:p>
            <a:r>
              <a:rPr lang="en-US" altLang="zh-CN" dirty="0"/>
              <a:t>(4)</a:t>
            </a:r>
            <a:r>
              <a:rPr lang="zh-CN" altLang="en-US" dirty="0"/>
              <a:t>验收标准：项目软件要求的各项功能均可实现，使用者对小程</a:t>
            </a:r>
            <a:r>
              <a:rPr lang="en-US" altLang="zh-CN" dirty="0"/>
              <a:t>	</a:t>
            </a:r>
            <a:r>
              <a:rPr lang="zh-CN" altLang="en-US" dirty="0"/>
              <a:t>序使用反馈良好。</a:t>
            </a:r>
          </a:p>
          <a:p>
            <a:pPr marL="0" indent="0">
              <a:buNone/>
            </a:pPr>
            <a:r>
              <a:rPr lang="en-US" altLang="zh-CN" dirty="0"/>
              <a:t>	</a:t>
            </a:r>
            <a:endParaRPr lang="zh-CN" altLang="en-US" dirty="0"/>
          </a:p>
          <a:p>
            <a:r>
              <a:rPr lang="en-US" altLang="zh-CN" dirty="0"/>
              <a:t>(5) </a:t>
            </a:r>
            <a:r>
              <a:rPr lang="zh-CN" altLang="en-US" dirty="0"/>
              <a:t>完成项目的最迟期限：2021年1月12日前，1月12日项目总结报</a:t>
            </a:r>
            <a:r>
              <a:rPr lang="en-US" altLang="zh-CN" dirty="0"/>
              <a:t>	</a:t>
            </a:r>
            <a:r>
              <a:rPr lang="zh-CN" altLang="en-US" dirty="0"/>
              <a:t>告、总评审ppt。</a:t>
            </a:r>
          </a:p>
          <a:p>
            <a:endParaRPr lang="zh-CN" altLang="en-US" dirty="0"/>
          </a:p>
          <a:p>
            <a:r>
              <a:rPr lang="en-US" altLang="zh-CN" dirty="0"/>
              <a:t>(6) </a:t>
            </a:r>
            <a:r>
              <a:rPr lang="zh-CN" altLang="en-US" dirty="0"/>
              <a:t>本计划的批准者和批准日期：</a:t>
            </a:r>
          </a:p>
          <a:p>
            <a:pPr marL="0" indent="0">
              <a:buNone/>
            </a:pPr>
            <a:r>
              <a:rPr lang="en-US" altLang="zh-CN" dirty="0"/>
              <a:t>		</a:t>
            </a:r>
            <a:r>
              <a:rPr lang="zh-CN" altLang="en-US" dirty="0"/>
              <a:t>批准者：杨枨</a:t>
            </a:r>
          </a:p>
          <a:p>
            <a:pPr marL="0" indent="0">
              <a:buNone/>
            </a:pPr>
            <a:r>
              <a:rPr lang="en-US" altLang="zh-CN" dirty="0"/>
              <a:t>	</a:t>
            </a:r>
            <a:r>
              <a:rPr lang="zh-CN" altLang="en-US" dirty="0"/>
              <a:t>	批准日期：2020年10月29日</a:t>
            </a:r>
          </a:p>
          <a:p>
            <a:pPr marL="457200" lvl="1" indent="0">
              <a:buNone/>
            </a:pPr>
            <a:endParaRPr lang="zh-CN" altLang="en-US" dirty="0"/>
          </a:p>
        </p:txBody>
      </p:sp>
      <p:sp>
        <p:nvSpPr>
          <p:cNvPr id="5" name="矩形 4">
            <a:extLst>
              <a:ext uri="{FF2B5EF4-FFF2-40B4-BE49-F238E27FC236}">
                <a16:creationId xmlns:a16="http://schemas.microsoft.com/office/drawing/2014/main" id="{D39DA2CD-8990-4A3B-A026-A3CE13FD65D5}"/>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A4CC4B1-6002-42CD-A8AF-62AFA97DE6A8}"/>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项目概述</a:t>
            </a:r>
            <a:endParaRPr lang="en-US" altLang="zh-CN" dirty="0"/>
          </a:p>
          <a:p>
            <a:pPr algn="ctr"/>
            <a:r>
              <a:rPr lang="en-US" altLang="zh-CN" dirty="0"/>
              <a:t>|</a:t>
            </a:r>
          </a:p>
          <a:p>
            <a:pPr algn="ctr"/>
            <a:r>
              <a:rPr lang="zh-CN" altLang="en-US" dirty="0"/>
              <a:t>项目基本信息</a:t>
            </a:r>
          </a:p>
        </p:txBody>
      </p:sp>
      <p:sp>
        <p:nvSpPr>
          <p:cNvPr id="9" name="矩形 8">
            <a:extLst>
              <a:ext uri="{FF2B5EF4-FFF2-40B4-BE49-F238E27FC236}">
                <a16:creationId xmlns:a16="http://schemas.microsoft.com/office/drawing/2014/main" id="{8A8F6AB7-ACA3-4969-B0E0-2E1C62CA5BB5}"/>
              </a:ext>
            </a:extLst>
          </p:cNvPr>
          <p:cNvSpPr/>
          <p:nvPr/>
        </p:nvSpPr>
        <p:spPr>
          <a:xfrm>
            <a:off x="11602916" y="5725989"/>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2"/>
                </a:solidFill>
              </a:rPr>
              <a:t>项目用户</a:t>
            </a:r>
          </a:p>
        </p:txBody>
      </p:sp>
      <p:sp>
        <p:nvSpPr>
          <p:cNvPr id="3" name="内容占位符 2"/>
          <p:cNvSpPr>
            <a:spLocks noGrp="1"/>
          </p:cNvSpPr>
          <p:nvPr>
            <p:ph idx="1"/>
          </p:nvPr>
        </p:nvSpPr>
        <p:spPr/>
        <p:txBody>
          <a:bodyPr/>
          <a:lstStyle/>
          <a:p>
            <a:r>
              <a:rPr lang="zh-CN" altLang="en-US" dirty="0"/>
              <a:t>用户群体：</a:t>
            </a:r>
          </a:p>
          <a:p>
            <a:pPr marL="457200" lvl="1" indent="0">
              <a:buNone/>
            </a:pPr>
            <a:r>
              <a:rPr lang="en-US" altLang="zh-CN" dirty="0"/>
              <a:t>	</a:t>
            </a:r>
            <a:r>
              <a:rPr lang="zh-CN" altLang="en-US" dirty="0"/>
              <a:t>面向自制力不强，需要外力帮助监督不玩手机、</a:t>
            </a:r>
            <a:endParaRPr lang="en-US" altLang="zh-CN" dirty="0"/>
          </a:p>
          <a:p>
            <a:pPr marL="457200" lvl="1" indent="0">
              <a:buNone/>
            </a:pPr>
            <a:r>
              <a:rPr lang="zh-CN" altLang="en-US" dirty="0"/>
              <a:t>或者想要专注学习和工作的人们。</a:t>
            </a:r>
          </a:p>
          <a:p>
            <a:pPr marL="0" indent="0">
              <a:buNone/>
            </a:pPr>
            <a:r>
              <a:rPr lang="en-US" altLang="zh-CN" dirty="0"/>
              <a:t>		</a:t>
            </a:r>
            <a:endParaRPr lang="zh-CN" altLang="en-US" dirty="0"/>
          </a:p>
        </p:txBody>
      </p:sp>
      <p:sp>
        <p:nvSpPr>
          <p:cNvPr id="5" name="矩形 4">
            <a:extLst>
              <a:ext uri="{FF2B5EF4-FFF2-40B4-BE49-F238E27FC236}">
                <a16:creationId xmlns:a16="http://schemas.microsoft.com/office/drawing/2014/main" id="{65C4C753-5ED2-48CF-9093-3BC5D6D37354}"/>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0D662A4-18CE-4BBC-8E5B-B95D8AAE833F}"/>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项目概述</a:t>
            </a:r>
            <a:endParaRPr lang="en-US" altLang="zh-CN" dirty="0"/>
          </a:p>
          <a:p>
            <a:pPr algn="ctr"/>
            <a:r>
              <a:rPr lang="en-US" altLang="zh-CN" dirty="0"/>
              <a:t>|</a:t>
            </a:r>
          </a:p>
          <a:p>
            <a:pPr algn="ctr"/>
            <a:r>
              <a:rPr lang="zh-CN" altLang="en-US" dirty="0"/>
              <a:t>项目用户</a:t>
            </a:r>
          </a:p>
        </p:txBody>
      </p:sp>
      <p:sp>
        <p:nvSpPr>
          <p:cNvPr id="9" name="矩形 8">
            <a:extLst>
              <a:ext uri="{FF2B5EF4-FFF2-40B4-BE49-F238E27FC236}">
                <a16:creationId xmlns:a16="http://schemas.microsoft.com/office/drawing/2014/main" id="{02E06F12-E6F7-467A-82DC-2D7544191A0B}"/>
              </a:ext>
            </a:extLst>
          </p:cNvPr>
          <p:cNvSpPr/>
          <p:nvPr/>
        </p:nvSpPr>
        <p:spPr>
          <a:xfrm>
            <a:off x="11602916" y="5725989"/>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2"/>
                </a:solidFill>
              </a:rPr>
              <a:t>项目产品</a:t>
            </a:r>
          </a:p>
        </p:txBody>
      </p:sp>
      <p:graphicFrame>
        <p:nvGraphicFramePr>
          <p:cNvPr id="4" name="表格 3"/>
          <p:cNvGraphicFramePr/>
          <p:nvPr>
            <p:custDataLst>
              <p:tags r:id="rId1"/>
            </p:custDataLst>
          </p:nvPr>
        </p:nvGraphicFramePr>
        <p:xfrm>
          <a:off x="1346200" y="3074035"/>
          <a:ext cx="9240520" cy="1492250"/>
        </p:xfrm>
        <a:graphic>
          <a:graphicData uri="http://schemas.openxmlformats.org/drawingml/2006/table">
            <a:tbl>
              <a:tblPr firstRow="1" bandRow="1">
                <a:tableStyleId>{5940675A-B579-460E-94D1-54222C63F5DA}</a:tableStyleId>
              </a:tblPr>
              <a:tblGrid>
                <a:gridCol w="2858770">
                  <a:extLst>
                    <a:ext uri="{9D8B030D-6E8A-4147-A177-3AD203B41FA5}">
                      <a16:colId xmlns:a16="http://schemas.microsoft.com/office/drawing/2014/main" val="20000"/>
                    </a:ext>
                  </a:extLst>
                </a:gridCol>
                <a:gridCol w="6381750">
                  <a:extLst>
                    <a:ext uri="{9D8B030D-6E8A-4147-A177-3AD203B41FA5}">
                      <a16:colId xmlns:a16="http://schemas.microsoft.com/office/drawing/2014/main" val="20001"/>
                    </a:ext>
                  </a:extLst>
                </a:gridCol>
              </a:tblGrid>
              <a:tr h="707390">
                <a:tc>
                  <a:txBody>
                    <a:bodyPr/>
                    <a:lstStyle/>
                    <a:p>
                      <a:pPr indent="0">
                        <a:buNone/>
                      </a:pPr>
                      <a:r>
                        <a:rPr lang="en-US" sz="3200" b="0">
                          <a:latin typeface="宋体" panose="02010600030101010101" pitchFamily="2" charset="-122"/>
                          <a:ea typeface="宋体" panose="02010600030101010101" pitchFamily="2" charset="-122"/>
                          <a:cs typeface="宋体" panose="02010600030101010101" pitchFamily="2" charset="-122"/>
                        </a:rPr>
                        <a:t>产品名称</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3200" b="0">
                          <a:latin typeface="宋体" panose="02010600030101010101" pitchFamily="2" charset="-122"/>
                          <a:ea typeface="宋体" panose="02010600030101010101" pitchFamily="2" charset="-122"/>
                          <a:cs typeface="宋体" panose="02010600030101010101" pitchFamily="2" charset="-122"/>
                        </a:rPr>
                        <a:t>专注包子</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4860">
                <a:tc>
                  <a:txBody>
                    <a:bodyPr/>
                    <a:lstStyle/>
                    <a:p>
                      <a:pPr indent="0">
                        <a:buNone/>
                      </a:pPr>
                      <a:r>
                        <a:rPr lang="en-US" sz="3200" b="0">
                          <a:latin typeface="宋体" panose="02010600030101010101" pitchFamily="2" charset="-122"/>
                          <a:ea typeface="宋体" panose="02010600030101010101" pitchFamily="2" charset="-122"/>
                          <a:cs typeface="宋体" panose="02010600030101010101" pitchFamily="2" charset="-122"/>
                        </a:rPr>
                        <a:t>开发语言</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3200" b="0">
                          <a:latin typeface="Times New Roman" panose="02020603050405020304" charset="0"/>
                          <a:cs typeface="Times New Roman" panose="02020603050405020304" charset="0"/>
                        </a:rPr>
                        <a:t>JAVA</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SQL</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JS</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HTML</a:t>
                      </a:r>
                      <a:r>
                        <a:rPr lang="en-US" sz="3200" b="0">
                          <a:latin typeface="宋体" panose="02010600030101010101" pitchFamily="2" charset="-122"/>
                          <a:ea typeface="宋体" panose="02010600030101010101" pitchFamily="2" charset="-122"/>
                          <a:cs typeface="宋体" panose="02010600030101010101" pitchFamily="2" charset="-122"/>
                        </a:rPr>
                        <a:t>，W</a:t>
                      </a:r>
                      <a:r>
                        <a:rPr lang="en-US" sz="3200" b="0">
                          <a:latin typeface="Times New Roman" panose="02020603050405020304" charset="0"/>
                          <a:cs typeface="Times New Roman" panose="02020603050405020304" charset="0"/>
                        </a:rPr>
                        <a:t>XSS</a:t>
                      </a:r>
                      <a:endParaRPr lang="en-US" altLang="en-US" sz="3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959F6024-E5F3-4312-8CD8-5FAF8D177B49}"/>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29F2EC7-76B4-401E-BE15-433AE3F359B1}"/>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项目概述</a:t>
            </a:r>
            <a:endParaRPr lang="en-US" altLang="zh-CN" dirty="0"/>
          </a:p>
          <a:p>
            <a:pPr algn="ctr"/>
            <a:r>
              <a:rPr lang="en-US" altLang="zh-CN" dirty="0"/>
              <a:t>|</a:t>
            </a:r>
          </a:p>
          <a:p>
            <a:pPr algn="ctr"/>
            <a:r>
              <a:rPr lang="zh-CN" altLang="en-US" dirty="0"/>
              <a:t>项目基本信息</a:t>
            </a:r>
          </a:p>
        </p:txBody>
      </p:sp>
      <p:sp>
        <p:nvSpPr>
          <p:cNvPr id="9" name="矩形 8">
            <a:extLst>
              <a:ext uri="{FF2B5EF4-FFF2-40B4-BE49-F238E27FC236}">
                <a16:creationId xmlns:a16="http://schemas.microsoft.com/office/drawing/2014/main" id="{9532D0BB-7EC3-4730-9C2E-92CE4B59309E}"/>
              </a:ext>
            </a:extLst>
          </p:cNvPr>
          <p:cNvSpPr/>
          <p:nvPr/>
        </p:nvSpPr>
        <p:spPr>
          <a:xfrm>
            <a:off x="11602916" y="5725989"/>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2"/>
                </a:solidFill>
              </a:rPr>
              <a:t>项目功能总述</a:t>
            </a:r>
          </a:p>
        </p:txBody>
      </p:sp>
      <p:graphicFrame>
        <p:nvGraphicFramePr>
          <p:cNvPr id="4" name="表格 3"/>
          <p:cNvGraphicFramePr/>
          <p:nvPr>
            <p:custDataLst>
              <p:tags r:id="rId1"/>
            </p:custDataLst>
            <p:extLst>
              <p:ext uri="{D42A27DB-BD31-4B8C-83A1-F6EECF244321}">
                <p14:modId xmlns:p14="http://schemas.microsoft.com/office/powerpoint/2010/main" val="1618007195"/>
              </p:ext>
            </p:extLst>
          </p:nvPr>
        </p:nvGraphicFramePr>
        <p:xfrm>
          <a:off x="838199" y="2017200"/>
          <a:ext cx="10618177" cy="3632200"/>
        </p:xfrm>
        <a:graphic>
          <a:graphicData uri="http://schemas.openxmlformats.org/drawingml/2006/table">
            <a:tbl>
              <a:tblPr firstRow="1" bandRow="1">
                <a:tableStyleId>{5940675A-B579-460E-94D1-54222C63F5DA}</a:tableStyleId>
              </a:tblPr>
              <a:tblGrid>
                <a:gridCol w="2778170">
                  <a:extLst>
                    <a:ext uri="{9D8B030D-6E8A-4147-A177-3AD203B41FA5}">
                      <a16:colId xmlns:a16="http://schemas.microsoft.com/office/drawing/2014/main" val="20000"/>
                    </a:ext>
                  </a:extLst>
                </a:gridCol>
                <a:gridCol w="7840007">
                  <a:extLst>
                    <a:ext uri="{9D8B030D-6E8A-4147-A177-3AD203B41FA5}">
                      <a16:colId xmlns:a16="http://schemas.microsoft.com/office/drawing/2014/main" val="20001"/>
                    </a:ext>
                  </a:extLst>
                </a:gridCol>
              </a:tblGrid>
              <a:tr h="363220">
                <a:tc>
                  <a:txBody>
                    <a:bodyPr/>
                    <a:lstStyle/>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主要功能</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2200" b="0" dirty="0" err="1">
                          <a:latin typeface="宋体" panose="02010600030101010101" pitchFamily="2" charset="-122"/>
                          <a:ea typeface="宋体" panose="02010600030101010101" pitchFamily="2" charset="-122"/>
                          <a:cs typeface="宋体" panose="02010600030101010101" pitchFamily="2" charset="-122"/>
                        </a:rPr>
                        <a:t>详细说明</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r h="363220">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注册用户</a:t>
                      </a:r>
                      <a:r>
                        <a:rPr lang="zh-CN" altLang="en-US" sz="2200" b="0" dirty="0">
                          <a:latin typeface="宋体" panose="02010600030101010101" pitchFamily="2" charset="-122"/>
                          <a:ea typeface="宋体" panose="02010600030101010101" pitchFamily="2" charset="-122"/>
                          <a:cs typeface="宋体" panose="02010600030101010101" pitchFamily="2" charset="-122"/>
                        </a:rPr>
                        <a:t>（联网）</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注册用户，将用户账号保存在云端</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主界面计时器</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用户可自行调节时间长度，然后开始专注计时</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预设功能</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可提前设计几个时间集，直接开始专注计时</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统计总览</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可以总览用户一周、一个月或者一年的成果记录</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时间历程</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一条时间轴，记录每一次的活动</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220">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个性化商店</a:t>
                      </a:r>
                      <a:r>
                        <a:rPr lang="zh-CN" altLang="en-US" sz="2200" b="0" dirty="0">
                          <a:latin typeface="宋体" panose="02010600030101010101" pitchFamily="2" charset="-122"/>
                          <a:ea typeface="宋体" panose="02010600030101010101" pitchFamily="2" charset="-122"/>
                          <a:cs typeface="宋体" panose="02010600030101010101" pitchFamily="2" charset="-122"/>
                        </a:rPr>
                        <a:t>（联网）</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商店，可以购买不同的蒸品（例如包子、蒸饺、馒头等）</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排行榜（联网）</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连上网络，可与世界各地的人比较排名和专注度</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惩罚-损毁</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专注时间开始后切换手机界面或手动停止计时器，损毁包子</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成就-嘉奖</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成就</a:t>
                      </a:r>
                      <a:r>
                        <a:rPr lang="zh-CN" altLang="en-US" sz="2200" b="0" dirty="0">
                          <a:latin typeface="宋体" panose="02010600030101010101" pitchFamily="2" charset="-122"/>
                          <a:ea typeface="宋体" panose="02010600030101010101" pitchFamily="2" charset="-122"/>
                          <a:cs typeface="宋体" panose="02010600030101010101" pitchFamily="2" charset="-122"/>
                        </a:rPr>
                        <a:t>伴随着丰富的</a:t>
                      </a:r>
                      <a:r>
                        <a:rPr lang="en-US" sz="2200" b="0" dirty="0" err="1">
                          <a:latin typeface="宋体" panose="02010600030101010101" pitchFamily="2" charset="-122"/>
                          <a:ea typeface="宋体" panose="02010600030101010101" pitchFamily="2" charset="-122"/>
                          <a:cs typeface="宋体" panose="02010600030101010101" pitchFamily="2" charset="-122"/>
                        </a:rPr>
                        <a:t>奖励</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矩形 2">
            <a:extLst>
              <a:ext uri="{FF2B5EF4-FFF2-40B4-BE49-F238E27FC236}">
                <a16:creationId xmlns:a16="http://schemas.microsoft.com/office/drawing/2014/main" id="{29FEEA10-2FD6-48CA-B8F5-8BA7B4D8A7CA}"/>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63278EA-E6FB-44D2-A584-27FF548B7208}"/>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项目概述</a:t>
            </a:r>
            <a:endParaRPr lang="en-US" altLang="zh-CN" dirty="0"/>
          </a:p>
          <a:p>
            <a:pPr algn="ctr"/>
            <a:r>
              <a:rPr lang="en-US" altLang="zh-CN" dirty="0"/>
              <a:t>|</a:t>
            </a:r>
          </a:p>
          <a:p>
            <a:pPr algn="ctr"/>
            <a:r>
              <a:rPr lang="zh-CN" altLang="en-US" dirty="0"/>
              <a:t>项目功能总述</a:t>
            </a:r>
          </a:p>
        </p:txBody>
      </p:sp>
      <p:sp>
        <p:nvSpPr>
          <p:cNvPr id="9" name="矩形 8">
            <a:extLst>
              <a:ext uri="{FF2B5EF4-FFF2-40B4-BE49-F238E27FC236}">
                <a16:creationId xmlns:a16="http://schemas.microsoft.com/office/drawing/2014/main" id="{AD689E30-E99E-4BFD-9490-533EA69F64EF}"/>
              </a:ext>
            </a:extLst>
          </p:cNvPr>
          <p:cNvSpPr/>
          <p:nvPr/>
        </p:nvSpPr>
        <p:spPr>
          <a:xfrm>
            <a:off x="11602916" y="5725989"/>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2"/>
                </a:solidFill>
              </a:rPr>
              <a:t>项目技术实现</a:t>
            </a:r>
          </a:p>
        </p:txBody>
      </p:sp>
      <p:sp>
        <p:nvSpPr>
          <p:cNvPr id="3" name="内容占位符 2"/>
          <p:cNvSpPr>
            <a:spLocks noGrp="1"/>
          </p:cNvSpPr>
          <p:nvPr>
            <p:ph idx="1"/>
          </p:nvPr>
        </p:nvSpPr>
        <p:spPr/>
        <p:txBody>
          <a:bodyPr/>
          <a:lstStyle/>
          <a:p>
            <a:pPr marL="457200" lvl="1" indent="0">
              <a:buNone/>
            </a:pPr>
            <a:endParaRPr lang="zh-CN" altLang="en-US" dirty="0"/>
          </a:p>
          <a:p>
            <a:pPr marL="457200" lvl="1" indent="0">
              <a:buNone/>
            </a:pPr>
            <a:endParaRPr lang="zh-CN" altLang="en-US" dirty="0"/>
          </a:p>
        </p:txBody>
      </p:sp>
      <p:graphicFrame>
        <p:nvGraphicFramePr>
          <p:cNvPr id="4" name="表格 3"/>
          <p:cNvGraphicFramePr/>
          <p:nvPr>
            <p:custDataLst>
              <p:tags r:id="rId1"/>
            </p:custDataLst>
          </p:nvPr>
        </p:nvGraphicFramePr>
        <p:xfrm>
          <a:off x="1589405" y="1825625"/>
          <a:ext cx="8891270" cy="3962400"/>
        </p:xfrm>
        <a:graphic>
          <a:graphicData uri="http://schemas.openxmlformats.org/drawingml/2006/table">
            <a:tbl>
              <a:tblPr firstRow="1" bandRow="1">
                <a:tableStyleId>{5940675A-B579-460E-94D1-54222C63F5DA}</a:tableStyleId>
              </a:tblPr>
              <a:tblGrid>
                <a:gridCol w="4443730">
                  <a:extLst>
                    <a:ext uri="{9D8B030D-6E8A-4147-A177-3AD203B41FA5}">
                      <a16:colId xmlns:a16="http://schemas.microsoft.com/office/drawing/2014/main" val="20000"/>
                    </a:ext>
                  </a:extLst>
                </a:gridCol>
                <a:gridCol w="4447540">
                  <a:extLst>
                    <a:ext uri="{9D8B030D-6E8A-4147-A177-3AD203B41FA5}">
                      <a16:colId xmlns:a16="http://schemas.microsoft.com/office/drawing/2014/main" val="20001"/>
                    </a:ext>
                  </a:extLst>
                </a:gridCol>
              </a:tblGrid>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功能开发</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具体工具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前端</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微信开发者工具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W</a:t>
                      </a:r>
                      <a:r>
                        <a:rPr lang="en-US" sz="2800" b="0">
                          <a:latin typeface="Times New Roman" panose="02020603050405020304" charset="0"/>
                          <a:cs typeface="Times New Roman" panose="02020603050405020304" charset="0"/>
                        </a:rPr>
                        <a:t>e</a:t>
                      </a:r>
                      <a:r>
                        <a:rPr lang="en-US" sz="2800" b="0">
                          <a:latin typeface="宋体" panose="02010600030101010101" pitchFamily="2" charset="-122"/>
                          <a:ea typeface="宋体" panose="02010600030101010101" pitchFamily="2" charset="-122"/>
                          <a:cs typeface="宋体" panose="02010600030101010101" pitchFamily="2" charset="-122"/>
                        </a:rPr>
                        <a:t>b框架</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S</a:t>
                      </a:r>
                      <a:r>
                        <a:rPr lang="en-US" sz="2800" b="0">
                          <a:latin typeface="Times New Roman" panose="02020603050405020304" charset="0"/>
                          <a:cs typeface="Times New Roman" panose="02020603050405020304" charset="0"/>
                        </a:rPr>
                        <a:t>pring Boot</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W</a:t>
                      </a:r>
                      <a:r>
                        <a:rPr lang="en-US" sz="2800" b="0">
                          <a:latin typeface="Times New Roman" panose="02020603050405020304" charset="0"/>
                          <a:cs typeface="Times New Roman" panose="02020603050405020304" charset="0"/>
                        </a:rPr>
                        <a:t>eb</a:t>
                      </a:r>
                      <a:r>
                        <a:rPr lang="en-US" sz="2800" b="0">
                          <a:latin typeface="宋体" panose="02010600030101010101" pitchFamily="2" charset="-122"/>
                          <a:ea typeface="宋体" panose="02010600030101010101" pitchFamily="2" charset="-122"/>
                          <a:cs typeface="宋体" panose="02010600030101010101" pitchFamily="2" charset="-122"/>
                        </a:rPr>
                        <a:t>服务器</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T</a:t>
                      </a:r>
                      <a:r>
                        <a:rPr lang="en-US" sz="2800" b="0">
                          <a:latin typeface="Times New Roman" panose="02020603050405020304" charset="0"/>
                          <a:cs typeface="Times New Roman" panose="02020603050405020304" charset="0"/>
                        </a:rPr>
                        <a:t>omcat</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构建工具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M</a:t>
                      </a:r>
                      <a:r>
                        <a:rPr lang="en-US" sz="2800" b="0">
                          <a:latin typeface="Times New Roman" panose="02020603050405020304" charset="0"/>
                          <a:cs typeface="Times New Roman" panose="02020603050405020304" charset="0"/>
                        </a:rPr>
                        <a:t>aven</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数据库</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N</a:t>
                      </a:r>
                      <a:r>
                        <a:rPr lang="en-US" sz="2800" b="0">
                          <a:latin typeface="Times New Roman" panose="02020603050405020304" charset="0"/>
                          <a:cs typeface="Times New Roman" panose="02020603050405020304" charset="0"/>
                        </a:rPr>
                        <a:t>avicat, MySQL</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数据库设计</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P</a:t>
                      </a:r>
                      <a:r>
                        <a:rPr lang="en-US" sz="2800" b="0">
                          <a:latin typeface="Times New Roman" panose="02020603050405020304" charset="0"/>
                          <a:cs typeface="Times New Roman" panose="02020603050405020304" charset="0"/>
                        </a:rPr>
                        <a:t>owerDesigner</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版本管理</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g</a:t>
                      </a:r>
                      <a:r>
                        <a:rPr lang="en-US" sz="2800" b="0">
                          <a:latin typeface="Times New Roman" panose="02020603050405020304" charset="0"/>
                          <a:cs typeface="Times New Roman" panose="02020603050405020304" charset="0"/>
                        </a:rPr>
                        <a:t>ithub</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70B38F24-261E-4ECD-8208-9F497A634CA7}"/>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AB46184-E746-4875-BA76-33E2C9973950}"/>
              </a:ext>
            </a:extLst>
          </p:cNvPr>
          <p:cNvSpPr/>
          <p:nvPr/>
        </p:nvSpPr>
        <p:spPr>
          <a:xfrm>
            <a:off x="11602916" y="0"/>
            <a:ext cx="589084" cy="457749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项目概述</a:t>
            </a:r>
            <a:endParaRPr lang="en-US" altLang="zh-CN" dirty="0"/>
          </a:p>
          <a:p>
            <a:pPr algn="ctr"/>
            <a:r>
              <a:rPr lang="en-US" altLang="zh-CN" dirty="0"/>
              <a:t>|</a:t>
            </a:r>
          </a:p>
          <a:p>
            <a:pPr algn="ctr"/>
            <a:r>
              <a:rPr lang="zh-CN" altLang="en-US" dirty="0"/>
              <a:t>项目技术实现</a:t>
            </a:r>
          </a:p>
        </p:txBody>
      </p:sp>
      <p:sp>
        <p:nvSpPr>
          <p:cNvPr id="10" name="矩形 9">
            <a:extLst>
              <a:ext uri="{FF2B5EF4-FFF2-40B4-BE49-F238E27FC236}">
                <a16:creationId xmlns:a16="http://schemas.microsoft.com/office/drawing/2014/main" id="{5D598C7E-B63E-4A08-8B49-F7BAE8B8ADCF}"/>
              </a:ext>
            </a:extLst>
          </p:cNvPr>
          <p:cNvSpPr/>
          <p:nvPr/>
        </p:nvSpPr>
        <p:spPr>
          <a:xfrm>
            <a:off x="11602916" y="5725989"/>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42e17df-dac4-4272-96fc-7d7318b7b18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03268fa-d616-4c0c-8d88-6c3a61fbd29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30b15aa-aa88-4c63-afb2-31db48d7ec7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1752</Words>
  <Application>Microsoft Office PowerPoint</Application>
  <PresentationFormat>宽屏</PresentationFormat>
  <Paragraphs>321</Paragraphs>
  <Slides>35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宋体</vt:lpstr>
      <vt:lpstr>微软雅黑</vt:lpstr>
      <vt:lpstr>微软雅黑 Light</vt:lpstr>
      <vt:lpstr>Arial</vt:lpstr>
      <vt:lpstr>Arial Black</vt:lpstr>
      <vt:lpstr>Calibri</vt:lpstr>
      <vt:lpstr>Times New Roman</vt:lpstr>
      <vt:lpstr>Office 主题</vt:lpstr>
      <vt:lpstr>专注包子</vt:lpstr>
      <vt:lpstr>目录</vt:lpstr>
      <vt:lpstr>项目概述</vt:lpstr>
      <vt:lpstr>项目基本信息</vt:lpstr>
      <vt:lpstr>项目基本信息</vt:lpstr>
      <vt:lpstr>项目用户</vt:lpstr>
      <vt:lpstr>项目产品</vt:lpstr>
      <vt:lpstr>项目功能总述</vt:lpstr>
      <vt:lpstr>项目技术实现</vt:lpstr>
      <vt:lpstr>可行性分析</vt:lpstr>
      <vt:lpstr>可行性分析——技术可行性</vt:lpstr>
      <vt:lpstr>可行性分析——技术可行性</vt:lpstr>
      <vt:lpstr>可行性分析——技术可行性</vt:lpstr>
      <vt:lpstr>可行性分析——经济可行性</vt:lpstr>
      <vt:lpstr>可行性分析——经济可行性</vt:lpstr>
      <vt:lpstr>可行性分析——经济可行性</vt:lpstr>
      <vt:lpstr>可行性分析——经济可行性</vt:lpstr>
      <vt:lpstr>可行性分析——操作可行性</vt:lpstr>
      <vt:lpstr>可行性分析——操作可行性</vt:lpstr>
      <vt:lpstr>可行性分析——操作可行性</vt:lpstr>
      <vt:lpstr>可行性分析——社会可行性</vt:lpstr>
      <vt:lpstr>可行性分析——法律可行性</vt:lpstr>
      <vt:lpstr>项目计划</vt:lpstr>
      <vt:lpstr>项目计划</vt:lpstr>
      <vt:lpstr>项目计划</vt:lpstr>
      <vt:lpstr>项目团队建设</vt:lpstr>
      <vt:lpstr>项目团队建设</vt:lpstr>
      <vt:lpstr>项目团队建设</vt:lpstr>
      <vt:lpstr>甘特图</vt:lpstr>
      <vt:lpstr>预算</vt:lpstr>
      <vt:lpstr>预算</vt:lpstr>
      <vt:lpstr>会议记录</vt:lpstr>
      <vt:lpstr>绩效评价（打分）</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安东尼</dc:creator>
  <cp:lastModifiedBy>谢 子文</cp:lastModifiedBy>
  <cp:revision>43</cp:revision>
  <dcterms:created xsi:type="dcterms:W3CDTF">2020-10-27T11:01:00Z</dcterms:created>
  <dcterms:modified xsi:type="dcterms:W3CDTF">2020-10-29T07:09:40Z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