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3"/>
    <p:sldId id="257" r:id="rId4"/>
    <p:sldId id="258" r:id="rId5"/>
    <p:sldId id="259" r:id="rId6"/>
    <p:sldId id="260" r:id="rId7"/>
    <p:sldId id="261" r:id="rId8"/>
    <p:sldId id="288" r:id="rId9"/>
    <p:sldId id="262" r:id="rId10"/>
    <p:sldId id="263" r:id="rId11"/>
    <p:sldId id="340" r:id="rId12"/>
    <p:sldId id="267" r:id="rId13"/>
    <p:sldId id="313" r:id="rId14"/>
    <p:sldId id="314" r:id="rId15"/>
    <p:sldId id="268" r:id="rId17"/>
    <p:sldId id="316" r:id="rId18"/>
    <p:sldId id="367" r:id="rId19"/>
    <p:sldId id="317" r:id="rId20"/>
    <p:sldId id="269" r:id="rId21"/>
    <p:sldId id="337" r:id="rId22"/>
    <p:sldId id="338" r:id="rId23"/>
    <p:sldId id="270" r:id="rId24"/>
    <p:sldId id="271" r:id="rId25"/>
    <p:sldId id="339" r:id="rId26"/>
    <p:sldId id="273" r:id="rId27"/>
    <p:sldId id="274" r:id="rId28"/>
    <p:sldId id="275" r:id="rId29"/>
    <p:sldId id="277" r:id="rId30"/>
    <p:sldId id="278" r:id="rId31"/>
    <p:sldId id="279" r:id="rId32"/>
    <p:sldId id="281" r:id="rId33"/>
    <p:sldId id="283" r:id="rId34"/>
    <p:sldId id="284" r:id="rId35"/>
    <p:sldId id="285" r:id="rId36"/>
    <p:sldId id="368" r:id="rId37"/>
    <p:sldId id="289" r:id="rId3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AE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1" Type="http://schemas.openxmlformats.org/officeDocument/2006/relationships/tableStyles" Target="tableStyles.xml"/><Relationship Id="rId40" Type="http://schemas.openxmlformats.org/officeDocument/2006/relationships/viewProps" Target="viewProps.xml"/><Relationship Id="rId4" Type="http://schemas.openxmlformats.org/officeDocument/2006/relationships/slide" Target="slides/slide2.xml"/><Relationship Id="rId39" Type="http://schemas.openxmlformats.org/officeDocument/2006/relationships/presProps" Target="presProps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www.jackielee.cn/posts/2f5be4ff.html" TargetMode="Externa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www.jackielee.cn/posts/2f5be4ff.html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1" y="1615"/>
            <a:ext cx="5151276" cy="6856385"/>
          </a:xfrm>
          <a:prstGeom prst="rect">
            <a:avLst/>
          </a:prstGeom>
          <a:solidFill>
            <a:srgbClr val="FAAE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20433" y="1504383"/>
            <a:ext cx="1616157" cy="399954"/>
          </a:xfrm>
        </p:spPr>
        <p:txBody>
          <a:bodyPr>
            <a:normAutofit/>
          </a:bodyPr>
          <a:lstStyle/>
          <a:p>
            <a:r>
              <a:rPr lang="en-US" altLang="zh-CN" sz="1800" dirty="0"/>
              <a:t>“</a:t>
            </a:r>
            <a:r>
              <a:rPr lang="zh-CN" altLang="en-US" sz="1800" dirty="0"/>
              <a:t>专注包子</a:t>
            </a:r>
            <a:r>
              <a:rPr lang="en-US" altLang="zh-CN" sz="1800" dirty="0"/>
              <a:t>”</a:t>
            </a:r>
            <a:endParaRPr lang="zh-CN" altLang="en-US" sz="1800" dirty="0"/>
          </a:p>
        </p:txBody>
      </p:sp>
      <p:sp>
        <p:nvSpPr>
          <p:cNvPr id="21" name="文本框 20"/>
          <p:cNvSpPr txBox="1"/>
          <p:nvPr/>
        </p:nvSpPr>
        <p:spPr>
          <a:xfrm>
            <a:off x="8122120" y="4149892"/>
            <a:ext cx="152673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6000" dirty="0">
                <a:latin typeface="Bahnschrift" panose="020B0502040204020203" pitchFamily="34" charset="0"/>
              </a:rPr>
              <a:t>G18</a:t>
            </a:r>
            <a:endParaRPr lang="zh-CN" altLang="en-US" sz="6000" dirty="0">
              <a:latin typeface="Bahnschrift" panose="020B0502040204020203" pitchFamily="34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116331" y="1961106"/>
            <a:ext cx="337848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6000" dirty="0"/>
              <a:t>项目计划</a:t>
            </a:r>
            <a:endParaRPr lang="zh-CN" altLang="en-US" sz="6000" dirty="0"/>
          </a:p>
        </p:txBody>
      </p:sp>
      <p:pic>
        <p:nvPicPr>
          <p:cNvPr id="24" name="PA_图片 2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69"/>
          <a:stretch>
            <a:fillRect/>
          </a:stretch>
        </p:blipFill>
        <p:spPr>
          <a:xfrm>
            <a:off x="222362" y="781550"/>
            <a:ext cx="5873638" cy="5432825"/>
          </a:xfrm>
          <a:prstGeom prst="rect">
            <a:avLst/>
          </a:prstGeom>
          <a:effectLst/>
        </p:spPr>
      </p:pic>
      <p:sp>
        <p:nvSpPr>
          <p:cNvPr id="25" name="PA_文本框 10"/>
          <p:cNvSpPr txBox="1"/>
          <p:nvPr>
            <p:custDataLst>
              <p:tags r:id="rId3"/>
            </p:custDataLst>
          </p:nvPr>
        </p:nvSpPr>
        <p:spPr>
          <a:xfrm>
            <a:off x="6597319" y="3665380"/>
            <a:ext cx="4416515" cy="399953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12" tIns="45706" rIns="91412" bIns="45706" anchor="t">
            <a:spAutoFit/>
          </a:bodyPr>
          <a:lstStyle/>
          <a:p>
            <a:pPr lvl="0" algn="ctr" eaLnBrk="0" latinLnBrk="0" hangingPunct="0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Meiryo" charset="0"/>
                <a:ea typeface="Meiryo" charset="0"/>
              </a:rPr>
              <a:t>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组长：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谢子文   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组员：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黄馨 梁泽生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cxnSp>
        <p:nvCxnSpPr>
          <p:cNvPr id="27" name="PA_直接连接符 11"/>
          <p:cNvCxnSpPr>
            <a:endCxn id="21" idx="3"/>
          </p:cNvCxnSpPr>
          <p:nvPr>
            <p:custDataLst>
              <p:tags r:id="rId4"/>
            </p:custDataLst>
          </p:nvPr>
        </p:nvCxnSpPr>
        <p:spPr>
          <a:xfrm flipH="1">
            <a:off x="9648851" y="4657724"/>
            <a:ext cx="19303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PA_直接连接符 12"/>
          <p:cNvCxnSpPr/>
          <p:nvPr>
            <p:custDataLst>
              <p:tags r:id="rId5"/>
            </p:custDataLst>
          </p:nvPr>
        </p:nvCxnSpPr>
        <p:spPr>
          <a:xfrm flipH="1">
            <a:off x="5765588" y="4657724"/>
            <a:ext cx="2187136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PA_组合 25"/>
          <p:cNvGrpSpPr/>
          <p:nvPr>
            <p:custDataLst>
              <p:tags r:id="rId6"/>
            </p:custDataLst>
          </p:nvPr>
        </p:nvGrpSpPr>
        <p:grpSpPr>
          <a:xfrm>
            <a:off x="7019963" y="5442554"/>
            <a:ext cx="3770758" cy="306785"/>
            <a:chOff x="3153258" y="4604579"/>
            <a:chExt cx="2655192" cy="216024"/>
          </a:xfrm>
          <a:solidFill>
            <a:srgbClr val="51B3CD"/>
          </a:solidFill>
        </p:grpSpPr>
        <p:sp>
          <p:nvSpPr>
            <p:cNvPr id="31" name="圆角矩形 62"/>
            <p:cNvSpPr/>
            <p:nvPr/>
          </p:nvSpPr>
          <p:spPr>
            <a:xfrm>
              <a:off x="3153258" y="4604579"/>
              <a:ext cx="1313614" cy="21602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汇报人：黄馨</a:t>
              </a:r>
              <a:endPara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圆角矩形 63"/>
            <p:cNvSpPr/>
            <p:nvPr/>
          </p:nvSpPr>
          <p:spPr>
            <a:xfrm>
              <a:off x="4565754" y="4604579"/>
              <a:ext cx="1242696" cy="21602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日期：</a:t>
              </a:r>
              <a:r>
                <a:rPr lang="en-US" altLang="zh-CN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2020</a:t>
              </a: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年</a:t>
              </a:r>
              <a:r>
                <a:rPr lang="en-US" altLang="zh-CN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月</a:t>
              </a:r>
              <a:endPara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8" name="文本框 37"/>
          <p:cNvSpPr txBox="1"/>
          <p:nvPr/>
        </p:nvSpPr>
        <p:spPr>
          <a:xfrm>
            <a:off x="8436590" y="3033538"/>
            <a:ext cx="309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——</a:t>
            </a:r>
            <a:r>
              <a:rPr lang="zh-CN" altLang="en-US" dirty="0"/>
              <a:t>基于微信小程序的应用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15872" y="2740413"/>
            <a:ext cx="4069176" cy="901359"/>
          </a:xfrm>
        </p:spPr>
        <p:txBody>
          <a:bodyPr>
            <a:normAutofit fontScale="90000"/>
          </a:bodyPr>
          <a:lstStyle/>
          <a:p>
            <a:r>
              <a:rPr lang="zh-CN" altLang="en-US" sz="6700" b="1" dirty="0"/>
              <a:t>可行性分析</a:t>
            </a:r>
            <a:endParaRPr lang="zh-CN" altLang="en-US" sz="6700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4879603" y="1821993"/>
            <a:ext cx="17417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Part 2</a:t>
            </a:r>
            <a:endParaRPr lang="zh-CN" altLang="en-US" sz="4000" dirty="0"/>
          </a:p>
        </p:txBody>
      </p:sp>
      <p:sp>
        <p:nvSpPr>
          <p:cNvPr id="10" name="文本框 9"/>
          <p:cNvSpPr txBox="1"/>
          <p:nvPr/>
        </p:nvSpPr>
        <p:spPr>
          <a:xfrm>
            <a:off x="6621318" y="3852306"/>
            <a:ext cx="157344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</a:rPr>
              <a:t>技术可行性</a:t>
            </a:r>
            <a:endParaRPr lang="zh-CN" altLang="en-US" dirty="0">
              <a:latin typeface="微软雅黑 Light" panose="020B0502040204020203" charset="-122"/>
              <a:ea typeface="微软雅黑 Light" panose="020B0502040204020203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经济可行性</a:t>
            </a:r>
            <a:endParaRPr lang="zh-CN" altLang="en-US" dirty="0"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0" indent="0">
              <a:buNone/>
            </a:pP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操作可行性</a:t>
            </a:r>
            <a:endParaRPr lang="zh-CN" altLang="en-US" dirty="0"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0" indent="0">
              <a:buNone/>
            </a:pP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社会可行性</a:t>
            </a:r>
            <a:endParaRPr lang="zh-CN" altLang="en-US" dirty="0"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0" indent="0">
              <a:buNone/>
            </a:pP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法律可行性</a:t>
            </a:r>
            <a:endParaRPr lang="zh-CN" altLang="en-US" dirty="0"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602916" y="0"/>
            <a:ext cx="589084" cy="1119671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1602916" y="5738327"/>
            <a:ext cx="589084" cy="1119674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1602916" y="1119671"/>
            <a:ext cx="589084" cy="4618657"/>
          </a:xfrm>
          <a:prstGeom prst="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可行性分析</a:t>
            </a:r>
            <a:endParaRPr lang="zh-CN" altLang="en-US" dirty="0"/>
          </a:p>
        </p:txBody>
      </p:sp>
      <p:cxnSp>
        <p:nvCxnSpPr>
          <p:cNvPr id="13" name="直接连接符 12"/>
          <p:cNvCxnSpPr/>
          <p:nvPr/>
        </p:nvCxnSpPr>
        <p:spPr>
          <a:xfrm>
            <a:off x="6429879" y="3852306"/>
            <a:ext cx="0" cy="1555717"/>
          </a:xfrm>
          <a:prstGeom prst="line">
            <a:avLst/>
          </a:prstGeom>
          <a:ln w="762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chemeClr val="accent6"/>
                </a:solidFill>
                <a:sym typeface="+mn-ea"/>
              </a:rPr>
              <a:t>可行性分析</a:t>
            </a:r>
            <a:r>
              <a:rPr lang="en-US" altLang="zh-CN" b="1" dirty="0">
                <a:solidFill>
                  <a:schemeClr val="accent6"/>
                </a:solidFill>
                <a:sym typeface="+mn-ea"/>
              </a:rPr>
              <a:t>——</a:t>
            </a:r>
            <a:r>
              <a:rPr lang="zh-CN" altLang="en-US" b="1" dirty="0">
                <a:solidFill>
                  <a:schemeClr val="accent6"/>
                </a:solidFill>
                <a:sym typeface="+mn-ea"/>
              </a:rPr>
              <a:t>技术可行性</a:t>
            </a:r>
            <a:endParaRPr lang="zh-CN" altLang="en-US" b="1" dirty="0">
              <a:solidFill>
                <a:schemeClr val="accent6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前端</a:t>
            </a:r>
            <a:endParaRPr lang="zh-CN" altLang="en-US" dirty="0"/>
          </a:p>
          <a:p>
            <a:r>
              <a:rPr lang="en-US" altLang="zh-CN" dirty="0"/>
              <a:t>2. </a:t>
            </a:r>
            <a:r>
              <a:rPr lang="zh-CN" altLang="en-US" dirty="0"/>
              <a:t>后端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1602916" y="0"/>
            <a:ext cx="589084" cy="1119671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1602916" y="5738327"/>
            <a:ext cx="589084" cy="1119674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1602916" y="1119671"/>
            <a:ext cx="589084" cy="4618657"/>
          </a:xfrm>
          <a:prstGeom prst="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可行性分析</a:t>
            </a:r>
            <a:endParaRPr lang="en-US" altLang="zh-CN" dirty="0"/>
          </a:p>
          <a:p>
            <a:pPr algn="ctr"/>
            <a:r>
              <a:rPr lang="en-US" altLang="zh-CN" dirty="0"/>
              <a:t>|</a:t>
            </a:r>
            <a:endParaRPr lang="en-US" altLang="zh-CN" dirty="0"/>
          </a:p>
          <a:p>
            <a:pPr algn="ctr"/>
            <a:r>
              <a:rPr lang="zh-CN" altLang="en-US" dirty="0"/>
              <a:t>技术可行性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chemeClr val="accent6"/>
                </a:solidFill>
                <a:sym typeface="+mn-ea"/>
              </a:rPr>
              <a:t>可行性分析</a:t>
            </a:r>
            <a:r>
              <a:rPr lang="en-US" altLang="zh-CN" b="1" dirty="0">
                <a:solidFill>
                  <a:schemeClr val="accent6"/>
                </a:solidFill>
                <a:sym typeface="+mn-ea"/>
              </a:rPr>
              <a:t>——</a:t>
            </a:r>
            <a:r>
              <a:rPr lang="zh-CN" altLang="en-US" b="1" dirty="0">
                <a:solidFill>
                  <a:schemeClr val="accent6"/>
                </a:solidFill>
                <a:sym typeface="+mn-ea"/>
              </a:rPr>
              <a:t>技术可行性</a:t>
            </a:r>
            <a:endParaRPr lang="zh-CN" altLang="en-US" b="1" dirty="0">
              <a:solidFill>
                <a:schemeClr val="accent6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86092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/>
              <a:t>1.</a:t>
            </a:r>
            <a:r>
              <a:rPr lang="zh-CN" altLang="en-US" dirty="0"/>
              <a:t>前端：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 err="1"/>
              <a:t>开发工具：微信开发者工具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 err="1"/>
              <a:t>语言：js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sz="2445" dirty="0"/>
              <a:t>在腾讯的开发工具里，使用js语言，遵循腾讯小程序的开发文档规范</a:t>
            </a:r>
            <a:endParaRPr lang="zh-CN" altLang="en-US" sz="2445" dirty="0"/>
          </a:p>
          <a:p>
            <a:pPr marL="0" indent="0">
              <a:buNone/>
            </a:pPr>
            <a:r>
              <a:rPr lang="zh-CN" altLang="en-US" sz="2445" dirty="0"/>
              <a:t>进行代码编写。开发过程中可以编译、预览、真机调试等，可以使用各种插</a:t>
            </a:r>
            <a:endParaRPr lang="zh-CN" altLang="en-US" sz="2445" dirty="0"/>
          </a:p>
          <a:p>
            <a:pPr marL="0" indent="0">
              <a:buNone/>
            </a:pPr>
            <a:r>
              <a:rPr lang="zh-CN" altLang="en-US" sz="2445" dirty="0"/>
              <a:t>件，调用一些公共的api或者自己定义的后端接口，也可以使用腾讯提供的</a:t>
            </a:r>
            <a:endParaRPr lang="zh-CN" altLang="en-US" sz="2445" dirty="0"/>
          </a:p>
          <a:p>
            <a:pPr marL="0" indent="0">
              <a:buNone/>
            </a:pPr>
            <a:r>
              <a:rPr lang="zh-CN" altLang="en-US" sz="2445" dirty="0"/>
              <a:t>云函数。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sz="2445" dirty="0"/>
              <a:t>开发完成后就可以准备上线了，首先在开发者工具里将写好的代码上</a:t>
            </a:r>
            <a:endParaRPr lang="zh-CN" altLang="en-US" sz="2445" dirty="0"/>
          </a:p>
          <a:p>
            <a:pPr marL="0" indent="0">
              <a:buNone/>
            </a:pPr>
            <a:r>
              <a:rPr lang="zh-CN" altLang="en-US" sz="2445" dirty="0"/>
              <a:t>传，点击上传，定义版本号和注释，再到微信公众平台的版本管理提交审核，</a:t>
            </a:r>
            <a:endParaRPr lang="zh-CN" altLang="en-US" sz="2445" dirty="0"/>
          </a:p>
          <a:p>
            <a:pPr marL="0" indent="0">
              <a:buNone/>
            </a:pPr>
            <a:r>
              <a:rPr lang="zh-CN" altLang="en-US" sz="2445" dirty="0"/>
              <a:t>待审核通过了就表示上线成功了，就能</a:t>
            </a:r>
            <a:r>
              <a:rPr lang="zh-CN" altLang="en-US" sz="2445" dirty="0"/>
              <a:t>在微信中搜索到你的小程序进行访问</a:t>
            </a:r>
            <a:endParaRPr lang="zh-CN" altLang="en-US" sz="2445" dirty="0"/>
          </a:p>
          <a:p>
            <a:pPr marL="0" indent="0">
              <a:buNone/>
            </a:pPr>
            <a:r>
              <a:rPr lang="zh-CN" altLang="en-US" sz="2445" dirty="0"/>
              <a:t>了。</a:t>
            </a:r>
            <a:endParaRPr lang="zh-CN" altLang="en-US" sz="2445" dirty="0"/>
          </a:p>
        </p:txBody>
      </p:sp>
      <p:sp>
        <p:nvSpPr>
          <p:cNvPr id="5" name="矩形 4"/>
          <p:cNvSpPr/>
          <p:nvPr/>
        </p:nvSpPr>
        <p:spPr>
          <a:xfrm>
            <a:off x="11602916" y="0"/>
            <a:ext cx="589084" cy="1119671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1602916" y="5738327"/>
            <a:ext cx="589084" cy="1119674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1602916" y="1119671"/>
            <a:ext cx="589084" cy="4618657"/>
          </a:xfrm>
          <a:prstGeom prst="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可行性分析</a:t>
            </a:r>
            <a:endParaRPr lang="en-US" altLang="zh-CN" dirty="0"/>
          </a:p>
          <a:p>
            <a:pPr algn="ctr"/>
            <a:r>
              <a:rPr lang="en-US" altLang="zh-CN" dirty="0"/>
              <a:t>|</a:t>
            </a:r>
            <a:endParaRPr lang="en-US" altLang="zh-CN" dirty="0"/>
          </a:p>
          <a:p>
            <a:pPr algn="ctr"/>
            <a:r>
              <a:rPr lang="zh-CN" altLang="en-US" dirty="0"/>
              <a:t>技术可行性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chemeClr val="accent6"/>
                </a:solidFill>
                <a:sym typeface="+mn-ea"/>
              </a:rPr>
              <a:t>可行性分析</a:t>
            </a:r>
            <a:r>
              <a:rPr lang="en-US" altLang="zh-CN" b="1" dirty="0">
                <a:solidFill>
                  <a:schemeClr val="accent6"/>
                </a:solidFill>
                <a:sym typeface="+mn-ea"/>
              </a:rPr>
              <a:t>——</a:t>
            </a:r>
            <a:r>
              <a:rPr lang="zh-CN" altLang="en-US" b="1" dirty="0">
                <a:solidFill>
                  <a:schemeClr val="accent6"/>
                </a:solidFill>
                <a:sym typeface="+mn-ea"/>
              </a:rPr>
              <a:t>技术可行性</a:t>
            </a:r>
            <a:endParaRPr lang="zh-CN" altLang="en-US" b="1" dirty="0">
              <a:solidFill>
                <a:schemeClr val="accent6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81005" cy="44469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/>
              <a:t>2.</a:t>
            </a:r>
            <a:r>
              <a:rPr lang="zh-CN" altLang="en-US"/>
              <a:t>后端：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/>
              <a:t>语言：</a:t>
            </a:r>
            <a:r>
              <a:rPr lang="en-US" altLang="zh-CN"/>
              <a:t>java</a:t>
            </a:r>
            <a:endParaRPr lang="en-US" altLang="zh-CN"/>
          </a:p>
          <a:p>
            <a:pPr marL="457200" lvl="1" indent="0">
              <a:buNone/>
            </a:pPr>
            <a:r>
              <a:rPr lang="zh-CN" altLang="en-US"/>
              <a:t>框架：SpringBoot</a:t>
            </a:r>
            <a:endParaRPr lang="zh-CN" altLang="en-US"/>
          </a:p>
          <a:p>
            <a:pPr marL="457200" lvl="1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en-US" altLang="zh-CN" sz="2400"/>
              <a:t>最终的java代码打包成war包部署在云主机上的web服务器Tomcat中</a:t>
            </a:r>
            <a:r>
              <a:rPr lang="zh-CN" altLang="en-US" sz="2400"/>
              <a:t>。</a:t>
            </a:r>
            <a:endParaRPr lang="zh-CN" altLang="en-US" sz="2400"/>
          </a:p>
          <a:p>
            <a:pPr marL="0" indent="0">
              <a:buNone/>
            </a:pPr>
            <a:r>
              <a:rPr lang="en-US" altLang="zh-CN" sz="2400"/>
              <a:t>	</a:t>
            </a:r>
            <a:endParaRPr lang="en-US" altLang="zh-CN" sz="2400"/>
          </a:p>
          <a:p>
            <a:pPr marL="0" indent="0" algn="l">
              <a:buNone/>
            </a:pPr>
            <a:r>
              <a:rPr lang="en-US" altLang="zh-CN" sz="2400">
                <a:latin typeface="+mn-ea"/>
                <a:cs typeface="+mn-ea"/>
              </a:rPr>
              <a:t>	</a:t>
            </a:r>
            <a:r>
              <a:rPr lang="zh-CN" altLang="en-US" sz="2400">
                <a:latin typeface="+mn-ea"/>
                <a:cs typeface="+mn-ea"/>
                <a:sym typeface="+mn-ea"/>
              </a:rPr>
              <a:t>购买云服务器（服务器搭建第一步）</a:t>
            </a:r>
            <a:r>
              <a:rPr lang="en-US" altLang="zh-CN" sz="2400">
                <a:latin typeface="+mn-ea"/>
                <a:cs typeface="+mn-ea"/>
                <a:sym typeface="+mn-ea"/>
              </a:rPr>
              <a:t>:首先要存放后端程序代码，需要</a:t>
            </a:r>
            <a:endParaRPr lang="en-US" altLang="zh-CN" sz="2400">
              <a:latin typeface="+mn-ea"/>
              <a:cs typeface="+mn-ea"/>
              <a:sym typeface="+mn-ea"/>
            </a:endParaRPr>
          </a:p>
          <a:p>
            <a:pPr marL="0" indent="0" algn="l">
              <a:buNone/>
            </a:pPr>
            <a:r>
              <a:rPr lang="en-US" altLang="zh-CN" sz="2400">
                <a:latin typeface="+mn-ea"/>
                <a:cs typeface="+mn-ea"/>
                <a:sym typeface="+mn-ea"/>
              </a:rPr>
              <a:t>一台机器，自己的电脑虽然也可以，但是自己的电脑不能保证24小时都开</a:t>
            </a:r>
            <a:endParaRPr lang="en-US" altLang="zh-CN" sz="2400">
              <a:latin typeface="+mn-ea"/>
              <a:cs typeface="+mn-ea"/>
              <a:sym typeface="+mn-ea"/>
            </a:endParaRPr>
          </a:p>
          <a:p>
            <a:pPr marL="0" indent="0" algn="l">
              <a:buNone/>
            </a:pPr>
            <a:r>
              <a:rPr lang="en-US" altLang="zh-CN" sz="2400">
                <a:latin typeface="+mn-ea"/>
                <a:cs typeface="+mn-ea"/>
                <a:sym typeface="+mn-ea"/>
              </a:rPr>
              <a:t>机且让外网能访问到，所以需要购买一台云服务器；其次，外网能访问到意味</a:t>
            </a:r>
            <a:endParaRPr lang="en-US" altLang="zh-CN" sz="2400">
              <a:latin typeface="+mn-ea"/>
              <a:cs typeface="+mn-ea"/>
              <a:sym typeface="+mn-ea"/>
            </a:endParaRPr>
          </a:p>
          <a:p>
            <a:pPr marL="0" indent="0" algn="l">
              <a:buNone/>
            </a:pPr>
            <a:r>
              <a:rPr lang="en-US" altLang="zh-CN" sz="2400">
                <a:latin typeface="+mn-ea"/>
                <a:cs typeface="+mn-ea"/>
                <a:sym typeface="+mn-ea"/>
              </a:rPr>
              <a:t>着需要一个公网IP，购买的云服务器会配套一个对应的IP地址</a:t>
            </a:r>
            <a:r>
              <a:rPr lang="zh-CN" altLang="en-US" sz="2400">
                <a:latin typeface="+mn-ea"/>
                <a:cs typeface="+mn-ea"/>
                <a:sym typeface="+mn-ea"/>
              </a:rPr>
              <a:t>。</a:t>
            </a:r>
            <a:endParaRPr lang="zh-CN" altLang="en-US" sz="2400">
              <a:latin typeface="+mn-ea"/>
              <a:cs typeface="+mn-ea"/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602916" y="0"/>
            <a:ext cx="589084" cy="1119671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1602916" y="5738327"/>
            <a:ext cx="589084" cy="1119674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1602916" y="1119671"/>
            <a:ext cx="589084" cy="4618657"/>
          </a:xfrm>
          <a:prstGeom prst="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可行性分析</a:t>
            </a:r>
            <a:endParaRPr lang="en-US" altLang="zh-CN" dirty="0"/>
          </a:p>
          <a:p>
            <a:pPr algn="ctr"/>
            <a:r>
              <a:rPr lang="en-US" altLang="zh-CN" dirty="0"/>
              <a:t>|</a:t>
            </a:r>
            <a:endParaRPr lang="en-US" altLang="zh-CN" dirty="0"/>
          </a:p>
          <a:p>
            <a:pPr algn="ctr"/>
            <a:r>
              <a:rPr lang="zh-CN" altLang="en-US" dirty="0"/>
              <a:t>技术可行性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chemeClr val="accent6"/>
                </a:solidFill>
                <a:sym typeface="+mn-ea"/>
              </a:rPr>
              <a:t>可行性分析</a:t>
            </a:r>
            <a:r>
              <a:rPr lang="en-US" altLang="zh-CN" b="1" dirty="0">
                <a:solidFill>
                  <a:schemeClr val="accent6"/>
                </a:solidFill>
                <a:sym typeface="+mn-ea"/>
              </a:rPr>
              <a:t>——</a:t>
            </a:r>
            <a:r>
              <a:rPr lang="zh-CN" altLang="en-US" b="1" dirty="0">
                <a:solidFill>
                  <a:schemeClr val="accent6"/>
                </a:solidFill>
                <a:sym typeface="+mn-ea"/>
              </a:rPr>
              <a:t>经济可行性</a:t>
            </a:r>
            <a:endParaRPr lang="zh-CN" altLang="en-US" b="1" dirty="0">
              <a:solidFill>
                <a:schemeClr val="accent6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基础设备</a:t>
            </a:r>
            <a:endParaRPr lang="zh-CN" altLang="en-US" dirty="0"/>
          </a:p>
          <a:p>
            <a:r>
              <a:rPr lang="en-US" altLang="zh-CN" dirty="0"/>
              <a:t>2. </a:t>
            </a:r>
            <a:r>
              <a:rPr lang="zh-CN" altLang="en-US" dirty="0"/>
              <a:t>开发环境与环境使用</a:t>
            </a:r>
            <a:endParaRPr lang="zh-CN" altLang="en-US" dirty="0"/>
          </a:p>
          <a:p>
            <a:r>
              <a:rPr lang="en-US" altLang="zh-CN" dirty="0"/>
              <a:t>3. </a:t>
            </a:r>
            <a:r>
              <a:rPr lang="zh-CN" altLang="en-US" dirty="0"/>
              <a:t>云服务器租凭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1602916" y="0"/>
            <a:ext cx="589084" cy="1119671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1602916" y="5738327"/>
            <a:ext cx="589084" cy="1119674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1602916" y="1119671"/>
            <a:ext cx="589084" cy="4618657"/>
          </a:xfrm>
          <a:prstGeom prst="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可行性分析</a:t>
            </a:r>
            <a:endParaRPr lang="en-US" altLang="zh-CN" dirty="0"/>
          </a:p>
          <a:p>
            <a:pPr algn="ctr"/>
            <a:r>
              <a:rPr lang="en-US" altLang="zh-CN" dirty="0"/>
              <a:t>|</a:t>
            </a:r>
            <a:endParaRPr lang="en-US" altLang="zh-CN" dirty="0"/>
          </a:p>
          <a:p>
            <a:pPr algn="ctr"/>
            <a:r>
              <a:rPr lang="zh-CN" altLang="en-US" dirty="0"/>
              <a:t>经济可行性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chemeClr val="accent6"/>
                </a:solidFill>
                <a:sym typeface="+mn-ea"/>
              </a:rPr>
              <a:t>可行性分析</a:t>
            </a:r>
            <a:r>
              <a:rPr lang="en-US" altLang="zh-CN" b="1" dirty="0">
                <a:solidFill>
                  <a:schemeClr val="accent6"/>
                </a:solidFill>
                <a:sym typeface="+mn-ea"/>
              </a:rPr>
              <a:t>——</a:t>
            </a:r>
            <a:r>
              <a:rPr lang="zh-CN" altLang="en-US" b="1" dirty="0">
                <a:solidFill>
                  <a:schemeClr val="accent6"/>
                </a:solidFill>
                <a:sym typeface="+mn-ea"/>
              </a:rPr>
              <a:t>经济可行性</a:t>
            </a:r>
            <a:endParaRPr lang="zh-CN" altLang="en-US" b="1" dirty="0">
              <a:solidFill>
                <a:schemeClr val="accent6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63675"/>
            <a:ext cx="10756900" cy="4955540"/>
          </a:xfrm>
        </p:spPr>
        <p:txBody>
          <a:bodyPr>
            <a:normAutofit/>
          </a:bodyPr>
          <a:lstStyle/>
          <a:p>
            <a:r>
              <a:rPr lang="zh-CN" altLang="en-US" dirty="0"/>
              <a:t>1．基础设备：</a:t>
            </a:r>
            <a:r>
              <a:rPr lang="en-US" altLang="zh-CN" dirty="0">
                <a:sym typeface="+mn-ea"/>
              </a:rPr>
              <a:t>	</a:t>
            </a:r>
            <a:endParaRPr lang="zh-CN" altLang="en-US" dirty="0"/>
          </a:p>
          <a:p>
            <a:pPr marL="457200" lvl="1" indent="0">
              <a:buNone/>
            </a:pPr>
            <a:r>
              <a:rPr lang="en-US" altLang="zh-CN" dirty="0">
                <a:sym typeface="+mn-ea"/>
              </a:rPr>
              <a:t>	</a:t>
            </a:r>
            <a:endParaRPr lang="en-US" altLang="zh-CN" dirty="0">
              <a:sym typeface="+mn-ea"/>
            </a:endParaRPr>
          </a:p>
          <a:p>
            <a:pPr marL="457200" lvl="1" indent="0">
              <a:buNone/>
            </a:pPr>
            <a:r>
              <a:rPr lang="zh-CN" altLang="en-US" dirty="0">
                <a:sym typeface="+mn-ea"/>
              </a:rPr>
              <a:t>开发设备：个人笔记本、实验室电脑</a:t>
            </a:r>
            <a:endParaRPr lang="zh-CN" altLang="en-US" dirty="0">
              <a:sym typeface="+mn-ea"/>
            </a:endParaRPr>
          </a:p>
          <a:p>
            <a:pPr marL="457200" lvl="1" indent="0">
              <a:buNone/>
            </a:pPr>
            <a:r>
              <a:rPr lang="zh-CN" altLang="en-US" dirty="0">
                <a:sym typeface="+mn-ea"/>
              </a:rPr>
              <a:t>开发地点：</a:t>
            </a:r>
            <a:r>
              <a:rPr lang="en-US" altLang="zh-CN" dirty="0" err="1">
                <a:sym typeface="+mn-ea"/>
              </a:rPr>
              <a:t>uw</a:t>
            </a:r>
            <a:r>
              <a:rPr lang="zh-CN" altLang="en-US" dirty="0">
                <a:sym typeface="+mn-ea"/>
              </a:rPr>
              <a:t>露台，宿舍，理四，图书馆</a:t>
            </a:r>
            <a:endParaRPr lang="zh-CN" altLang="en-US" dirty="0"/>
          </a:p>
          <a:p>
            <a:pPr marL="457200" lvl="1" indent="0">
              <a:buNone/>
            </a:pPr>
            <a:r>
              <a:rPr lang="zh-CN" altLang="en-US" dirty="0">
                <a:sym typeface="+mn-ea"/>
              </a:rPr>
              <a:t>计算机内存需求：2 GB RAM or more</a:t>
            </a:r>
            <a:endParaRPr lang="zh-CN" altLang="en-US" dirty="0"/>
          </a:p>
          <a:p>
            <a:pPr marL="457200" lvl="1" indent="0">
              <a:buNone/>
            </a:pPr>
            <a:r>
              <a:rPr lang="zh-CN" altLang="en-US" dirty="0">
                <a:sym typeface="+mn-ea"/>
              </a:rPr>
              <a:t>显卡要求：Video card must be 256MB or more</a:t>
            </a:r>
            <a:endParaRPr lang="zh-CN" altLang="en-US" dirty="0"/>
          </a:p>
          <a:p>
            <a:pPr marL="457200" lvl="1" indent="0">
              <a:buNone/>
            </a:pPr>
            <a:r>
              <a:rPr lang="zh-CN" altLang="en-US" dirty="0">
                <a:sym typeface="+mn-ea"/>
              </a:rPr>
              <a:t>操作系统：Windows® 10 32 / 64bit / 7 32 / 64bit / XP</a:t>
            </a:r>
            <a:endParaRPr lang="zh-CN" altLang="en-US" dirty="0"/>
          </a:p>
          <a:p>
            <a:pPr marL="457200" lvl="1" indent="0">
              <a:buNone/>
            </a:pPr>
            <a:r>
              <a:rPr lang="zh-CN" altLang="en-US" dirty="0">
                <a:sym typeface="+mn-ea"/>
              </a:rPr>
              <a:t>处理器：Intel® Core™ 2 Duo E6600 or AMD Phenom™ X3 8750 processor or</a:t>
            </a:r>
            <a:endParaRPr lang="zh-CN" altLang="en-US" dirty="0">
              <a:sym typeface="+mn-ea"/>
            </a:endParaRPr>
          </a:p>
          <a:p>
            <a:pPr marL="457200" lvl="1" indent="0">
              <a:buNone/>
            </a:pPr>
            <a:r>
              <a:rPr lang="en-US" altLang="zh-CN" dirty="0">
                <a:sym typeface="+mn-ea"/>
              </a:rPr>
              <a:t>	           </a:t>
            </a:r>
            <a:r>
              <a:rPr lang="zh-CN" altLang="en-US" dirty="0">
                <a:sym typeface="+mn-ea"/>
              </a:rPr>
              <a:t>better</a:t>
            </a:r>
            <a:endParaRPr lang="zh-CN" altLang="en-US" dirty="0"/>
          </a:p>
          <a:p>
            <a:pPr marL="0" indent="0">
              <a:buNone/>
            </a:pPr>
            <a:endParaRPr lang="zh-CN" altLang="en-US" sz="2400" dirty="0"/>
          </a:p>
          <a:p>
            <a:pPr marL="0" indent="0">
              <a:buNone/>
            </a:pPr>
            <a:endParaRPr lang="zh-CN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11602916" y="0"/>
            <a:ext cx="589084" cy="1119671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1602916" y="5738327"/>
            <a:ext cx="589084" cy="1119674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1602916" y="1119671"/>
            <a:ext cx="589084" cy="4618657"/>
          </a:xfrm>
          <a:prstGeom prst="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可行性分析</a:t>
            </a:r>
            <a:endParaRPr lang="en-US" altLang="zh-CN" dirty="0"/>
          </a:p>
          <a:p>
            <a:pPr algn="ctr"/>
            <a:r>
              <a:rPr lang="en-US" altLang="zh-CN" dirty="0"/>
              <a:t>|</a:t>
            </a:r>
            <a:endParaRPr lang="en-US" altLang="zh-CN" dirty="0"/>
          </a:p>
          <a:p>
            <a:pPr algn="ctr"/>
            <a:r>
              <a:rPr lang="zh-CN" altLang="en-US" dirty="0"/>
              <a:t>经济可行性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chemeClr val="accent6"/>
                </a:solidFill>
                <a:sym typeface="+mn-ea"/>
              </a:rPr>
              <a:t>可行性分析</a:t>
            </a:r>
            <a:r>
              <a:rPr lang="en-US" altLang="zh-CN" b="1" dirty="0">
                <a:solidFill>
                  <a:schemeClr val="accent6"/>
                </a:solidFill>
                <a:sym typeface="+mn-ea"/>
              </a:rPr>
              <a:t>——</a:t>
            </a:r>
            <a:r>
              <a:rPr lang="zh-CN" altLang="en-US" b="1" dirty="0">
                <a:solidFill>
                  <a:schemeClr val="accent6"/>
                </a:solidFill>
                <a:sym typeface="+mn-ea"/>
              </a:rPr>
              <a:t>经济可行性</a:t>
            </a:r>
            <a:endParaRPr lang="zh-CN" altLang="en-US" b="1" dirty="0">
              <a:solidFill>
                <a:schemeClr val="accent6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63675"/>
            <a:ext cx="10756900" cy="4955540"/>
          </a:xfrm>
        </p:spPr>
        <p:txBody>
          <a:bodyPr>
            <a:normAutofit/>
          </a:bodyPr>
          <a:lstStyle/>
          <a:p>
            <a:r>
              <a:rPr lang="zh-CN" altLang="en-US" dirty="0"/>
              <a:t>2．开发环境与软件使用：</a:t>
            </a:r>
            <a:r>
              <a:rPr lang="zh-CN" altLang="en-US" sz="2400" dirty="0"/>
              <a:t> </a:t>
            </a:r>
            <a:endParaRPr lang="zh-CN" altLang="en-US" sz="2400" dirty="0"/>
          </a:p>
          <a:p>
            <a:pPr marL="0" indent="0">
              <a:buNone/>
            </a:pPr>
            <a:r>
              <a:rPr lang="zh-CN" altLang="en-US" sz="2400" dirty="0"/>
              <a:t>	集成开发环境软件：Intellij IDEA（学生资格非商业免费使用）、微信开发者工具（免费使用）</a:t>
            </a:r>
            <a:endParaRPr lang="zh-CN" altLang="en-US" sz="2400" dirty="0"/>
          </a:p>
          <a:p>
            <a:pPr marL="0" indent="0">
              <a:buNone/>
            </a:pPr>
            <a:r>
              <a:rPr lang="zh-CN" altLang="en-US" sz="2400" dirty="0"/>
              <a:t>	数据库相关：Mysql(开源免费)、PowerDesigner（免费）、Navicat(学生资格非商业免费使用)</a:t>
            </a:r>
            <a:endParaRPr lang="zh-CN" altLang="en-US" sz="2400" dirty="0"/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zh-CN" altLang="en-US" sz="2400" dirty="0"/>
              <a:t>原型设计：</a:t>
            </a:r>
            <a:r>
              <a:rPr lang="zh-CN" altLang="en-US" sz="2400" dirty="0">
                <a:sym typeface="+mn-ea"/>
              </a:rPr>
              <a:t>Axure、墨刀</a:t>
            </a:r>
            <a:endParaRPr lang="zh-CN" altLang="en-US" sz="2400" dirty="0"/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zh-CN" altLang="en-US" sz="2400" dirty="0"/>
              <a:t>文档</a:t>
            </a:r>
            <a:r>
              <a:rPr lang="en-US" altLang="zh-CN" sz="2400" dirty="0"/>
              <a:t>PPT</a:t>
            </a:r>
            <a:r>
              <a:rPr lang="zh-CN" altLang="en-US" sz="2400" dirty="0"/>
              <a:t>整合：</a:t>
            </a:r>
            <a:r>
              <a:rPr lang="zh-CN" altLang="en-US" sz="2400" dirty="0">
                <a:sym typeface="+mn-ea"/>
              </a:rPr>
              <a:t>Microsoft Office、Microsoft Project</a:t>
            </a:r>
            <a:endParaRPr lang="zh-CN" altLang="en-US" sz="2400" dirty="0"/>
          </a:p>
          <a:p>
            <a:pPr marL="0" indent="0">
              <a:buNone/>
            </a:pPr>
            <a:r>
              <a:rPr lang="zh-CN" altLang="en-US" sz="2400" dirty="0"/>
              <a:t>	线上沟通：微信（免费使用）、钉钉（免费使用）</a:t>
            </a:r>
            <a:endParaRPr lang="zh-CN" altLang="en-US" sz="2400" dirty="0"/>
          </a:p>
          <a:p>
            <a:pPr marL="0" indent="0">
              <a:buNone/>
            </a:pPr>
            <a:r>
              <a:rPr lang="zh-CN" altLang="en-US" sz="2400" dirty="0"/>
              <a:t>	版本管理：GitHub（免费使用）</a:t>
            </a:r>
            <a:endParaRPr lang="en-US" altLang="zh-CN" sz="2400" dirty="0"/>
          </a:p>
        </p:txBody>
      </p:sp>
      <p:sp>
        <p:nvSpPr>
          <p:cNvPr id="5" name="矩形 4"/>
          <p:cNvSpPr/>
          <p:nvPr/>
        </p:nvSpPr>
        <p:spPr>
          <a:xfrm>
            <a:off x="11602916" y="0"/>
            <a:ext cx="589084" cy="1119671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1602916" y="5738327"/>
            <a:ext cx="589084" cy="1119674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1602916" y="1119671"/>
            <a:ext cx="589084" cy="4618657"/>
          </a:xfrm>
          <a:prstGeom prst="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可行性分析</a:t>
            </a:r>
            <a:endParaRPr lang="en-US" altLang="zh-CN" dirty="0"/>
          </a:p>
          <a:p>
            <a:pPr algn="ctr"/>
            <a:r>
              <a:rPr lang="en-US" altLang="zh-CN" dirty="0"/>
              <a:t>|</a:t>
            </a:r>
            <a:endParaRPr lang="en-US" altLang="zh-CN" dirty="0"/>
          </a:p>
          <a:p>
            <a:pPr algn="ctr"/>
            <a:r>
              <a:rPr lang="zh-CN" altLang="en-US" dirty="0"/>
              <a:t>经济可行性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chemeClr val="accent6"/>
                </a:solidFill>
                <a:sym typeface="+mn-ea"/>
              </a:rPr>
              <a:t>可行性分析</a:t>
            </a:r>
            <a:r>
              <a:rPr lang="en-US" altLang="zh-CN" b="1" dirty="0">
                <a:solidFill>
                  <a:schemeClr val="accent6"/>
                </a:solidFill>
                <a:sym typeface="+mn-ea"/>
              </a:rPr>
              <a:t>——</a:t>
            </a:r>
            <a:r>
              <a:rPr lang="zh-CN" altLang="en-US" b="1" dirty="0">
                <a:solidFill>
                  <a:schemeClr val="accent6"/>
                </a:solidFill>
                <a:sym typeface="+mn-ea"/>
              </a:rPr>
              <a:t>经济可行性</a:t>
            </a:r>
            <a:endParaRPr lang="zh-CN" altLang="en-US" b="1" dirty="0">
              <a:solidFill>
                <a:schemeClr val="accent6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3.</a:t>
            </a:r>
            <a:r>
              <a:rPr lang="zh-CN" altLang="en-US"/>
              <a:t>云服务器租凭：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校园云服务器租用（学生优惠 6月54元）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云数据库租用（学生优惠 6月18元）</a:t>
            </a:r>
            <a:endParaRPr lang="en-US" altLang="zh-CN"/>
          </a:p>
        </p:txBody>
      </p:sp>
      <p:pic>
        <p:nvPicPr>
          <p:cNvPr id="4" name="图片 -214748262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8905" y="3675091"/>
            <a:ext cx="7788275" cy="269938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7875" y="2374265"/>
            <a:ext cx="2899410" cy="386207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矩形 6"/>
          <p:cNvSpPr/>
          <p:nvPr/>
        </p:nvSpPr>
        <p:spPr>
          <a:xfrm>
            <a:off x="11602916" y="0"/>
            <a:ext cx="589084" cy="1119671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1602916" y="5738327"/>
            <a:ext cx="589084" cy="1119674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1602916" y="1119671"/>
            <a:ext cx="589084" cy="4618657"/>
          </a:xfrm>
          <a:prstGeom prst="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可行性分析</a:t>
            </a:r>
            <a:endParaRPr lang="en-US" altLang="zh-CN" dirty="0"/>
          </a:p>
          <a:p>
            <a:pPr algn="ctr"/>
            <a:r>
              <a:rPr lang="en-US" altLang="zh-CN" dirty="0"/>
              <a:t>|</a:t>
            </a:r>
            <a:endParaRPr lang="en-US" altLang="zh-CN" dirty="0"/>
          </a:p>
          <a:p>
            <a:pPr algn="ctr"/>
            <a:r>
              <a:rPr lang="zh-CN" altLang="en-US" dirty="0"/>
              <a:t>经济可行性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chemeClr val="accent6"/>
                </a:solidFill>
                <a:sym typeface="+mn-ea"/>
              </a:rPr>
              <a:t>可行性分析</a:t>
            </a:r>
            <a:r>
              <a:rPr lang="en-US" altLang="zh-CN" b="1" dirty="0">
                <a:solidFill>
                  <a:schemeClr val="accent6"/>
                </a:solidFill>
                <a:sym typeface="+mn-ea"/>
              </a:rPr>
              <a:t>——</a:t>
            </a:r>
            <a:r>
              <a:rPr lang="zh-CN" altLang="en-US" b="1" dirty="0">
                <a:solidFill>
                  <a:schemeClr val="accent6"/>
                </a:solidFill>
                <a:sym typeface="+mn-ea"/>
              </a:rPr>
              <a:t>操作可行性</a:t>
            </a:r>
            <a:endParaRPr lang="zh-CN" altLang="en-US" b="1" dirty="0">
              <a:solidFill>
                <a:schemeClr val="accent6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开发准备</a:t>
            </a:r>
            <a:endParaRPr lang="zh-CN" altLang="en-US" dirty="0"/>
          </a:p>
          <a:p>
            <a:r>
              <a:rPr lang="en-US" altLang="zh-CN" dirty="0"/>
              <a:t>2. </a:t>
            </a:r>
            <a:r>
              <a:rPr lang="zh-CN" altLang="en-US" dirty="0"/>
              <a:t>微信小程序准备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1602916" y="0"/>
            <a:ext cx="589084" cy="1119671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1602916" y="5738327"/>
            <a:ext cx="589084" cy="1119674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1602916" y="1119671"/>
            <a:ext cx="589084" cy="4618657"/>
          </a:xfrm>
          <a:prstGeom prst="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可行性分析</a:t>
            </a:r>
            <a:endParaRPr lang="en-US" altLang="zh-CN" dirty="0"/>
          </a:p>
          <a:p>
            <a:pPr algn="ctr"/>
            <a:r>
              <a:rPr lang="en-US" altLang="zh-CN" dirty="0"/>
              <a:t>|</a:t>
            </a:r>
            <a:endParaRPr lang="en-US" altLang="zh-CN" dirty="0"/>
          </a:p>
          <a:p>
            <a:pPr algn="ctr"/>
            <a:r>
              <a:rPr lang="zh-CN" altLang="en-US" dirty="0"/>
              <a:t>操作可行性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chemeClr val="accent6"/>
                </a:solidFill>
                <a:sym typeface="+mn-ea"/>
              </a:rPr>
              <a:t>可行性分析</a:t>
            </a:r>
            <a:r>
              <a:rPr lang="en-US" altLang="zh-CN" b="1" dirty="0">
                <a:solidFill>
                  <a:schemeClr val="accent6"/>
                </a:solidFill>
                <a:sym typeface="+mn-ea"/>
              </a:rPr>
              <a:t>——</a:t>
            </a:r>
            <a:r>
              <a:rPr lang="zh-CN" altLang="en-US" b="1" dirty="0">
                <a:solidFill>
                  <a:schemeClr val="accent6"/>
                </a:solidFill>
                <a:sym typeface="+mn-ea"/>
              </a:rPr>
              <a:t>操作可行性</a:t>
            </a:r>
            <a:endParaRPr lang="zh-CN" altLang="en-US" b="1" dirty="0">
              <a:solidFill>
                <a:schemeClr val="accent6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7400" y="1510030"/>
            <a:ext cx="10808970" cy="4667250"/>
          </a:xfrm>
        </p:spPr>
        <p:txBody>
          <a:bodyPr>
            <a:normAutofit fontScale="95000" lnSpcReduction="20000"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开发准备：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云服务器租借：在腾讯云上购买学生优惠服务器，是可行操作</a:t>
            </a:r>
            <a:r>
              <a:rPr lang="en-US" altLang="zh-CN" dirty="0"/>
              <a:t>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服务器域名申请</a:t>
            </a:r>
            <a:r>
              <a:rPr lang="en-US" altLang="zh-CN" dirty="0"/>
              <a:t>/</a:t>
            </a:r>
            <a:r>
              <a:rPr lang="en-US" altLang="zh-CN" dirty="0" err="1"/>
              <a:t>购买：可通过腾讯云域名购买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域名备案</a:t>
            </a:r>
            <a:r>
              <a:rPr lang="en-US" altLang="zh-CN" dirty="0"/>
              <a:t>：</a:t>
            </a:r>
            <a:r>
              <a:rPr lang="zh-CN" altLang="en-US" dirty="0"/>
              <a:t>（</a:t>
            </a:r>
            <a:r>
              <a:rPr lang="en-US" altLang="zh-CN" dirty="0" err="1"/>
              <a:t>备案过程详情参考：网站备案</a:t>
            </a:r>
            <a:r>
              <a:rPr lang="en-US" altLang="zh-CN" dirty="0"/>
              <a:t> </a:t>
            </a:r>
            <a:r>
              <a:rPr lang="zh-CN" altLang="en-US" dirty="0"/>
              <a:t>）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		</a:t>
            </a:r>
            <a:r>
              <a:rPr lang="en-US" altLang="zh-CN" dirty="0" err="1"/>
              <a:t>主要流程包括下面几个</a:t>
            </a:r>
            <a:r>
              <a:rPr lang="en-US" altLang="zh-CN" dirty="0"/>
              <a:t>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(1) </a:t>
            </a:r>
            <a:r>
              <a:rPr lang="en-US" altLang="zh-CN" dirty="0" err="1"/>
              <a:t>办理幕布拍照</a:t>
            </a:r>
            <a:r>
              <a:rPr lang="en-US" altLang="zh-CN" dirty="0"/>
              <a:t>		</a:t>
            </a:r>
            <a:r>
              <a:rPr lang="en-US" altLang="zh-CN" dirty="0">
                <a:sym typeface="+mn-ea"/>
              </a:rPr>
              <a:t>(5) </a:t>
            </a:r>
            <a:r>
              <a:rPr lang="en-US" altLang="zh-CN" dirty="0" err="1">
                <a:sym typeface="+mn-ea"/>
              </a:rPr>
              <a:t>上传材料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(2) </a:t>
            </a:r>
            <a:r>
              <a:rPr lang="en-US" altLang="zh-CN" dirty="0" err="1"/>
              <a:t>验证备案信息</a:t>
            </a:r>
            <a:r>
              <a:rPr lang="en-US" altLang="zh-CN" dirty="0"/>
              <a:t> 		</a:t>
            </a:r>
            <a:r>
              <a:rPr lang="en-US" altLang="zh-CN" dirty="0">
                <a:sym typeface="+mn-ea"/>
              </a:rPr>
              <a:t>(6) </a:t>
            </a:r>
            <a:r>
              <a:rPr lang="en-US" altLang="zh-CN" dirty="0" err="1">
                <a:sym typeface="+mn-ea"/>
              </a:rPr>
              <a:t>确认备案信息，提交初审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(3) </a:t>
            </a:r>
            <a:r>
              <a:rPr lang="en-US" altLang="zh-CN" dirty="0" err="1"/>
              <a:t>填写主体信息</a:t>
            </a:r>
            <a:r>
              <a:rPr lang="en-US" altLang="zh-CN" dirty="0"/>
              <a:t>		</a:t>
            </a:r>
            <a:r>
              <a:rPr lang="en-US" altLang="zh-CN" dirty="0">
                <a:sym typeface="+mn-ea"/>
              </a:rPr>
              <a:t>(7) </a:t>
            </a:r>
            <a:r>
              <a:rPr lang="en-US" altLang="zh-CN" dirty="0" err="1">
                <a:sym typeface="+mn-ea"/>
              </a:rPr>
              <a:t>通过审核，完成备案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(4) </a:t>
            </a:r>
            <a:r>
              <a:rPr lang="en-US" altLang="zh-CN" dirty="0" err="1"/>
              <a:t>填写网站信息</a:t>
            </a:r>
            <a:r>
              <a:rPr lang="en-US" altLang="zh-CN" dirty="0"/>
              <a:t> 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sym typeface="+mn-ea"/>
              </a:rPr>
              <a:t>	</a:t>
            </a:r>
            <a:endParaRPr lang="en-US" altLang="zh-CN" dirty="0">
              <a:sym typeface="+mn-ea"/>
            </a:endParaRPr>
          </a:p>
          <a:p>
            <a:pPr marL="0" indent="0">
              <a:buNone/>
            </a:pPr>
            <a:r>
              <a:rPr lang="en-US" altLang="zh-CN" dirty="0">
                <a:sym typeface="+mn-ea"/>
              </a:rPr>
              <a:t>	</a:t>
            </a:r>
            <a:r>
              <a:rPr lang="en-US" altLang="zh-CN" dirty="0" err="1">
                <a:sym typeface="+mn-ea"/>
              </a:rPr>
              <a:t>SSL证书购买：免费购买，流程清晰，是可行操作</a:t>
            </a:r>
            <a:r>
              <a:rPr lang="en-US" altLang="zh-CN" dirty="0">
                <a:sym typeface="+mn-ea"/>
              </a:rPr>
              <a:t>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11602916" y="0"/>
            <a:ext cx="589084" cy="1119671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1602916" y="5738327"/>
            <a:ext cx="589084" cy="1119674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1602916" y="1119671"/>
            <a:ext cx="589084" cy="4618657"/>
          </a:xfrm>
          <a:prstGeom prst="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可行性分析</a:t>
            </a:r>
            <a:endParaRPr lang="en-US" altLang="zh-CN" dirty="0"/>
          </a:p>
          <a:p>
            <a:pPr algn="ctr"/>
            <a:r>
              <a:rPr lang="en-US" altLang="zh-CN" dirty="0"/>
              <a:t>|</a:t>
            </a:r>
            <a:endParaRPr lang="en-US" altLang="zh-CN" dirty="0"/>
          </a:p>
          <a:p>
            <a:pPr algn="ctr"/>
            <a:r>
              <a:rPr lang="zh-CN" altLang="en-US" dirty="0"/>
              <a:t>操作可行性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1417532" y="1764163"/>
            <a:ext cx="2807008" cy="2419835"/>
            <a:chOff x="1524000" y="2315369"/>
            <a:chExt cx="3413220" cy="2942431"/>
          </a:xfrm>
        </p:grpSpPr>
        <p:cxnSp>
          <p:nvCxnSpPr>
            <p:cNvPr id="10" name="直接连接符 9"/>
            <p:cNvCxnSpPr/>
            <p:nvPr/>
          </p:nvCxnSpPr>
          <p:spPr>
            <a:xfrm flipH="1">
              <a:off x="1524000" y="2315369"/>
              <a:ext cx="1706610" cy="2942431"/>
            </a:xfrm>
            <a:prstGeom prst="line">
              <a:avLst/>
            </a:prstGeom>
            <a:ln w="6350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3230610" y="2315369"/>
              <a:ext cx="1706610" cy="2942431"/>
            </a:xfrm>
            <a:prstGeom prst="line">
              <a:avLst/>
            </a:prstGeom>
            <a:ln w="63500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1524000" y="5257800"/>
              <a:ext cx="3413220" cy="0"/>
            </a:xfrm>
            <a:prstGeom prst="line">
              <a:avLst/>
            </a:prstGeom>
            <a:ln w="635000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60021" y="3732167"/>
            <a:ext cx="2653659" cy="1113479"/>
          </a:xfrm>
          <a:ln w="76200">
            <a:solidFill>
              <a:schemeClr val="tx2"/>
            </a:solidFill>
            <a:prstDash val="dashDot"/>
          </a:ln>
          <a:effectLst/>
        </p:spPr>
        <p:txBody>
          <a:bodyPr>
            <a:noAutofit/>
          </a:bodyPr>
          <a:lstStyle/>
          <a:p>
            <a:r>
              <a:rPr lang="zh-CN" altLang="en-US" sz="9600" b="1" dirty="0">
                <a:solidFill>
                  <a:schemeClr val="bg1">
                    <a:lumMod val="85000"/>
                  </a:schemeClr>
                </a:solidFill>
              </a:rPr>
              <a:t>目录</a:t>
            </a:r>
            <a:endParaRPr lang="zh-CN" altLang="en-US" sz="96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6464" y="1532144"/>
            <a:ext cx="4298004" cy="4400047"/>
          </a:xfrm>
        </p:spPr>
        <p:txBody>
          <a:bodyPr>
            <a:normAutofit/>
          </a:bodyPr>
          <a:lstStyle/>
          <a:p>
            <a:r>
              <a:rPr lang="zh-CN" altLang="en-US" dirty="0"/>
              <a:t>一、</a:t>
            </a:r>
            <a:r>
              <a:rPr lang="en-US" altLang="zh-CN" dirty="0"/>
              <a:t> </a:t>
            </a:r>
            <a:r>
              <a:rPr lang="zh-CN" altLang="en-US" dirty="0"/>
              <a:t>项目概述</a:t>
            </a:r>
            <a:endParaRPr lang="en-US" altLang="zh-CN" dirty="0"/>
          </a:p>
          <a:p>
            <a:r>
              <a:rPr lang="zh-CN" altLang="en-US" dirty="0"/>
              <a:t>二、</a:t>
            </a:r>
            <a:r>
              <a:rPr lang="en-US" altLang="zh-CN" dirty="0"/>
              <a:t> </a:t>
            </a:r>
            <a:r>
              <a:rPr lang="zh-CN" altLang="en-US" dirty="0"/>
              <a:t>可行性分析报告</a:t>
            </a:r>
            <a:endParaRPr lang="en-US" altLang="zh-CN" dirty="0"/>
          </a:p>
          <a:p>
            <a:r>
              <a:rPr lang="zh-CN" altLang="en-US" dirty="0"/>
              <a:t>三、</a:t>
            </a:r>
            <a:r>
              <a:rPr lang="en-US" altLang="zh-CN" dirty="0"/>
              <a:t> </a:t>
            </a:r>
            <a:r>
              <a:rPr lang="zh-CN" altLang="en-US" dirty="0"/>
              <a:t>项目计划</a:t>
            </a:r>
            <a:endParaRPr lang="zh-CN" altLang="en-US" dirty="0"/>
          </a:p>
          <a:p>
            <a:pPr marL="914400" lvl="2" indent="0">
              <a:buNone/>
            </a:pPr>
            <a:r>
              <a:rPr lang="zh-CN" altLang="en-US" dirty="0">
                <a:sym typeface="+mn-ea"/>
              </a:rPr>
              <a:t>   项目计划</a:t>
            </a:r>
            <a:endParaRPr lang="zh-CN" altLang="en-US" dirty="0">
              <a:sym typeface="+mn-ea"/>
            </a:endParaRPr>
          </a:p>
          <a:p>
            <a:pPr marL="914400" lvl="2" indent="0">
              <a:buNone/>
            </a:pPr>
            <a:r>
              <a:rPr lang="zh-CN" altLang="en-US" dirty="0">
                <a:sym typeface="+mn-ea"/>
              </a:rPr>
              <a:t>   项目团队建设</a:t>
            </a:r>
            <a:endParaRPr lang="zh-CN" altLang="en-US" dirty="0">
              <a:sym typeface="+mn-ea"/>
            </a:endParaRPr>
          </a:p>
          <a:p>
            <a:pPr marL="0" lvl="2" indent="0">
              <a:buNone/>
            </a:pPr>
            <a:r>
              <a:rPr lang="en-US" altLang="zh-CN" dirty="0">
                <a:sym typeface="+mn-ea"/>
              </a:rPr>
              <a:t>	   WBS</a:t>
            </a:r>
            <a:r>
              <a:rPr lang="zh-CN" altLang="en-US" dirty="0">
                <a:sym typeface="+mn-ea"/>
              </a:rPr>
              <a:t>图及甘特图</a:t>
            </a:r>
            <a:endParaRPr lang="zh-CN" altLang="en-US" dirty="0"/>
          </a:p>
          <a:p>
            <a:pPr marL="914400" lvl="2" indent="0">
              <a:buNone/>
            </a:pPr>
            <a:r>
              <a:rPr lang="zh-CN" altLang="en-US" dirty="0"/>
              <a:t>   预算</a:t>
            </a:r>
            <a:endParaRPr lang="zh-CN" altLang="en-US" dirty="0"/>
          </a:p>
          <a:p>
            <a:pPr marL="914400" lvl="2" indent="0">
              <a:buNone/>
            </a:pPr>
            <a:r>
              <a:rPr lang="zh-CN" altLang="en-US" dirty="0"/>
              <a:t>   会议纪要</a:t>
            </a:r>
            <a:endParaRPr lang="zh-CN" altLang="en-US" dirty="0"/>
          </a:p>
          <a:p>
            <a:pPr marL="914400" lvl="2" indent="0">
              <a:buNone/>
            </a:pPr>
            <a:r>
              <a:rPr lang="zh-CN" altLang="en-US" dirty="0"/>
              <a:t>   绩效评价</a:t>
            </a:r>
            <a:endParaRPr lang="en-US" altLang="zh-CN" dirty="0"/>
          </a:p>
          <a:p>
            <a:pPr marL="228600" lvl="2">
              <a:lnSpc>
                <a:spcPct val="100000"/>
              </a:lnSpc>
              <a:spcBef>
                <a:spcPts val="1000"/>
              </a:spcBef>
            </a:pPr>
            <a:r>
              <a:rPr lang="en-US" altLang="zh-CN" sz="2800" dirty="0"/>
              <a:t>L</a:t>
            </a:r>
            <a:r>
              <a:rPr lang="zh-CN" altLang="en-US" sz="2800" dirty="0"/>
              <a:t>、参考文献</a:t>
            </a:r>
            <a:endParaRPr lang="zh-CN" altLang="en-US" sz="2800" dirty="0"/>
          </a:p>
        </p:txBody>
      </p:sp>
      <p:sp>
        <p:nvSpPr>
          <p:cNvPr id="5" name="矩形 4"/>
          <p:cNvSpPr/>
          <p:nvPr/>
        </p:nvSpPr>
        <p:spPr>
          <a:xfrm>
            <a:off x="11602916" y="2280504"/>
            <a:ext cx="589084" cy="229699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可行性分析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1602916" y="0"/>
            <a:ext cx="589084" cy="2280505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项目概述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1602916" y="4577495"/>
            <a:ext cx="589084" cy="2280505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项目计划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chemeClr val="accent6"/>
                </a:solidFill>
                <a:sym typeface="+mn-ea"/>
              </a:rPr>
              <a:t>可行性分析</a:t>
            </a:r>
            <a:r>
              <a:rPr lang="en-US" altLang="zh-CN" b="1" dirty="0">
                <a:solidFill>
                  <a:schemeClr val="accent6"/>
                </a:solidFill>
                <a:sym typeface="+mn-ea"/>
              </a:rPr>
              <a:t>——</a:t>
            </a:r>
            <a:r>
              <a:rPr lang="zh-CN" altLang="en-US" b="1" dirty="0">
                <a:solidFill>
                  <a:schemeClr val="accent6"/>
                </a:solidFill>
                <a:sym typeface="+mn-ea"/>
              </a:rPr>
              <a:t>操作可行性</a:t>
            </a:r>
            <a:endParaRPr lang="zh-CN" altLang="en-US" b="1" dirty="0">
              <a:solidFill>
                <a:schemeClr val="accent6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2.</a:t>
            </a:r>
            <a:r>
              <a:rPr lang="zh-CN" altLang="en-US">
                <a:sym typeface="+mn-ea"/>
              </a:rPr>
              <a:t>微信小程序准备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	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	</a:t>
            </a:r>
            <a:r>
              <a:rPr lang="en-US" altLang="zh-CN" sz="2400">
                <a:sym typeface="+mn-ea"/>
              </a:rPr>
              <a:t>微信小程序上线：符合法定法规的微信小程序均允许审核通过后上线</a:t>
            </a:r>
            <a:endParaRPr lang="en-US" altLang="zh-CN" sz="2400">
              <a:sym typeface="+mn-ea"/>
            </a:endParaRPr>
          </a:p>
          <a:p>
            <a:pPr marL="0" indent="0">
              <a:buNone/>
            </a:pPr>
            <a:r>
              <a:rPr lang="en-US" altLang="zh-CN" sz="2400">
                <a:sym typeface="+mn-ea"/>
              </a:rPr>
              <a:t>至客户端，是可行操作。</a:t>
            </a:r>
            <a:endParaRPr lang="en-US" altLang="zh-CN" sz="2400">
              <a:sym typeface="+mn-ea"/>
            </a:endParaRPr>
          </a:p>
          <a:p>
            <a:pPr marL="0" indent="0">
              <a:buNone/>
            </a:pPr>
            <a:endParaRPr lang="en-US" altLang="zh-CN" sz="2400">
              <a:sym typeface="+mn-ea"/>
            </a:endParaRPr>
          </a:p>
          <a:p>
            <a:pPr marL="0" indent="0">
              <a:buNone/>
            </a:pPr>
            <a:r>
              <a:rPr lang="en-US" altLang="zh-CN" sz="2400">
                <a:sym typeface="+mn-ea"/>
              </a:rPr>
              <a:t>	界面设计操作简易：界面设计时会充分考虑用户的操作心理与习惯，</a:t>
            </a:r>
            <a:endParaRPr lang="en-US" altLang="zh-CN" sz="2400">
              <a:sym typeface="+mn-ea"/>
            </a:endParaRPr>
          </a:p>
          <a:p>
            <a:pPr marL="0" indent="0">
              <a:buNone/>
            </a:pPr>
            <a:r>
              <a:rPr lang="en-US" altLang="zh-CN" sz="2400">
                <a:sym typeface="+mn-ea"/>
              </a:rPr>
              <a:t>使得操作简单便宜：数据录入迅速、规范、可靠；统计准确，具有易用性、</a:t>
            </a:r>
            <a:endParaRPr lang="en-US" altLang="zh-CN" sz="2400">
              <a:sym typeface="+mn-ea"/>
            </a:endParaRPr>
          </a:p>
          <a:p>
            <a:pPr marL="0" indent="0">
              <a:buNone/>
            </a:pPr>
            <a:r>
              <a:rPr lang="en-US" altLang="zh-CN" sz="2400">
                <a:sym typeface="+mn-ea"/>
              </a:rPr>
              <a:t>灵活性、开放性与可视性等，这些基本都可以实现。</a:t>
            </a:r>
            <a:endParaRPr lang="en-US" altLang="zh-CN" sz="2400"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602916" y="0"/>
            <a:ext cx="589084" cy="1119671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1602916" y="5738327"/>
            <a:ext cx="589084" cy="1119674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1602916" y="1119671"/>
            <a:ext cx="589084" cy="4618657"/>
          </a:xfrm>
          <a:prstGeom prst="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可行性分析</a:t>
            </a:r>
            <a:endParaRPr lang="en-US" altLang="zh-CN" dirty="0"/>
          </a:p>
          <a:p>
            <a:pPr algn="ctr"/>
            <a:r>
              <a:rPr lang="en-US" altLang="zh-CN" dirty="0"/>
              <a:t>|</a:t>
            </a:r>
            <a:endParaRPr lang="en-US" altLang="zh-CN" dirty="0"/>
          </a:p>
          <a:p>
            <a:pPr algn="ctr"/>
            <a:r>
              <a:rPr lang="zh-CN" altLang="en-US" dirty="0"/>
              <a:t>操作可行性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chemeClr val="accent6"/>
                </a:solidFill>
                <a:sym typeface="+mn-ea"/>
              </a:rPr>
              <a:t>可行性分析</a:t>
            </a:r>
            <a:r>
              <a:rPr lang="en-US" altLang="zh-CN" b="1" dirty="0">
                <a:solidFill>
                  <a:schemeClr val="accent6"/>
                </a:solidFill>
                <a:sym typeface="+mn-ea"/>
              </a:rPr>
              <a:t>——</a:t>
            </a:r>
            <a:r>
              <a:rPr lang="zh-CN" altLang="en-US" b="1" dirty="0">
                <a:solidFill>
                  <a:schemeClr val="accent6"/>
                </a:solidFill>
                <a:sym typeface="+mn-ea"/>
              </a:rPr>
              <a:t>社会可行性</a:t>
            </a:r>
            <a:endParaRPr lang="zh-CN" altLang="en-US" b="1" dirty="0">
              <a:solidFill>
                <a:schemeClr val="accent6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碎片化信息时代中部分人违背了设计者的初衷，将时间花费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在无用的信息查看获取，浪费了可用时间，降低了人们的专注度。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此软件旨在帮助使用者更好地保持专注，利用好时间，以帮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助人类更好地管理自己的生活时间为设计初衷，是一个解决的社会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问题可行出发点。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1602916" y="0"/>
            <a:ext cx="589084" cy="1119671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1602916" y="5738327"/>
            <a:ext cx="589084" cy="1119674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1602916" y="1119671"/>
            <a:ext cx="589084" cy="4618657"/>
          </a:xfrm>
          <a:prstGeom prst="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可行性分析</a:t>
            </a:r>
            <a:endParaRPr lang="en-US" altLang="zh-CN" dirty="0"/>
          </a:p>
          <a:p>
            <a:pPr algn="ctr"/>
            <a:r>
              <a:rPr lang="en-US" altLang="zh-CN" dirty="0"/>
              <a:t>|</a:t>
            </a:r>
            <a:endParaRPr lang="en-US" altLang="zh-CN" dirty="0"/>
          </a:p>
          <a:p>
            <a:pPr algn="ctr"/>
            <a:r>
              <a:rPr lang="zh-CN" altLang="en-US" dirty="0"/>
              <a:t>社会可行性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chemeClr val="accent6"/>
                </a:solidFill>
                <a:sym typeface="+mn-ea"/>
              </a:rPr>
              <a:t>可行性分析</a:t>
            </a:r>
            <a:r>
              <a:rPr lang="en-US" altLang="zh-CN" b="1" dirty="0">
                <a:solidFill>
                  <a:schemeClr val="accent6"/>
                </a:solidFill>
                <a:sym typeface="+mn-ea"/>
              </a:rPr>
              <a:t>——</a:t>
            </a:r>
            <a:r>
              <a:rPr lang="zh-CN" altLang="en-US" b="1" dirty="0">
                <a:solidFill>
                  <a:schemeClr val="accent6"/>
                </a:solidFill>
                <a:sym typeface="+mn-ea"/>
              </a:rPr>
              <a:t>法律可行性</a:t>
            </a:r>
            <a:endParaRPr lang="zh-CN" altLang="en-US" b="1" dirty="0">
              <a:solidFill>
                <a:schemeClr val="accent6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9591675" cy="4351338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dirty="0"/>
              <a:t>	</a:t>
            </a:r>
            <a:r>
              <a:rPr lang="zh-CN" altLang="en-US" dirty="0"/>
              <a:t>该系统的开发将不会侵犯任何个人、集体、国家的利益，也不会违反国家的政策与法律。</a:t>
            </a:r>
            <a:endParaRPr lang="zh-CN" altLang="en-US" dirty="0"/>
          </a:p>
          <a:p>
            <a:pPr marL="0" indent="0">
              <a:lnSpc>
                <a:spcPct val="100000"/>
              </a:lnSpc>
              <a:buNone/>
            </a:pPr>
            <a:endParaRPr lang="zh-CN" alt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/>
              <a:t>	</a:t>
            </a:r>
            <a:r>
              <a:rPr lang="zh-CN" altLang="en-US" dirty="0"/>
              <a:t>该系统没有爬取外部数据相关操作，无信息法律上的问题。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1602916" y="0"/>
            <a:ext cx="589084" cy="1119671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1602916" y="5738327"/>
            <a:ext cx="589084" cy="1119674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1602916" y="1119671"/>
            <a:ext cx="589084" cy="4618657"/>
          </a:xfrm>
          <a:prstGeom prst="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可行性分析</a:t>
            </a:r>
            <a:endParaRPr lang="en-US" altLang="zh-CN" dirty="0"/>
          </a:p>
          <a:p>
            <a:pPr algn="ctr"/>
            <a:r>
              <a:rPr lang="en-US" altLang="zh-CN" dirty="0"/>
              <a:t>|</a:t>
            </a:r>
            <a:endParaRPr lang="en-US" altLang="zh-CN" dirty="0"/>
          </a:p>
          <a:p>
            <a:pPr algn="ctr"/>
            <a:r>
              <a:rPr lang="zh-CN" altLang="en-US"/>
              <a:t>法律</a:t>
            </a:r>
            <a:endParaRPr lang="en-US" altLang="zh-CN" dirty="0"/>
          </a:p>
          <a:p>
            <a:pPr algn="ctr"/>
            <a:r>
              <a:rPr lang="zh-CN" altLang="en-US" dirty="0"/>
              <a:t>可行性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1944" y="2525168"/>
            <a:ext cx="3410225" cy="1156381"/>
          </a:xfrm>
        </p:spPr>
        <p:txBody>
          <a:bodyPr>
            <a:normAutofit/>
          </a:bodyPr>
          <a:lstStyle/>
          <a:p>
            <a:r>
              <a:rPr lang="zh-CN" altLang="en-US" sz="6000" b="1" dirty="0"/>
              <a:t>项目计划</a:t>
            </a:r>
            <a:endParaRPr lang="zh-CN" altLang="en-US" sz="6000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4890075" y="1825168"/>
            <a:ext cx="16396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Part 3</a:t>
            </a:r>
            <a:endParaRPr lang="zh-CN" altLang="en-US" sz="4000" dirty="0"/>
          </a:p>
        </p:txBody>
      </p:sp>
      <p:sp>
        <p:nvSpPr>
          <p:cNvPr id="3" name="矩形 2"/>
          <p:cNvSpPr/>
          <p:nvPr/>
        </p:nvSpPr>
        <p:spPr>
          <a:xfrm>
            <a:off x="11602916" y="1158241"/>
            <a:ext cx="589084" cy="1122264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1602916" y="1"/>
            <a:ext cx="589084" cy="1158240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1602916" y="2280505"/>
            <a:ext cx="589084" cy="4577495"/>
          </a:xfrm>
          <a:prstGeom prst="rect">
            <a:avLst/>
          </a:prstGeom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项目计划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6270172" y="3679372"/>
            <a:ext cx="163960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</a:rPr>
              <a:t>参照模板</a:t>
            </a:r>
            <a:endParaRPr lang="en-US" altLang="zh-CN" dirty="0">
              <a:latin typeface="微软雅黑 Light" panose="020B0502040204020203" charset="-122"/>
              <a:ea typeface="微软雅黑 Light" panose="020B0502040204020203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</a:rPr>
              <a:t>WBS</a:t>
            </a: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</a:rPr>
              <a:t>结构</a:t>
            </a:r>
            <a:endParaRPr lang="zh-CN" altLang="en-US" dirty="0">
              <a:latin typeface="微软雅黑 Light" panose="020B0502040204020203" charset="-122"/>
              <a:ea typeface="微软雅黑 Light" panose="020B0502040204020203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</a:rPr>
              <a:t>项目团队建设</a:t>
            </a:r>
            <a:endParaRPr lang="en-US" altLang="zh-CN" dirty="0">
              <a:latin typeface="微软雅黑 Light" panose="020B0502040204020203" charset="-122"/>
              <a:ea typeface="微软雅黑 Light" panose="020B0502040204020203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</a:rPr>
              <a:t>预算</a:t>
            </a:r>
            <a:endParaRPr lang="zh-CN" altLang="en-US" dirty="0">
              <a:latin typeface="微软雅黑 Light" panose="020B0502040204020203" charset="-122"/>
              <a:ea typeface="微软雅黑 Light" panose="020B0502040204020203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</a:rPr>
              <a:t>会议记录</a:t>
            </a:r>
            <a:endParaRPr lang="zh-CN" altLang="en-US" dirty="0">
              <a:latin typeface="微软雅黑 Light" panose="020B0502040204020203" charset="-122"/>
              <a:ea typeface="微软雅黑 Light" panose="020B0502040204020203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</a:rPr>
              <a:t>绩效评价</a:t>
            </a:r>
            <a:endParaRPr lang="zh-CN" altLang="en-US" dirty="0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5993676" y="3679372"/>
            <a:ext cx="0" cy="1754326"/>
          </a:xfrm>
          <a:prstGeom prst="line">
            <a:avLst/>
          </a:prstGeom>
          <a:ln w="762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chemeClr val="accent5"/>
                </a:solidFill>
              </a:rPr>
              <a:t>项目计划</a:t>
            </a:r>
            <a:endParaRPr lang="zh-CN" altLang="en-US" b="1" dirty="0">
              <a:solidFill>
                <a:schemeClr val="accent5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参考模板：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《GB856T——88》国标文档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02095" y="891268"/>
            <a:ext cx="4185032" cy="5075464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1602916" y="1158241"/>
            <a:ext cx="589084" cy="1122264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1602916" y="1"/>
            <a:ext cx="589084" cy="1158240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1602916" y="2280505"/>
            <a:ext cx="589084" cy="4577495"/>
          </a:xfrm>
          <a:prstGeom prst="rect">
            <a:avLst/>
          </a:prstGeom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项目计划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28295"/>
            <a:ext cx="10515600" cy="1362710"/>
          </a:xfrm>
        </p:spPr>
        <p:txBody>
          <a:bodyPr>
            <a:normAutofit/>
          </a:bodyPr>
          <a:lstStyle/>
          <a:p>
            <a:r>
              <a:rPr lang="zh-CN" altLang="en-US" b="1" dirty="0">
                <a:solidFill>
                  <a:schemeClr val="accent5"/>
                </a:solidFill>
              </a:rPr>
              <a:t>项目计划</a:t>
            </a:r>
            <a:endParaRPr lang="zh-CN" altLang="en-US" b="1" dirty="0">
              <a:solidFill>
                <a:schemeClr val="accent5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27810"/>
            <a:ext cx="10515600" cy="4887595"/>
          </a:xfrm>
        </p:spPr>
        <p:txBody>
          <a:bodyPr/>
          <a:lstStyle/>
          <a:p>
            <a:r>
              <a:rPr lang="en-US" altLang="zh-CN" dirty="0" err="1"/>
              <a:t>wbs</a:t>
            </a:r>
            <a:r>
              <a:rPr lang="zh-CN" altLang="en-US" dirty="0"/>
              <a:t>结构（Work Breakdown Structure）：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l="1821" t="3443" r="1212" b="4774"/>
          <a:stretch>
            <a:fillRect/>
          </a:stretch>
        </p:blipFill>
        <p:spPr>
          <a:xfrm>
            <a:off x="1147445" y="1945005"/>
            <a:ext cx="9500870" cy="473837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1602916" y="1158241"/>
            <a:ext cx="589084" cy="1122264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1602916" y="1"/>
            <a:ext cx="589084" cy="1158240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1602916" y="2280505"/>
            <a:ext cx="589084" cy="4577495"/>
          </a:xfrm>
          <a:prstGeom prst="rect">
            <a:avLst/>
          </a:prstGeom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项目计划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chemeClr val="accent5"/>
                </a:solidFill>
              </a:rPr>
              <a:t>项目团队建设</a:t>
            </a:r>
            <a:endParaRPr lang="zh-CN" altLang="en-US" b="1" dirty="0">
              <a:solidFill>
                <a:schemeClr val="accent5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1. </a:t>
            </a:r>
            <a:r>
              <a:rPr lang="zh-CN" altLang="en-US"/>
              <a:t>项目大致分工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1602916" y="1158241"/>
            <a:ext cx="589084" cy="1122264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1602916" y="1"/>
            <a:ext cx="589084" cy="1158240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1602916" y="2280505"/>
            <a:ext cx="589084" cy="4577495"/>
          </a:xfrm>
          <a:prstGeom prst="rect">
            <a:avLst/>
          </a:prstGeom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项目计划</a:t>
            </a:r>
            <a:endParaRPr lang="en-US" altLang="zh-CN" dirty="0"/>
          </a:p>
          <a:p>
            <a:pPr algn="ctr"/>
            <a:r>
              <a:rPr lang="en-US" altLang="zh-CN"/>
              <a:t>|</a:t>
            </a:r>
            <a:endParaRPr lang="en-US" altLang="zh-CN" dirty="0"/>
          </a:p>
          <a:p>
            <a:pPr algn="ctr"/>
            <a:r>
              <a:rPr lang="zh-CN" altLang="en-US" dirty="0"/>
              <a:t>团队建设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97890" y="2952115"/>
            <a:ext cx="280162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200"/>
              <a:t>谢子文</a:t>
            </a:r>
            <a:r>
              <a:rPr lang="zh-CN" altLang="en-US" sz="2400"/>
              <a:t>：</a:t>
            </a:r>
            <a:endParaRPr lang="zh-CN" altLang="en-US" sz="2400"/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/>
              <a:t>PPT精细美化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>
                <a:sym typeface="+mn-ea"/>
              </a:rPr>
              <a:t>课堂记录</a:t>
            </a:r>
            <a:endParaRPr lang="zh-CN" altLang="en-US">
              <a:sym typeface="+mn-ea"/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>
                <a:sym typeface="+mn-ea"/>
              </a:rPr>
              <a:t>甘特图制作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>
                <a:sym typeface="+mn-ea"/>
              </a:rPr>
              <a:t>技术可行性分析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>
                <a:sym typeface="+mn-ea"/>
              </a:rPr>
              <a:t>参与版本号制定</a:t>
            </a:r>
            <a:endParaRPr lang="zh-CN" altLang="en-US">
              <a:sym typeface="+mn-ea"/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>
                <a:sym typeface="+mn-ea"/>
              </a:rPr>
              <a:t>课堂记录</a:t>
            </a:r>
            <a:endParaRPr lang="zh-CN" altLang="en-US">
              <a:sym typeface="+mn-ea"/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>
                <a:sym typeface="+mn-ea"/>
              </a:rPr>
              <a:t>项目分工制定</a:t>
            </a:r>
            <a:endParaRPr lang="zh-CN" altLang="en-US"/>
          </a:p>
          <a:p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487545" y="2952115"/>
            <a:ext cx="259715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200"/>
              <a:t>黄馨</a:t>
            </a:r>
            <a:r>
              <a:rPr lang="zh-CN" altLang="en-US" sz="2400"/>
              <a:t>：</a:t>
            </a:r>
            <a:endParaRPr lang="zh-CN" altLang="en-US" sz="2400"/>
          </a:p>
          <a:p>
            <a:pPr marL="285750" indent="-285750" algn="l">
              <a:buFont typeface="Wingdings" panose="05000000000000000000" charset="0"/>
              <a:buChar char="l"/>
            </a:pPr>
            <a:r>
              <a:rPr lang="zh-CN" altLang="en-US"/>
              <a:t>收集相关模板结构</a:t>
            </a:r>
            <a:endParaRPr lang="zh-CN" altLang="en-US"/>
          </a:p>
          <a:p>
            <a:pPr marL="285750" indent="-285750" algn="l">
              <a:buFont typeface="Wingdings" panose="05000000000000000000" charset="0"/>
              <a:buChar char="l"/>
            </a:pPr>
            <a:r>
              <a:rPr lang="zh-CN" altLang="en-US"/>
              <a:t>整合相关信息</a:t>
            </a:r>
            <a:endParaRPr lang="zh-CN" altLang="en-US"/>
          </a:p>
          <a:p>
            <a:pPr marL="285750" indent="-285750" algn="l">
              <a:buFont typeface="Wingdings" panose="05000000000000000000" charset="0"/>
              <a:buChar char="l"/>
            </a:pPr>
            <a:r>
              <a:rPr lang="zh-CN" altLang="en-US"/>
              <a:t>文档第二部分编写与更新</a:t>
            </a:r>
            <a:endParaRPr lang="zh-CN" altLang="en-US"/>
          </a:p>
          <a:p>
            <a:pPr marL="285750" indent="-285750" algn="l">
              <a:buFont typeface="Wingdings" panose="05000000000000000000" charset="0"/>
              <a:buChar char="l"/>
            </a:pPr>
            <a:r>
              <a:rPr lang="zh-CN" altLang="en-US"/>
              <a:t>项目</a:t>
            </a:r>
            <a:r>
              <a:rPr lang="en-US" altLang="zh-CN"/>
              <a:t>PPT</a:t>
            </a:r>
            <a:r>
              <a:rPr lang="zh-CN" altLang="en-US"/>
              <a:t>的编写</a:t>
            </a:r>
            <a:endParaRPr lang="zh-CN" altLang="en-US"/>
          </a:p>
          <a:p>
            <a:pPr marL="285750" indent="-285750" algn="l">
              <a:buFont typeface="Wingdings" panose="05000000000000000000" charset="0"/>
              <a:buChar char="l"/>
            </a:pPr>
            <a:r>
              <a:rPr lang="zh-CN" altLang="en-US"/>
              <a:t>项目</a:t>
            </a:r>
            <a:r>
              <a:rPr lang="en-US" altLang="zh-CN"/>
              <a:t>PPT</a:t>
            </a:r>
            <a:r>
              <a:rPr lang="zh-CN" altLang="en-US"/>
              <a:t>的后续修订更新</a:t>
            </a:r>
            <a:endParaRPr lang="zh-CN" altLang="en-US"/>
          </a:p>
          <a:p>
            <a:pPr marL="285750" indent="-285750" algn="l">
              <a:buFont typeface="Wingdings" panose="05000000000000000000" charset="0"/>
              <a:buChar char="l"/>
            </a:pPr>
            <a:r>
              <a:rPr lang="en-US" altLang="zh-CN"/>
              <a:t>PPT</a:t>
            </a:r>
            <a:r>
              <a:rPr lang="zh-CN" altLang="en-US"/>
              <a:t>汇报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8189595" y="2967355"/>
            <a:ext cx="2684780" cy="2646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200"/>
              <a:t>梁泽生</a:t>
            </a:r>
            <a:r>
              <a:rPr lang="zh-CN" altLang="en-US" sz="2000"/>
              <a:t>：</a:t>
            </a:r>
            <a:endParaRPr lang="zh-CN" altLang="en-US" sz="2000"/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/>
              <a:t>国标文档下载与熟悉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/>
              <a:t>可行性分析、word文档书写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/>
              <a:t>熟悉云服务器、域名申请、SSL证书购买流程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/>
              <a:t>Git版本管理、参与项目计划ppt修改</a:t>
            </a:r>
            <a:endParaRPr lang="zh-CN" altLang="en-US"/>
          </a:p>
        </p:txBody>
      </p:sp>
    </p:spTree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chemeClr val="accent5"/>
                </a:solidFill>
              </a:rPr>
              <a:t>项目团队建设</a:t>
            </a:r>
            <a:endParaRPr lang="zh-CN" altLang="en-US" b="1" dirty="0">
              <a:solidFill>
                <a:schemeClr val="accent5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lstStyle/>
          <a:p>
            <a:r>
              <a:rPr lang="en-US" altLang="zh-CN" dirty="0"/>
              <a:t>2. </a:t>
            </a:r>
            <a:r>
              <a:rPr lang="zh-CN" altLang="en-US" dirty="0"/>
              <a:t>项目团队内部协作：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	(1)</a:t>
            </a:r>
            <a:r>
              <a:rPr lang="zh-CN" altLang="en-US" dirty="0"/>
              <a:t>协作模式：每周两次会议，主要为线下面谈，其次是网络联系（微信电话）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	(2)</a:t>
            </a:r>
            <a:r>
              <a:rPr lang="zh-CN" altLang="en-US" dirty="0"/>
              <a:t>沟通方式：每周会议、微信等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	(3)</a:t>
            </a:r>
            <a:r>
              <a:rPr lang="zh-CN" altLang="en-US" dirty="0"/>
              <a:t>邮件沟通：主送人为谢子文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	(4)</a:t>
            </a:r>
            <a:r>
              <a:rPr lang="zh-CN" altLang="en-US" dirty="0"/>
              <a:t>工作进度审核：组长约定一周两次任务成果审核初审、二审时间，并在每周三</a:t>
            </a:r>
            <a:r>
              <a:rPr lang="en-US" altLang="zh-CN" dirty="0"/>
              <a:t>/</a:t>
            </a:r>
            <a:r>
              <a:rPr lang="zh-CN" altLang="en-US" dirty="0"/>
              <a:t>五晚</a:t>
            </a:r>
            <a:r>
              <a:rPr lang="en-US" altLang="zh-CN" dirty="0"/>
              <a:t>10</a:t>
            </a:r>
            <a:r>
              <a:rPr lang="zh-CN" altLang="en-US" dirty="0"/>
              <a:t>：</a:t>
            </a:r>
            <a:r>
              <a:rPr lang="en-US" altLang="zh-CN" dirty="0"/>
              <a:t>00</a:t>
            </a:r>
            <a:r>
              <a:rPr lang="zh-CN" altLang="en-US" dirty="0"/>
              <a:t>前向组长报告学习进度和任务进度并作为组内绩效评定的条件之一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1602916" y="1158241"/>
            <a:ext cx="589084" cy="1122264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1602916" y="1"/>
            <a:ext cx="589084" cy="1158240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1602916" y="2280505"/>
            <a:ext cx="589084" cy="4577495"/>
          </a:xfrm>
          <a:prstGeom prst="rect">
            <a:avLst/>
          </a:prstGeom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项目计划</a:t>
            </a:r>
            <a:endParaRPr lang="en-US" altLang="zh-CN" dirty="0"/>
          </a:p>
          <a:p>
            <a:pPr algn="ctr"/>
            <a:r>
              <a:rPr lang="en-US" altLang="zh-CN" dirty="0"/>
              <a:t>|</a:t>
            </a:r>
            <a:endParaRPr lang="en-US" altLang="zh-CN" dirty="0"/>
          </a:p>
          <a:p>
            <a:pPr algn="ctr"/>
            <a:r>
              <a:rPr lang="zh-CN" altLang="en-US" dirty="0"/>
              <a:t>团队建设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chemeClr val="accent5"/>
                </a:solidFill>
              </a:rPr>
              <a:t>项目团队建设</a:t>
            </a:r>
            <a:endParaRPr lang="zh-CN" altLang="en-US" b="1" dirty="0">
              <a:solidFill>
                <a:schemeClr val="accent5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6774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3. </a:t>
            </a:r>
            <a:r>
              <a:rPr lang="zh-CN" altLang="en-US" dirty="0"/>
              <a:t>项目团队外部沟通与协作：</a:t>
            </a:r>
            <a:endParaRPr lang="en-US" altLang="zh-CN" dirty="0"/>
          </a:p>
          <a:p>
            <a:pPr lvl="1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380" dirty="0"/>
              <a:t>与老师之间的沟通方式包括</a:t>
            </a:r>
            <a:r>
              <a:rPr lang="zh-CN" altLang="en-US" sz="2040" dirty="0"/>
              <a:t>：</a:t>
            </a:r>
            <a:endParaRPr lang="en-US" altLang="zh-CN" dirty="0"/>
          </a:p>
          <a:p>
            <a:pPr marL="1371600" lvl="3" indent="0">
              <a:lnSpc>
                <a:spcPct val="150000"/>
              </a:lnSpc>
              <a:buNone/>
            </a:pPr>
            <a:r>
              <a:rPr lang="en-US" altLang="zh-CN" sz="2160" dirty="0"/>
              <a:t>(1)</a:t>
            </a:r>
            <a:r>
              <a:rPr lang="zh-CN" altLang="en-US" sz="2160" dirty="0"/>
              <a:t>正式沟通方式：展示</a:t>
            </a:r>
            <a:r>
              <a:rPr lang="en-US" altLang="zh-CN" sz="2160" dirty="0"/>
              <a:t>PPT</a:t>
            </a:r>
            <a:r>
              <a:rPr lang="zh-CN" altLang="en-US" sz="2160" dirty="0"/>
              <a:t>，</a:t>
            </a:r>
            <a:r>
              <a:rPr lang="zh-CN" altLang="en-US" sz="2160" dirty="0"/>
              <a:t>评审会议</a:t>
            </a:r>
            <a:endParaRPr lang="en-US" altLang="zh-CN" sz="2160" dirty="0"/>
          </a:p>
          <a:p>
            <a:pPr marL="1371600" lvl="3" indent="0">
              <a:lnSpc>
                <a:spcPct val="150000"/>
              </a:lnSpc>
              <a:buNone/>
            </a:pPr>
            <a:r>
              <a:rPr lang="en-US" altLang="zh-CN" sz="2160" dirty="0"/>
              <a:t>(2)</a:t>
            </a:r>
            <a:r>
              <a:rPr lang="zh-CN" altLang="en-US" sz="2160" dirty="0"/>
              <a:t>非正式沟通方式：线下面谈</a:t>
            </a:r>
            <a:endParaRPr lang="en-US" altLang="zh-CN" sz="2160" dirty="0"/>
          </a:p>
          <a:p>
            <a:pPr lvl="1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380" dirty="0"/>
              <a:t>与典型用户之间的沟通方式包括：</a:t>
            </a:r>
            <a:endParaRPr lang="en-US" altLang="zh-CN" sz="2380" dirty="0"/>
          </a:p>
          <a:p>
            <a:pPr marL="1371600" lvl="3" indent="0">
              <a:lnSpc>
                <a:spcPct val="150000"/>
              </a:lnSpc>
              <a:buNone/>
            </a:pPr>
            <a:r>
              <a:rPr lang="en-US" altLang="zh-CN" sz="2160" dirty="0"/>
              <a:t>(1)</a:t>
            </a:r>
            <a:r>
              <a:rPr lang="zh-CN" altLang="en-US" sz="2160" dirty="0"/>
              <a:t>线上沟通：微信、钉钉</a:t>
            </a:r>
            <a:endParaRPr lang="en-US" altLang="zh-CN" sz="2160" dirty="0"/>
          </a:p>
          <a:p>
            <a:pPr marL="1371600" lvl="3" indent="0">
              <a:lnSpc>
                <a:spcPct val="150000"/>
              </a:lnSpc>
              <a:buNone/>
            </a:pPr>
            <a:r>
              <a:rPr lang="en-US" altLang="zh-CN" sz="2160" dirty="0"/>
              <a:t>(2)</a:t>
            </a:r>
            <a:r>
              <a:rPr lang="zh-CN" altLang="en-US" sz="2160" dirty="0"/>
              <a:t>线下面谈：地点：寝室、食堂</a:t>
            </a:r>
            <a:endParaRPr lang="en-US" altLang="zh-CN" sz="2160" dirty="0"/>
          </a:p>
          <a:p>
            <a:endParaRPr lang="zh-CN" altLang="en-US" sz="2160" dirty="0"/>
          </a:p>
        </p:txBody>
      </p:sp>
      <p:sp>
        <p:nvSpPr>
          <p:cNvPr id="5" name="矩形 4"/>
          <p:cNvSpPr/>
          <p:nvPr/>
        </p:nvSpPr>
        <p:spPr>
          <a:xfrm>
            <a:off x="11602916" y="1158241"/>
            <a:ext cx="589084" cy="1122264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1602916" y="1"/>
            <a:ext cx="589084" cy="1158240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1602916" y="2280505"/>
            <a:ext cx="589084" cy="4577495"/>
          </a:xfrm>
          <a:prstGeom prst="rect">
            <a:avLst/>
          </a:prstGeom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项目计划</a:t>
            </a:r>
            <a:endParaRPr lang="en-US" altLang="zh-CN" dirty="0"/>
          </a:p>
          <a:p>
            <a:pPr algn="ctr"/>
            <a:r>
              <a:rPr lang="en-US" altLang="zh-CN" dirty="0"/>
              <a:t>|</a:t>
            </a:r>
            <a:endParaRPr lang="en-US" altLang="zh-CN" dirty="0"/>
          </a:p>
          <a:p>
            <a:pPr algn="ctr"/>
            <a:r>
              <a:rPr lang="zh-CN" altLang="en-US" dirty="0"/>
              <a:t>团队建设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chemeClr val="accent5"/>
                </a:solidFill>
              </a:rPr>
              <a:t>甘特图</a:t>
            </a:r>
            <a:endParaRPr lang="zh-CN" altLang="en-US" b="1" dirty="0">
              <a:solidFill>
                <a:schemeClr val="accent5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602916" y="1158241"/>
            <a:ext cx="589084" cy="1122264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1602916" y="1"/>
            <a:ext cx="589084" cy="1158240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1602916" y="2280505"/>
            <a:ext cx="589084" cy="4577495"/>
          </a:xfrm>
          <a:prstGeom prst="rect">
            <a:avLst/>
          </a:prstGeom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项目计划</a:t>
            </a:r>
            <a:endParaRPr lang="en-US" altLang="zh-CN" dirty="0"/>
          </a:p>
          <a:p>
            <a:pPr algn="ctr"/>
            <a:r>
              <a:rPr lang="en-US" altLang="zh-CN" dirty="0"/>
              <a:t>|</a:t>
            </a:r>
            <a:endParaRPr lang="en-US" altLang="zh-CN" dirty="0"/>
          </a:p>
          <a:p>
            <a:pPr algn="ctr"/>
            <a:r>
              <a:rPr lang="zh-CN" altLang="en-US" dirty="0"/>
              <a:t>甘特图</a:t>
            </a:r>
            <a:endParaRPr lang="zh-CN" altLang="en-US" dirty="0"/>
          </a:p>
        </p:txBody>
      </p:sp>
      <p:pic>
        <p:nvPicPr>
          <p:cNvPr id="11" name="图片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10030" y="1327150"/>
            <a:ext cx="8460105" cy="43516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030" y="5678805"/>
            <a:ext cx="8460105" cy="8489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33279" y="2620397"/>
            <a:ext cx="3350080" cy="1156381"/>
          </a:xfrm>
        </p:spPr>
        <p:txBody>
          <a:bodyPr>
            <a:noAutofit/>
          </a:bodyPr>
          <a:lstStyle/>
          <a:p>
            <a:r>
              <a:rPr lang="zh-CN" altLang="en-US" sz="6000" b="1" dirty="0"/>
              <a:t>项目概述</a:t>
            </a:r>
            <a:endParaRPr lang="zh-CN" altLang="en-US" sz="6000" b="1" dirty="0"/>
          </a:p>
        </p:txBody>
      </p:sp>
      <p:sp>
        <p:nvSpPr>
          <p:cNvPr id="18" name="矩形 17"/>
          <p:cNvSpPr/>
          <p:nvPr/>
        </p:nvSpPr>
        <p:spPr>
          <a:xfrm>
            <a:off x="11602916" y="4577496"/>
            <a:ext cx="589084" cy="1148494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1602916" y="0"/>
            <a:ext cx="589084" cy="4577495"/>
          </a:xfrm>
          <a:prstGeom prst="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项目概述</a:t>
            </a:r>
            <a:endParaRPr lang="en-US" altLang="zh-CN" dirty="0"/>
          </a:p>
        </p:txBody>
      </p:sp>
      <p:sp>
        <p:nvSpPr>
          <p:cNvPr id="22" name="矩形 21"/>
          <p:cNvSpPr/>
          <p:nvPr/>
        </p:nvSpPr>
        <p:spPr>
          <a:xfrm>
            <a:off x="11602916" y="5725990"/>
            <a:ext cx="589084" cy="1132011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855027" y="1912511"/>
            <a:ext cx="17721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Part 1</a:t>
            </a:r>
            <a:endParaRPr lang="zh-CN" altLang="en-US" sz="4000" dirty="0"/>
          </a:p>
        </p:txBody>
      </p:sp>
      <p:sp>
        <p:nvSpPr>
          <p:cNvPr id="9" name="文本框 8"/>
          <p:cNvSpPr txBox="1"/>
          <p:nvPr/>
        </p:nvSpPr>
        <p:spPr>
          <a:xfrm>
            <a:off x="5843451" y="3712969"/>
            <a:ext cx="246779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>
              <a:buNone/>
            </a:pP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</a:rPr>
              <a:t>项目基本信息</a:t>
            </a:r>
            <a:endParaRPr lang="zh-CN" altLang="en-US" dirty="0">
              <a:latin typeface="微软雅黑 Light" panose="020B0502040204020203" charset="-122"/>
              <a:ea typeface="微软雅黑 Light" panose="020B0502040204020203" charset="-122"/>
            </a:endParaRPr>
          </a:p>
          <a:p>
            <a:pPr marL="457200" lvl="1" indent="0">
              <a:buNone/>
            </a:pP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</a:rPr>
              <a:t>项目用户</a:t>
            </a:r>
            <a:endParaRPr lang="zh-CN" altLang="en-US" dirty="0">
              <a:latin typeface="微软雅黑 Light" panose="020B0502040204020203" charset="-122"/>
              <a:ea typeface="微软雅黑 Light" panose="020B0502040204020203" charset="-122"/>
            </a:endParaRPr>
          </a:p>
          <a:p>
            <a:pPr marL="457200" lvl="1" indent="0">
              <a:buNone/>
            </a:pP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</a:rPr>
              <a:t>项目功能总述</a:t>
            </a:r>
            <a:endParaRPr lang="zh-CN" altLang="en-US" dirty="0">
              <a:latin typeface="微软雅黑 Light" panose="020B0502040204020203" charset="-122"/>
              <a:ea typeface="微软雅黑 Light" panose="020B0502040204020203" charset="-122"/>
            </a:endParaRPr>
          </a:p>
          <a:p>
            <a:pPr marL="457200" lvl="1" indent="0">
              <a:buNone/>
            </a:pP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</a:rPr>
              <a:t>项目技术实现</a:t>
            </a:r>
            <a:endParaRPr lang="zh-CN" altLang="en-US" dirty="0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6041028" y="3776778"/>
            <a:ext cx="0" cy="113652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26695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b="1" dirty="0">
                <a:solidFill>
                  <a:schemeClr val="accent5"/>
                </a:solidFill>
              </a:rPr>
              <a:t>预算</a:t>
            </a:r>
            <a:endParaRPr lang="zh-CN" altLang="en-US" b="1" dirty="0">
              <a:solidFill>
                <a:schemeClr val="accent5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32560"/>
            <a:ext cx="10515600" cy="5198745"/>
          </a:xfrm>
        </p:spPr>
        <p:txBody>
          <a:bodyPr>
            <a:normAutofit fontScale="95000" lnSpcReduction="10000"/>
          </a:bodyPr>
          <a:lstStyle/>
          <a:p>
            <a:r>
              <a:rPr lang="zh-CN" altLang="en-US" dirty="0"/>
              <a:t>项目整体预算：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基本硬件：小组内三人每人的笔记本电脑均安装了合适的开发</a:t>
            </a:r>
            <a:endParaRPr lang="en-US" altLang="zh-CN" dirty="0" err="1"/>
          </a:p>
          <a:p>
            <a:pPr marL="0" indent="0">
              <a:buNone/>
            </a:pPr>
            <a:r>
              <a:rPr lang="en-US" altLang="zh-CN" dirty="0" err="1"/>
              <a:t>环境，网络通常，状态良好</a:t>
            </a:r>
            <a:r>
              <a:rPr lang="en-US" altLang="zh-CN" dirty="0"/>
              <a:t>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开发软件均使用开源或通过教育认证予以个人学习免费使用</a:t>
            </a:r>
            <a:r>
              <a:rPr lang="en-US" altLang="zh-CN" dirty="0"/>
              <a:t>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开发成本</a:t>
            </a:r>
            <a:r>
              <a:rPr lang="en-US" altLang="zh-CN" dirty="0"/>
              <a:t>：	腾讯云服务器1核2G租用6月 54元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	50G云数据库MySql 6月 18元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人力资源薪资</a:t>
            </a:r>
            <a:r>
              <a:rPr lang="en-US" altLang="zh-CN" dirty="0"/>
              <a:t>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         据私营单位开发人员每小时薪资40.85元 ，小组成员3人，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每日均工作3小时，并每周开会2*4小时，总人员周工作小时为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87小时，从项目伊始至结束共111天，15.8周，总预算计为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56,152.41元</a:t>
            </a:r>
            <a:r>
              <a:rPr lang="zh-CN" altLang="en-US" dirty="0"/>
              <a:t>，</a:t>
            </a:r>
            <a:r>
              <a:rPr lang="en-US" altLang="zh-CN" dirty="0"/>
              <a:t>总设计资金计算为56224.41元</a:t>
            </a:r>
            <a:r>
              <a:rPr lang="zh-CN" altLang="en-US" dirty="0"/>
              <a:t>。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1602916" y="1158241"/>
            <a:ext cx="589084" cy="1122264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1602916" y="1"/>
            <a:ext cx="589084" cy="1158240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1602916" y="2280505"/>
            <a:ext cx="589084" cy="4577495"/>
          </a:xfrm>
          <a:prstGeom prst="rect">
            <a:avLst/>
          </a:prstGeom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项目计划</a:t>
            </a:r>
            <a:endParaRPr lang="en-US" altLang="zh-CN" dirty="0"/>
          </a:p>
          <a:p>
            <a:pPr algn="ctr"/>
            <a:r>
              <a:rPr lang="en-US" altLang="zh-CN" dirty="0"/>
              <a:t>|</a:t>
            </a:r>
            <a:endParaRPr lang="en-US" altLang="zh-CN" dirty="0"/>
          </a:p>
          <a:p>
            <a:pPr algn="ctr"/>
            <a:r>
              <a:rPr lang="zh-CN" altLang="en-US" dirty="0"/>
              <a:t>预算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chemeClr val="accent5"/>
                </a:solidFill>
              </a:rPr>
              <a:t>会议记录</a:t>
            </a:r>
            <a:endParaRPr lang="zh-CN" altLang="en-US" b="1" dirty="0">
              <a:solidFill>
                <a:schemeClr val="accent5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048794" cy="100466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zh-CN" altLang="en-US" sz="2000" dirty="0"/>
          </a:p>
          <a:p>
            <a:pPr marL="0" indent="0">
              <a:buNone/>
            </a:pPr>
            <a:r>
              <a:rPr lang="zh-CN" altLang="en-US" sz="2000" dirty="0"/>
              <a:t>每周都有开会，并且将相关文档和会议纪要上传至</a:t>
            </a:r>
            <a:r>
              <a:rPr lang="en-US" altLang="zh-CN" sz="2000" dirty="0"/>
              <a:t>GitHub</a:t>
            </a:r>
            <a:endParaRPr lang="en-US" altLang="zh-CN" sz="2000" dirty="0"/>
          </a:p>
        </p:txBody>
      </p:sp>
      <p:pic>
        <p:nvPicPr>
          <p:cNvPr id="5" name="内容占位符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01155" y="474028"/>
            <a:ext cx="4652645" cy="570293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940" y="3244273"/>
            <a:ext cx="6165215" cy="2448774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1602916" y="1158241"/>
            <a:ext cx="589084" cy="1122264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1602916" y="1"/>
            <a:ext cx="589084" cy="1158240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1602916" y="2280505"/>
            <a:ext cx="589084" cy="4577495"/>
          </a:xfrm>
          <a:prstGeom prst="rect">
            <a:avLst/>
          </a:prstGeom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项目计划</a:t>
            </a:r>
            <a:endParaRPr lang="en-US" altLang="zh-CN" dirty="0"/>
          </a:p>
          <a:p>
            <a:pPr algn="ctr"/>
            <a:r>
              <a:rPr lang="en-US" altLang="zh-CN" dirty="0"/>
              <a:t>|</a:t>
            </a:r>
            <a:endParaRPr lang="en-US" altLang="zh-CN" dirty="0"/>
          </a:p>
          <a:p>
            <a:pPr algn="ctr"/>
            <a:r>
              <a:rPr lang="zh-CN" altLang="en-US" dirty="0"/>
              <a:t>会议记录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chemeClr val="accent5"/>
                </a:solidFill>
              </a:rPr>
              <a:t>绩效评价（打分）</a:t>
            </a:r>
            <a:endParaRPr lang="zh-CN" altLang="en-US" b="1" dirty="0">
              <a:solidFill>
                <a:schemeClr val="accent5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602916" y="1158241"/>
            <a:ext cx="589084" cy="1122264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1602916" y="1"/>
            <a:ext cx="589084" cy="1158240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1602916" y="2280505"/>
            <a:ext cx="589084" cy="4577495"/>
          </a:xfrm>
          <a:prstGeom prst="rect">
            <a:avLst/>
          </a:prstGeom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项目计划</a:t>
            </a:r>
            <a:endParaRPr lang="en-US" altLang="zh-CN" dirty="0"/>
          </a:p>
          <a:p>
            <a:pPr algn="ctr"/>
            <a:r>
              <a:rPr lang="en-US" altLang="zh-CN" dirty="0"/>
              <a:t>|</a:t>
            </a:r>
            <a:endParaRPr lang="en-US" altLang="zh-CN" dirty="0"/>
          </a:p>
          <a:p>
            <a:pPr algn="ctr"/>
            <a:r>
              <a:rPr lang="zh-CN" altLang="en-US"/>
              <a:t>绩效评价</a:t>
            </a:r>
            <a:endParaRPr lang="en-US" altLang="zh-CN" dirty="0"/>
          </a:p>
        </p:txBody>
      </p:sp>
      <p:pic>
        <p:nvPicPr>
          <p:cNvPr id="8" name="内容占位符 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70840" y="1420495"/>
            <a:ext cx="11073765" cy="485140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参考文献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[1] 《软件工程导论》清华大学出版社，张海藩、牟永敏编著</a:t>
            </a:r>
            <a:endParaRPr lang="zh-CN" altLang="en-US" dirty="0"/>
          </a:p>
          <a:p>
            <a:r>
              <a:rPr lang="zh-CN" altLang="en-US" dirty="0"/>
              <a:t>[2] 《产品分析：Forest 专注森林》：</a:t>
            </a:r>
            <a:r>
              <a:rPr lang="zh-CN" altLang="en-US" u="sng" dirty="0">
                <a:solidFill>
                  <a:schemeClr val="accent1">
                    <a:lumMod val="75000"/>
                  </a:schemeClr>
                </a:solidFill>
              </a:rPr>
              <a:t>http://www.woshipm.com/evaluating/1053804.html</a:t>
            </a:r>
            <a:endParaRPr lang="zh-CN" altLang="en-US" dirty="0"/>
          </a:p>
          <a:p>
            <a:r>
              <a:rPr lang="zh-CN" altLang="en-US" dirty="0"/>
              <a:t>[3] 微信开发者工具</a:t>
            </a:r>
            <a:r>
              <a:rPr lang="zh-CN" altLang="en-US" u="sng" dirty="0">
                <a:solidFill>
                  <a:schemeClr val="accent1">
                    <a:lumMod val="75000"/>
                  </a:schemeClr>
                </a:solidFill>
              </a:rPr>
              <a:t>https://developers.weixin.qq.com/miniprogram/dev/framework/quickstart/getstart.html</a:t>
            </a:r>
            <a:endParaRPr lang="zh-CN" altLang="en-US" dirty="0"/>
          </a:p>
          <a:p>
            <a:r>
              <a:rPr lang="zh-CN" altLang="en-US" dirty="0"/>
              <a:t>[4]《微信小程序开发零基础入门》 电子工业出版社</a:t>
            </a:r>
            <a:endParaRPr lang="zh-CN" altLang="en-US" dirty="0"/>
          </a:p>
          <a:p>
            <a:r>
              <a:rPr lang="zh-CN" altLang="en-US" dirty="0"/>
              <a:t>[5]《GB856T——88》国标文档</a:t>
            </a:r>
            <a:endParaRPr lang="en-US" altLang="zh-CN" dirty="0"/>
          </a:p>
          <a:p>
            <a:r>
              <a:rPr lang="en-US" altLang="zh-CN" dirty="0"/>
              <a:t>[6] </a:t>
            </a:r>
            <a:r>
              <a:rPr lang="zh-CN" altLang="zh-CN" dirty="0"/>
              <a:t>从</a:t>
            </a:r>
            <a:r>
              <a:rPr lang="en-US" altLang="zh-CN" dirty="0"/>
              <a:t>0</a:t>
            </a:r>
            <a:r>
              <a:rPr lang="zh-CN" altLang="zh-CN" dirty="0"/>
              <a:t>开始搭建微信小程序</a:t>
            </a:r>
            <a:r>
              <a:rPr lang="en-US" altLang="zh-CN" dirty="0"/>
              <a:t>(</a:t>
            </a:r>
            <a:r>
              <a:rPr lang="zh-CN" altLang="zh-CN" dirty="0"/>
              <a:t>前后端</a:t>
            </a:r>
            <a:r>
              <a:rPr lang="en-US" altLang="zh-CN" dirty="0"/>
              <a:t>)</a:t>
            </a:r>
            <a:r>
              <a:rPr lang="zh-CN" altLang="zh-CN" dirty="0"/>
              <a:t>的全过程 </a:t>
            </a:r>
            <a:r>
              <a:rPr lang="en-US" altLang="zh-CN" dirty="0"/>
              <a:t>| </a:t>
            </a:r>
            <a:r>
              <a:rPr lang="zh-CN" altLang="zh-CN" dirty="0"/>
              <a:t>随猿记</a:t>
            </a:r>
            <a:r>
              <a:rPr lang="en-US" altLang="zh-CN" u="sng" dirty="0">
                <a:hlinkClick r:id="rId1"/>
              </a:rPr>
              <a:t>http://www.jackielee.cn/posts/2f5be4ff.html</a:t>
            </a:r>
            <a:endParaRPr lang="en-US" altLang="zh-CN" u="sng" dirty="0">
              <a:hlinkClick r:id="rId1"/>
            </a:endParaRPr>
          </a:p>
          <a:p>
            <a:pPr marL="0" indent="0">
              <a:buNone/>
            </a:pPr>
            <a:endParaRPr lang="zh-CN" altLang="zh-CN" dirty="0"/>
          </a:p>
        </p:txBody>
      </p:sp>
    </p:spTree>
  </p:cSld>
  <p:clrMapOvr>
    <a:masterClrMapping/>
  </p:clrMapOvr>
  <p:transition spd="slow"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参考文献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69695"/>
            <a:ext cx="10515600" cy="5402580"/>
          </a:xfrm>
        </p:spPr>
        <p:txBody>
          <a:bodyPr>
            <a:normAutofit fontScale="40000"/>
          </a:bodyPr>
          <a:lstStyle/>
          <a:p>
            <a:r>
              <a:rPr lang="zh-CN" altLang="en-US" sz="7000" dirty="0"/>
              <a:t>[7] git从远程下载项目到本地以及本地提交远程</a:t>
            </a:r>
            <a:endParaRPr lang="zh-CN" altLang="en-US" sz="7000" dirty="0"/>
          </a:p>
          <a:p>
            <a:pPr marL="0" indent="0">
              <a:buNone/>
            </a:pPr>
            <a:r>
              <a:rPr lang="zh-CN" altLang="en-US" dirty="0"/>
              <a:t>      </a:t>
            </a:r>
            <a:r>
              <a:rPr lang="zh-CN" altLang="en-US" sz="4000" dirty="0"/>
              <a:t> </a:t>
            </a:r>
            <a:r>
              <a:rPr lang="zh-CN" altLang="en-US" sz="4000" dirty="0">
                <a:solidFill>
                  <a:schemeClr val="accent1">
                    <a:lumMod val="75000"/>
                  </a:schemeClr>
                </a:solidFill>
              </a:rPr>
              <a:t>https://blog.csdn.net/qq_38133341/article/details/82189302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zh-CN" altLang="en-US" sz="7000" dirty="0"/>
              <a:t>[8] 如何用github进行代码库的版本管理：</a:t>
            </a:r>
            <a:endParaRPr lang="zh-CN" altLang="en-US" sz="7000" dirty="0"/>
          </a:p>
          <a:p>
            <a:pPr marL="0" indent="0">
              <a:buNone/>
            </a:pPr>
            <a:r>
              <a:rPr dirty="0">
                <a:solidFill>
                  <a:schemeClr val="accent1">
                    <a:lumMod val="75000"/>
                  </a:schemeClr>
                </a:solidFill>
              </a:rPr>
              <a:t>     </a:t>
            </a:r>
            <a:r>
              <a:rPr sz="4000" u="sng" dirty="0">
                <a:solidFill>
                  <a:schemeClr val="accent1">
                    <a:lumMod val="75000"/>
                  </a:schemeClr>
                </a:solidFill>
              </a:rPr>
              <a:t>https://blog.csdn.net/zhouhuaman/article/details/88598786</a:t>
            </a:r>
            <a:endParaRPr sz="4000" u="sng" dirty="0">
              <a:solidFill>
                <a:schemeClr val="accent1">
                  <a:lumMod val="75000"/>
                </a:schemeClr>
              </a:solidFill>
            </a:endParaRPr>
          </a:p>
          <a:p>
            <a:pPr marL="228600" lvl="0" indent="-228600">
              <a:buFont typeface="Arial" panose="020B0604020202020204" pitchFamily="34" charset="0"/>
              <a:buChar char="•"/>
            </a:pPr>
            <a:r>
              <a:rPr lang="zh-CN" altLang="en-US" sz="7000" dirty="0">
                <a:solidFill>
                  <a:schemeClr val="tx1"/>
                </a:solidFill>
              </a:rPr>
              <a:t>[9] 腾讯云官网</a:t>
            </a:r>
            <a:endParaRPr lang="zh-CN" altLang="en-US" sz="7000" dirty="0">
              <a:solidFill>
                <a:schemeClr val="tx1"/>
              </a:solidFill>
            </a:endParaRPr>
          </a:p>
          <a:p>
            <a:pPr marL="0" lvl="0" indent="0">
              <a:buFont typeface="Arial" panose="020B0604020202020204" pitchFamily="34" charset="0"/>
              <a:buNone/>
            </a:pPr>
            <a:r>
              <a:rPr lang="zh-CN" altLang="en-US" sz="4000" dirty="0">
                <a:solidFill>
                  <a:schemeClr val="accent1">
                    <a:lumMod val="75000"/>
                  </a:schemeClr>
                </a:solidFill>
              </a:rPr>
              <a:t>     </a:t>
            </a:r>
            <a:r>
              <a:rPr lang="zh-CN" altLang="en-US" sz="4000" u="sng" dirty="0">
                <a:solidFill>
                  <a:schemeClr val="accent1">
                    <a:lumMod val="75000"/>
                  </a:schemeClr>
                </a:solidFill>
              </a:rPr>
              <a:t>https://developers.weixin.qq.com/miniprogram/dev/framework/quickstart/getstart.html</a:t>
            </a:r>
            <a:endParaRPr lang="zh-CN" altLang="en-US" sz="4000" dirty="0"/>
          </a:p>
          <a:p>
            <a:r>
              <a:rPr lang="zh-CN" altLang="en-US" sz="7000" dirty="0"/>
              <a:t>[10] WBS：工作分解结构（WorkBreakdownStructure）</a:t>
            </a:r>
            <a:endParaRPr lang="zh-CN" altLang="en-US" sz="7000" dirty="0"/>
          </a:p>
          <a:p>
            <a:pPr marL="0" indent="0">
              <a:buNone/>
            </a:pPr>
            <a:r>
              <a:rPr lang="zh-CN" altLang="en-US" dirty="0"/>
              <a:t>   </a:t>
            </a:r>
            <a:r>
              <a:rPr lang="zh-CN" altLang="en-US" sz="4000" u="sng" dirty="0">
                <a:solidFill>
                  <a:schemeClr val="accent1">
                    <a:lumMod val="75000"/>
                  </a:schemeClr>
                </a:solidFill>
              </a:rPr>
              <a:t>   https://cloud.tencent.com/</a:t>
            </a:r>
            <a:endParaRPr lang="zh-CN" altLang="en-US" dirty="0"/>
          </a:p>
          <a:p>
            <a:r>
              <a:rPr lang="zh-CN" altLang="en-US" sz="7000" dirty="0"/>
              <a:t>[11] 可行性分析应包括哪三方面</a:t>
            </a:r>
            <a:endParaRPr lang="zh-CN" altLang="en-US" sz="7000" dirty="0"/>
          </a:p>
          <a:p>
            <a:pPr marL="0" indent="0">
              <a:buNone/>
            </a:pPr>
            <a:r>
              <a:rPr lang="zh-CN" altLang="en-US" dirty="0"/>
              <a:t>     </a:t>
            </a:r>
            <a:r>
              <a:rPr lang="zh-CN" altLang="en-US" sz="4000" u="sng" dirty="0">
                <a:solidFill>
                  <a:schemeClr val="accent1">
                    <a:lumMod val="75000"/>
                  </a:schemeClr>
                </a:solidFill>
              </a:rPr>
              <a:t>https://zhidao.baidu.com/question/2137976698706854108.html</a:t>
            </a:r>
            <a:endParaRPr lang="zh-CN" altLang="en-US" dirty="0"/>
          </a:p>
          <a:p>
            <a:r>
              <a:rPr altLang="zh-CN" sz="7000" dirty="0"/>
              <a:t>[12]《项目管理知识体系指南（PMBOK指南）第6版》</a:t>
            </a:r>
            <a:endParaRPr lang="en-US" altLang="zh-CN" sz="7000" u="sng" dirty="0">
              <a:hlinkClick r:id="rId1"/>
            </a:endParaRPr>
          </a:p>
          <a:p>
            <a:pPr marL="0" indent="0">
              <a:buNone/>
            </a:pPr>
            <a:endParaRPr lang="zh-CN" altLang="zh-CN" sz="7000" dirty="0"/>
          </a:p>
        </p:txBody>
      </p:sp>
    </p:spTree>
  </p:cSld>
  <p:clrMapOvr>
    <a:masterClrMapping/>
  </p:clrMapOvr>
  <p:transition spd="slow"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793273" y="3013501"/>
            <a:ext cx="26054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latin typeface="微软雅黑 Light" panose="020B0502040204020203" charset="-122"/>
                <a:ea typeface="微软雅黑 Light" panose="020B0502040204020203" charset="-122"/>
              </a:rPr>
              <a:t>Thanks.</a:t>
            </a:r>
            <a:endParaRPr lang="zh-CN" altLang="en-US" sz="4800" dirty="0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7189177" cy="1325563"/>
          </a:xfrm>
        </p:spPr>
        <p:txBody>
          <a:bodyPr/>
          <a:lstStyle/>
          <a:p>
            <a:r>
              <a:rPr lang="zh-CN" altLang="en-US" b="1" dirty="0">
                <a:solidFill>
                  <a:schemeClr val="accent2"/>
                </a:solidFill>
              </a:rPr>
              <a:t>项目基本信息</a:t>
            </a:r>
            <a:endParaRPr lang="zh-CN" altLang="en-US" b="1" dirty="0">
              <a:solidFill>
                <a:schemeClr val="accent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26870"/>
            <a:ext cx="10515600" cy="4866005"/>
          </a:xfrm>
        </p:spPr>
        <p:txBody>
          <a:bodyPr/>
          <a:lstStyle/>
          <a:p>
            <a:r>
              <a:rPr lang="en-US" altLang="zh-CN" dirty="0"/>
              <a:t>(1)</a:t>
            </a:r>
            <a:r>
              <a:rPr lang="zh-CN" altLang="en-US" dirty="0"/>
              <a:t>项目的任务提出者：</a:t>
            </a:r>
            <a:endParaRPr lang="zh-CN" altLang="en-US" dirty="0"/>
          </a:p>
          <a:p>
            <a:pPr marL="0" lvl="1" indent="0">
              <a:buNone/>
            </a:pPr>
            <a:r>
              <a:rPr lang="en-US" altLang="zh-CN" dirty="0">
                <a:sym typeface="+mn-ea"/>
              </a:rPr>
              <a:t>	</a:t>
            </a:r>
            <a:r>
              <a:rPr lang="zh-CN" altLang="en-US" sz="2800" dirty="0">
                <a:sym typeface="+mn-ea"/>
              </a:rPr>
              <a:t>杨枨</a:t>
            </a:r>
            <a:endParaRPr lang="en-US" altLang="zh-CN" dirty="0"/>
          </a:p>
          <a:p>
            <a:endParaRPr lang="zh-CN" altLang="en-US" dirty="0"/>
          </a:p>
          <a:p>
            <a:r>
              <a:rPr lang="en-US" altLang="zh-CN" dirty="0"/>
              <a:t>(2)</a:t>
            </a:r>
            <a:r>
              <a:rPr lang="zh-CN" altLang="en-US" dirty="0"/>
              <a:t>项目的开发者及联系方式：</a:t>
            </a:r>
            <a:endParaRPr lang="zh-CN" altLang="en-US" dirty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endParaRPr lang="zh-CN" altLang="en-US" dirty="0"/>
          </a:p>
          <a:p>
            <a:pPr lvl="1"/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11602916" y="4577496"/>
            <a:ext cx="589084" cy="1148494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1602916" y="0"/>
            <a:ext cx="589084" cy="4577495"/>
          </a:xfrm>
          <a:prstGeom prst="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项目概述</a:t>
            </a:r>
            <a:endParaRPr lang="en-US" altLang="zh-CN" dirty="0"/>
          </a:p>
          <a:p>
            <a:pPr algn="ctr"/>
            <a:r>
              <a:rPr lang="en-US" altLang="zh-CN" dirty="0"/>
              <a:t>|</a:t>
            </a:r>
            <a:endParaRPr lang="en-US" altLang="zh-CN" dirty="0"/>
          </a:p>
          <a:p>
            <a:pPr algn="ctr"/>
            <a:r>
              <a:rPr lang="zh-CN" altLang="en-US" dirty="0"/>
              <a:t>项目基本信息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1602916" y="5725989"/>
            <a:ext cx="589084" cy="1132011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8" name="表格 7"/>
          <p:cNvGraphicFramePr/>
          <p:nvPr>
            <p:custDataLst>
              <p:tags r:id="rId1"/>
            </p:custDataLst>
          </p:nvPr>
        </p:nvGraphicFramePr>
        <p:xfrm>
          <a:off x="1424940" y="4035425"/>
          <a:ext cx="8709660" cy="169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3220"/>
                <a:gridCol w="2903220"/>
                <a:gridCol w="2903220"/>
              </a:tblGrid>
              <a:tr h="4229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rgbClr val="646464"/>
                          </a:solidFill>
                        </a:rPr>
                        <a:t>姓名</a:t>
                      </a:r>
                      <a:endParaRPr lang="zh-CN" altLang="en-US">
                        <a:solidFill>
                          <a:srgbClr val="646464"/>
                        </a:solidFill>
                      </a:endParaRPr>
                    </a:p>
                  </a:txBody>
                  <a:tcPr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rgbClr val="646464"/>
                          </a:solidFill>
                        </a:rPr>
                        <a:t>电话（微信</a:t>
                      </a:r>
                      <a:r>
                        <a:rPr lang="zh-CN" altLang="en-US">
                          <a:solidFill>
                            <a:srgbClr val="646464"/>
                          </a:solidFill>
                        </a:rPr>
                        <a:t>）</a:t>
                      </a:r>
                      <a:endParaRPr lang="zh-CN" altLang="en-US">
                        <a:solidFill>
                          <a:srgbClr val="646464"/>
                        </a:solidFill>
                      </a:endParaRPr>
                    </a:p>
                  </a:txBody>
                  <a:tcPr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rgbClr val="646464"/>
                          </a:solidFill>
                        </a:rPr>
                        <a:t>邮箱</a:t>
                      </a:r>
                      <a:endParaRPr lang="zh-CN" altLang="en-US">
                        <a:solidFill>
                          <a:srgbClr val="646464"/>
                        </a:solidFill>
                      </a:endParaRPr>
                    </a:p>
                  </a:txBody>
                  <a:tcPr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2291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646464"/>
                          </a:solidFill>
                        </a:rPr>
                        <a:t>谢子文</a:t>
                      </a:r>
                      <a:endParaRPr lang="zh-CN" altLang="en-US">
                        <a:solidFill>
                          <a:srgbClr val="646464"/>
                        </a:solidFill>
                      </a:endParaRPr>
                    </a:p>
                  </a:txBody>
                  <a:tcPr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404040"/>
                          </a:solidFill>
                        </a:rPr>
                        <a:t>13656654236</a:t>
                      </a:r>
                      <a:endParaRPr lang="en-US" altLang="zh-CN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404040"/>
                          </a:solidFill>
                        </a:rPr>
                        <a:t>31809172@stu.zucc.edu.cn</a:t>
                      </a:r>
                      <a:endParaRPr lang="zh-CN" altLang="en-US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</a:tr>
              <a:tr h="42291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646464"/>
                          </a:solidFill>
                        </a:rPr>
                        <a:t>黄馨</a:t>
                      </a:r>
                      <a:endParaRPr lang="zh-CN" altLang="en-US">
                        <a:solidFill>
                          <a:srgbClr val="646464"/>
                        </a:solidFill>
                      </a:endParaRPr>
                    </a:p>
                  </a:txBody>
                  <a:tcPr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404040"/>
                          </a:solidFill>
                        </a:rPr>
                        <a:t>18282535042</a:t>
                      </a:r>
                      <a:endParaRPr lang="en-US" altLang="zh-CN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404040"/>
                          </a:solidFill>
                        </a:rPr>
                        <a:t>31809131@stu.zucc.edu.cn</a:t>
                      </a:r>
                      <a:endParaRPr lang="en-US" altLang="zh-CN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2F2F2"/>
                    </a:solidFill>
                  </a:tcPr>
                </a:tc>
              </a:tr>
              <a:tr h="42291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646464"/>
                          </a:solidFill>
                        </a:rPr>
                        <a:t>梁泽生</a:t>
                      </a:r>
                      <a:endParaRPr lang="zh-CN" altLang="en-US">
                        <a:solidFill>
                          <a:srgbClr val="646464"/>
                        </a:solidFill>
                      </a:endParaRPr>
                    </a:p>
                  </a:txBody>
                  <a:tcPr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404040"/>
                          </a:solidFill>
                        </a:rPr>
                        <a:t>15290433011</a:t>
                      </a:r>
                      <a:endParaRPr lang="en-US" altLang="zh-CN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404040"/>
                          </a:solidFill>
                        </a:rPr>
                        <a:t>31803112@stu.zucc.edu.cn</a:t>
                      </a:r>
                      <a:endParaRPr lang="zh-CN" altLang="en-US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chemeClr val="accent2"/>
                </a:solidFill>
              </a:rPr>
              <a:t>项目基本信息</a:t>
            </a:r>
            <a:endParaRPr lang="zh-CN" altLang="en-US" b="1" dirty="0">
              <a:solidFill>
                <a:schemeClr val="accent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528185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(3)</a:t>
            </a:r>
            <a:r>
              <a:rPr lang="zh-CN" altLang="en-US" dirty="0">
                <a:sym typeface="+mn-ea"/>
              </a:rPr>
              <a:t>本计划的批准者和批准日期：</a:t>
            </a:r>
            <a:endParaRPr lang="zh-CN" altLang="en-US" dirty="0">
              <a:sym typeface="+mn-ea"/>
            </a:endParaRP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sz="2400" dirty="0">
                <a:sym typeface="+mn-ea"/>
              </a:rPr>
              <a:t>批准者：杨枨</a:t>
            </a:r>
            <a:endParaRPr lang="zh-CN" altLang="en-US" sz="2400" dirty="0"/>
          </a:p>
          <a:p>
            <a:pPr marL="0" indent="0">
              <a:buNone/>
            </a:pPr>
            <a:r>
              <a:rPr lang="en-US" altLang="zh-CN" sz="2400" dirty="0">
                <a:sym typeface="+mn-ea"/>
              </a:rPr>
              <a:t>	</a:t>
            </a:r>
            <a:r>
              <a:rPr lang="zh-CN" altLang="en-US" sz="2400" dirty="0">
                <a:sym typeface="+mn-ea"/>
              </a:rPr>
              <a:t>批准日期：2020年10月29日</a:t>
            </a:r>
            <a:endParaRPr lang="zh-CN" altLang="en-US" sz="2400" dirty="0"/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zh-CN" altLang="en-US" dirty="0"/>
          </a:p>
          <a:p>
            <a:r>
              <a:rPr lang="en-US" altLang="zh-CN" dirty="0"/>
              <a:t>(4) </a:t>
            </a:r>
            <a:r>
              <a:rPr lang="zh-CN" altLang="en-US" dirty="0"/>
              <a:t>完成项目的最迟期限：</a:t>
            </a:r>
            <a:endParaRPr lang="zh-CN" altLang="en-US" dirty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2021年1月12日前，1月12日项目总结报告、总评审ppt。</a:t>
            </a:r>
            <a:endParaRPr lang="zh-CN" altLang="en-US" dirty="0"/>
          </a:p>
          <a:p>
            <a:endParaRPr lang="zh-CN" altLang="en-US" dirty="0"/>
          </a:p>
          <a:p>
            <a:r>
              <a:rPr lang="en-US" altLang="zh-CN" dirty="0"/>
              <a:t>(5) 验收标准：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项目软件要求的各项功能均可实现，使用者对小程序使用反馈良好</a:t>
            </a:r>
            <a:r>
              <a:rPr lang="zh-CN" altLang="en-US" dirty="0"/>
              <a:t>。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1602916" y="4577496"/>
            <a:ext cx="589084" cy="1148494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1602916" y="0"/>
            <a:ext cx="589084" cy="4577495"/>
          </a:xfrm>
          <a:prstGeom prst="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项目概述</a:t>
            </a:r>
            <a:endParaRPr lang="en-US" altLang="zh-CN" dirty="0"/>
          </a:p>
          <a:p>
            <a:pPr algn="ctr"/>
            <a:r>
              <a:rPr lang="en-US" altLang="zh-CN" dirty="0"/>
              <a:t>|</a:t>
            </a:r>
            <a:endParaRPr lang="en-US" altLang="zh-CN" dirty="0"/>
          </a:p>
          <a:p>
            <a:pPr algn="ctr"/>
            <a:r>
              <a:rPr lang="zh-CN" altLang="en-US" dirty="0"/>
              <a:t>项目基本信息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1602916" y="5725989"/>
            <a:ext cx="589084" cy="1132011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chemeClr val="accent2"/>
                </a:solidFill>
              </a:rPr>
              <a:t>项目用户</a:t>
            </a:r>
            <a:endParaRPr lang="zh-CN" altLang="en-US" b="1" dirty="0">
              <a:solidFill>
                <a:schemeClr val="accent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用户群体：</a:t>
            </a:r>
            <a:endParaRPr lang="zh-CN" altLang="en-US" dirty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面向自制力不强，需要外力帮助监督不玩手机、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或者想要专注学习和工作的人们。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		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目标用户：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		</a:t>
            </a:r>
            <a:r>
              <a:rPr lang="zh-CN" altLang="en-US" dirty="0"/>
              <a:t>法学</a:t>
            </a:r>
            <a:r>
              <a:rPr lang="en-US" altLang="zh-CN" dirty="0"/>
              <a:t>1802 </a:t>
            </a:r>
            <a:r>
              <a:rPr lang="zh-CN" altLang="en-US" dirty="0"/>
              <a:t>王新</a:t>
            </a:r>
            <a:r>
              <a:rPr lang="en-US" altLang="zh-CN" dirty="0"/>
              <a:t>		行政管理1801 潘士卫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软工1802 陈骁		建筑1801王宇键</a:t>
            </a:r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11602916" y="4577496"/>
            <a:ext cx="589084" cy="1148494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1602916" y="0"/>
            <a:ext cx="589084" cy="4577495"/>
          </a:xfrm>
          <a:prstGeom prst="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项目概述</a:t>
            </a:r>
            <a:endParaRPr lang="en-US" altLang="zh-CN" dirty="0"/>
          </a:p>
          <a:p>
            <a:pPr algn="ctr"/>
            <a:r>
              <a:rPr lang="en-US" altLang="zh-CN" dirty="0"/>
              <a:t>|</a:t>
            </a:r>
            <a:endParaRPr lang="en-US" altLang="zh-CN" dirty="0"/>
          </a:p>
          <a:p>
            <a:pPr algn="ctr"/>
            <a:r>
              <a:rPr lang="zh-CN" altLang="en-US" dirty="0"/>
              <a:t>项目用户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1602916" y="5725989"/>
            <a:ext cx="589084" cy="1132011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chemeClr val="accent2"/>
                </a:solidFill>
              </a:rPr>
              <a:t>项目产品</a:t>
            </a:r>
            <a:endParaRPr lang="zh-CN" altLang="en-US" b="1" dirty="0">
              <a:solidFill>
                <a:schemeClr val="accent2"/>
              </a:solidFill>
            </a:endParaRPr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1346200" y="3074035"/>
          <a:ext cx="9240520" cy="14922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58770"/>
                <a:gridCol w="6381750"/>
              </a:tblGrid>
              <a:tr h="70739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3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产品名称</a:t>
                      </a:r>
                      <a:endParaRPr lang="en-US" altLang="en-US" sz="3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3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专注包子</a:t>
                      </a:r>
                      <a:endParaRPr lang="en-US" altLang="en-US" sz="3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8486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3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开发语言</a:t>
                      </a:r>
                      <a:endParaRPr lang="en-US" altLang="en-US" sz="3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32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JAVA</a:t>
                      </a:r>
                      <a:r>
                        <a:rPr lang="en-US" sz="3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，</a:t>
                      </a:r>
                      <a:r>
                        <a:rPr lang="en-US" sz="32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SQL</a:t>
                      </a:r>
                      <a:r>
                        <a:rPr lang="en-US" sz="3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，</a:t>
                      </a:r>
                      <a:r>
                        <a:rPr lang="en-US" sz="32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JS</a:t>
                      </a:r>
                      <a:r>
                        <a:rPr lang="en-US" sz="3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，</a:t>
                      </a:r>
                      <a:r>
                        <a:rPr lang="en-US" sz="32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HTML</a:t>
                      </a:r>
                      <a:r>
                        <a:rPr lang="en-US" sz="3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，W</a:t>
                      </a:r>
                      <a:r>
                        <a:rPr lang="en-US" sz="32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XSS</a:t>
                      </a:r>
                      <a:endParaRPr lang="en-US" altLang="en-US" sz="32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11602916" y="4577496"/>
            <a:ext cx="589084" cy="1148494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1602916" y="0"/>
            <a:ext cx="589084" cy="4577495"/>
          </a:xfrm>
          <a:prstGeom prst="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项目概述</a:t>
            </a:r>
            <a:endParaRPr lang="en-US" altLang="zh-CN" dirty="0"/>
          </a:p>
          <a:p>
            <a:pPr algn="ctr"/>
            <a:r>
              <a:rPr lang="en-US" altLang="zh-CN" dirty="0"/>
              <a:t>|</a:t>
            </a:r>
            <a:endParaRPr lang="en-US" altLang="zh-CN" dirty="0"/>
          </a:p>
          <a:p>
            <a:pPr algn="ctr"/>
            <a:r>
              <a:rPr lang="zh-CN" altLang="en-US" dirty="0"/>
              <a:t>项目基本信息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1602916" y="5725989"/>
            <a:ext cx="589084" cy="1132011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chemeClr val="accent2"/>
                </a:solidFill>
              </a:rPr>
              <a:t>项目功能总述</a:t>
            </a:r>
            <a:endParaRPr lang="zh-CN" altLang="en-US" b="1" dirty="0">
              <a:solidFill>
                <a:schemeClr val="accent2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602916" y="4577496"/>
            <a:ext cx="589084" cy="1148494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1602916" y="0"/>
            <a:ext cx="589084" cy="4577495"/>
          </a:xfrm>
          <a:prstGeom prst="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项目概述</a:t>
            </a:r>
            <a:endParaRPr lang="en-US" altLang="zh-CN" dirty="0"/>
          </a:p>
          <a:p>
            <a:pPr algn="ctr"/>
            <a:r>
              <a:rPr lang="en-US" altLang="zh-CN" dirty="0"/>
              <a:t>|</a:t>
            </a:r>
            <a:endParaRPr lang="en-US" altLang="zh-CN" dirty="0"/>
          </a:p>
          <a:p>
            <a:pPr algn="ctr"/>
            <a:r>
              <a:rPr lang="zh-CN" altLang="en-US" dirty="0"/>
              <a:t>项目功能总述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1602916" y="5725989"/>
            <a:ext cx="589084" cy="1132011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848042" y="1281430"/>
          <a:ext cx="10506075" cy="53060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2840"/>
                <a:gridCol w="8103235"/>
              </a:tblGrid>
              <a:tr h="2794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主要功能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详细说明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</a:tr>
              <a:tr h="27876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用户登录注册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微信授权登录用户自动形成注册账号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876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主界面计时器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用户可自行调节时间长度，然后开始专注计时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67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预设功能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可提前设计几个时间集，直接开始专注计时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4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统计总览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可以总览用户一周、一个月或者一年的成果记录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876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历史时间轴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上方有日历，下面是某年某月某日的专注时间记录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4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个性化商店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商店，可以购买不同的蒸品（例如包子、蒸饺、馒头等）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813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排行榜（联网）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连上网络，可与世界各地的人比较排名和专注度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4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惩罚-损毁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专注时间开始后切换手机界面或手动停止计时器，损毁包子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67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成就-嘉奖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成就越高，奖励越多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4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每月小结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每个月月初，弹出上个月的专注总结报告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813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补加专注记录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有时候专注学习了，但是忘记开专注番茄钟了，就可以后面再添加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4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正向计时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用户可以正向计时自己的专注时间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876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抵消惩罚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惩罚记录可以用金币来弥补抵消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4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好友排名栏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能查看自己在好友中的排名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67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操作指南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有提示性便签或按键，形成良好易懂的操作指南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876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休息功能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单次专注对应的休息时间可以储备留着下次应急的时候使用；或者休息时会逐渐扣除时间成果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816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好友互相监督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双方成为同桌关系，设置每天要做的专注时长，每天完成了任务，则算自动打卡成功，如果其中一方有一天没有打卡，则解除同桌关系，监督失败。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chemeClr val="accent2"/>
                </a:solidFill>
              </a:rPr>
              <a:t>项目技术实现</a:t>
            </a:r>
            <a:endParaRPr lang="zh-CN" altLang="en-US" b="1" dirty="0">
              <a:solidFill>
                <a:schemeClr val="accent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zh-CN" altLang="en-US" dirty="0"/>
          </a:p>
          <a:p>
            <a:pPr marL="457200" lvl="1" indent="0">
              <a:buNone/>
            </a:pPr>
            <a:endParaRPr lang="zh-CN" altLang="en-US" dirty="0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1589405" y="1825625"/>
          <a:ext cx="8891270" cy="3962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43730"/>
                <a:gridCol w="4447540"/>
              </a:tblGrid>
              <a:tr h="4953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功能开发</a:t>
                      </a:r>
                      <a:endParaRPr lang="en-US" altLang="en-US" sz="2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具体工具</a:t>
                      </a:r>
                      <a:endParaRPr lang="en-US" altLang="en-US" sz="2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前端</a:t>
                      </a:r>
                      <a:endParaRPr lang="en-US" altLang="en-US" sz="2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微信开发者工具</a:t>
                      </a:r>
                      <a:endParaRPr lang="en-US" altLang="en-US" sz="2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W</a:t>
                      </a:r>
                      <a:r>
                        <a:rPr lang="en-US" sz="28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e</a:t>
                      </a:r>
                      <a:r>
                        <a:rPr lang="en-US" sz="2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b框架</a:t>
                      </a:r>
                      <a:endParaRPr lang="en-US" altLang="en-US" sz="2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</a:t>
                      </a:r>
                      <a:r>
                        <a:rPr lang="en-US" sz="28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pring Boot</a:t>
                      </a:r>
                      <a:endParaRPr lang="en-US" altLang="en-US" sz="2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W</a:t>
                      </a:r>
                      <a:r>
                        <a:rPr lang="en-US" sz="28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eb</a:t>
                      </a:r>
                      <a:r>
                        <a:rPr lang="en-US" sz="2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服务器</a:t>
                      </a:r>
                      <a:endParaRPr lang="en-US" altLang="en-US" sz="2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T</a:t>
                      </a:r>
                      <a:r>
                        <a:rPr lang="en-US" sz="28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omcat</a:t>
                      </a:r>
                      <a:endParaRPr lang="en-US" altLang="en-US" sz="2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构建工具</a:t>
                      </a:r>
                      <a:endParaRPr lang="en-US" altLang="en-US" sz="2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M</a:t>
                      </a:r>
                      <a:r>
                        <a:rPr lang="en-US" sz="28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aven</a:t>
                      </a:r>
                      <a:endParaRPr lang="en-US" altLang="en-US" sz="2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数据库</a:t>
                      </a:r>
                      <a:endParaRPr lang="en-US" altLang="en-US" sz="2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N</a:t>
                      </a:r>
                      <a:r>
                        <a:rPr lang="en-US" sz="28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avicat, MySQL</a:t>
                      </a:r>
                      <a:endParaRPr lang="en-US" altLang="en-US" sz="2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数据库设计</a:t>
                      </a:r>
                      <a:endParaRPr lang="en-US" altLang="en-US" sz="2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P</a:t>
                      </a:r>
                      <a:r>
                        <a:rPr lang="en-US" sz="28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owerDesigner</a:t>
                      </a:r>
                      <a:endParaRPr lang="en-US" altLang="en-US" sz="2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版本管理</a:t>
                      </a:r>
                      <a:endParaRPr lang="en-US" altLang="en-US" sz="2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g</a:t>
                      </a:r>
                      <a:r>
                        <a:rPr lang="en-US" sz="28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ithub</a:t>
                      </a:r>
                      <a:endParaRPr lang="en-US" altLang="en-US" sz="2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11602916" y="4577496"/>
            <a:ext cx="589084" cy="1148494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1602916" y="0"/>
            <a:ext cx="589084" cy="4577495"/>
          </a:xfrm>
          <a:prstGeom prst="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项目概述</a:t>
            </a:r>
            <a:endParaRPr lang="en-US" altLang="zh-CN" dirty="0"/>
          </a:p>
          <a:p>
            <a:pPr algn="ctr"/>
            <a:r>
              <a:rPr lang="en-US" altLang="zh-CN" dirty="0"/>
              <a:t>|</a:t>
            </a:r>
            <a:endParaRPr lang="en-US" altLang="zh-CN" dirty="0"/>
          </a:p>
          <a:p>
            <a:pPr algn="ctr"/>
            <a:r>
              <a:rPr lang="zh-CN" altLang="en-US" dirty="0"/>
              <a:t>项目技术实现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1602916" y="5725989"/>
            <a:ext cx="589084" cy="1132011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 dir="u"/>
  </p:transition>
</p:sld>
</file>

<file path=ppt/tags/tag1.xml><?xml version="1.0" encoding="utf-8"?>
<p:tagLst xmlns:p="http://schemas.openxmlformats.org/presentationml/2006/main">
  <p:tag name="PA" val="v4.1.3"/>
</p:tagLst>
</file>

<file path=ppt/tags/tag2.xml><?xml version="1.0" encoding="utf-8"?>
<p:tagLst xmlns:p="http://schemas.openxmlformats.org/presentationml/2006/main">
  <p:tag name="PA" val="v4.1.3"/>
</p:tagLst>
</file>

<file path=ppt/tags/tag3.xml><?xml version="1.0" encoding="utf-8"?>
<p:tagLst xmlns:p="http://schemas.openxmlformats.org/presentationml/2006/main">
  <p:tag name="PA" val="v4.1.3"/>
</p:tagLst>
</file>

<file path=ppt/tags/tag4.xml><?xml version="1.0" encoding="utf-8"?>
<p:tagLst xmlns:p="http://schemas.openxmlformats.org/presentationml/2006/main">
  <p:tag name="PA" val="v4.1.3"/>
</p:tagLst>
</file>

<file path=ppt/tags/tag5.xml><?xml version="1.0" encoding="utf-8"?>
<p:tagLst xmlns:p="http://schemas.openxmlformats.org/presentationml/2006/main">
  <p:tag name="PA" val="v4.1.3"/>
</p:tagLst>
</file>

<file path=ppt/tags/tag6.xml><?xml version="1.0" encoding="utf-8"?>
<p:tagLst xmlns:p="http://schemas.openxmlformats.org/presentationml/2006/main">
  <p:tag name="KSO_WM_UNIT_TABLE_BEAUTIFY" val="smartTable{86eeee90-8d38-40d3-9932-9f29d5deff12}"/>
  <p:tag name="TABLE_RECT" val="144*210*671.85*120"/>
  <p:tag name="TABLE_EMPHASIZE_COLOR" val="6579300"/>
  <p:tag name="TABLE_ONEKEY_SKIN_IDX" val="0"/>
  <p:tag name="TABLE_SKINIDX" val="-1"/>
  <p:tag name="TABLE_COLORIDX" val="l"/>
</p:tagLst>
</file>

<file path=ppt/tags/tag7.xml><?xml version="1.0" encoding="utf-8"?>
<p:tagLst xmlns:p="http://schemas.openxmlformats.org/presentationml/2006/main">
  <p:tag name="KSO_WM_UNIT_TABLE_BEAUTIFY" val="smartTable{442e17df-dac4-4272-96fc-7d7318b7b189}"/>
</p:tagLst>
</file>

<file path=ppt/tags/tag8.xml><?xml version="1.0" encoding="utf-8"?>
<p:tagLst xmlns:p="http://schemas.openxmlformats.org/presentationml/2006/main">
  <p:tag name="KSO_WM_UNIT_TABLE_BEAUTIFY" val="smartTable{c4c25622-285d-4550-84e8-64defb5ba01e}"/>
  <p:tag name="TABLE_ENDDRAG_ORIGIN_RECT" val="827*417"/>
  <p:tag name="TABLE_ENDDRAG_RECT" val="69*107*827*417"/>
</p:tagLst>
</file>

<file path=ppt/tags/tag9.xml><?xml version="1.0" encoding="utf-8"?>
<p:tagLst xmlns:p="http://schemas.openxmlformats.org/presentationml/2006/main">
  <p:tag name="KSO_WM_UNIT_TABLE_BEAUTIFY" val="smartTable{430b15aa-aa88-4c63-afb2-31db48d7ec7e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4822</Words>
  <Application>WPS 演示</Application>
  <PresentationFormat>宽屏</PresentationFormat>
  <Paragraphs>571</Paragraphs>
  <Slides>35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8" baseType="lpstr">
      <vt:lpstr>Arial</vt:lpstr>
      <vt:lpstr>宋体</vt:lpstr>
      <vt:lpstr>Wingdings</vt:lpstr>
      <vt:lpstr>Bahnschrift</vt:lpstr>
      <vt:lpstr>Meiryo</vt:lpstr>
      <vt:lpstr>Segoe Print</vt:lpstr>
      <vt:lpstr>微软雅黑 Light</vt:lpstr>
      <vt:lpstr>微软雅黑</vt:lpstr>
      <vt:lpstr>Times New Roman</vt:lpstr>
      <vt:lpstr>Calibri</vt:lpstr>
      <vt:lpstr>Arial Unicode MS</vt:lpstr>
      <vt:lpstr>Wingdings</vt:lpstr>
      <vt:lpstr>Office 主题</vt:lpstr>
      <vt:lpstr>“专注包子”</vt:lpstr>
      <vt:lpstr>目录</vt:lpstr>
      <vt:lpstr>项目概述</vt:lpstr>
      <vt:lpstr>项目基本信息</vt:lpstr>
      <vt:lpstr>项目基本信息</vt:lpstr>
      <vt:lpstr>项目用户</vt:lpstr>
      <vt:lpstr>项目产品</vt:lpstr>
      <vt:lpstr>项目功能总述</vt:lpstr>
      <vt:lpstr>项目技术实现</vt:lpstr>
      <vt:lpstr>可行性分析</vt:lpstr>
      <vt:lpstr>可行性分析——技术可行性</vt:lpstr>
      <vt:lpstr>可行性分析——技术可行性</vt:lpstr>
      <vt:lpstr>可行性分析——技术可行性</vt:lpstr>
      <vt:lpstr>可行性分析——经济可行性</vt:lpstr>
      <vt:lpstr>可行性分析——经济可行性</vt:lpstr>
      <vt:lpstr>可行性分析——经济可行性</vt:lpstr>
      <vt:lpstr>可行性分析——经济可行性</vt:lpstr>
      <vt:lpstr>可行性分析——操作可行性</vt:lpstr>
      <vt:lpstr>可行性分析——操作可行性</vt:lpstr>
      <vt:lpstr>可行性分析——操作可行性</vt:lpstr>
      <vt:lpstr>可行性分析——社会可行性</vt:lpstr>
      <vt:lpstr>可行性分析——法律可行性</vt:lpstr>
      <vt:lpstr>项目计划</vt:lpstr>
      <vt:lpstr>项目计划</vt:lpstr>
      <vt:lpstr>项目计划</vt:lpstr>
      <vt:lpstr>项目团队建设</vt:lpstr>
      <vt:lpstr>项目团队建设</vt:lpstr>
      <vt:lpstr>项目团队建设</vt:lpstr>
      <vt:lpstr>甘特图</vt:lpstr>
      <vt:lpstr>预算</vt:lpstr>
      <vt:lpstr>会议记录</vt:lpstr>
      <vt:lpstr>绩效评价（打分）</vt:lpstr>
      <vt:lpstr>参考文献</vt:lpstr>
      <vt:lpstr>参考文献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安东尼</dc:creator>
  <cp:lastModifiedBy>安东尼</cp:lastModifiedBy>
  <cp:revision>84</cp:revision>
  <dcterms:created xsi:type="dcterms:W3CDTF">2020-10-27T11:01:00Z</dcterms:created>
  <dcterms:modified xsi:type="dcterms:W3CDTF">2020-11-17T12:28:16Z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2052-11.1.0.10132</vt:lpwstr>
  </property>
</Properties>
</file>