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9" r:id="rId2"/>
    <p:sldId id="270" r:id="rId3"/>
    <p:sldId id="271" r:id="rId4"/>
    <p:sldId id="299" r:id="rId5"/>
    <p:sldId id="276" r:id="rId6"/>
    <p:sldId id="277" r:id="rId7"/>
    <p:sldId id="278" r:id="rId8"/>
    <p:sldId id="272" r:id="rId9"/>
    <p:sldId id="282" r:id="rId10"/>
    <p:sldId id="283" r:id="rId11"/>
    <p:sldId id="281" r:id="rId12"/>
    <p:sldId id="280" r:id="rId13"/>
    <p:sldId id="284" r:id="rId14"/>
    <p:sldId id="285" r:id="rId15"/>
    <p:sldId id="287" r:id="rId16"/>
    <p:sldId id="288"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31" r:id="rId30"/>
    <p:sldId id="327" r:id="rId31"/>
    <p:sldId id="328" r:id="rId32"/>
    <p:sldId id="329" r:id="rId33"/>
    <p:sldId id="330" r:id="rId34"/>
    <p:sldId id="275"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B0A9"/>
    <a:srgbClr val="262626"/>
    <a:srgbClr val="FFD966"/>
    <a:srgbClr val="7F7F7F"/>
    <a:srgbClr val="F8CE7C"/>
    <a:srgbClr val="4C302A"/>
    <a:srgbClr val="B7A784"/>
    <a:srgbClr val="D2836E"/>
    <a:srgbClr val="B59666"/>
    <a:srgbClr val="4B3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18" autoAdjust="0"/>
  </p:normalViewPr>
  <p:slideViewPr>
    <p:cSldViewPr snapToGrid="0">
      <p:cViewPr varScale="1">
        <p:scale>
          <a:sx n="83" d="100"/>
          <a:sy n="83" d="100"/>
        </p:scale>
        <p:origin x="866" y="7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495710" y="3569750"/>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alphaModFix amt="65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DAE1-EB67-42CF-B593-56AA292DA8C8}" type="datetimeFigureOut">
              <a:rPr lang="zh-CN" altLang="en-US" smtClean="0"/>
              <a:t>2020/12/15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E6056-67A1-460C-8D55-8E079809267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3013115" y="2801473"/>
            <a:ext cx="6166377" cy="991870"/>
          </a:xfrm>
          <a:prstGeom prst="rect">
            <a:avLst/>
          </a:prstGeom>
        </p:spPr>
        <p:txBody>
          <a:bodyPr wrap="square" lIns="68580" tIns="34290" rIns="68580" bIns="34290">
            <a:spAutoFit/>
          </a:bodyPr>
          <a:lstStyle/>
          <a:p>
            <a:pPr algn="ctr">
              <a:defRPr/>
            </a:pPr>
            <a:r>
              <a:rPr lang="zh-CN" sz="6000" spc="300" dirty="0">
                <a:solidFill>
                  <a:srgbClr val="292929"/>
                </a:solidFill>
                <a:latin typeface="方正粗谭黑简体" panose="02000000000000000000" pitchFamily="2" charset="-122"/>
                <a:ea typeface="方正粗谭黑简体" panose="02000000000000000000" pitchFamily="2" charset="-122"/>
                <a:cs typeface="+mn-ea"/>
                <a:sym typeface="+mn-lt"/>
              </a:rPr>
              <a:t>第七章 实现</a:t>
            </a:r>
            <a:endParaRPr lang="zh-CN" altLang="en-US" sz="6000" spc="300" dirty="0">
              <a:solidFill>
                <a:srgbClr val="292929"/>
              </a:solidFill>
              <a:latin typeface="方正粗谭黑简体" panose="02000000000000000000" pitchFamily="2" charset="-122"/>
              <a:ea typeface="方正粗谭黑简体" panose="02000000000000000000" pitchFamily="2" charset="-122"/>
              <a:cs typeface="+mn-ea"/>
              <a:sym typeface="+mn-lt"/>
            </a:endParaRPr>
          </a:p>
        </p:txBody>
      </p:sp>
      <p:sp>
        <p:nvSpPr>
          <p:cNvPr id="12" name="矩形 11"/>
          <p:cNvSpPr/>
          <p:nvPr/>
        </p:nvSpPr>
        <p:spPr>
          <a:xfrm>
            <a:off x="4075430" y="2088515"/>
            <a:ext cx="4041775" cy="499110"/>
          </a:xfrm>
          <a:prstGeom prst="rect">
            <a:avLst/>
          </a:prstGeom>
        </p:spPr>
        <p:txBody>
          <a:bodyPr wrap="square" lIns="68580" tIns="34290" rIns="68580" bIns="34290">
            <a:spAutoFit/>
          </a:bodyPr>
          <a:lstStyle/>
          <a:p>
            <a:pPr>
              <a:defRPr/>
            </a:pPr>
            <a:r>
              <a:rPr lang="zh-CN" sz="2800" spc="225" dirty="0">
                <a:solidFill>
                  <a:srgbClr val="292929"/>
                </a:solidFill>
                <a:cs typeface="+mn-ea"/>
                <a:sym typeface="+mn-lt"/>
              </a:rPr>
              <a:t>软件工程导论（第</a:t>
            </a:r>
            <a:r>
              <a:rPr lang="en-US" altLang="zh-CN" sz="2800" spc="225" dirty="0">
                <a:solidFill>
                  <a:srgbClr val="292929"/>
                </a:solidFill>
                <a:cs typeface="+mn-ea"/>
                <a:sym typeface="+mn-lt"/>
              </a:rPr>
              <a:t>6</a:t>
            </a:r>
            <a:r>
              <a:rPr lang="zh-CN" altLang="en-US" sz="2800" spc="225" dirty="0">
                <a:solidFill>
                  <a:srgbClr val="292929"/>
                </a:solidFill>
                <a:cs typeface="+mn-ea"/>
                <a:sym typeface="+mn-lt"/>
              </a:rPr>
              <a:t>版</a:t>
            </a:r>
            <a:r>
              <a:rPr lang="zh-CN" sz="2800" spc="225" dirty="0">
                <a:solidFill>
                  <a:srgbClr val="292929"/>
                </a:solidFill>
                <a:cs typeface="+mn-ea"/>
                <a:sym typeface="+mn-lt"/>
              </a:rPr>
              <a:t>）</a:t>
            </a:r>
          </a:p>
        </p:txBody>
      </p:sp>
      <p:sp>
        <p:nvSpPr>
          <p:cNvPr id="14" name="矩形 13"/>
          <p:cNvSpPr/>
          <p:nvPr/>
        </p:nvSpPr>
        <p:spPr>
          <a:xfrm flipH="1">
            <a:off x="11311281" y="810323"/>
            <a:ext cx="415498" cy="1841541"/>
          </a:xfrm>
          <a:prstGeom prst="rect">
            <a:avLst/>
          </a:prstGeom>
        </p:spPr>
        <p:txBody>
          <a:bodyPr vert="eaVert" wrap="square" lIns="68580" tIns="34290" rIns="68580" bIns="34290">
            <a:spAutoFit/>
          </a:bodyPr>
          <a:lstStyle/>
          <a:p>
            <a:pPr>
              <a:defRPr/>
            </a:pPr>
            <a:r>
              <a:rPr lang="en-US" altLang="zh-CN" spc="225" dirty="0">
                <a:solidFill>
                  <a:srgbClr val="292929"/>
                </a:solidFill>
                <a:cs typeface="+mn-ea"/>
                <a:sym typeface="+mn-lt"/>
              </a:rPr>
              <a:t>WORK PLAN</a:t>
            </a:r>
            <a:endParaRPr spc="225" dirty="0">
              <a:solidFill>
                <a:srgbClr val="292929"/>
              </a:solidFill>
              <a:cs typeface="+mn-ea"/>
              <a:sym typeface="+mn-lt"/>
            </a:endParaRPr>
          </a:p>
        </p:txBody>
      </p:sp>
      <p:sp>
        <p:nvSpPr>
          <p:cNvPr id="15" name="矩形 14"/>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WORK PLAN</a:t>
            </a:r>
            <a:endParaRPr sz="1400" spc="225" dirty="0">
              <a:solidFill>
                <a:srgbClr val="29292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childTnLst>
                          </p:cTn>
                        </p:par>
                        <p:par>
                          <p:cTn id="46" fill="hold">
                            <p:stCondLst>
                              <p:cond delay="1000"/>
                            </p:stCondLst>
                            <p:childTnLst>
                              <p:par>
                                <p:cTn id="47" presetID="22" presetClass="entr" presetSubtype="2"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P spid="10" grpId="0" animBg="1"/>
      <p:bldP spid="11" grpId="0"/>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2. </a:t>
            </a:r>
            <a:r>
              <a:rPr lang="zh-CN" altLang="en-US" sz="3200" dirty="0">
                <a:solidFill>
                  <a:schemeClr val="tx1">
                    <a:lumMod val="75000"/>
                    <a:lumOff val="25000"/>
                  </a:schemeClr>
                </a:solidFill>
                <a:cs typeface="+mn-ea"/>
                <a:sym typeface="+mn-lt"/>
              </a:rPr>
              <a:t>数据说明</a:t>
            </a:r>
          </a:p>
        </p:txBody>
      </p:sp>
      <p:sp>
        <p:nvSpPr>
          <p:cNvPr id="6" name="Rectangle 27"/>
          <p:cNvSpPr/>
          <p:nvPr/>
        </p:nvSpPr>
        <p:spPr>
          <a:xfrm>
            <a:off x="1628775" y="1323975"/>
            <a:ext cx="10441305" cy="1308735"/>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虽然在设计期间已经确定了数据结构的组织和复杂程度，然而数据说明的风格却是在写程序时确定的。为了使数据更容易理解和维护，有一些比较简单的原则应该遵循。</a:t>
            </a:r>
          </a:p>
        </p:txBody>
      </p:sp>
      <p:sp>
        <p:nvSpPr>
          <p:cNvPr id="8" name="Shape"/>
          <p:cNvSpPr/>
          <p:nvPr/>
        </p:nvSpPr>
        <p:spPr>
          <a:xfrm>
            <a:off x="857250" y="1493520"/>
            <a:ext cx="351790" cy="310515"/>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9" name="Shape"/>
          <p:cNvSpPr/>
          <p:nvPr/>
        </p:nvSpPr>
        <p:spPr>
          <a:xfrm>
            <a:off x="885190" y="3025775"/>
            <a:ext cx="323850" cy="329565"/>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0" name="Rectangle 27"/>
          <p:cNvSpPr/>
          <p:nvPr/>
        </p:nvSpPr>
        <p:spPr>
          <a:xfrm>
            <a:off x="1628775" y="4065905"/>
            <a:ext cx="8703310" cy="497205"/>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当多个变量名在一个语句中说明时，应该按字母顺序排列这些变量。</a:t>
            </a:r>
          </a:p>
        </p:txBody>
      </p:sp>
      <p:sp>
        <p:nvSpPr>
          <p:cNvPr id="12" name="Rectangle 27"/>
          <p:cNvSpPr/>
          <p:nvPr/>
        </p:nvSpPr>
        <p:spPr>
          <a:xfrm>
            <a:off x="1628775" y="2825115"/>
            <a:ext cx="10004425" cy="902970"/>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数据说明的次序应该标准化（例如按照数据结构或数据类型确定说明的次序</a:t>
            </a:r>
            <a:r>
              <a:rPr lang="en-US" altLang="zh-CN" sz="2200" dirty="0">
                <a:solidFill>
                  <a:schemeClr val="tx1"/>
                </a:solidFill>
                <a:cs typeface="+mn-ea"/>
                <a:sym typeface="+mn-lt"/>
              </a:rPr>
              <a:t>)</a:t>
            </a:r>
            <a:r>
              <a:rPr lang="zh-CN" altLang="en-US" sz="2200" dirty="0">
                <a:solidFill>
                  <a:schemeClr val="tx1"/>
                </a:solidFill>
                <a:cs typeface="+mn-ea"/>
                <a:sym typeface="+mn-lt"/>
              </a:rPr>
              <a:t>。有次序就容易查阅，因此能够加速测试。</a:t>
            </a:r>
          </a:p>
        </p:txBody>
      </p:sp>
      <p:sp>
        <p:nvSpPr>
          <p:cNvPr id="14" name="Shape"/>
          <p:cNvSpPr/>
          <p:nvPr/>
        </p:nvSpPr>
        <p:spPr>
          <a:xfrm>
            <a:off x="850265" y="4131310"/>
            <a:ext cx="358775" cy="3302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5" name="Shape"/>
          <p:cNvSpPr/>
          <p:nvPr/>
        </p:nvSpPr>
        <p:spPr>
          <a:xfrm>
            <a:off x="850265" y="5250815"/>
            <a:ext cx="358775" cy="35814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6" name="Rectangle 27"/>
          <p:cNvSpPr/>
          <p:nvPr/>
        </p:nvSpPr>
        <p:spPr>
          <a:xfrm>
            <a:off x="1628775" y="5015230"/>
            <a:ext cx="10325100" cy="902970"/>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如果设计时使用了一个复杂的数据结构，则应该用注解说明用程序设计语言实现这个数据结构的方法和特点。</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bldLvl="0" animBg="1"/>
      <p:bldP spid="10" grpId="0"/>
      <p:bldP spid="12" grpId="0"/>
      <p:bldP spid="14" grpId="0" bldLvl="0" animBg="1"/>
      <p:bldP spid="15" grpId="0" bldLvl="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5"/>
          <p:cNvSpPr>
            <a:spLocks noEditPoints="1"/>
          </p:cNvSpPr>
          <p:nvPr/>
        </p:nvSpPr>
        <p:spPr bwMode="auto">
          <a:xfrm>
            <a:off x="1527175" y="3333115"/>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9" name="Freeform 45"/>
          <p:cNvSpPr>
            <a:spLocks noEditPoints="1"/>
          </p:cNvSpPr>
          <p:nvPr/>
        </p:nvSpPr>
        <p:spPr bwMode="auto">
          <a:xfrm>
            <a:off x="1526540" y="4089400"/>
            <a:ext cx="312420" cy="31178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1" name="文本框 10"/>
          <p:cNvSpPr txBox="1"/>
          <p:nvPr/>
        </p:nvSpPr>
        <p:spPr>
          <a:xfrm>
            <a:off x="1976120" y="2686050"/>
            <a:ext cx="6502400"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不要为了节省空间而把多个语句写在同一行。</a:t>
            </a:r>
          </a:p>
        </p:txBody>
      </p:sp>
      <p:sp>
        <p:nvSpPr>
          <p:cNvPr id="13" name="文本框 12"/>
          <p:cNvSpPr txBox="1"/>
          <p:nvPr/>
        </p:nvSpPr>
        <p:spPr>
          <a:xfrm>
            <a:off x="1976236" y="3333075"/>
            <a:ext cx="4222222"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尽量避免复杂的条件测试。</a:t>
            </a:r>
          </a:p>
        </p:txBody>
      </p:sp>
      <p:sp>
        <p:nvSpPr>
          <p:cNvPr id="15" name="文本框 14"/>
          <p:cNvSpPr txBox="1"/>
          <p:nvPr/>
        </p:nvSpPr>
        <p:spPr>
          <a:xfrm>
            <a:off x="1976235" y="4002679"/>
            <a:ext cx="4222222"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尽量减少对“非”条件的测试。</a:t>
            </a:r>
          </a:p>
        </p:txBody>
      </p:sp>
      <p:sp>
        <p:nvSpPr>
          <p:cNvPr id="2" name="文本框 1"/>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3. </a:t>
            </a:r>
            <a:r>
              <a:rPr lang="zh-CN" altLang="en-US" sz="3200" dirty="0">
                <a:solidFill>
                  <a:schemeClr val="tx1">
                    <a:lumMod val="75000"/>
                    <a:lumOff val="25000"/>
                  </a:schemeClr>
                </a:solidFill>
                <a:cs typeface="+mn-ea"/>
                <a:sym typeface="+mn-lt"/>
              </a:rPr>
              <a:t>语句构造</a:t>
            </a:r>
          </a:p>
        </p:txBody>
      </p:sp>
      <p:sp>
        <p:nvSpPr>
          <p:cNvPr id="3" name="文本框 2"/>
          <p:cNvSpPr txBox="1"/>
          <p:nvPr/>
        </p:nvSpPr>
        <p:spPr>
          <a:xfrm>
            <a:off x="1107440" y="1234440"/>
            <a:ext cx="9977120" cy="1106805"/>
          </a:xfrm>
          <a:prstGeom prst="rect">
            <a:avLst/>
          </a:prstGeom>
          <a:noFill/>
        </p:spPr>
        <p:txBody>
          <a:bodyPr wrap="square" rtlCol="0">
            <a:spAutoFit/>
          </a:bodyPr>
          <a:lstStyle/>
          <a:p>
            <a:r>
              <a:rPr lang="zh-CN" altLang="en-US" sz="2200"/>
              <a:t>设计期间确定了软件的逻辑结果，然而个别语句的构造却是编写程序的一个主要任务。构造语句时应该遵循的原则是，每个语句都应该简单而直接，不能为了提高效率而使程序变得过分复杂。下属规则有助于使语句简单明了。</a:t>
            </a:r>
          </a:p>
        </p:txBody>
      </p:sp>
      <p:sp>
        <p:nvSpPr>
          <p:cNvPr id="16" name="Freeform 45"/>
          <p:cNvSpPr>
            <a:spLocks noEditPoints="1"/>
          </p:cNvSpPr>
          <p:nvPr/>
        </p:nvSpPr>
        <p:spPr bwMode="auto">
          <a:xfrm>
            <a:off x="1527175" y="26860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7" name="Freeform 45"/>
          <p:cNvSpPr>
            <a:spLocks noEditPoints="1"/>
          </p:cNvSpPr>
          <p:nvPr/>
        </p:nvSpPr>
        <p:spPr bwMode="auto">
          <a:xfrm>
            <a:off x="1526540" y="479679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8" name="Freeform 45"/>
          <p:cNvSpPr>
            <a:spLocks noEditPoints="1"/>
          </p:cNvSpPr>
          <p:nvPr/>
        </p:nvSpPr>
        <p:spPr bwMode="auto">
          <a:xfrm>
            <a:off x="1526540" y="55054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9" name="文本框 18"/>
          <p:cNvSpPr txBox="1"/>
          <p:nvPr/>
        </p:nvSpPr>
        <p:spPr>
          <a:xfrm>
            <a:off x="1976120" y="4710430"/>
            <a:ext cx="4824730"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避免大量使用循环嵌套和条件嵌套。</a:t>
            </a:r>
          </a:p>
        </p:txBody>
      </p:sp>
      <p:sp>
        <p:nvSpPr>
          <p:cNvPr id="20" name="文本框 19"/>
          <p:cNvSpPr txBox="1"/>
          <p:nvPr/>
        </p:nvSpPr>
        <p:spPr>
          <a:xfrm>
            <a:off x="1976120" y="5419090"/>
            <a:ext cx="7348855"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利用括号使逻辑表达式或算术表达式的运算次序清晰直观。</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p:tgtEl>
                                          <p:spTgt spid="13"/>
                                        </p:tgtEl>
                                        <p:attrNameLst>
                                          <p:attrName>ppt_y</p:attrName>
                                        </p:attrNameLst>
                                      </p:cBhvr>
                                      <p:tavLst>
                                        <p:tav tm="0">
                                          <p:val>
                                            <p:strVal val="#ppt_y+#ppt_h*1.125000"/>
                                          </p:val>
                                        </p:tav>
                                        <p:tav tm="100000">
                                          <p:val>
                                            <p:strVal val="#ppt_y"/>
                                          </p:val>
                                        </p:tav>
                                      </p:tavLst>
                                    </p:anim>
                                    <p:animEffect transition="in" filter="wipe(up)">
                                      <p:cBhvr>
                                        <p:cTn id="25" dur="500"/>
                                        <p:tgtEl>
                                          <p:spTgt spid="13"/>
                                        </p:tgtEl>
                                      </p:cBhvr>
                                    </p:animEffect>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p:tgtEl>
                                          <p:spTgt spid="15"/>
                                        </p:tgtEl>
                                        <p:attrNameLst>
                                          <p:attrName>ppt_y</p:attrName>
                                        </p:attrNameLst>
                                      </p:cBhvr>
                                      <p:tavLst>
                                        <p:tav tm="0">
                                          <p:val>
                                            <p:strVal val="#ppt_y+#ppt_h*1.125000"/>
                                          </p:val>
                                        </p:tav>
                                        <p:tav tm="100000">
                                          <p:val>
                                            <p:strVal val="#ppt_y"/>
                                          </p:val>
                                        </p:tav>
                                      </p:tavLst>
                                    </p:anim>
                                    <p:animEffect transition="in" filter="wipe(up)">
                                      <p:cBhvr>
                                        <p:cTn id="30" dur="500"/>
                                        <p:tgtEl>
                                          <p:spTgt spid="15"/>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000"/>
                            </p:stCondLst>
                            <p:childTnLst>
                              <p:par>
                                <p:cTn id="50" presetID="1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p:tgtEl>
                                          <p:spTgt spid="19"/>
                                        </p:tgtEl>
                                        <p:attrNameLst>
                                          <p:attrName>ppt_y</p:attrName>
                                        </p:attrNameLst>
                                      </p:cBhvr>
                                      <p:tavLst>
                                        <p:tav tm="0">
                                          <p:val>
                                            <p:strVal val="#ppt_y+#ppt_h*1.125000"/>
                                          </p:val>
                                        </p:tav>
                                        <p:tav tm="100000">
                                          <p:val>
                                            <p:strVal val="#ppt_y"/>
                                          </p:val>
                                        </p:tav>
                                      </p:tavLst>
                                    </p:anim>
                                    <p:animEffect transition="in" filter="wipe(up)">
                                      <p:cBhvr>
                                        <p:cTn id="53" dur="500"/>
                                        <p:tgtEl>
                                          <p:spTgt spid="19"/>
                                        </p:tgtEl>
                                      </p:cBhvr>
                                    </p:animEffect>
                                  </p:childTnLst>
                                </p:cTn>
                              </p:par>
                            </p:childTnLst>
                          </p:cTn>
                        </p:par>
                        <p:par>
                          <p:cTn id="54" fill="hold">
                            <p:stCondLst>
                              <p:cond delay="4500"/>
                            </p:stCondLst>
                            <p:childTnLst>
                              <p:par>
                                <p:cTn id="55" presetID="12" presetClass="entr" presetSubtype="4"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p:tgtEl>
                                          <p:spTgt spid="20"/>
                                        </p:tgtEl>
                                        <p:attrNameLst>
                                          <p:attrName>ppt_y</p:attrName>
                                        </p:attrNameLst>
                                      </p:cBhvr>
                                      <p:tavLst>
                                        <p:tav tm="0">
                                          <p:val>
                                            <p:strVal val="#ppt_y+#ppt_h*1.125000"/>
                                          </p:val>
                                        </p:tav>
                                        <p:tav tm="100000">
                                          <p:val>
                                            <p:strVal val="#ppt_y"/>
                                          </p:val>
                                        </p:tav>
                                      </p:tavLst>
                                    </p:anim>
                                    <p:animEffect transition="in" filter="wipe(up)">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1" grpId="0" bldLvl="0"/>
      <p:bldP spid="13" grpId="0" bldLvl="0"/>
      <p:bldP spid="15" grpId="0" bldLvl="0"/>
      <p:bldP spid="16" grpId="0" bldLvl="0" animBg="1"/>
      <p:bldP spid="17" grpId="0" bldLvl="0" animBg="1"/>
      <p:bldP spid="18" grpId="0" bldLvl="0" animBg="1"/>
      <p:bldP spid="19" grpId="0" bldLvl="0"/>
      <p:bldP spid="20"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288847" y="3637607"/>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8697926" y="221551"/>
            <a:ext cx="3272128" cy="3272128"/>
            <a:chOff x="1269667" y="1823914"/>
            <a:chExt cx="4093043" cy="4093043"/>
          </a:xfrm>
        </p:grpSpPr>
        <p:sp>
          <p:nvSpPr>
            <p:cNvPr id="8" name="椭圆 7"/>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4. </a:t>
            </a:r>
            <a:r>
              <a:rPr lang="zh-CN" altLang="en-US" sz="3200" dirty="0">
                <a:solidFill>
                  <a:schemeClr val="tx1">
                    <a:lumMod val="75000"/>
                    <a:lumOff val="25000"/>
                  </a:schemeClr>
                </a:solidFill>
                <a:cs typeface="+mn-ea"/>
                <a:sym typeface="+mn-lt"/>
              </a:rPr>
              <a:t>输入输出</a:t>
            </a:r>
          </a:p>
        </p:txBody>
      </p:sp>
      <p:sp>
        <p:nvSpPr>
          <p:cNvPr id="3" name="文本框 2"/>
          <p:cNvSpPr txBox="1"/>
          <p:nvPr/>
        </p:nvSpPr>
        <p:spPr>
          <a:xfrm>
            <a:off x="968375" y="1019810"/>
            <a:ext cx="9382125" cy="460375"/>
          </a:xfrm>
          <a:prstGeom prst="rect">
            <a:avLst/>
          </a:prstGeom>
          <a:noFill/>
        </p:spPr>
        <p:txBody>
          <a:bodyPr wrap="square" rtlCol="0">
            <a:spAutoFit/>
          </a:bodyPr>
          <a:lstStyle/>
          <a:p>
            <a:r>
              <a:rPr lang="zh-CN" altLang="en-US" sz="2400"/>
              <a:t>在设计和编写程序时应该考虑下述有关输入输出风格的规则。</a:t>
            </a:r>
          </a:p>
        </p:txBody>
      </p:sp>
      <p:sp>
        <p:nvSpPr>
          <p:cNvPr id="21" name="文本框 20"/>
          <p:cNvSpPr txBox="1"/>
          <p:nvPr/>
        </p:nvSpPr>
        <p:spPr>
          <a:xfrm>
            <a:off x="1359535" y="1706245"/>
            <a:ext cx="66586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rPr>
              <a:t>● 对所有输入数据都进行检验。 </a:t>
            </a:r>
          </a:p>
        </p:txBody>
      </p:sp>
      <p:sp>
        <p:nvSpPr>
          <p:cNvPr id="22" name="文本框 21"/>
          <p:cNvSpPr txBox="1"/>
          <p:nvPr/>
        </p:nvSpPr>
        <p:spPr>
          <a:xfrm>
            <a:off x="1359535" y="2236470"/>
            <a:ext cx="624713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检查输入项重要组合的合法性。</a:t>
            </a:r>
          </a:p>
        </p:txBody>
      </p:sp>
      <p:sp>
        <p:nvSpPr>
          <p:cNvPr id="23" name="文本框 22"/>
          <p:cNvSpPr txBox="1"/>
          <p:nvPr/>
        </p:nvSpPr>
        <p:spPr>
          <a:xfrm>
            <a:off x="1359535" y="2833370"/>
            <a:ext cx="576834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保持输入格式简单。</a:t>
            </a:r>
          </a:p>
        </p:txBody>
      </p:sp>
      <p:sp>
        <p:nvSpPr>
          <p:cNvPr id="24" name="文本框 23"/>
          <p:cNvSpPr txBox="1"/>
          <p:nvPr/>
        </p:nvSpPr>
        <p:spPr>
          <a:xfrm>
            <a:off x="1359535" y="3430270"/>
            <a:ext cx="7017385"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使用数据结束标记，不要要求用户指定数据的数目。</a:t>
            </a:r>
          </a:p>
        </p:txBody>
      </p:sp>
      <p:sp>
        <p:nvSpPr>
          <p:cNvPr id="25" name="文本框 24"/>
          <p:cNvSpPr txBox="1"/>
          <p:nvPr/>
        </p:nvSpPr>
        <p:spPr>
          <a:xfrm>
            <a:off x="1359535" y="4017010"/>
            <a:ext cx="826135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明确提示交互式输入的请求,详细说明可用的选择或边界数值。</a:t>
            </a:r>
          </a:p>
        </p:txBody>
      </p:sp>
      <p:sp>
        <p:nvSpPr>
          <p:cNvPr id="26" name="文本框 25"/>
          <p:cNvSpPr txBox="1"/>
          <p:nvPr/>
        </p:nvSpPr>
        <p:spPr>
          <a:xfrm>
            <a:off x="1359535" y="4664710"/>
            <a:ext cx="88938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当程序设计语言对格式有严格要求时,应保持输入格式一致。</a:t>
            </a:r>
          </a:p>
        </p:txBody>
      </p:sp>
      <p:sp>
        <p:nvSpPr>
          <p:cNvPr id="27" name="文本框 26"/>
          <p:cNvSpPr txBox="1"/>
          <p:nvPr/>
        </p:nvSpPr>
        <p:spPr>
          <a:xfrm>
            <a:off x="1359535" y="5311775"/>
            <a:ext cx="33693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设计良好的输出报表。</a:t>
            </a:r>
          </a:p>
        </p:txBody>
      </p:sp>
      <p:sp>
        <p:nvSpPr>
          <p:cNvPr id="28" name="文本框 27"/>
          <p:cNvSpPr txBox="1"/>
          <p:nvPr/>
        </p:nvSpPr>
        <p:spPr>
          <a:xfrm>
            <a:off x="6016625" y="5254625"/>
            <a:ext cx="378206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给所有输出数据加标志。</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剪去单角 5"/>
          <p:cNvSpPr/>
          <p:nvPr/>
        </p:nvSpPr>
        <p:spPr>
          <a:xfrm>
            <a:off x="1088390" y="1289685"/>
            <a:ext cx="5732780" cy="5005070"/>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302385" y="1834515"/>
            <a:ext cx="5386070" cy="398780"/>
          </a:xfrm>
          <a:prstGeom prst="rect">
            <a:avLst/>
          </a:prstGeom>
          <a:noFill/>
        </p:spPr>
        <p:txBody>
          <a:bodyPr wrap="square" rtlCol="0">
            <a:spAutoFit/>
          </a:bodyPr>
          <a:lstStyle/>
          <a:p>
            <a:r>
              <a:rPr lang="zh-CN" altLang="en-US" sz="2000">
                <a:solidFill>
                  <a:schemeClr val="accent1">
                    <a:lumMod val="75000"/>
                  </a:schemeClr>
                </a:solidFill>
              </a:rPr>
              <a:t>效率</a:t>
            </a:r>
            <a:r>
              <a:rPr lang="zh-CN" altLang="en-US" sz="2000"/>
              <a:t>主要指处理机时间和存储器容量两个方面。</a:t>
            </a:r>
          </a:p>
        </p:txBody>
      </p:sp>
      <p:sp>
        <p:nvSpPr>
          <p:cNvPr id="25" name="文本框 24"/>
          <p:cNvSpPr txBox="1"/>
          <p:nvPr/>
        </p:nvSpPr>
        <p:spPr>
          <a:xfrm>
            <a:off x="1375410" y="2512060"/>
            <a:ext cx="5313045" cy="3646170"/>
          </a:xfrm>
          <a:prstGeom prst="rect">
            <a:avLst/>
          </a:prstGeom>
          <a:noFill/>
        </p:spPr>
        <p:txBody>
          <a:bodyPr wrap="square" rtlCol="0">
            <a:spAutoFit/>
          </a:bodyPr>
          <a:lstStyle/>
          <a:p>
            <a:pPr fontAlgn="auto">
              <a:lnSpc>
                <a:spcPct val="150000"/>
              </a:lnSpc>
            </a:pPr>
            <a:r>
              <a:rPr lang="zh-CN" altLang="en-US" sz="2200"/>
              <a:t>记住</a:t>
            </a:r>
            <a:r>
              <a:rPr lang="en-US" altLang="zh-CN" sz="2200"/>
              <a:t>3</a:t>
            </a:r>
            <a:r>
              <a:rPr lang="zh-CN" altLang="en-US" sz="2200"/>
              <a:t>条原则：</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效率是性能要求，因此应该在需求分析阶段确定效率方面的要求。</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效率是靠好设计来提高的。</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程序的效率和程序的简单程度是一致的，不要牺牲程序的清晰性和可读性来不必要地提高效率。</a:t>
            </a:r>
          </a:p>
        </p:txBody>
      </p:sp>
      <p:sp>
        <p:nvSpPr>
          <p:cNvPr id="26" name="文本框 25"/>
          <p:cNvSpPr txBox="1"/>
          <p:nvPr/>
        </p:nvSpPr>
        <p:spPr>
          <a:xfrm>
            <a:off x="7379970" y="1834515"/>
            <a:ext cx="3354705" cy="445135"/>
          </a:xfrm>
          <a:prstGeom prst="rect">
            <a:avLst/>
          </a:prstGeom>
          <a:noFill/>
        </p:spPr>
        <p:txBody>
          <a:bodyPr wrap="square" rtlCol="0">
            <a:spAutoFit/>
          </a:bodyPr>
          <a:lstStyle/>
          <a:p>
            <a:r>
              <a:rPr lang="zh-CN" altLang="en-US" sz="2300"/>
              <a:t>从</a:t>
            </a:r>
            <a:r>
              <a:rPr lang="en-US" altLang="zh-CN" sz="2300"/>
              <a:t>3</a:t>
            </a:r>
            <a:r>
              <a:rPr lang="zh-CN" altLang="en-US" sz="2300"/>
              <a:t>个方面讨论效率问题：</a:t>
            </a:r>
          </a:p>
        </p:txBody>
      </p:sp>
      <p:sp>
        <p:nvSpPr>
          <p:cNvPr id="27" name="文本框 26"/>
          <p:cNvSpPr txBox="1"/>
          <p:nvPr/>
        </p:nvSpPr>
        <p:spPr>
          <a:xfrm>
            <a:off x="8048625" y="2984500"/>
            <a:ext cx="3680460" cy="1684020"/>
          </a:xfrm>
          <a:prstGeom prst="rect">
            <a:avLst/>
          </a:prstGeom>
          <a:noFill/>
        </p:spPr>
        <p:txBody>
          <a:bodyPr wrap="square" rtlCol="0">
            <a:spAutoFit/>
          </a:bodyPr>
          <a:lstStyle/>
          <a:p>
            <a:pPr fontAlgn="auto">
              <a:lnSpc>
                <a:spcPct val="150000"/>
              </a:lnSpc>
            </a:pPr>
            <a:r>
              <a:rPr lang="en-US" altLang="zh-CN" sz="2300"/>
              <a:t>1</a:t>
            </a:r>
            <a:r>
              <a:rPr lang="zh-CN" altLang="en-US" sz="2300"/>
              <a:t>）程序运行时间</a:t>
            </a:r>
          </a:p>
          <a:p>
            <a:pPr fontAlgn="auto">
              <a:lnSpc>
                <a:spcPct val="150000"/>
              </a:lnSpc>
            </a:pPr>
            <a:r>
              <a:rPr lang="en-US" altLang="zh-CN" sz="2300"/>
              <a:t>2</a:t>
            </a:r>
            <a:r>
              <a:rPr lang="zh-CN" altLang="en-US" sz="2300"/>
              <a:t>）存储器效率</a:t>
            </a:r>
          </a:p>
          <a:p>
            <a:pPr fontAlgn="auto">
              <a:lnSpc>
                <a:spcPct val="150000"/>
              </a:lnSpc>
            </a:pPr>
            <a:r>
              <a:rPr lang="en-US" altLang="zh-CN" sz="2300"/>
              <a:t>3</a:t>
            </a:r>
            <a:r>
              <a:rPr lang="zh-CN" altLang="en-US" sz="2300"/>
              <a:t>）输入输出效率</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335256" y="1056920"/>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169670" y="1110615"/>
            <a:ext cx="3928745" cy="460375"/>
          </a:xfrm>
          <a:prstGeom prst="rect">
            <a:avLst/>
          </a:prstGeom>
          <a:noFill/>
        </p:spPr>
        <p:txBody>
          <a:bodyPr wrap="square" rtlCol="0">
            <a:spAutoFit/>
          </a:bodyPr>
          <a:lstStyle/>
          <a:p>
            <a:r>
              <a:rPr lang="en-US" altLang="zh-CN" sz="2400"/>
              <a:t>1</a:t>
            </a:r>
            <a:r>
              <a:rPr lang="zh-CN" altLang="en-US" sz="2400"/>
              <a:t>）程序运行时间</a:t>
            </a:r>
          </a:p>
        </p:txBody>
      </p:sp>
      <p:sp>
        <p:nvSpPr>
          <p:cNvPr id="4" name="文本框 3"/>
          <p:cNvSpPr txBox="1"/>
          <p:nvPr/>
        </p:nvSpPr>
        <p:spPr>
          <a:xfrm>
            <a:off x="2037715" y="2626360"/>
            <a:ext cx="7983220" cy="3484245"/>
          </a:xfrm>
          <a:prstGeom prst="rect">
            <a:avLst/>
          </a:prstGeom>
          <a:noFill/>
        </p:spPr>
        <p:txBody>
          <a:bodyPr wrap="square" rtlCol="0">
            <a:spAutoFit/>
          </a:bodyPr>
          <a:lstStyle/>
          <a:p>
            <a:pPr fontAlgn="auto">
              <a:lnSpc>
                <a:spcPct val="150000"/>
              </a:lnSpc>
            </a:pPr>
            <a:r>
              <a:rPr lang="zh-CN" altLang="en-US" sz="2100">
                <a:latin typeface="微软雅黑" panose="020B0503020204020204" charset="-122"/>
                <a:ea typeface="微软雅黑" panose="020B0503020204020204" charset="-122"/>
              </a:rPr>
              <a:t>• </a:t>
            </a:r>
            <a:r>
              <a:rPr lang="zh-CN" altLang="en-US" sz="2100"/>
              <a:t>写程序之前先简化算术的和逻辑的表达式。</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仔细研究嵌套的循环,以确定是否有语句可以从内层往外移。</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尽量避免使用多维数组。</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尽量避免使用指针和复杂的表。</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使用执行时间短的算术运算。</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不要混合使用不同的数据类型。</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尽量伸用整数运算和布尔表达式。</a:t>
            </a:r>
          </a:p>
        </p:txBody>
      </p:sp>
      <p:sp>
        <p:nvSpPr>
          <p:cNvPr id="5" name="文本框 4"/>
          <p:cNvSpPr txBox="1"/>
          <p:nvPr/>
        </p:nvSpPr>
        <p:spPr>
          <a:xfrm>
            <a:off x="1670050" y="1714500"/>
            <a:ext cx="8144510" cy="768350"/>
          </a:xfrm>
          <a:prstGeom prst="rect">
            <a:avLst/>
          </a:prstGeom>
          <a:noFill/>
        </p:spPr>
        <p:txBody>
          <a:bodyPr wrap="square" rtlCol="0">
            <a:spAutoFit/>
          </a:bodyPr>
          <a:lstStyle/>
          <a:p>
            <a:r>
              <a:rPr lang="zh-CN" altLang="en-US" sz="2200"/>
              <a:t>源程序的效率直接由详细设计阶段确定的算法的效率决定，但是，写程序的风格也能对程序的执行速度和存储器要求产生影响。</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221105" y="1158240"/>
            <a:ext cx="3060700" cy="460375"/>
          </a:xfrm>
          <a:prstGeom prst="rect">
            <a:avLst/>
          </a:prstGeom>
          <a:noFill/>
        </p:spPr>
        <p:txBody>
          <a:bodyPr wrap="square" rtlCol="0">
            <a:spAutoFit/>
          </a:bodyPr>
          <a:lstStyle/>
          <a:p>
            <a:r>
              <a:rPr lang="en-US" altLang="zh-CN" sz="2400"/>
              <a:t>2</a:t>
            </a:r>
            <a:r>
              <a:rPr lang="zh-CN" altLang="en-US" sz="2400"/>
              <a:t>）存储器效率</a:t>
            </a:r>
          </a:p>
        </p:txBody>
      </p:sp>
      <p:sp>
        <p:nvSpPr>
          <p:cNvPr id="4" name="文本框 3"/>
          <p:cNvSpPr txBox="1"/>
          <p:nvPr/>
        </p:nvSpPr>
        <p:spPr>
          <a:xfrm>
            <a:off x="1868170" y="1849755"/>
            <a:ext cx="9249410" cy="4338320"/>
          </a:xfrm>
          <a:prstGeom prst="rect">
            <a:avLst/>
          </a:prstGeom>
          <a:noFill/>
        </p:spPr>
        <p:txBody>
          <a:bodyPr wrap="square" rtlCol="0">
            <a:spAutoFit/>
          </a:bodyPr>
          <a:lstStyle/>
          <a:p>
            <a:pPr fontAlgn="auto">
              <a:lnSpc>
                <a:spcPct val="150000"/>
              </a:lnSpc>
            </a:pPr>
            <a:r>
              <a:rPr lang="zh-CN" altLang="en-US" sz="2300"/>
              <a:t>在大型计算机中必须考虑操作系统页式调度的特点，一般说来，使用能保持功能域的结构化控制结构,是提高效率的好方法。</a:t>
            </a:r>
          </a:p>
          <a:p>
            <a:pPr fontAlgn="auto">
              <a:lnSpc>
                <a:spcPct val="150000"/>
              </a:lnSpc>
            </a:pPr>
            <a:endParaRPr lang="zh-CN" altLang="en-US" sz="2300"/>
          </a:p>
          <a:p>
            <a:pPr fontAlgn="auto">
              <a:lnSpc>
                <a:spcPct val="150000"/>
              </a:lnSpc>
            </a:pPr>
            <a:r>
              <a:rPr lang="zh-CN" altLang="en-US" sz="2300"/>
              <a:t>在微处理机中如果要求使用最少的存储单元，则应选用有紧缩存储器特性的编译程序,在非常必要时可以使用汇编语言。</a:t>
            </a:r>
          </a:p>
          <a:p>
            <a:pPr fontAlgn="auto">
              <a:lnSpc>
                <a:spcPct val="150000"/>
              </a:lnSpc>
            </a:pPr>
            <a:endParaRPr lang="zh-CN" altLang="en-US" sz="2300"/>
          </a:p>
          <a:p>
            <a:pPr fontAlgn="auto">
              <a:lnSpc>
                <a:spcPct val="150000"/>
              </a:lnSpc>
            </a:pPr>
            <a:r>
              <a:rPr lang="zh-CN" altLang="en-US" sz="2300"/>
              <a:t>提高执行效率的技术通常也能提高存储器效率。提高存储器效率的关键同样是“简单”。</a:t>
            </a:r>
          </a:p>
        </p:txBody>
      </p:sp>
      <p:grpSp>
        <p:nvGrpSpPr>
          <p:cNvPr id="6" name="组合 5"/>
          <p:cNvGrpSpPr/>
          <p:nvPr/>
        </p:nvGrpSpPr>
        <p:grpSpPr>
          <a:xfrm>
            <a:off x="1260475" y="3619500"/>
            <a:ext cx="417195" cy="439420"/>
            <a:chOff x="4267200" y="3009900"/>
            <a:chExt cx="792000" cy="792000"/>
          </a:xfrm>
          <a:solidFill>
            <a:srgbClr val="FFD966"/>
          </a:solidFill>
        </p:grpSpPr>
        <p:sp>
          <p:nvSpPr>
            <p:cNvPr id="7" name="椭圆 6"/>
            <p:cNvSpPr/>
            <p:nvPr/>
          </p:nvSpPr>
          <p:spPr>
            <a:xfrm>
              <a:off x="42672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8"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9" name="组合 8"/>
          <p:cNvGrpSpPr/>
          <p:nvPr/>
        </p:nvGrpSpPr>
        <p:grpSpPr>
          <a:xfrm>
            <a:off x="1260475" y="5094605"/>
            <a:ext cx="417195" cy="439420"/>
            <a:chOff x="8001000" y="3009900"/>
            <a:chExt cx="792000" cy="792000"/>
          </a:xfrm>
          <a:solidFill>
            <a:srgbClr val="FFD966"/>
          </a:solidFill>
        </p:grpSpPr>
        <p:sp>
          <p:nvSpPr>
            <p:cNvPr id="10" name="椭圆 9"/>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1"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12" name="组合 11"/>
          <p:cNvGrpSpPr/>
          <p:nvPr/>
        </p:nvGrpSpPr>
        <p:grpSpPr>
          <a:xfrm>
            <a:off x="1230630" y="2103120"/>
            <a:ext cx="417195" cy="439420"/>
            <a:chOff x="8001000" y="3009900"/>
            <a:chExt cx="792000" cy="792000"/>
          </a:xfrm>
          <a:solidFill>
            <a:srgbClr val="FFD966"/>
          </a:solidFill>
        </p:grpSpPr>
        <p:sp>
          <p:nvSpPr>
            <p:cNvPr id="13" name="椭圆 12"/>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750" fill="hold"/>
                                        <p:tgtEl>
                                          <p:spTgt spid="9"/>
                                        </p:tgtEl>
                                        <p:attrNameLst>
                                          <p:attrName>ppt_w</p:attrName>
                                        </p:attrNameLst>
                                      </p:cBhvr>
                                      <p:tavLst>
                                        <p:tav tm="0">
                                          <p:val>
                                            <p:fltVal val="0"/>
                                          </p:val>
                                        </p:tav>
                                        <p:tav tm="100000">
                                          <p:val>
                                            <p:strVal val="#ppt_w"/>
                                          </p:val>
                                        </p:tav>
                                      </p:tavLst>
                                    </p:anim>
                                    <p:anim calcmode="lin" valueType="num">
                                      <p:cBhvr>
                                        <p:cTn id="15" dur="750" fill="hold"/>
                                        <p:tgtEl>
                                          <p:spTgt spid="9"/>
                                        </p:tgtEl>
                                        <p:attrNameLst>
                                          <p:attrName>ppt_h</p:attrName>
                                        </p:attrNameLst>
                                      </p:cBhvr>
                                      <p:tavLst>
                                        <p:tav tm="0">
                                          <p:val>
                                            <p:fltVal val="0"/>
                                          </p:val>
                                        </p:tav>
                                        <p:tav tm="100000">
                                          <p:val>
                                            <p:strVal val="#ppt_h"/>
                                          </p:val>
                                        </p:tav>
                                      </p:tavLst>
                                    </p:anim>
                                    <p:anim calcmode="lin" valueType="num">
                                      <p:cBhvr>
                                        <p:cTn id="16" dur="750" fill="hold"/>
                                        <p:tgtEl>
                                          <p:spTgt spid="9"/>
                                        </p:tgtEl>
                                        <p:attrNameLst>
                                          <p:attrName>style.rotation</p:attrName>
                                        </p:attrNameLst>
                                      </p:cBhvr>
                                      <p:tavLst>
                                        <p:tav tm="0">
                                          <p:val>
                                            <p:fltVal val="360"/>
                                          </p:val>
                                        </p:tav>
                                        <p:tav tm="100000">
                                          <p:val>
                                            <p:fltVal val="0"/>
                                          </p:val>
                                        </p:tav>
                                      </p:tavLst>
                                    </p:anim>
                                    <p:animEffect transition="in" filter="fade">
                                      <p:cBhvr>
                                        <p:cTn id="17" dur="750"/>
                                        <p:tgtEl>
                                          <p:spTgt spid="9"/>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ppt_w</p:attrName>
                                        </p:attrNameLst>
                                      </p:cBhvr>
                                      <p:tavLst>
                                        <p:tav tm="0">
                                          <p:val>
                                            <p:fltVal val="0"/>
                                          </p:val>
                                        </p:tav>
                                        <p:tav tm="100000">
                                          <p:val>
                                            <p:strVal val="#ppt_w"/>
                                          </p:val>
                                        </p:tav>
                                      </p:tavLst>
                                    </p:anim>
                                    <p:anim calcmode="lin" valueType="num">
                                      <p:cBhvr>
                                        <p:cTn id="22" dur="750" fill="hold"/>
                                        <p:tgtEl>
                                          <p:spTgt spid="12"/>
                                        </p:tgtEl>
                                        <p:attrNameLst>
                                          <p:attrName>ppt_h</p:attrName>
                                        </p:attrNameLst>
                                      </p:cBhvr>
                                      <p:tavLst>
                                        <p:tav tm="0">
                                          <p:val>
                                            <p:fltVal val="0"/>
                                          </p:val>
                                        </p:tav>
                                        <p:tav tm="100000">
                                          <p:val>
                                            <p:strVal val="#ppt_h"/>
                                          </p:val>
                                        </p:tav>
                                      </p:tavLst>
                                    </p:anim>
                                    <p:anim calcmode="lin" valueType="num">
                                      <p:cBhvr>
                                        <p:cTn id="23" dur="750" fill="hold"/>
                                        <p:tgtEl>
                                          <p:spTgt spid="12"/>
                                        </p:tgtEl>
                                        <p:attrNameLst>
                                          <p:attrName>style.rotation</p:attrName>
                                        </p:attrNameLst>
                                      </p:cBhvr>
                                      <p:tavLst>
                                        <p:tav tm="0">
                                          <p:val>
                                            <p:fltVal val="360"/>
                                          </p:val>
                                        </p:tav>
                                        <p:tav tm="100000">
                                          <p:val>
                                            <p:fltVal val="0"/>
                                          </p:val>
                                        </p:tav>
                                      </p:tavLst>
                                    </p:anim>
                                    <p:animEffect transition="in" filter="fade">
                                      <p:cBhvr>
                                        <p:cTn id="2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110615" y="1172845"/>
            <a:ext cx="3156585" cy="460375"/>
          </a:xfrm>
          <a:prstGeom prst="rect">
            <a:avLst/>
          </a:prstGeom>
          <a:noFill/>
        </p:spPr>
        <p:txBody>
          <a:bodyPr wrap="square" rtlCol="0">
            <a:spAutoFit/>
          </a:bodyPr>
          <a:lstStyle/>
          <a:p>
            <a:r>
              <a:rPr lang="en-US" altLang="zh-CN" sz="2400"/>
              <a:t>3</a:t>
            </a:r>
            <a:r>
              <a:rPr lang="zh-CN" altLang="en-US" sz="2400"/>
              <a:t>）输入输出的效率</a:t>
            </a:r>
          </a:p>
        </p:txBody>
      </p:sp>
      <p:sp>
        <p:nvSpPr>
          <p:cNvPr id="4" name="文本框 3"/>
          <p:cNvSpPr txBox="1"/>
          <p:nvPr/>
        </p:nvSpPr>
        <p:spPr>
          <a:xfrm>
            <a:off x="1625600" y="1838325"/>
            <a:ext cx="9175115" cy="2922905"/>
          </a:xfrm>
          <a:prstGeom prst="rect">
            <a:avLst/>
          </a:prstGeom>
          <a:noFill/>
        </p:spPr>
        <p:txBody>
          <a:bodyPr wrap="square" rtlCol="0">
            <a:spAutoFit/>
          </a:bodyPr>
          <a:lstStyle/>
          <a:p>
            <a:pPr fontAlgn="auto">
              <a:lnSpc>
                <a:spcPct val="200000"/>
              </a:lnSpc>
            </a:pPr>
            <a:r>
              <a:rPr lang="zh-CN" altLang="en-US" sz="2300">
                <a:latin typeface="微软雅黑" panose="020B0503020204020204" charset="-122"/>
                <a:ea typeface="微软雅黑" panose="020B0503020204020204" charset="-122"/>
              </a:rPr>
              <a:t>• </a:t>
            </a:r>
            <a:r>
              <a:rPr lang="zh-CN" altLang="en-US" sz="2300"/>
              <a:t>所有输入输出都应该有缓冲，以减少用于通信的额外开销。</a:t>
            </a:r>
          </a:p>
          <a:p>
            <a:pPr fontAlgn="auto">
              <a:lnSpc>
                <a:spcPct val="200000"/>
              </a:lnSpc>
            </a:pPr>
            <a:r>
              <a:rPr lang="zh-CN" altLang="en-US" sz="2300">
                <a:latin typeface="微软雅黑" panose="020B0503020204020204" charset="-122"/>
                <a:ea typeface="微软雅黑" panose="020B0503020204020204" charset="-122"/>
                <a:sym typeface="+mn-ea"/>
              </a:rPr>
              <a:t>• </a:t>
            </a:r>
            <a:r>
              <a:rPr lang="zh-CN" altLang="en-US" sz="2300"/>
              <a:t>对二级存储器（如磁盘）应选用最简单的访问方法。</a:t>
            </a:r>
          </a:p>
          <a:p>
            <a:pPr fontAlgn="auto">
              <a:lnSpc>
                <a:spcPct val="200000"/>
              </a:lnSpc>
            </a:pPr>
            <a:r>
              <a:rPr lang="zh-CN" altLang="en-US" sz="2300">
                <a:latin typeface="微软雅黑" panose="020B0503020204020204" charset="-122"/>
                <a:ea typeface="微软雅黑" panose="020B0503020204020204" charset="-122"/>
                <a:sym typeface="+mn-ea"/>
              </a:rPr>
              <a:t>• </a:t>
            </a:r>
            <a:r>
              <a:rPr lang="zh-CN" altLang="en-US" sz="2300"/>
              <a:t>二级存储器的输入输出应该以信息组为单位进行。</a:t>
            </a:r>
          </a:p>
          <a:p>
            <a:pPr fontAlgn="auto">
              <a:lnSpc>
                <a:spcPct val="200000"/>
              </a:lnSpc>
            </a:pPr>
            <a:r>
              <a:rPr lang="zh-CN" altLang="en-US" sz="2300">
                <a:latin typeface="微软雅黑" panose="020B0503020204020204" charset="-122"/>
                <a:ea typeface="微软雅黑" panose="020B0503020204020204" charset="-122"/>
                <a:sym typeface="+mn-ea"/>
              </a:rPr>
              <a:t>• </a:t>
            </a:r>
            <a:r>
              <a:rPr lang="zh-CN" altLang="en-US" sz="2300"/>
              <a:t>如果“超高效的”输入输出很难被人理解，则不应采用这种方法。</a:t>
            </a:r>
          </a:p>
        </p:txBody>
      </p:sp>
      <p:sp>
        <p:nvSpPr>
          <p:cNvPr id="23" name="文本框 22"/>
          <p:cNvSpPr txBox="1"/>
          <p:nvPr/>
        </p:nvSpPr>
        <p:spPr>
          <a:xfrm>
            <a:off x="1110615" y="5168265"/>
            <a:ext cx="8314055" cy="460375"/>
          </a:xfrm>
          <a:prstGeom prst="rect">
            <a:avLst/>
          </a:prstGeom>
          <a:noFill/>
        </p:spPr>
        <p:txBody>
          <a:bodyPr wrap="square" rtlCol="0">
            <a:spAutoFit/>
          </a:bodyPr>
          <a:lstStyle/>
          <a:p>
            <a:r>
              <a:rPr lang="zh-CN" altLang="en-US" sz="2400">
                <a:sym typeface="+mn-ea"/>
              </a:rPr>
              <a:t>这些简单原则对于软件工程的设计和编码两个阶段都适用。</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软件测试基础</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7.2</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7.2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软件测试基础</a:t>
            </a:r>
          </a:p>
        </p:txBody>
      </p:sp>
      <p:sp>
        <p:nvSpPr>
          <p:cNvPr id="5" name="文本框 4"/>
          <p:cNvSpPr txBox="1"/>
          <p:nvPr/>
        </p:nvSpPr>
        <p:spPr>
          <a:xfrm>
            <a:off x="765175" y="1018540"/>
            <a:ext cx="6452870" cy="3415030"/>
          </a:xfrm>
          <a:prstGeom prst="rect">
            <a:avLst/>
          </a:prstGeom>
          <a:noFill/>
        </p:spPr>
        <p:txBody>
          <a:bodyPr wrap="square" rtlCol="0">
            <a:spAutoFit/>
          </a:bodyPr>
          <a:lstStyle/>
          <a:p>
            <a:pPr fontAlgn="auto">
              <a:lnSpc>
                <a:spcPct val="120000"/>
              </a:lnSpc>
            </a:pPr>
            <a:r>
              <a:rPr lang="zh-CN" altLang="en-US" sz="2000" dirty="0">
                <a:sym typeface="+mn-ea"/>
              </a:rPr>
              <a:t>本节讲述</a:t>
            </a:r>
            <a:r>
              <a:rPr lang="zh-CN" altLang="en-US" sz="2000" dirty="0">
                <a:solidFill>
                  <a:schemeClr val="accent1">
                    <a:lumMod val="75000"/>
                  </a:schemeClr>
                </a:solidFill>
                <a:sym typeface="+mn-ea"/>
              </a:rPr>
              <a:t>软件测试</a:t>
            </a:r>
            <a:r>
              <a:rPr lang="zh-CN" altLang="en-US" sz="2000" dirty="0">
                <a:sym typeface="+mn-ea"/>
              </a:rPr>
              <a:t>的</a:t>
            </a:r>
            <a:r>
              <a:rPr lang="zh-CN" altLang="en-US" sz="2000" dirty="0">
                <a:solidFill>
                  <a:schemeClr val="accent4">
                    <a:lumMod val="75000"/>
                  </a:schemeClr>
                </a:solidFill>
                <a:sym typeface="+mn-ea"/>
              </a:rPr>
              <a:t>基本概念</a:t>
            </a:r>
            <a:r>
              <a:rPr lang="zh-CN" altLang="en-US" sz="2000" dirty="0">
                <a:sym typeface="+mn-ea"/>
              </a:rPr>
              <a:t>和</a:t>
            </a:r>
            <a:r>
              <a:rPr lang="zh-CN" altLang="en-US" sz="2000" dirty="0">
                <a:solidFill>
                  <a:schemeClr val="accent4">
                    <a:lumMod val="75000"/>
                  </a:schemeClr>
                </a:solidFill>
                <a:sym typeface="+mn-ea"/>
              </a:rPr>
              <a:t>基础知识</a:t>
            </a:r>
            <a:r>
              <a:rPr lang="zh-CN" altLang="en-US" sz="2000" dirty="0">
                <a:sym typeface="+mn-ea"/>
              </a:rPr>
              <a:t>。</a:t>
            </a:r>
            <a:endParaRPr lang="zh-CN" altLang="en-US" sz="2000" dirty="0"/>
          </a:p>
          <a:p>
            <a:pPr fontAlgn="auto">
              <a:lnSpc>
                <a:spcPct val="120000"/>
              </a:lnSpc>
            </a:pPr>
            <a:r>
              <a:rPr lang="zh-CN" altLang="en-US" sz="2000" dirty="0">
                <a:sym typeface="+mn-ea"/>
              </a:rPr>
              <a:t>表面看来，软件测试的目的与软件工程所有其他阶段的目的都相反，软件工程的其他阶段都是“建设性”的：软件工程师力图从抽象的概念出发，逐步设计出具体的软件系统，直到用一种适当的程序设计语言写出可以执行的程序代码。但是，在测试阶段测试人员努力设计出一系列测试方案，</a:t>
            </a:r>
            <a:r>
              <a:rPr lang="zh-CN" altLang="en-US" sz="2000" dirty="0">
                <a:solidFill>
                  <a:schemeClr val="accent1">
                    <a:lumMod val="75000"/>
                  </a:schemeClr>
                </a:solidFill>
                <a:sym typeface="+mn-ea"/>
              </a:rPr>
              <a:t>目的却是为了“破坏”</a:t>
            </a:r>
            <a:r>
              <a:rPr lang="zh-CN" altLang="en-US" sz="2000" dirty="0">
                <a:sym typeface="+mn-ea"/>
              </a:rPr>
              <a:t>已经建造好的软件系统——竭力证明程序中有错误，不能按照预定要求正确工作。</a:t>
            </a:r>
            <a:endParaRPr lang="zh-CN" altLang="en-US" sz="2000"/>
          </a:p>
        </p:txBody>
      </p:sp>
      <p:sp>
        <p:nvSpPr>
          <p:cNvPr id="6" name="文本框 5"/>
          <p:cNvSpPr txBox="1"/>
          <p:nvPr/>
        </p:nvSpPr>
        <p:spPr>
          <a:xfrm>
            <a:off x="5349240" y="4359275"/>
            <a:ext cx="6637020" cy="2306955"/>
          </a:xfrm>
          <a:prstGeom prst="rect">
            <a:avLst/>
          </a:prstGeom>
          <a:noFill/>
        </p:spPr>
        <p:txBody>
          <a:bodyPr wrap="square" rtlCol="0">
            <a:spAutoFit/>
          </a:bodyPr>
          <a:lstStyle/>
          <a:p>
            <a:pPr fontAlgn="auto">
              <a:lnSpc>
                <a:spcPct val="120000"/>
              </a:lnSpc>
            </a:pPr>
            <a:r>
              <a:rPr lang="zh-CN" altLang="en-US" sz="2000" dirty="0">
                <a:solidFill>
                  <a:schemeClr val="tx1"/>
                </a:solidFill>
                <a:sym typeface="+mn-ea"/>
              </a:rPr>
              <a:t>当然，这种反常仅仅是表面的，或者说是心理上的。暴露问题并不是软件测试的最终目的，发现问题是为了解决问题，</a:t>
            </a:r>
            <a:r>
              <a:rPr lang="zh-CN" altLang="en-US" sz="2000" dirty="0">
                <a:solidFill>
                  <a:schemeClr val="accent4">
                    <a:lumMod val="75000"/>
                  </a:schemeClr>
                </a:solidFill>
                <a:sym typeface="+mn-ea"/>
              </a:rPr>
              <a:t>测试阶段的根本目标</a:t>
            </a:r>
            <a:r>
              <a:rPr lang="zh-CN" altLang="en-US" sz="2000" dirty="0">
                <a:solidFill>
                  <a:schemeClr val="tx1"/>
                </a:solidFill>
                <a:sym typeface="+mn-ea"/>
              </a:rPr>
              <a:t>是尽可能多地发现并排除软件中潜藏的错误，最终把一个高质量的软件系统交给用户使用。但是，仅就测试本身而言，它的目标可能和许多人原来设想的很不相同。</a:t>
            </a:r>
            <a:endParaRPr lang="zh-CN" altLang="en-US" sz="2000" dirty="0">
              <a:solidFill>
                <a:schemeClr val="tx1"/>
              </a:solidFill>
            </a:endParaRPr>
          </a:p>
        </p:txBody>
      </p:sp>
      <p:sp>
        <p:nvSpPr>
          <p:cNvPr id="17" name="Rectangle 26"/>
          <p:cNvSpPr/>
          <p:nvPr/>
        </p:nvSpPr>
        <p:spPr>
          <a:xfrm>
            <a:off x="560705" y="106997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7" name="Rectangle 26"/>
          <p:cNvSpPr/>
          <p:nvPr/>
        </p:nvSpPr>
        <p:spPr>
          <a:xfrm>
            <a:off x="5021580" y="448500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单元测试</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7.3</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椭圆 2"/>
          <p:cNvSpPr/>
          <p:nvPr/>
        </p:nvSpPr>
        <p:spPr>
          <a:xfrm>
            <a:off x="1467889" y="2361689"/>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201419" y="461302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301199" y="1830549"/>
            <a:ext cx="3284115" cy="3284115"/>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851387" y="2935814"/>
            <a:ext cx="3676671" cy="923330"/>
          </a:xfrm>
          <a:prstGeom prst="rect">
            <a:avLst/>
          </a:prstGeom>
          <a:noFill/>
        </p:spPr>
        <p:txBody>
          <a:bodyPr wrap="square" rtlCol="0">
            <a:spAutoFit/>
          </a:bodyPr>
          <a:lstStyle/>
          <a:p>
            <a:pPr algn="dist"/>
            <a:r>
              <a:rPr lang="zh-CN" sz="5400" dirty="0">
                <a:solidFill>
                  <a:schemeClr val="tx1">
                    <a:lumMod val="75000"/>
                    <a:lumOff val="25000"/>
                  </a:schemeClr>
                </a:solidFill>
                <a:cs typeface="+mn-ea"/>
                <a:sym typeface="+mn-lt"/>
              </a:rPr>
              <a:t>目录</a:t>
            </a:r>
            <a:r>
              <a:rPr lang="en-US" altLang="zh-CN" sz="4000" dirty="0">
                <a:solidFill>
                  <a:schemeClr val="tx1">
                    <a:lumMod val="75000"/>
                    <a:lumOff val="25000"/>
                  </a:schemeClr>
                </a:solidFill>
                <a:cs typeface="+mn-ea"/>
                <a:sym typeface="+mn-lt"/>
              </a:rPr>
              <a:t>content</a:t>
            </a:r>
            <a:endParaRPr lang="en-US" altLang="zh-CN" sz="5400" dirty="0">
              <a:solidFill>
                <a:schemeClr val="tx1">
                  <a:lumMod val="75000"/>
                  <a:lumOff val="25000"/>
                </a:schemeClr>
              </a:solidFill>
              <a:cs typeface="+mn-ea"/>
              <a:sym typeface="+mn-lt"/>
            </a:endParaRPr>
          </a:p>
        </p:txBody>
      </p:sp>
      <p:sp>
        <p:nvSpPr>
          <p:cNvPr id="23" name="矩形 22"/>
          <p:cNvSpPr/>
          <p:nvPr/>
        </p:nvSpPr>
        <p:spPr>
          <a:xfrm flipH="1">
            <a:off x="11340853" y="5152295"/>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CONTENT</a:t>
            </a:r>
            <a:endParaRPr sz="1400" spc="225" dirty="0">
              <a:solidFill>
                <a:srgbClr val="292929"/>
              </a:solidFill>
              <a:cs typeface="+mn-ea"/>
              <a:sym typeface="+mn-lt"/>
            </a:endParaRPr>
          </a:p>
        </p:txBody>
      </p:sp>
      <p:sp>
        <p:nvSpPr>
          <p:cNvPr id="24" name="矩形 23"/>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7291070" y="650875"/>
            <a:ext cx="3554095" cy="5492750"/>
          </a:xfrm>
          <a:prstGeom prst="rect">
            <a:avLst/>
          </a:prstGeom>
          <a:noFill/>
        </p:spPr>
        <p:txBody>
          <a:bodyPr wrap="square" rtlCol="0">
            <a:spAutoFit/>
          </a:bodyPr>
          <a:lstStyle/>
          <a:p>
            <a:pPr fontAlgn="auto">
              <a:lnSpc>
                <a:spcPct val="150000"/>
              </a:lnSpc>
            </a:pPr>
            <a:r>
              <a:rPr lang="en-US" altLang="zh-CN" sz="2600"/>
              <a:t>7.1 </a:t>
            </a:r>
            <a:r>
              <a:rPr lang="zh-CN" altLang="en-US" sz="2600"/>
              <a:t>编码</a:t>
            </a:r>
          </a:p>
          <a:p>
            <a:pPr fontAlgn="auto">
              <a:lnSpc>
                <a:spcPct val="150000"/>
              </a:lnSpc>
            </a:pPr>
            <a:r>
              <a:rPr lang="en-US" altLang="zh-CN" sz="2600"/>
              <a:t>7.2 </a:t>
            </a:r>
            <a:r>
              <a:rPr lang="zh-CN" altLang="en-US" sz="2600"/>
              <a:t>软件测试基础</a:t>
            </a:r>
          </a:p>
          <a:p>
            <a:pPr fontAlgn="auto">
              <a:lnSpc>
                <a:spcPct val="150000"/>
              </a:lnSpc>
            </a:pPr>
            <a:r>
              <a:rPr lang="en-US" altLang="zh-CN" sz="2600"/>
              <a:t>7.3 </a:t>
            </a:r>
            <a:r>
              <a:rPr lang="zh-CN" altLang="en-US" sz="2600"/>
              <a:t>单元测试</a:t>
            </a:r>
          </a:p>
          <a:p>
            <a:pPr fontAlgn="auto">
              <a:lnSpc>
                <a:spcPct val="150000"/>
              </a:lnSpc>
            </a:pPr>
            <a:r>
              <a:rPr lang="en-US" altLang="zh-CN" sz="2600"/>
              <a:t>7.4 </a:t>
            </a:r>
            <a:r>
              <a:rPr lang="zh-CN" altLang="en-US" sz="2600"/>
              <a:t>集成测试</a:t>
            </a:r>
          </a:p>
          <a:p>
            <a:pPr fontAlgn="auto">
              <a:lnSpc>
                <a:spcPct val="150000"/>
              </a:lnSpc>
            </a:pPr>
            <a:r>
              <a:rPr lang="en-US" altLang="zh-CN" sz="2600"/>
              <a:t>7.5 </a:t>
            </a:r>
            <a:r>
              <a:rPr lang="zh-CN" altLang="en-US" sz="2600"/>
              <a:t>确认测试</a:t>
            </a:r>
          </a:p>
          <a:p>
            <a:pPr fontAlgn="auto">
              <a:lnSpc>
                <a:spcPct val="150000"/>
              </a:lnSpc>
            </a:pPr>
            <a:r>
              <a:rPr lang="en-US" altLang="zh-CN" sz="2600"/>
              <a:t>7.6 </a:t>
            </a:r>
            <a:r>
              <a:rPr lang="zh-CN" altLang="en-US" sz="2600"/>
              <a:t>白盒测试技术</a:t>
            </a:r>
          </a:p>
          <a:p>
            <a:pPr fontAlgn="auto">
              <a:lnSpc>
                <a:spcPct val="150000"/>
              </a:lnSpc>
            </a:pPr>
            <a:r>
              <a:rPr lang="en-US" altLang="zh-CN" sz="2600"/>
              <a:t>7.7 </a:t>
            </a:r>
            <a:r>
              <a:rPr lang="zh-CN" altLang="en-US" sz="2600"/>
              <a:t>黑盒测试技术</a:t>
            </a:r>
          </a:p>
          <a:p>
            <a:pPr fontAlgn="auto">
              <a:lnSpc>
                <a:spcPct val="150000"/>
              </a:lnSpc>
            </a:pPr>
            <a:r>
              <a:rPr lang="en-US" altLang="zh-CN" sz="2600"/>
              <a:t>7.8 </a:t>
            </a:r>
            <a:r>
              <a:rPr lang="zh-CN" altLang="en-US" sz="2600"/>
              <a:t>调试</a:t>
            </a:r>
          </a:p>
          <a:p>
            <a:pPr fontAlgn="auto">
              <a:lnSpc>
                <a:spcPct val="150000"/>
              </a:lnSpc>
            </a:pPr>
            <a:r>
              <a:rPr lang="en-US" altLang="zh-CN" sz="2600"/>
              <a:t>7.9 </a:t>
            </a:r>
            <a:r>
              <a:rPr lang="zh-CN" altLang="en-US" sz="2600"/>
              <a:t>软件可靠性</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23"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7.3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单元测试</a:t>
            </a:r>
          </a:p>
        </p:txBody>
      </p:sp>
      <p:sp>
        <p:nvSpPr>
          <p:cNvPr id="6" name="文本框 5"/>
          <p:cNvSpPr txBox="1"/>
          <p:nvPr/>
        </p:nvSpPr>
        <p:spPr>
          <a:xfrm>
            <a:off x="1478915" y="1350010"/>
            <a:ext cx="9366250" cy="4707890"/>
          </a:xfrm>
          <a:prstGeom prst="rect">
            <a:avLst/>
          </a:prstGeom>
          <a:noFill/>
        </p:spPr>
        <p:txBody>
          <a:bodyPr wrap="square" rtlCol="0">
            <a:spAutoFit/>
          </a:bodyPr>
          <a:lstStyle/>
          <a:p>
            <a:pPr fontAlgn="auto">
              <a:lnSpc>
                <a:spcPct val="150000"/>
              </a:lnSpc>
            </a:pPr>
            <a:r>
              <a:rPr lang="zh-CN" altLang="en-US" sz="2500" dirty="0">
                <a:solidFill>
                  <a:schemeClr val="tx1"/>
                </a:solidFill>
                <a:sym typeface="+mn-ea"/>
              </a:rPr>
              <a:t>单元测试集中检测软件设计的</a:t>
            </a:r>
            <a:r>
              <a:rPr lang="zh-CN" altLang="en-US" sz="2500" dirty="0">
                <a:solidFill>
                  <a:schemeClr val="accent4">
                    <a:lumMod val="75000"/>
                  </a:schemeClr>
                </a:solidFill>
                <a:sym typeface="+mn-ea"/>
              </a:rPr>
              <a:t>最小单元</a:t>
            </a:r>
            <a:r>
              <a:rPr lang="zh-CN" altLang="en-US" sz="2500" dirty="0">
                <a:solidFill>
                  <a:schemeClr val="tx1"/>
                </a:solidFill>
                <a:sym typeface="+mn-ea"/>
              </a:rPr>
              <a:t>——</a:t>
            </a:r>
            <a:r>
              <a:rPr lang="zh-CN" altLang="en-US" sz="2500" dirty="0">
                <a:solidFill>
                  <a:schemeClr val="accent1">
                    <a:lumMod val="75000"/>
                  </a:schemeClr>
                </a:solidFill>
                <a:sym typeface="+mn-ea"/>
              </a:rPr>
              <a:t>模块</a:t>
            </a:r>
            <a:r>
              <a:rPr lang="zh-CN" altLang="en-US" sz="2500" dirty="0">
                <a:solidFill>
                  <a:schemeClr val="tx1"/>
                </a:solidFill>
                <a:sym typeface="+mn-ea"/>
              </a:rPr>
              <a:t>。</a:t>
            </a:r>
          </a:p>
          <a:p>
            <a:pPr fontAlgn="auto">
              <a:lnSpc>
                <a:spcPct val="150000"/>
              </a:lnSpc>
            </a:pPr>
            <a:r>
              <a:rPr lang="zh-CN" altLang="en-US" sz="2500" dirty="0">
                <a:solidFill>
                  <a:schemeClr val="tx1"/>
                </a:solidFill>
                <a:sym typeface="+mn-ea"/>
              </a:rPr>
              <a:t>通常，单元测试和编码属于软件过程的同一个阶段。在编写出源程序代码并通过了编译程序的语法检查之后，就可以用详细设计描述作指南，对重要的执行通路进行测试，以便发现模块内部的错误。可以应用人工测试和计算机测试这样两种不同类型的测试方法，完成单元测试工作。这两种测试方法各有所长，互相补充。通常，单元测试主要使用白盒测试技术，而且对多个模块的测试可以并行地进行。</a:t>
            </a:r>
          </a:p>
        </p:txBody>
      </p:sp>
      <p:sp>
        <p:nvSpPr>
          <p:cNvPr id="7" name="圆角矩形 6"/>
          <p:cNvSpPr/>
          <p:nvPr/>
        </p:nvSpPr>
        <p:spPr>
          <a:xfrm>
            <a:off x="783590" y="1246505"/>
            <a:ext cx="10749915" cy="5069840"/>
          </a:xfrm>
          <a:prstGeom prst="roundRect">
            <a:avLst/>
          </a:prstGeom>
          <a:noFill/>
          <a:ln>
            <a:solidFill>
              <a:schemeClr val="bg2">
                <a:lumMod val="9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集成测试</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7.4</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1450"/>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7.4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集成测试</a:t>
            </a:r>
          </a:p>
        </p:txBody>
      </p:sp>
      <p:sp>
        <p:nvSpPr>
          <p:cNvPr id="5" name="文本框 4"/>
          <p:cNvSpPr txBox="1"/>
          <p:nvPr/>
        </p:nvSpPr>
        <p:spPr>
          <a:xfrm>
            <a:off x="846455" y="959485"/>
            <a:ext cx="8020050" cy="2932430"/>
          </a:xfrm>
          <a:prstGeom prst="rect">
            <a:avLst/>
          </a:prstGeom>
          <a:noFill/>
        </p:spPr>
        <p:txBody>
          <a:bodyPr wrap="square" rtlCol="0">
            <a:spAutoFit/>
          </a:bodyPr>
          <a:lstStyle/>
          <a:p>
            <a:pPr fontAlgn="auto">
              <a:lnSpc>
                <a:spcPct val="120000"/>
              </a:lnSpc>
            </a:pPr>
            <a:r>
              <a:rPr lang="zh-CN" altLang="en-US" sz="2200" dirty="0">
                <a:solidFill>
                  <a:schemeClr val="accent1">
                    <a:lumMod val="75000"/>
                  </a:schemeClr>
                </a:solidFill>
                <a:sym typeface="+mn-ea"/>
              </a:rPr>
              <a:t>集成测试</a:t>
            </a:r>
            <a:r>
              <a:rPr lang="zh-CN" altLang="en-US" sz="2200" dirty="0">
                <a:solidFill>
                  <a:schemeClr val="tx1"/>
                </a:solidFill>
                <a:sym typeface="+mn-ea"/>
              </a:rPr>
              <a:t>是测试和组装软件的</a:t>
            </a:r>
            <a:r>
              <a:rPr lang="zh-CN" altLang="en-US" sz="2200" dirty="0">
                <a:solidFill>
                  <a:schemeClr val="accent4">
                    <a:lumMod val="75000"/>
                  </a:schemeClr>
                </a:solidFill>
                <a:sym typeface="+mn-ea"/>
              </a:rPr>
              <a:t>系统化技术</a:t>
            </a:r>
            <a:r>
              <a:rPr lang="zh-CN" altLang="en-US" sz="2200" dirty="0">
                <a:solidFill>
                  <a:schemeClr val="tx1"/>
                </a:solidFill>
                <a:sym typeface="+mn-ea"/>
              </a:rPr>
              <a:t>。例如，子系统测试即是在把模块按照设计要求组装起来的同时进行测试，主要目标是发现与接口有关的问题（系统测试与此类似）。例如，数据穿过接口时可能丢失，一个模块对另一个模块可能由于疏忽而造成有害影响；把子功能组合起来可能不产生预期的主功能，个别看来是可以接受的误差可能积累到能接受的程度；全程数据结构可能有问题等。不幸的是，可能发生的接口问题多得不胜枚举。</a:t>
            </a:r>
            <a:endParaRPr lang="zh-CN" altLang="en-US" sz="2200" dirty="0">
              <a:solidFill>
                <a:schemeClr val="tx1"/>
              </a:solidFill>
            </a:endParaRPr>
          </a:p>
        </p:txBody>
      </p:sp>
      <p:sp>
        <p:nvSpPr>
          <p:cNvPr id="6" name="文本框 5"/>
          <p:cNvSpPr txBox="1"/>
          <p:nvPr/>
        </p:nvSpPr>
        <p:spPr>
          <a:xfrm>
            <a:off x="3649345" y="4109085"/>
            <a:ext cx="8350885" cy="2526665"/>
          </a:xfrm>
          <a:prstGeom prst="rect">
            <a:avLst/>
          </a:prstGeom>
          <a:noFill/>
        </p:spPr>
        <p:txBody>
          <a:bodyPr wrap="square" rtlCol="0">
            <a:spAutoFit/>
          </a:bodyPr>
          <a:lstStyle/>
          <a:p>
            <a:pPr fontAlgn="auto">
              <a:lnSpc>
                <a:spcPct val="120000"/>
              </a:lnSpc>
            </a:pPr>
            <a:r>
              <a:rPr lang="zh-CN" altLang="en-US" sz="2200" dirty="0">
                <a:solidFill>
                  <a:schemeClr val="tx1"/>
                </a:solidFill>
                <a:sym typeface="+mn-ea"/>
              </a:rPr>
              <a:t>由模块组装成程序时有两种方法：</a:t>
            </a:r>
          </a:p>
          <a:p>
            <a:pPr fontAlgn="auto">
              <a:lnSpc>
                <a:spcPct val="120000"/>
              </a:lnSpc>
            </a:pPr>
            <a:r>
              <a:rPr lang="en-US" altLang="zh-CN" sz="2200" dirty="0">
                <a:solidFill>
                  <a:schemeClr val="tx1"/>
                </a:solidFill>
                <a:sym typeface="+mn-ea"/>
              </a:rPr>
              <a:t>1</a:t>
            </a:r>
            <a:r>
              <a:rPr lang="zh-CN" altLang="en-US" sz="2200" dirty="0">
                <a:solidFill>
                  <a:schemeClr val="tx1"/>
                </a:solidFill>
                <a:sym typeface="+mn-ea"/>
              </a:rPr>
              <a:t>）先分别测试每个模块，再把所有模块按设计要求放在一起结合成所要的程序，这种方法称为</a:t>
            </a:r>
            <a:r>
              <a:rPr lang="zh-CN" altLang="en-US" sz="2200" dirty="0">
                <a:solidFill>
                  <a:schemeClr val="accent1">
                    <a:lumMod val="75000"/>
                  </a:schemeClr>
                </a:solidFill>
                <a:sym typeface="+mn-ea"/>
              </a:rPr>
              <a:t>非渐增式测试方法</a:t>
            </a:r>
            <a:r>
              <a:rPr lang="zh-CN" altLang="en-US" sz="2200" dirty="0">
                <a:solidFill>
                  <a:schemeClr val="tx1"/>
                </a:solidFill>
                <a:sym typeface="+mn-ea"/>
              </a:rPr>
              <a:t>。</a:t>
            </a:r>
          </a:p>
          <a:p>
            <a:pPr fontAlgn="auto">
              <a:lnSpc>
                <a:spcPct val="120000"/>
              </a:lnSpc>
            </a:pPr>
            <a:r>
              <a:rPr lang="en-US" altLang="zh-CN" sz="2200" dirty="0">
                <a:solidFill>
                  <a:schemeClr val="tx1"/>
                </a:solidFill>
                <a:sym typeface="+mn-ea"/>
              </a:rPr>
              <a:t>2</a:t>
            </a:r>
            <a:r>
              <a:rPr lang="zh-CN" altLang="en-US" sz="2200" dirty="0">
                <a:solidFill>
                  <a:schemeClr val="tx1"/>
                </a:solidFill>
                <a:sym typeface="+mn-ea"/>
              </a:rPr>
              <a:t>）把下一个要测试的模块同已经测试好的那些模块结合起来进行测试，测试完以后再把下一个应该测试的模块结合进来测试，这种每次增加一个模块的方法称为</a:t>
            </a:r>
            <a:r>
              <a:rPr lang="zh-CN" altLang="en-US" sz="2200" dirty="0">
                <a:solidFill>
                  <a:schemeClr val="accent1">
                    <a:lumMod val="75000"/>
                  </a:schemeClr>
                </a:solidFill>
                <a:sym typeface="+mn-ea"/>
              </a:rPr>
              <a:t>渐增式测试</a:t>
            </a:r>
            <a:r>
              <a:rPr lang="zh-CN" altLang="en-US" sz="2200" dirty="0">
                <a:solidFill>
                  <a:schemeClr val="tx1"/>
                </a:solidFill>
                <a:sym typeface="+mn-ea"/>
              </a:rPr>
              <a:t>。</a:t>
            </a:r>
            <a:endParaRPr lang="en-US" altLang="zh-CN" sz="2200" dirty="0">
              <a:solidFill>
                <a:schemeClr val="tx1"/>
              </a:solidFill>
              <a:sym typeface="+mn-ea"/>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确认测试</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7.5</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7.5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确认测试</a:t>
            </a:r>
          </a:p>
        </p:txBody>
      </p:sp>
      <p:sp>
        <p:nvSpPr>
          <p:cNvPr id="5" name="文本框 4"/>
          <p:cNvSpPr txBox="1"/>
          <p:nvPr/>
        </p:nvSpPr>
        <p:spPr>
          <a:xfrm>
            <a:off x="1324610" y="1844040"/>
            <a:ext cx="9144635" cy="1691640"/>
          </a:xfrm>
          <a:prstGeom prst="rect">
            <a:avLst/>
          </a:prstGeom>
          <a:noFill/>
        </p:spPr>
        <p:txBody>
          <a:bodyPr wrap="square" rtlCol="0">
            <a:spAutoFit/>
          </a:bodyPr>
          <a:lstStyle/>
          <a:p>
            <a:pPr fontAlgn="auto">
              <a:lnSpc>
                <a:spcPct val="130000"/>
              </a:lnSpc>
            </a:pPr>
            <a:r>
              <a:rPr lang="zh-CN" altLang="en-US" sz="2000" dirty="0">
                <a:solidFill>
                  <a:schemeClr val="tx1"/>
                </a:solidFill>
                <a:sym typeface="+mn-ea"/>
              </a:rPr>
              <a:t>上面这句话中使用了确认（</a:t>
            </a:r>
            <a:r>
              <a:rPr lang="en-US" altLang="zh-CN" sz="2000">
                <a:solidFill>
                  <a:schemeClr val="tx1"/>
                </a:solidFill>
                <a:sym typeface="+mn-ea"/>
              </a:rPr>
              <a:t>v</a:t>
            </a:r>
            <a:r>
              <a:rPr lang="zh-CN" altLang="en-US" sz="2000">
                <a:solidFill>
                  <a:schemeClr val="tx1"/>
                </a:solidFill>
                <a:sym typeface="+mn-ea"/>
              </a:rPr>
              <a:t>alidation</a:t>
            </a:r>
            <a:r>
              <a:rPr lang="zh-CN" altLang="en-US" sz="2000" dirty="0">
                <a:solidFill>
                  <a:schemeClr val="tx1"/>
                </a:solidFill>
                <a:sym typeface="+mn-ea"/>
              </a:rPr>
              <a:t>）和验证（verification）这样两个不同的术语，</a:t>
            </a:r>
            <a:r>
              <a:rPr lang="zh-CN" altLang="en-US" sz="2000">
                <a:solidFill>
                  <a:schemeClr val="tx1"/>
                </a:solidFill>
                <a:sym typeface="+mn-ea"/>
              </a:rPr>
              <a:t>为了避免</a:t>
            </a:r>
            <a:r>
              <a:rPr lang="zh-CN" altLang="en-US" sz="2000">
                <a:sym typeface="+mn-ea"/>
              </a:rPr>
              <a:t>混淆</a:t>
            </a:r>
            <a:r>
              <a:rPr lang="zh-CN" altLang="en-US" sz="2000">
                <a:solidFill>
                  <a:schemeClr val="tx1"/>
                </a:solidFill>
                <a:sym typeface="+mn-ea"/>
              </a:rPr>
              <a:t>，</a:t>
            </a:r>
            <a:r>
              <a:rPr lang="zh-CN" altLang="en-US" sz="2000" dirty="0">
                <a:solidFill>
                  <a:schemeClr val="tx1"/>
                </a:solidFill>
                <a:sym typeface="+mn-ea"/>
              </a:rPr>
              <a:t>首先扼要地解释一下这两个术语的含义。通常，验证指的是保证软件正确出实现了某个特定要求的一系列活动，而确认指的是为了保证软件确实满足了用户需求面进行的一系列活动。</a:t>
            </a:r>
          </a:p>
        </p:txBody>
      </p:sp>
      <p:sp>
        <p:nvSpPr>
          <p:cNvPr id="6" name="文本框 5"/>
          <p:cNvSpPr txBox="1"/>
          <p:nvPr/>
        </p:nvSpPr>
        <p:spPr>
          <a:xfrm>
            <a:off x="1323975" y="3726180"/>
            <a:ext cx="9144000" cy="891540"/>
          </a:xfrm>
          <a:prstGeom prst="rect">
            <a:avLst/>
          </a:prstGeom>
          <a:noFill/>
        </p:spPr>
        <p:txBody>
          <a:bodyPr wrap="square" rtlCol="0">
            <a:spAutoFit/>
          </a:bodyPr>
          <a:lstStyle/>
          <a:p>
            <a:pPr fontAlgn="auto">
              <a:lnSpc>
                <a:spcPct val="130000"/>
              </a:lnSpc>
            </a:pPr>
            <a:r>
              <a:rPr lang="zh-CN" altLang="en-US" sz="2000" dirty="0">
                <a:solidFill>
                  <a:schemeClr val="accent1">
                    <a:lumMod val="75000"/>
                  </a:schemeClr>
                </a:solidFill>
                <a:sym typeface="+mn-ea"/>
              </a:rPr>
              <a:t>软件有效性</a:t>
            </a:r>
            <a:r>
              <a:rPr lang="zh-CN" altLang="en-US" sz="2000" dirty="0">
                <a:solidFill>
                  <a:schemeClr val="tx1"/>
                </a:solidFill>
                <a:sym typeface="+mn-ea"/>
              </a:rPr>
              <a:t>的一个简单定义是：如果软件的功能和性能如同用户所合理期待的那样，软件就是有效的。</a:t>
            </a:r>
          </a:p>
        </p:txBody>
      </p:sp>
      <p:sp>
        <p:nvSpPr>
          <p:cNvPr id="7" name="文本框 6"/>
          <p:cNvSpPr txBox="1"/>
          <p:nvPr/>
        </p:nvSpPr>
        <p:spPr>
          <a:xfrm>
            <a:off x="1323975" y="5073015"/>
            <a:ext cx="9145270" cy="891540"/>
          </a:xfrm>
          <a:prstGeom prst="rect">
            <a:avLst/>
          </a:prstGeom>
          <a:noFill/>
        </p:spPr>
        <p:txBody>
          <a:bodyPr wrap="square" rtlCol="0">
            <a:spAutoFit/>
          </a:bodyPr>
          <a:lstStyle/>
          <a:p>
            <a:pPr fontAlgn="auto">
              <a:lnSpc>
                <a:spcPct val="130000"/>
              </a:lnSpc>
            </a:pPr>
            <a:r>
              <a:rPr lang="zh-CN" altLang="en-US" sz="2000" dirty="0">
                <a:sym typeface="+mn-ea"/>
              </a:rPr>
              <a:t>需求分析阶段产生的</a:t>
            </a:r>
            <a:r>
              <a:rPr lang="zh-CN" altLang="en-US" sz="2000" dirty="0">
                <a:solidFill>
                  <a:schemeClr val="accent1">
                    <a:lumMod val="75000"/>
                  </a:schemeClr>
                </a:solidFill>
                <a:sym typeface="+mn-ea"/>
              </a:rPr>
              <a:t>软件需求规格说明书</a:t>
            </a:r>
            <a:r>
              <a:rPr lang="zh-CN" altLang="en-US" sz="2000" dirty="0">
                <a:sym typeface="+mn-ea"/>
              </a:rPr>
              <a:t>，准确地描述了用户对软件的合理期望，因此</a:t>
            </a:r>
            <a:r>
              <a:rPr lang="zh-CN" altLang="en-US" sz="2000" dirty="0">
                <a:solidFill>
                  <a:schemeClr val="accent4">
                    <a:lumMod val="75000"/>
                  </a:schemeClr>
                </a:solidFill>
                <a:sym typeface="+mn-ea"/>
              </a:rPr>
              <a:t>是软件有效性的标准</a:t>
            </a:r>
            <a:r>
              <a:rPr lang="zh-CN" altLang="en-US" sz="2000" dirty="0">
                <a:sym typeface="+mn-ea"/>
              </a:rPr>
              <a:t>，</a:t>
            </a:r>
            <a:r>
              <a:rPr lang="zh-CN" altLang="en-US" sz="2000" dirty="0">
                <a:solidFill>
                  <a:schemeClr val="accent4">
                    <a:lumMod val="75000"/>
                  </a:schemeClr>
                </a:solidFill>
                <a:sym typeface="+mn-ea"/>
              </a:rPr>
              <a:t>也是进行确认测试的基础</a:t>
            </a:r>
            <a:r>
              <a:rPr lang="zh-CN" altLang="en-US" sz="2000" dirty="0">
                <a:sym typeface="+mn-ea"/>
              </a:rPr>
              <a:t>。</a:t>
            </a:r>
            <a:endParaRPr lang="zh-CN" altLang="en-US" sz="2000"/>
          </a:p>
        </p:txBody>
      </p:sp>
      <p:sp>
        <p:nvSpPr>
          <p:cNvPr id="16" name="Freeform 45"/>
          <p:cNvSpPr>
            <a:spLocks noEditPoints="1"/>
          </p:cNvSpPr>
          <p:nvPr/>
        </p:nvSpPr>
        <p:spPr bwMode="auto">
          <a:xfrm>
            <a:off x="758190" y="51879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8" name="Freeform 45"/>
          <p:cNvSpPr>
            <a:spLocks noEditPoints="1"/>
          </p:cNvSpPr>
          <p:nvPr/>
        </p:nvSpPr>
        <p:spPr bwMode="auto">
          <a:xfrm>
            <a:off x="758190" y="3894455"/>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9" name="Freeform 45"/>
          <p:cNvSpPr>
            <a:spLocks noEditPoints="1"/>
          </p:cNvSpPr>
          <p:nvPr/>
        </p:nvSpPr>
        <p:spPr bwMode="auto">
          <a:xfrm>
            <a:off x="758190" y="20129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0" name="文本框 9"/>
          <p:cNvSpPr txBox="1"/>
          <p:nvPr/>
        </p:nvSpPr>
        <p:spPr>
          <a:xfrm>
            <a:off x="1324610" y="1092200"/>
            <a:ext cx="8365490" cy="460375"/>
          </a:xfrm>
          <a:prstGeom prst="rect">
            <a:avLst/>
          </a:prstGeom>
          <a:noFill/>
        </p:spPr>
        <p:txBody>
          <a:bodyPr wrap="square" rtlCol="0">
            <a:spAutoFit/>
          </a:bodyPr>
          <a:lstStyle/>
          <a:p>
            <a:r>
              <a:rPr lang="zh-CN" altLang="en-US" sz="2400" dirty="0">
                <a:solidFill>
                  <a:schemeClr val="accent1">
                    <a:lumMod val="75000"/>
                  </a:schemeClr>
                </a:solidFill>
                <a:sym typeface="+mn-ea"/>
              </a:rPr>
              <a:t>确认测试</a:t>
            </a:r>
            <a:r>
              <a:rPr lang="zh-CN" altLang="en-US" sz="2400" dirty="0">
                <a:sym typeface="+mn-ea"/>
              </a:rPr>
              <a:t>也称为</a:t>
            </a:r>
            <a:r>
              <a:rPr lang="zh-CN" altLang="en-US" sz="2400" dirty="0">
                <a:solidFill>
                  <a:schemeClr val="accent1">
                    <a:lumMod val="75000"/>
                  </a:schemeClr>
                </a:solidFill>
                <a:sym typeface="+mn-ea"/>
              </a:rPr>
              <a:t>验收测试</a:t>
            </a:r>
            <a:r>
              <a:rPr lang="zh-CN" altLang="en-US" sz="2400" dirty="0">
                <a:sym typeface="+mn-ea"/>
              </a:rPr>
              <a:t>，它的</a:t>
            </a:r>
            <a:r>
              <a:rPr lang="zh-CN" altLang="en-US" sz="2400" dirty="0">
                <a:solidFill>
                  <a:schemeClr val="accent4">
                    <a:lumMod val="75000"/>
                  </a:schemeClr>
                </a:solidFill>
                <a:sym typeface="+mn-ea"/>
              </a:rPr>
              <a:t>目标</a:t>
            </a:r>
            <a:r>
              <a:rPr lang="zh-CN" altLang="en-US" sz="2400" dirty="0">
                <a:sym typeface="+mn-ea"/>
              </a:rPr>
              <a:t>是</a:t>
            </a:r>
            <a:r>
              <a:rPr lang="zh-CN" altLang="en-US" sz="2400" dirty="0">
                <a:solidFill>
                  <a:schemeClr val="accent4">
                    <a:lumMod val="75000"/>
                  </a:schemeClr>
                </a:solidFill>
                <a:sym typeface="+mn-ea"/>
              </a:rPr>
              <a:t>验证软件的有效性</a:t>
            </a:r>
            <a:r>
              <a:rPr lang="zh-CN" altLang="en-US" sz="2400" dirty="0">
                <a:sym typeface="+mn-ea"/>
              </a:rPr>
              <a:t>。</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8" grpId="0" bldLvl="0" animBg="1"/>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白盒测试技术</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7.6</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7.6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白盒测试技术</a:t>
            </a:r>
          </a:p>
        </p:txBody>
      </p:sp>
      <p:sp>
        <p:nvSpPr>
          <p:cNvPr id="6" name="文本框 5"/>
          <p:cNvSpPr txBox="1"/>
          <p:nvPr/>
        </p:nvSpPr>
        <p:spPr>
          <a:xfrm>
            <a:off x="779780" y="1055370"/>
            <a:ext cx="6239510" cy="3080385"/>
          </a:xfrm>
          <a:prstGeom prst="rect">
            <a:avLst/>
          </a:prstGeom>
          <a:noFill/>
        </p:spPr>
        <p:txBody>
          <a:bodyPr wrap="square" rtlCol="0">
            <a:spAutoFit/>
          </a:bodyPr>
          <a:lstStyle/>
          <a:p>
            <a:pPr fontAlgn="auto">
              <a:lnSpc>
                <a:spcPct val="120000"/>
              </a:lnSpc>
            </a:pPr>
            <a:r>
              <a:rPr lang="zh-CN" altLang="en-US" dirty="0">
                <a:solidFill>
                  <a:schemeClr val="accent1">
                    <a:lumMod val="75000"/>
                  </a:schemeClr>
                </a:solidFill>
                <a:sym typeface="+mn-ea"/>
              </a:rPr>
              <a:t>设计测试方案</a:t>
            </a:r>
            <a:r>
              <a:rPr lang="zh-CN" altLang="en-US" dirty="0">
                <a:solidFill>
                  <a:schemeClr val="tx1"/>
                </a:solidFill>
                <a:sym typeface="+mn-ea"/>
              </a:rPr>
              <a:t>是测试阶段的关键技术问题。所谓测试方案包括具体的测试目的（例如，预定要测试的具体功能），应该输入的测试数据和预期的结果。通常又把测试数据和预期的输出结果称为</a:t>
            </a:r>
            <a:r>
              <a:rPr lang="zh-CN" altLang="en-US" dirty="0">
                <a:solidFill>
                  <a:schemeClr val="accent4">
                    <a:lumMod val="75000"/>
                  </a:schemeClr>
                </a:solidFill>
                <a:sym typeface="+mn-ea"/>
              </a:rPr>
              <a:t>测试用例</a:t>
            </a:r>
            <a:r>
              <a:rPr lang="zh-CN" altLang="en-US" dirty="0">
                <a:solidFill>
                  <a:schemeClr val="tx1"/>
                </a:solidFill>
                <a:sym typeface="+mn-ea"/>
              </a:rPr>
              <a:t>。其中最困难的问题是设计测试用的输入数据。</a:t>
            </a:r>
            <a:endParaRPr lang="zh-CN" altLang="en-US" dirty="0">
              <a:solidFill>
                <a:schemeClr val="tx1"/>
              </a:solidFill>
            </a:endParaRPr>
          </a:p>
          <a:p>
            <a:pPr fontAlgn="auto">
              <a:lnSpc>
                <a:spcPct val="120000"/>
              </a:lnSpc>
            </a:pPr>
            <a:r>
              <a:rPr lang="zh-CN" altLang="en-US" dirty="0">
                <a:solidFill>
                  <a:schemeClr val="tx1"/>
                </a:solidFill>
                <a:sym typeface="+mn-ea"/>
              </a:rPr>
              <a:t>不同的测试数据发现程序错误的能力差别很大，为了提高测试效率降低测试成本，应该选用高效的测试数据。因为不可能进行穷尽的测试，所以选用少量“最有效的”测试数据，做到尽可能完备的测试就更重要了。</a:t>
            </a:r>
          </a:p>
        </p:txBody>
      </p:sp>
      <p:sp>
        <p:nvSpPr>
          <p:cNvPr id="7" name="文本框 6"/>
          <p:cNvSpPr txBox="1"/>
          <p:nvPr/>
        </p:nvSpPr>
        <p:spPr>
          <a:xfrm>
            <a:off x="5363845" y="4563110"/>
            <a:ext cx="6525260" cy="1751965"/>
          </a:xfrm>
          <a:prstGeom prst="rect">
            <a:avLst/>
          </a:prstGeom>
          <a:noFill/>
        </p:spPr>
        <p:txBody>
          <a:bodyPr wrap="square" rtlCol="0">
            <a:spAutoFit/>
          </a:bodyPr>
          <a:lstStyle/>
          <a:p>
            <a:pPr fontAlgn="auto">
              <a:lnSpc>
                <a:spcPct val="120000"/>
              </a:lnSpc>
            </a:pPr>
            <a:r>
              <a:rPr lang="zh-CN" altLang="en-US" dirty="0">
                <a:solidFill>
                  <a:schemeClr val="tx1"/>
                </a:solidFill>
                <a:sym typeface="+mn-ea"/>
              </a:rPr>
              <a:t>设计测试方案的</a:t>
            </a:r>
            <a:r>
              <a:rPr lang="zh-CN" altLang="en-US" dirty="0">
                <a:solidFill>
                  <a:schemeClr val="accent1">
                    <a:lumMod val="75000"/>
                  </a:schemeClr>
                </a:solidFill>
                <a:sym typeface="+mn-ea"/>
              </a:rPr>
              <a:t>基本目标</a:t>
            </a:r>
            <a:r>
              <a:rPr lang="zh-CN" altLang="en-US" dirty="0">
                <a:solidFill>
                  <a:schemeClr val="tx1"/>
                </a:solidFill>
                <a:sym typeface="+mn-ea"/>
              </a:rPr>
              <a:t>是，</a:t>
            </a:r>
            <a:r>
              <a:rPr lang="zh-CN" altLang="en-US" dirty="0">
                <a:solidFill>
                  <a:schemeClr val="accent1">
                    <a:lumMod val="75000"/>
                  </a:schemeClr>
                </a:solidFill>
                <a:sym typeface="+mn-ea"/>
              </a:rPr>
              <a:t>确定一组最可能发现某个错误或某类错误的测试数据</a:t>
            </a:r>
            <a:r>
              <a:rPr lang="zh-CN" altLang="en-US" dirty="0">
                <a:solidFill>
                  <a:schemeClr val="tx1"/>
                </a:solidFill>
                <a:sym typeface="+mn-ea"/>
              </a:rPr>
              <a:t>。已经研究出许多设计测试数据的技术，这些技术各有优缺点，没有哪一种是最好的，更没有哪一种可以代替其余所有技术；同一种技术在不同的应用场合效果可能相差很大，因此，通常需要联合使用多种设计测试数据的技术。</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黑盒测试技术</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7.7</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7.7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黑盒测试技术</a:t>
            </a:r>
          </a:p>
        </p:txBody>
      </p:sp>
      <p:sp>
        <p:nvSpPr>
          <p:cNvPr id="5" name="文本框 4"/>
          <p:cNvSpPr txBox="1"/>
          <p:nvPr/>
        </p:nvSpPr>
        <p:spPr>
          <a:xfrm>
            <a:off x="1798320" y="996950"/>
            <a:ext cx="8594725" cy="5677535"/>
          </a:xfrm>
          <a:prstGeom prst="rect">
            <a:avLst/>
          </a:prstGeom>
          <a:noFill/>
        </p:spPr>
        <p:txBody>
          <a:bodyPr wrap="square" rtlCol="0">
            <a:spAutoFit/>
          </a:bodyPr>
          <a:lstStyle/>
          <a:p>
            <a:pPr fontAlgn="auto">
              <a:lnSpc>
                <a:spcPct val="150000"/>
              </a:lnSpc>
            </a:pPr>
            <a:r>
              <a:rPr lang="zh-CN" altLang="en-US" sz="2200" dirty="0">
                <a:solidFill>
                  <a:schemeClr val="accent1">
                    <a:lumMod val="75000"/>
                  </a:schemeClr>
                </a:solidFill>
                <a:sym typeface="+mn-ea"/>
              </a:rPr>
              <a:t>黑盒测试</a:t>
            </a:r>
            <a:r>
              <a:rPr lang="zh-CN" altLang="en-US" sz="2200" dirty="0">
                <a:solidFill>
                  <a:schemeClr val="tx1"/>
                </a:solidFill>
                <a:sym typeface="+mn-ea"/>
              </a:rPr>
              <a:t>着重</a:t>
            </a:r>
            <a:r>
              <a:rPr lang="zh-CN" altLang="en-US" sz="2200" dirty="0">
                <a:solidFill>
                  <a:schemeClr val="accent1">
                    <a:lumMod val="75000"/>
                  </a:schemeClr>
                </a:solidFill>
                <a:sym typeface="+mn-ea"/>
              </a:rPr>
              <a:t>测试软件功能</a:t>
            </a:r>
            <a:r>
              <a:rPr lang="zh-CN" altLang="en-US" sz="2200" dirty="0">
                <a:solidFill>
                  <a:schemeClr val="tx1"/>
                </a:solidFill>
                <a:sym typeface="+mn-ea"/>
              </a:rPr>
              <a:t>。黑盒测试并不能取代白盒测试，它是</a:t>
            </a:r>
            <a:r>
              <a:rPr lang="zh-CN" altLang="en-US" sz="2200" dirty="0">
                <a:solidFill>
                  <a:schemeClr val="accent4">
                    <a:lumMod val="75000"/>
                  </a:schemeClr>
                </a:solidFill>
                <a:sym typeface="+mn-ea"/>
              </a:rPr>
              <a:t>与白盒测试互补的测试方法</a:t>
            </a:r>
            <a:r>
              <a:rPr lang="zh-CN" altLang="en-US" sz="2200" dirty="0">
                <a:solidFill>
                  <a:schemeClr val="tx1"/>
                </a:solidFill>
                <a:sym typeface="+mn-ea"/>
              </a:rPr>
              <a:t>，它很可能发现白盒测试不易发现的其他类型的错误。</a:t>
            </a:r>
          </a:p>
          <a:p>
            <a:pPr fontAlgn="auto">
              <a:lnSpc>
                <a:spcPct val="150000"/>
              </a:lnSpc>
            </a:pPr>
            <a:endParaRPr lang="zh-CN" altLang="en-US" sz="2200" dirty="0">
              <a:solidFill>
                <a:schemeClr val="tx1"/>
              </a:solidFill>
            </a:endParaRPr>
          </a:p>
          <a:p>
            <a:pPr fontAlgn="auto">
              <a:lnSpc>
                <a:spcPct val="150000"/>
              </a:lnSpc>
            </a:pPr>
            <a:r>
              <a:rPr lang="zh-CN" altLang="en-US" sz="2200" dirty="0">
                <a:solidFill>
                  <a:schemeClr val="tx1"/>
                </a:solidFill>
                <a:sym typeface="+mn-ea"/>
              </a:rPr>
              <a:t>黑盒测试力图发现下述类型的错误：</a:t>
            </a:r>
            <a:endParaRPr lang="zh-CN" altLang="en-US" sz="2200" dirty="0">
              <a:solidFill>
                <a:schemeClr val="tx1"/>
              </a:solidFill>
            </a:endParaRPr>
          </a:p>
          <a:p>
            <a:pPr fontAlgn="auto">
              <a:lnSpc>
                <a:spcPct val="150000"/>
              </a:lnSpc>
            </a:pPr>
            <a:r>
              <a:rPr lang="zh-CN" altLang="en-US" sz="2200" dirty="0">
                <a:solidFill>
                  <a:schemeClr val="tx1"/>
                </a:solidFill>
                <a:sym typeface="+mn-ea"/>
              </a:rPr>
              <a:t>（1）功能不正确或遗漏了功能。</a:t>
            </a:r>
            <a:endParaRPr lang="zh-CN" altLang="en-US" sz="2200" dirty="0">
              <a:solidFill>
                <a:schemeClr val="tx1"/>
              </a:solidFill>
            </a:endParaRPr>
          </a:p>
          <a:p>
            <a:pPr fontAlgn="auto">
              <a:lnSpc>
                <a:spcPct val="150000"/>
              </a:lnSpc>
            </a:pPr>
            <a:r>
              <a:rPr lang="zh-CN" altLang="en-US" sz="2200" dirty="0">
                <a:solidFill>
                  <a:schemeClr val="tx1"/>
                </a:solidFill>
                <a:sym typeface="+mn-ea"/>
              </a:rPr>
              <a:t>（2）界面错误。</a:t>
            </a:r>
            <a:endParaRPr lang="zh-CN" altLang="en-US" sz="2200" dirty="0">
              <a:solidFill>
                <a:schemeClr val="tx1"/>
              </a:solidFill>
            </a:endParaRPr>
          </a:p>
          <a:p>
            <a:pPr fontAlgn="auto">
              <a:lnSpc>
                <a:spcPct val="150000"/>
              </a:lnSpc>
            </a:pPr>
            <a:r>
              <a:rPr lang="zh-CN" altLang="en-US" sz="2200" dirty="0">
                <a:solidFill>
                  <a:schemeClr val="tx1"/>
                </a:solidFill>
                <a:sym typeface="+mn-ea"/>
              </a:rPr>
              <a:t>（3）数据结构错误或外部数据库访问错误。</a:t>
            </a:r>
            <a:endParaRPr lang="zh-CN" altLang="en-US" sz="2200" dirty="0">
              <a:solidFill>
                <a:schemeClr val="tx1"/>
              </a:solidFill>
            </a:endParaRPr>
          </a:p>
          <a:p>
            <a:pPr fontAlgn="auto">
              <a:lnSpc>
                <a:spcPct val="150000"/>
              </a:lnSpc>
            </a:pPr>
            <a:r>
              <a:rPr lang="zh-CN" altLang="en-US" sz="2200" dirty="0">
                <a:solidFill>
                  <a:schemeClr val="tx1"/>
                </a:solidFill>
                <a:sym typeface="+mn-ea"/>
              </a:rPr>
              <a:t>（4）性能错误。</a:t>
            </a:r>
            <a:endParaRPr lang="zh-CN" altLang="en-US" sz="2200" dirty="0">
              <a:solidFill>
                <a:schemeClr val="tx1"/>
              </a:solidFill>
            </a:endParaRPr>
          </a:p>
          <a:p>
            <a:pPr fontAlgn="auto">
              <a:lnSpc>
                <a:spcPct val="150000"/>
              </a:lnSpc>
            </a:pPr>
            <a:r>
              <a:rPr lang="zh-CN" altLang="en-US" sz="2200" dirty="0">
                <a:solidFill>
                  <a:schemeClr val="tx1"/>
                </a:solidFill>
                <a:sym typeface="+mn-ea"/>
              </a:rPr>
              <a:t>（5）初始化和终止错误。</a:t>
            </a:r>
            <a:endParaRPr lang="zh-CN" altLang="en-US" sz="2200" dirty="0">
              <a:solidFill>
                <a:schemeClr val="tx1"/>
              </a:solidFill>
            </a:endParaRPr>
          </a:p>
          <a:p>
            <a:pPr fontAlgn="auto">
              <a:lnSpc>
                <a:spcPct val="150000"/>
              </a:lnSpc>
            </a:pPr>
            <a:endParaRPr lang="zh-CN" altLang="en-US" sz="22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7.7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黑盒测试技术</a:t>
            </a:r>
          </a:p>
        </p:txBody>
      </p:sp>
      <p:sp>
        <p:nvSpPr>
          <p:cNvPr id="5" name="文本框 4"/>
          <p:cNvSpPr txBox="1"/>
          <p:nvPr/>
        </p:nvSpPr>
        <p:spPr>
          <a:xfrm>
            <a:off x="1490980" y="1296670"/>
            <a:ext cx="8695690" cy="1106805"/>
          </a:xfrm>
          <a:prstGeom prst="rect">
            <a:avLst/>
          </a:prstGeom>
          <a:noFill/>
        </p:spPr>
        <p:txBody>
          <a:bodyPr wrap="square" rtlCol="0">
            <a:spAutoFit/>
          </a:bodyPr>
          <a:lstStyle/>
          <a:p>
            <a:pPr fontAlgn="auto">
              <a:lnSpc>
                <a:spcPct val="150000"/>
              </a:lnSpc>
            </a:pPr>
            <a:r>
              <a:rPr lang="zh-CN" altLang="en-US" sz="2200" dirty="0">
                <a:solidFill>
                  <a:schemeClr val="accent1">
                    <a:lumMod val="75000"/>
                  </a:schemeClr>
                </a:solidFill>
                <a:sym typeface="+mn-ea"/>
              </a:rPr>
              <a:t>白盒测试</a:t>
            </a:r>
            <a:r>
              <a:rPr lang="zh-CN" altLang="en-US" sz="2200" dirty="0">
                <a:solidFill>
                  <a:schemeClr val="tx1"/>
                </a:solidFill>
                <a:sym typeface="+mn-ea"/>
              </a:rPr>
              <a:t>在测试过程的</a:t>
            </a:r>
            <a:r>
              <a:rPr lang="zh-CN" altLang="en-US" sz="2200" dirty="0">
                <a:solidFill>
                  <a:schemeClr val="accent1">
                    <a:lumMod val="75000"/>
                  </a:schemeClr>
                </a:solidFill>
                <a:sym typeface="+mn-ea"/>
              </a:rPr>
              <a:t>早期阶段</a:t>
            </a:r>
            <a:r>
              <a:rPr lang="zh-CN" altLang="en-US" sz="2200" dirty="0">
                <a:solidFill>
                  <a:schemeClr val="tx1"/>
                </a:solidFill>
                <a:sym typeface="+mn-ea"/>
              </a:rPr>
              <a:t>进行，而</a:t>
            </a:r>
            <a:r>
              <a:rPr lang="zh-CN" altLang="en-US" sz="2200" dirty="0">
                <a:solidFill>
                  <a:schemeClr val="accent4">
                    <a:lumMod val="75000"/>
                  </a:schemeClr>
                </a:solidFill>
                <a:sym typeface="+mn-ea"/>
              </a:rPr>
              <a:t>黑盒测试</a:t>
            </a:r>
            <a:r>
              <a:rPr lang="zh-CN" altLang="en-US" sz="2200" dirty="0">
                <a:solidFill>
                  <a:schemeClr val="tx1"/>
                </a:solidFill>
                <a:sym typeface="+mn-ea"/>
              </a:rPr>
              <a:t>主要用于</a:t>
            </a:r>
            <a:r>
              <a:rPr lang="zh-CN" altLang="en-US" sz="2200" dirty="0">
                <a:solidFill>
                  <a:schemeClr val="accent4">
                    <a:lumMod val="75000"/>
                  </a:schemeClr>
                </a:solidFill>
                <a:sym typeface="+mn-ea"/>
              </a:rPr>
              <a:t>测试过程的后期</a:t>
            </a:r>
            <a:r>
              <a:rPr lang="zh-CN" altLang="en-US" sz="2200" dirty="0">
                <a:solidFill>
                  <a:schemeClr val="tx1"/>
                </a:solidFill>
                <a:sym typeface="+mn-ea"/>
              </a:rPr>
              <a:t>。</a:t>
            </a:r>
          </a:p>
        </p:txBody>
      </p:sp>
      <p:sp>
        <p:nvSpPr>
          <p:cNvPr id="6" name="文本框 5"/>
          <p:cNvSpPr txBox="1"/>
          <p:nvPr/>
        </p:nvSpPr>
        <p:spPr>
          <a:xfrm>
            <a:off x="1490980" y="2814955"/>
            <a:ext cx="8651875" cy="2630170"/>
          </a:xfrm>
          <a:prstGeom prst="rect">
            <a:avLst/>
          </a:prstGeom>
          <a:noFill/>
        </p:spPr>
        <p:txBody>
          <a:bodyPr wrap="square" rtlCol="0">
            <a:spAutoFit/>
          </a:bodyPr>
          <a:lstStyle/>
          <a:p>
            <a:pPr fontAlgn="auto">
              <a:lnSpc>
                <a:spcPct val="150000"/>
              </a:lnSpc>
            </a:pPr>
            <a:r>
              <a:rPr lang="zh-CN" altLang="en-US" sz="2200" dirty="0">
                <a:sym typeface="+mn-ea"/>
              </a:rPr>
              <a:t>应用黑盒测试技术，能够设计出满足下述</a:t>
            </a:r>
            <a:r>
              <a:rPr lang="zh-CN" altLang="en-US" sz="2200" dirty="0">
                <a:solidFill>
                  <a:schemeClr val="accent1">
                    <a:lumMod val="75000"/>
                  </a:schemeClr>
                </a:solidFill>
                <a:sym typeface="+mn-ea"/>
              </a:rPr>
              <a:t>标准</a:t>
            </a:r>
            <a:r>
              <a:rPr lang="zh-CN" altLang="en-US" sz="2200" dirty="0">
                <a:sym typeface="+mn-ea"/>
              </a:rPr>
              <a:t>的测试用例集。</a:t>
            </a:r>
            <a:endParaRPr lang="zh-CN" altLang="en-US" sz="2200" dirty="0"/>
          </a:p>
          <a:p>
            <a:pPr fontAlgn="auto">
              <a:lnSpc>
                <a:spcPct val="150000"/>
              </a:lnSpc>
            </a:pPr>
            <a:r>
              <a:rPr lang="zh-CN" altLang="en-US" sz="2200" dirty="0">
                <a:sym typeface="+mn-ea"/>
              </a:rPr>
              <a:t>（1）所设计出的测试用例能够减少为达到合理测试所需要设计的测试用例的总数。</a:t>
            </a:r>
            <a:endParaRPr lang="zh-CN" altLang="en-US" sz="2200" dirty="0"/>
          </a:p>
          <a:p>
            <a:pPr fontAlgn="auto">
              <a:lnSpc>
                <a:spcPct val="150000"/>
              </a:lnSpc>
            </a:pPr>
            <a:r>
              <a:rPr lang="zh-CN" altLang="en-US" sz="2200" dirty="0">
                <a:sym typeface="+mn-ea"/>
              </a:rPr>
              <a:t>（2）所设计出的测试用例能够告诉人们，是否存在某些类型的错误，而不是仅仅指出与特定测试相关的错误是否存在。</a:t>
            </a:r>
            <a:endParaRPr lang="zh-CN" altLang="en-US" sz="220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5592445" y="3190875"/>
            <a:ext cx="3791585"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编码</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7.1</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5552440" y="3168015"/>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调试</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7.8</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7.8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调试</a:t>
            </a:r>
          </a:p>
        </p:txBody>
      </p:sp>
      <p:sp>
        <p:nvSpPr>
          <p:cNvPr id="5" name="文本框 4"/>
          <p:cNvSpPr txBox="1"/>
          <p:nvPr/>
        </p:nvSpPr>
        <p:spPr>
          <a:xfrm>
            <a:off x="1980565" y="1489075"/>
            <a:ext cx="8231505" cy="3969385"/>
          </a:xfrm>
          <a:prstGeom prst="rect">
            <a:avLst/>
          </a:prstGeom>
          <a:noFill/>
        </p:spPr>
        <p:txBody>
          <a:bodyPr wrap="square" rtlCol="0">
            <a:spAutoFit/>
          </a:bodyPr>
          <a:lstStyle/>
          <a:p>
            <a:pPr fontAlgn="auto">
              <a:lnSpc>
                <a:spcPct val="150000"/>
              </a:lnSpc>
            </a:pPr>
            <a:r>
              <a:rPr lang="zh-CN" altLang="en-US" sz="2400" dirty="0">
                <a:solidFill>
                  <a:schemeClr val="accent1">
                    <a:lumMod val="75000"/>
                  </a:schemeClr>
                </a:solidFill>
                <a:sym typeface="+mn-ea"/>
              </a:rPr>
              <a:t>调试</a:t>
            </a:r>
            <a:r>
              <a:rPr lang="zh-CN" altLang="en-US" sz="2400" dirty="0">
                <a:solidFill>
                  <a:schemeClr val="tx1"/>
                </a:solidFill>
                <a:sym typeface="+mn-ea"/>
              </a:rPr>
              <a:t>（也称为</a:t>
            </a:r>
            <a:r>
              <a:rPr lang="zh-CN" altLang="en-US" sz="2400" dirty="0">
                <a:solidFill>
                  <a:schemeClr val="accent1">
                    <a:lumMod val="75000"/>
                  </a:schemeClr>
                </a:solidFill>
                <a:effectLst>
                  <a:outerShdw blurRad="38100" dist="38100" dir="2700000" algn="tl">
                    <a:srgbClr val="000000">
                      <a:alpha val="43137"/>
                    </a:srgbClr>
                  </a:outerShdw>
                </a:effectLst>
                <a:sym typeface="+mn-ea"/>
              </a:rPr>
              <a:t>纠错</a:t>
            </a:r>
            <a:r>
              <a:rPr lang="zh-CN" altLang="en-US" sz="2400" dirty="0">
                <a:solidFill>
                  <a:schemeClr val="tx1"/>
                </a:solidFill>
                <a:sym typeface="+mn-ea"/>
              </a:rPr>
              <a:t>）作为成功测试的后果出现，也就是说，调试是在测试发现错误之后排除错误的过程。</a:t>
            </a:r>
          </a:p>
          <a:p>
            <a:pPr fontAlgn="auto">
              <a:lnSpc>
                <a:spcPct val="150000"/>
              </a:lnSpc>
            </a:pPr>
            <a:r>
              <a:rPr lang="zh-CN" altLang="en-US" sz="2400" dirty="0">
                <a:solidFill>
                  <a:schemeClr val="tx1"/>
                </a:solidFill>
                <a:sym typeface="+mn-ea"/>
              </a:rPr>
              <a:t>虽然调试应该而且可以是一个有序过程，但是，目前它在很大程度上仍然是一项技巧。软件工程师在评估测试结果时，往往仅面对着软件错误的症状，也就是说，软件错误的外部</a:t>
            </a:r>
            <a:r>
              <a:rPr lang="zh-CN" altLang="en-US" sz="2400" dirty="0">
                <a:sym typeface="+mn-ea"/>
              </a:rPr>
              <a:t>表现和它的内在原因之间可能并没有明显的联系。调试就是把症状和原因联系起来的尚未被人深入认识的智力过程。</a:t>
            </a:r>
            <a:endParaRPr lang="zh-CN" altLang="en-US" sz="2400"/>
          </a:p>
        </p:txBody>
      </p:sp>
      <p:sp>
        <p:nvSpPr>
          <p:cNvPr id="6" name="圆角矩形 5"/>
          <p:cNvSpPr/>
          <p:nvPr/>
        </p:nvSpPr>
        <p:spPr>
          <a:xfrm>
            <a:off x="1412240" y="1092200"/>
            <a:ext cx="9367520" cy="5099685"/>
          </a:xfrm>
          <a:prstGeom prst="roundRect">
            <a:avLst/>
          </a:prstGeom>
          <a:noFill/>
          <a:ln>
            <a:solidFill>
              <a:schemeClr val="bg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软件可靠性</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7.9</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7.9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软件可靠性</a:t>
            </a:r>
          </a:p>
        </p:txBody>
      </p:sp>
      <p:sp>
        <p:nvSpPr>
          <p:cNvPr id="5" name="文本框 4"/>
          <p:cNvSpPr txBox="1"/>
          <p:nvPr/>
        </p:nvSpPr>
        <p:spPr>
          <a:xfrm>
            <a:off x="846455" y="1164590"/>
            <a:ext cx="8512175" cy="460375"/>
          </a:xfrm>
          <a:prstGeom prst="rect">
            <a:avLst/>
          </a:prstGeom>
          <a:noFill/>
        </p:spPr>
        <p:txBody>
          <a:bodyPr wrap="square" rtlCol="0">
            <a:spAutoFit/>
          </a:bodyPr>
          <a:lstStyle/>
          <a:p>
            <a:r>
              <a:rPr lang="zh-CN" altLang="en-US" sz="2400" dirty="0">
                <a:sym typeface="+mn-ea"/>
              </a:rPr>
              <a:t>测试阶段的根本目标是消除错误，保证软件的可靠性。</a:t>
            </a:r>
            <a:endParaRPr lang="zh-CN" altLang="en-US" sz="2400"/>
          </a:p>
        </p:txBody>
      </p:sp>
      <p:sp>
        <p:nvSpPr>
          <p:cNvPr id="6" name="文本框 5"/>
          <p:cNvSpPr txBox="1"/>
          <p:nvPr/>
        </p:nvSpPr>
        <p:spPr>
          <a:xfrm>
            <a:off x="846455" y="1817370"/>
            <a:ext cx="7158355" cy="2526665"/>
          </a:xfrm>
          <a:prstGeom prst="rect">
            <a:avLst/>
          </a:prstGeom>
          <a:noFill/>
        </p:spPr>
        <p:txBody>
          <a:bodyPr wrap="square" rtlCol="0">
            <a:spAutoFit/>
          </a:bodyPr>
          <a:lstStyle/>
          <a:p>
            <a:pPr fontAlgn="auto">
              <a:lnSpc>
                <a:spcPct val="120000"/>
              </a:lnSpc>
            </a:pPr>
            <a:r>
              <a:rPr lang="zh-CN" altLang="en-US" sz="2200"/>
              <a:t>对于软件可靠性有许多不同的定义,其中多数人承认的一个定义是：</a:t>
            </a:r>
            <a:r>
              <a:rPr lang="zh-CN" altLang="en-US" sz="2200">
                <a:solidFill>
                  <a:schemeClr val="accent1">
                    <a:lumMod val="75000"/>
                  </a:schemeClr>
                </a:solidFill>
              </a:rPr>
              <a:t>软件可靠性</a:t>
            </a:r>
            <a:r>
              <a:rPr lang="zh-CN" altLang="en-US" sz="2200"/>
              <a:t>是程序在给定的时间间隔内,按照规格说明书的规定成功地运行的</a:t>
            </a:r>
            <a:r>
              <a:rPr lang="zh-CN" altLang="en-US" sz="2200">
                <a:solidFill>
                  <a:schemeClr val="accent1">
                    <a:lumMod val="75000"/>
                  </a:schemeClr>
                </a:solidFill>
              </a:rPr>
              <a:t>概率</a:t>
            </a:r>
            <a:r>
              <a:rPr lang="zh-CN" altLang="en-US" sz="2200"/>
              <a:t>。</a:t>
            </a:r>
          </a:p>
          <a:p>
            <a:pPr fontAlgn="auto">
              <a:lnSpc>
                <a:spcPct val="120000"/>
              </a:lnSpc>
            </a:pPr>
            <a:r>
              <a:rPr lang="zh-CN" altLang="en-US" sz="2200"/>
              <a:t>在上述定义中包含的随机变量是时间间隔。显然，随着运行时间的增加，运行时出现程序故障的概率也将增加，即可靠性随着给定的时间间隔的加大而减少。</a:t>
            </a:r>
          </a:p>
        </p:txBody>
      </p:sp>
      <p:sp>
        <p:nvSpPr>
          <p:cNvPr id="7" name="文本框 6"/>
          <p:cNvSpPr txBox="1"/>
          <p:nvPr/>
        </p:nvSpPr>
        <p:spPr>
          <a:xfrm>
            <a:off x="4686935" y="4447540"/>
            <a:ext cx="7129780" cy="2120900"/>
          </a:xfrm>
          <a:prstGeom prst="rect">
            <a:avLst/>
          </a:prstGeom>
          <a:noFill/>
        </p:spPr>
        <p:txBody>
          <a:bodyPr wrap="square" rtlCol="0">
            <a:spAutoFit/>
          </a:bodyPr>
          <a:lstStyle/>
          <a:p>
            <a:pPr fontAlgn="auto">
              <a:lnSpc>
                <a:spcPct val="120000"/>
              </a:lnSpc>
            </a:pPr>
            <a:r>
              <a:rPr lang="zh-CN" altLang="en-US" sz="2200"/>
              <a:t>通常用户也很关注软件系统可以使用的程度。一般说来,对于任何其故障是可以修复的系统,都应该同时使用可靠性和可用性衡量它的优劣程度。</a:t>
            </a:r>
          </a:p>
          <a:p>
            <a:pPr fontAlgn="auto">
              <a:lnSpc>
                <a:spcPct val="120000"/>
              </a:lnSpc>
            </a:pPr>
            <a:r>
              <a:rPr lang="zh-CN" altLang="en-US" sz="2200"/>
              <a:t>软件可用性的一个定义是:</a:t>
            </a:r>
            <a:r>
              <a:rPr lang="zh-CN" altLang="en-US" sz="2200">
                <a:solidFill>
                  <a:schemeClr val="accent4">
                    <a:lumMod val="75000"/>
                  </a:schemeClr>
                </a:solidFill>
              </a:rPr>
              <a:t>软件可用性</a:t>
            </a:r>
            <a:r>
              <a:rPr lang="zh-CN" altLang="en-US" sz="2200"/>
              <a:t>是程序在给定的时间点,按照规格说明书的规定,成功地运行的</a:t>
            </a:r>
            <a:r>
              <a:rPr lang="zh-CN" altLang="en-US" sz="2200">
                <a:solidFill>
                  <a:schemeClr val="accent4">
                    <a:lumMod val="75000"/>
                  </a:schemeClr>
                </a:solidFill>
              </a:rPr>
              <a:t>概率</a:t>
            </a:r>
            <a:r>
              <a:rPr lang="zh-CN" altLang="en-US" sz="2200"/>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3006189" y="2792067"/>
            <a:ext cx="6166377" cy="1223412"/>
          </a:xfrm>
          <a:prstGeom prst="rect">
            <a:avLst/>
          </a:prstGeom>
        </p:spPr>
        <p:txBody>
          <a:bodyPr wrap="square" lIns="68580" tIns="34290" rIns="68580" bIns="34290">
            <a:spAutoFit/>
          </a:bodyPr>
          <a:lstStyle/>
          <a:p>
            <a:pPr>
              <a:defRPr/>
            </a:pPr>
            <a:r>
              <a:rPr lang="zh-CN" altLang="en-US" sz="7500" b="1" spc="225" dirty="0">
                <a:solidFill>
                  <a:srgbClr val="292929"/>
                </a:solidFill>
                <a:cs typeface="+mn-ea"/>
                <a:sym typeface="+mn-lt"/>
              </a:rPr>
              <a:t>感谢您的观看</a:t>
            </a:r>
            <a:endParaRPr sz="7500" b="1" spc="225" dirty="0">
              <a:solidFill>
                <a:srgbClr val="292929"/>
              </a:solidFill>
              <a:cs typeface="+mn-ea"/>
              <a:sym typeface="+mn-lt"/>
            </a:endParaRPr>
          </a:p>
        </p:txBody>
      </p:sp>
      <p:sp>
        <p:nvSpPr>
          <p:cNvPr id="13" name="矩形 12"/>
          <p:cNvSpPr/>
          <p:nvPr/>
        </p:nvSpPr>
        <p:spPr>
          <a:xfrm>
            <a:off x="6089377" y="4015479"/>
            <a:ext cx="2783148" cy="561692"/>
          </a:xfrm>
          <a:prstGeom prst="rect">
            <a:avLst/>
          </a:prstGeom>
        </p:spPr>
        <p:txBody>
          <a:bodyPr wrap="square" lIns="68580" tIns="34290" rIns="68580" bIns="34290">
            <a:spAutoFit/>
          </a:bodyPr>
          <a:lstStyle/>
          <a:p>
            <a:pPr algn="dist">
              <a:defRPr/>
            </a:pPr>
            <a:r>
              <a:rPr lang="en-US" altLang="zh-CN" sz="3200" spc="225" dirty="0">
                <a:solidFill>
                  <a:srgbClr val="292929"/>
                </a:solidFill>
                <a:cs typeface="+mn-ea"/>
                <a:sym typeface="+mn-lt"/>
              </a:rPr>
              <a:t>Thanks </a:t>
            </a:r>
            <a:endParaRPr sz="3200" spc="225" dirty="0">
              <a:solidFill>
                <a:srgbClr val="292929"/>
              </a:solidFill>
              <a:cs typeface="+mn-ea"/>
              <a:sym typeface="+mn-lt"/>
            </a:endParaRPr>
          </a:p>
        </p:txBody>
      </p:sp>
      <p:sp>
        <p:nvSpPr>
          <p:cNvPr id="14" name="矩形 13"/>
          <p:cNvSpPr/>
          <p:nvPr/>
        </p:nvSpPr>
        <p:spPr>
          <a:xfrm flipH="1">
            <a:off x="11311281" y="810323"/>
            <a:ext cx="415498" cy="1841541"/>
          </a:xfrm>
          <a:prstGeom prst="rect">
            <a:avLst/>
          </a:prstGeom>
        </p:spPr>
        <p:txBody>
          <a:bodyPr vert="eaVert" wrap="square" lIns="68580" tIns="34290" rIns="68580" bIns="34290">
            <a:spAutoFit/>
          </a:bodyPr>
          <a:lstStyle/>
          <a:p>
            <a:pPr>
              <a:defRPr/>
            </a:pPr>
            <a:r>
              <a:rPr lang="en-US" altLang="zh-CN" spc="225" dirty="0">
                <a:solidFill>
                  <a:srgbClr val="292929"/>
                </a:solidFill>
                <a:cs typeface="+mn-ea"/>
                <a:sym typeface="+mn-lt"/>
              </a:rPr>
              <a:t>WORK PLAN</a:t>
            </a:r>
            <a:endParaRPr spc="225" dirty="0">
              <a:solidFill>
                <a:srgbClr val="292929"/>
              </a:solidFill>
              <a:cs typeface="+mn-ea"/>
              <a:sym typeface="+mn-lt"/>
            </a:endParaRPr>
          </a:p>
        </p:txBody>
      </p:sp>
      <p:sp>
        <p:nvSpPr>
          <p:cNvPr id="15" name="矩形 14"/>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WORK PLAN</a:t>
            </a:r>
            <a:endParaRPr sz="1400" spc="225" dirty="0">
              <a:solidFill>
                <a:srgbClr val="292929"/>
              </a:solidFill>
              <a:cs typeface="+mn-ea"/>
              <a:sym typeface="+mn-lt"/>
            </a:endParaRPr>
          </a:p>
        </p:txBody>
      </p:sp>
      <p:sp>
        <p:nvSpPr>
          <p:cNvPr id="16" name="矩形 15"/>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childTnLst>
                          </p:cTn>
                        </p:par>
                        <p:par>
                          <p:cTn id="43" fill="hold">
                            <p:stCondLst>
                              <p:cond delay="1000"/>
                            </p:stCondLst>
                            <p:childTnLst>
                              <p:par>
                                <p:cTn id="44" presetID="2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right)">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p:bldP spid="13" grpId="0"/>
      <p:bldP spid="14" grpId="0"/>
      <p:bldP spid="15"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6"/>
          <p:cNvSpPr/>
          <p:nvPr/>
        </p:nvSpPr>
        <p:spPr>
          <a:xfrm>
            <a:off x="1090930" y="174180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4" name="Rectangle 26"/>
          <p:cNvSpPr/>
          <p:nvPr/>
        </p:nvSpPr>
        <p:spPr>
          <a:xfrm>
            <a:off x="4078605" y="316674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5" name="文本框 4"/>
          <p:cNvSpPr txBox="1"/>
          <p:nvPr/>
        </p:nvSpPr>
        <p:spPr>
          <a:xfrm>
            <a:off x="1751330" y="1634490"/>
            <a:ext cx="5944870" cy="1198880"/>
          </a:xfrm>
          <a:prstGeom prst="rect">
            <a:avLst/>
          </a:prstGeom>
          <a:noFill/>
        </p:spPr>
        <p:txBody>
          <a:bodyPr wrap="square" rtlCol="0">
            <a:spAutoFit/>
          </a:bodyPr>
          <a:lstStyle/>
          <a:p>
            <a:pPr fontAlgn="auto">
              <a:lnSpc>
                <a:spcPct val="150000"/>
              </a:lnSpc>
            </a:pPr>
            <a:r>
              <a:rPr lang="zh-CN" altLang="en-US" sz="2400"/>
              <a:t>通常把</a:t>
            </a:r>
            <a:r>
              <a:rPr lang="zh-CN" altLang="en-US" sz="2400">
                <a:solidFill>
                  <a:schemeClr val="accent1">
                    <a:lumMod val="75000"/>
                  </a:schemeClr>
                </a:solidFill>
              </a:rPr>
              <a:t>编码</a:t>
            </a:r>
            <a:r>
              <a:rPr lang="zh-CN" altLang="en-US" sz="2400"/>
              <a:t>和</a:t>
            </a:r>
            <a:r>
              <a:rPr lang="zh-CN" altLang="en-US" sz="2400">
                <a:solidFill>
                  <a:schemeClr val="accent1">
                    <a:lumMod val="75000"/>
                  </a:schemeClr>
                </a:solidFill>
              </a:rPr>
              <a:t>测试</a:t>
            </a:r>
            <a:r>
              <a:rPr lang="zh-CN" altLang="en-US" sz="2400"/>
              <a:t>统称为</a:t>
            </a:r>
            <a:r>
              <a:rPr lang="zh-CN" altLang="en-US" sz="2400">
                <a:solidFill>
                  <a:schemeClr val="accent4">
                    <a:lumMod val="75000"/>
                  </a:schemeClr>
                </a:solidFill>
              </a:rPr>
              <a:t>实现</a:t>
            </a:r>
            <a:r>
              <a:rPr lang="zh-CN" altLang="en-US" sz="2400"/>
              <a:t>，编码和单元测试属于软件生命周期的同一个阶段。</a:t>
            </a:r>
          </a:p>
        </p:txBody>
      </p:sp>
      <p:sp>
        <p:nvSpPr>
          <p:cNvPr id="6" name="文本框 5"/>
          <p:cNvSpPr txBox="1"/>
          <p:nvPr/>
        </p:nvSpPr>
        <p:spPr>
          <a:xfrm>
            <a:off x="4671060" y="3078480"/>
            <a:ext cx="7135495" cy="3415030"/>
          </a:xfrm>
          <a:prstGeom prst="rect">
            <a:avLst/>
          </a:prstGeom>
          <a:noFill/>
        </p:spPr>
        <p:txBody>
          <a:bodyPr wrap="square" rtlCol="0">
            <a:spAutoFit/>
          </a:bodyPr>
          <a:lstStyle/>
          <a:p>
            <a:pPr fontAlgn="auto">
              <a:lnSpc>
                <a:spcPct val="150000"/>
              </a:lnSpc>
            </a:pPr>
            <a:r>
              <a:rPr lang="zh-CN" altLang="en-US" sz="2400"/>
              <a:t>所谓</a:t>
            </a:r>
            <a:r>
              <a:rPr lang="zh-CN" altLang="en-US" sz="2400">
                <a:solidFill>
                  <a:schemeClr val="accent1">
                    <a:lumMod val="75000"/>
                  </a:schemeClr>
                </a:solidFill>
              </a:rPr>
              <a:t>编码</a:t>
            </a:r>
            <a:r>
              <a:rPr lang="zh-CN" altLang="en-US" sz="2400"/>
              <a:t>就是把软件设计结果</a:t>
            </a:r>
            <a:r>
              <a:rPr lang="zh-CN" altLang="en-US" sz="2400">
                <a:solidFill>
                  <a:schemeClr val="accent4">
                    <a:lumMod val="75000"/>
                  </a:schemeClr>
                </a:solidFill>
              </a:rPr>
              <a:t>翻译成</a:t>
            </a:r>
            <a:r>
              <a:rPr lang="zh-CN" altLang="en-US" sz="2400"/>
              <a:t>用某种程序设计语言书写的</a:t>
            </a:r>
            <a:r>
              <a:rPr lang="zh-CN" altLang="en-US" sz="2400">
                <a:solidFill>
                  <a:schemeClr val="accent1">
                    <a:lumMod val="75000"/>
                  </a:schemeClr>
                </a:solidFill>
              </a:rPr>
              <a:t>程序</a:t>
            </a:r>
            <a:r>
              <a:rPr lang="zh-CN" altLang="en-US" sz="2400"/>
              <a:t>。作为软件工程过程的一个阶段，编码是对设计的进一步具体化，因此，程序的质量主要取决于软件设计的质量。但是，所选用的程序设计语言的特点及编码风格也将对程序的可靠性、可读性、可测试性和可维护性产生深远的影响。</a:t>
            </a:r>
          </a:p>
        </p:txBody>
      </p:sp>
      <p:sp>
        <p:nvSpPr>
          <p:cNvPr id="3" name="文本框 2"/>
          <p:cNvSpPr txBox="1"/>
          <p:nvPr/>
        </p:nvSpPr>
        <p:spPr>
          <a:xfrm>
            <a:off x="499745" y="178435"/>
            <a:ext cx="369252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7.1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编码</a:t>
            </a:r>
            <a:endParaRPr lang="zh-CN" altLang="en-US" sz="4000">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1155700" y="885190"/>
            <a:ext cx="2685415" cy="521970"/>
          </a:xfrm>
          <a:prstGeom prst="rect">
            <a:avLst/>
          </a:prstGeom>
          <a:noFill/>
        </p:spPr>
        <p:txBody>
          <a:bodyPr wrap="square" rtlCol="0">
            <a:spAutoFit/>
          </a:bodyPr>
          <a:lstStyle/>
          <a:p>
            <a:r>
              <a:rPr lang="en-US" altLang="zh-CN" sz="1400"/>
              <a:t>7.1.1 </a:t>
            </a:r>
            <a:r>
              <a:rPr lang="zh-CN" altLang="en-US" sz="1400"/>
              <a:t>选择程序设计语言</a:t>
            </a:r>
          </a:p>
          <a:p>
            <a:r>
              <a:rPr lang="en-US" altLang="zh-CN" sz="1400"/>
              <a:t>7.1.2 </a:t>
            </a:r>
            <a:r>
              <a:rPr lang="zh-CN" altLang="en-US" sz="1400"/>
              <a:t>编码风格</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5517515" cy="706755"/>
          </a:xfrm>
          <a:prstGeom prst="rect">
            <a:avLst/>
          </a:prstGeom>
          <a:noFill/>
        </p:spPr>
        <p:txBody>
          <a:bodyPr wrap="none" rtlCol="0">
            <a:spAutoFit/>
          </a:bodyPr>
          <a:lstStyle/>
          <a:p>
            <a:r>
              <a:rPr lang="en-US" altLang="zh-CN" sz="4000" dirty="0">
                <a:solidFill>
                  <a:schemeClr val="tx1">
                    <a:lumMod val="75000"/>
                    <a:lumOff val="25000"/>
                  </a:schemeClr>
                </a:solidFill>
                <a:cs typeface="+mn-ea"/>
                <a:sym typeface="+mn-lt"/>
              </a:rPr>
              <a:t>7.1.1 </a:t>
            </a:r>
            <a:r>
              <a:rPr lang="zh-CN" altLang="en-US" sz="4000" dirty="0">
                <a:solidFill>
                  <a:schemeClr val="tx1">
                    <a:lumMod val="75000"/>
                    <a:lumOff val="25000"/>
                  </a:schemeClr>
                </a:solidFill>
                <a:cs typeface="+mn-ea"/>
                <a:sym typeface="+mn-lt"/>
              </a:rPr>
              <a:t>选择程序设计语言</a:t>
            </a:r>
          </a:p>
        </p:txBody>
      </p:sp>
      <p:sp>
        <p:nvSpPr>
          <p:cNvPr id="12" name="文本框 11"/>
          <p:cNvSpPr txBox="1"/>
          <p:nvPr/>
        </p:nvSpPr>
        <p:spPr>
          <a:xfrm>
            <a:off x="2360295" y="2212340"/>
            <a:ext cx="7214870" cy="28613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fontAlgn="auto">
              <a:lnSpc>
                <a:spcPct val="150000"/>
              </a:lnSpc>
            </a:pPr>
            <a:r>
              <a:rPr lang="zh-CN" altLang="en-US" sz="2400" dirty="0">
                <a:solidFill>
                  <a:schemeClr val="accent4">
                    <a:lumMod val="75000"/>
                  </a:schemeClr>
                </a:solidFill>
                <a:cs typeface="+mn-ea"/>
                <a:sym typeface="+mn-lt"/>
              </a:rPr>
              <a:t>程序设计语言</a:t>
            </a:r>
            <a:r>
              <a:rPr lang="zh-CN" altLang="en-US" sz="2400" dirty="0">
                <a:solidFill>
                  <a:schemeClr val="tx1">
                    <a:lumMod val="75000"/>
                    <a:lumOff val="25000"/>
                  </a:schemeClr>
                </a:solidFill>
                <a:cs typeface="+mn-ea"/>
                <a:sym typeface="+mn-lt"/>
              </a:rPr>
              <a:t>是人和计算机通信的最基本的工具，它的特点必然会影响人的思维和解题方式，会影响人和计算机通信的方式和质量，也会影响其他人阅读和理解程序的难易程度。因此，编码之前的一项重要工作就是选择一种适当的程序设计语言。</a:t>
            </a:r>
          </a:p>
        </p:txBody>
      </p:sp>
      <p:sp>
        <p:nvSpPr>
          <p:cNvPr id="14" name="椭圆 13"/>
          <p:cNvSpPr/>
          <p:nvPr/>
        </p:nvSpPr>
        <p:spPr>
          <a:xfrm>
            <a:off x="1073266" y="190429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676175" y="498850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42"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4" grpId="0" bldLvl="0" animBg="1"/>
      <p:bldP spid="1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5517515" cy="706755"/>
          </a:xfrm>
          <a:prstGeom prst="rect">
            <a:avLst/>
          </a:prstGeom>
          <a:noFill/>
        </p:spPr>
        <p:txBody>
          <a:bodyPr wrap="none" rtlCol="0">
            <a:spAutoFit/>
          </a:bodyPr>
          <a:lstStyle/>
          <a:p>
            <a:r>
              <a:rPr lang="en-US" altLang="zh-CN" sz="4000" dirty="0">
                <a:solidFill>
                  <a:schemeClr val="tx1">
                    <a:lumMod val="75000"/>
                    <a:lumOff val="25000"/>
                  </a:schemeClr>
                </a:solidFill>
                <a:cs typeface="+mn-ea"/>
                <a:sym typeface="+mn-lt"/>
              </a:rPr>
              <a:t>7.1.1 </a:t>
            </a:r>
            <a:r>
              <a:rPr lang="zh-CN" altLang="en-US" sz="4000" dirty="0">
                <a:solidFill>
                  <a:schemeClr val="tx1">
                    <a:lumMod val="75000"/>
                    <a:lumOff val="25000"/>
                  </a:schemeClr>
                </a:solidFill>
                <a:cs typeface="+mn-ea"/>
                <a:sym typeface="+mn-lt"/>
              </a:rPr>
              <a:t>选择程序设计语言</a:t>
            </a:r>
          </a:p>
        </p:txBody>
      </p:sp>
      <p:pic>
        <p:nvPicPr>
          <p:cNvPr id="2" name="图片 1"/>
          <p:cNvPicPr>
            <a:picLocks noChangeAspect="1"/>
          </p:cNvPicPr>
          <p:nvPr>
            <p:custDataLst>
              <p:tags r:id="rId1"/>
            </p:custDataLst>
          </p:nvPr>
        </p:nvPicPr>
        <p:blipFill>
          <a:blip r:embed="rId4"/>
          <a:srcRect l="3040" t="4249" r="11289" b="8793"/>
          <a:stretch>
            <a:fillRect/>
          </a:stretch>
        </p:blipFill>
        <p:spPr>
          <a:xfrm>
            <a:off x="465455" y="1239520"/>
            <a:ext cx="7821295" cy="5055235"/>
          </a:xfrm>
          <a:prstGeom prst="rect">
            <a:avLst/>
          </a:prstGeom>
        </p:spPr>
      </p:pic>
      <p:sp>
        <p:nvSpPr>
          <p:cNvPr id="19" name="文本框 18"/>
          <p:cNvSpPr txBox="1"/>
          <p:nvPr/>
        </p:nvSpPr>
        <p:spPr>
          <a:xfrm>
            <a:off x="465455" y="996315"/>
            <a:ext cx="2259330" cy="398780"/>
          </a:xfrm>
          <a:prstGeom prst="rect">
            <a:avLst/>
          </a:prstGeom>
          <a:noFill/>
        </p:spPr>
        <p:txBody>
          <a:bodyPr wrap="square" rtlCol="0">
            <a:spAutoFit/>
          </a:bodyPr>
          <a:lstStyle/>
          <a:p>
            <a:r>
              <a:rPr lang="zh-CN" altLang="en-US" sz="2000">
                <a:solidFill>
                  <a:schemeClr val="accent4">
                    <a:lumMod val="75000"/>
                  </a:schemeClr>
                </a:solidFill>
              </a:rPr>
              <a:t>程序设计语言分类：</a:t>
            </a:r>
          </a:p>
        </p:txBody>
      </p:sp>
      <p:sp>
        <p:nvSpPr>
          <p:cNvPr id="20" name="文本框 19"/>
          <p:cNvSpPr txBox="1"/>
          <p:nvPr/>
        </p:nvSpPr>
        <p:spPr>
          <a:xfrm>
            <a:off x="8528050" y="1239520"/>
            <a:ext cx="3516630" cy="5169535"/>
          </a:xfrm>
          <a:prstGeom prst="rect">
            <a:avLst/>
          </a:prstGeom>
          <a:noFill/>
        </p:spPr>
        <p:txBody>
          <a:bodyPr wrap="square" rtlCol="0">
            <a:spAutoFit/>
          </a:bodyPr>
          <a:lstStyle/>
          <a:p>
            <a:pPr fontAlgn="auto">
              <a:lnSpc>
                <a:spcPct val="150000"/>
              </a:lnSpc>
            </a:pPr>
            <a:r>
              <a:rPr lang="zh-CN" altLang="en-US" sz="2000"/>
              <a:t>为了使程序容易测试和维护以减少软件的总成本，所选用的高级语言应该有</a:t>
            </a:r>
            <a:r>
              <a:rPr lang="zh-CN" altLang="en-US" sz="2000">
                <a:solidFill>
                  <a:schemeClr val="accent1">
                    <a:lumMod val="75000"/>
                  </a:schemeClr>
                </a:solidFill>
              </a:rPr>
              <a:t>理想的模块化机制</a:t>
            </a:r>
            <a:r>
              <a:rPr lang="zh-CN" altLang="en-US" sz="2000"/>
              <a:t>，以及可</a:t>
            </a:r>
            <a:r>
              <a:rPr lang="zh-CN" altLang="en-US" sz="2000">
                <a:solidFill>
                  <a:schemeClr val="accent1">
                    <a:lumMod val="75000"/>
                  </a:schemeClr>
                </a:solidFill>
              </a:rPr>
              <a:t>读性好的控制结构和数据结构</a:t>
            </a:r>
            <a:r>
              <a:rPr lang="zh-CN" altLang="en-US" sz="2000"/>
              <a:t>；为了方便于调试和提高软件可靠性，语言特点应该</a:t>
            </a:r>
            <a:r>
              <a:rPr lang="zh-CN" altLang="en-US" sz="2000">
                <a:solidFill>
                  <a:schemeClr val="accent1">
                    <a:lumMod val="75000"/>
                  </a:schemeClr>
                </a:solidFill>
              </a:rPr>
              <a:t>使编译程序能够尽可能多地发现程序中的错误</a:t>
            </a:r>
            <a:r>
              <a:rPr lang="zh-CN" altLang="en-US" sz="2000"/>
              <a:t>；为了降低软件开发和维护的成本，选用的</a:t>
            </a:r>
            <a:r>
              <a:rPr lang="zh-CN" altLang="en-US" sz="2000">
                <a:solidFill>
                  <a:schemeClr val="accent1">
                    <a:lumMod val="75000"/>
                  </a:schemeClr>
                </a:solidFill>
              </a:rPr>
              <a:t>高级语言应该有良好的独立编译机制</a:t>
            </a:r>
            <a:r>
              <a:rPr lang="zh-CN" altLang="en-US" sz="2000"/>
              <a:t>。</a:t>
            </a:r>
          </a:p>
        </p:txBody>
      </p:sp>
      <p:sp>
        <p:nvSpPr>
          <p:cNvPr id="21" name="矩形 20"/>
          <p:cNvSpPr/>
          <p:nvPr/>
        </p:nvSpPr>
        <p:spPr>
          <a:xfrm>
            <a:off x="8453120" y="1275715"/>
            <a:ext cx="3591560" cy="5133340"/>
          </a:xfrm>
          <a:prstGeom prst="rect">
            <a:avLst/>
          </a:prstGeom>
          <a:noFill/>
          <a:ln>
            <a:solidFill>
              <a:schemeClr val="bg1">
                <a:lumMod val="7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5517515" cy="706755"/>
          </a:xfrm>
          <a:prstGeom prst="rect">
            <a:avLst/>
          </a:prstGeom>
          <a:noFill/>
        </p:spPr>
        <p:txBody>
          <a:bodyPr wrap="none" rtlCol="0">
            <a:spAutoFit/>
          </a:bodyPr>
          <a:lstStyle/>
          <a:p>
            <a:r>
              <a:rPr lang="en-US" altLang="zh-CN" sz="4000" dirty="0">
                <a:solidFill>
                  <a:schemeClr val="tx1">
                    <a:lumMod val="75000"/>
                    <a:lumOff val="25000"/>
                  </a:schemeClr>
                </a:solidFill>
                <a:cs typeface="+mn-ea"/>
                <a:sym typeface="+mn-lt"/>
              </a:rPr>
              <a:t>7.1.1 </a:t>
            </a:r>
            <a:r>
              <a:rPr lang="zh-CN" altLang="en-US" sz="4000" dirty="0">
                <a:solidFill>
                  <a:schemeClr val="tx1">
                    <a:lumMod val="75000"/>
                    <a:lumOff val="25000"/>
                  </a:schemeClr>
                </a:solidFill>
                <a:cs typeface="+mn-ea"/>
                <a:sym typeface="+mn-lt"/>
              </a:rPr>
              <a:t>选择程序设计语言</a:t>
            </a:r>
          </a:p>
        </p:txBody>
      </p:sp>
      <p:sp>
        <p:nvSpPr>
          <p:cNvPr id="17" name="Rectangle 26"/>
          <p:cNvSpPr/>
          <p:nvPr/>
        </p:nvSpPr>
        <p:spPr>
          <a:xfrm>
            <a:off x="1149350" y="123952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19" name="椭圆 18"/>
          <p:cNvSpPr/>
          <p:nvPr/>
        </p:nvSpPr>
        <p:spPr>
          <a:xfrm>
            <a:off x="10566195" y="417042"/>
            <a:ext cx="804001" cy="80400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478280" y="1320165"/>
            <a:ext cx="5554345" cy="521970"/>
          </a:xfrm>
          <a:prstGeom prst="rect">
            <a:avLst/>
          </a:prstGeom>
          <a:noFill/>
        </p:spPr>
        <p:txBody>
          <a:bodyPr wrap="square" rtlCol="0">
            <a:spAutoFit/>
          </a:bodyPr>
          <a:lstStyle/>
          <a:p>
            <a:r>
              <a:rPr lang="zh-CN" altLang="en-US" sz="2800"/>
              <a:t>选择程序设计语言的主要实用标准：</a:t>
            </a:r>
            <a:endParaRPr lang="en-US" altLang="zh-CN" sz="2800"/>
          </a:p>
        </p:txBody>
      </p:sp>
      <p:sp>
        <p:nvSpPr>
          <p:cNvPr id="3" name="文本框 2"/>
          <p:cNvSpPr txBox="1"/>
          <p:nvPr/>
        </p:nvSpPr>
        <p:spPr>
          <a:xfrm>
            <a:off x="1655445" y="2276475"/>
            <a:ext cx="4319270" cy="460375"/>
          </a:xfrm>
          <a:prstGeom prst="rect">
            <a:avLst/>
          </a:prstGeom>
          <a:noFill/>
        </p:spPr>
        <p:txBody>
          <a:bodyPr wrap="square" rtlCol="0">
            <a:spAutoFit/>
          </a:bodyPr>
          <a:lstStyle/>
          <a:p>
            <a:r>
              <a:rPr lang="en-US" sz="2400"/>
              <a:t>1</a:t>
            </a:r>
            <a:r>
              <a:rPr lang="zh-CN" altLang="en-US" sz="2400"/>
              <a:t>）</a:t>
            </a:r>
            <a:r>
              <a:rPr sz="2400"/>
              <a:t>系统用户的要求。</a:t>
            </a:r>
            <a:endParaRPr lang="zh-CN" altLang="en-US" sz="2400"/>
          </a:p>
        </p:txBody>
      </p:sp>
      <p:sp>
        <p:nvSpPr>
          <p:cNvPr id="20" name="文本框 19"/>
          <p:cNvSpPr txBox="1"/>
          <p:nvPr/>
        </p:nvSpPr>
        <p:spPr>
          <a:xfrm>
            <a:off x="6164580" y="2276475"/>
            <a:ext cx="3465195" cy="460375"/>
          </a:xfrm>
          <a:prstGeom prst="rect">
            <a:avLst/>
          </a:prstGeom>
          <a:noFill/>
        </p:spPr>
        <p:txBody>
          <a:bodyPr wrap="square" rtlCol="0">
            <a:spAutoFit/>
          </a:bodyPr>
          <a:lstStyle/>
          <a:p>
            <a:r>
              <a:rPr lang="zh-CN" altLang="en-US" sz="2400"/>
              <a:t>2）可以使用的编译程序。</a:t>
            </a:r>
          </a:p>
        </p:txBody>
      </p:sp>
      <p:sp>
        <p:nvSpPr>
          <p:cNvPr id="21" name="文本框 20"/>
          <p:cNvSpPr txBox="1"/>
          <p:nvPr/>
        </p:nvSpPr>
        <p:spPr>
          <a:xfrm>
            <a:off x="1656080" y="3321685"/>
            <a:ext cx="3602355" cy="460375"/>
          </a:xfrm>
          <a:prstGeom prst="rect">
            <a:avLst/>
          </a:prstGeom>
          <a:noFill/>
        </p:spPr>
        <p:txBody>
          <a:bodyPr wrap="square" rtlCol="0">
            <a:spAutoFit/>
          </a:bodyPr>
          <a:lstStyle/>
          <a:p>
            <a:r>
              <a:rPr lang="zh-CN" altLang="en-US" sz="2400"/>
              <a:t>3）可以得到的软件工具。</a:t>
            </a:r>
          </a:p>
        </p:txBody>
      </p:sp>
      <p:sp>
        <p:nvSpPr>
          <p:cNvPr id="22" name="文本框 21"/>
          <p:cNvSpPr txBox="1"/>
          <p:nvPr/>
        </p:nvSpPr>
        <p:spPr>
          <a:xfrm>
            <a:off x="6164580" y="3321685"/>
            <a:ext cx="4269105" cy="460375"/>
          </a:xfrm>
          <a:prstGeom prst="rect">
            <a:avLst/>
          </a:prstGeom>
          <a:noFill/>
        </p:spPr>
        <p:txBody>
          <a:bodyPr wrap="square" rtlCol="0">
            <a:spAutoFit/>
          </a:bodyPr>
          <a:lstStyle/>
          <a:p>
            <a:r>
              <a:rPr lang="en-US" altLang="zh-CN" sz="2400"/>
              <a:t>4</a:t>
            </a:r>
            <a:r>
              <a:rPr lang="zh-CN" altLang="en-US" sz="2400"/>
              <a:t>）工程规模。</a:t>
            </a:r>
          </a:p>
        </p:txBody>
      </p:sp>
      <p:sp>
        <p:nvSpPr>
          <p:cNvPr id="23" name="文本框 22"/>
          <p:cNvSpPr txBox="1"/>
          <p:nvPr/>
        </p:nvSpPr>
        <p:spPr>
          <a:xfrm>
            <a:off x="1656080" y="4337685"/>
            <a:ext cx="3688715" cy="460375"/>
          </a:xfrm>
          <a:prstGeom prst="rect">
            <a:avLst/>
          </a:prstGeom>
          <a:noFill/>
        </p:spPr>
        <p:txBody>
          <a:bodyPr wrap="square" rtlCol="0">
            <a:spAutoFit/>
          </a:bodyPr>
          <a:lstStyle/>
          <a:p>
            <a:r>
              <a:rPr lang="en-US" altLang="zh-CN" sz="2400"/>
              <a:t>5</a:t>
            </a:r>
            <a:r>
              <a:rPr lang="zh-CN" altLang="en-US" sz="2400"/>
              <a:t>）程序员的知识。</a:t>
            </a:r>
          </a:p>
        </p:txBody>
      </p:sp>
      <p:sp>
        <p:nvSpPr>
          <p:cNvPr id="24" name="文本框 23"/>
          <p:cNvSpPr txBox="1"/>
          <p:nvPr/>
        </p:nvSpPr>
        <p:spPr>
          <a:xfrm>
            <a:off x="6164580" y="4337685"/>
            <a:ext cx="3755390" cy="460375"/>
          </a:xfrm>
          <a:prstGeom prst="rect">
            <a:avLst/>
          </a:prstGeom>
          <a:noFill/>
        </p:spPr>
        <p:txBody>
          <a:bodyPr wrap="square" rtlCol="0">
            <a:spAutoFit/>
          </a:bodyPr>
          <a:lstStyle/>
          <a:p>
            <a:r>
              <a:rPr lang="en-US" altLang="zh-CN" sz="2400"/>
              <a:t>6</a:t>
            </a:r>
            <a:r>
              <a:rPr lang="zh-CN" altLang="en-US" sz="2400"/>
              <a:t>）软件可移植性要求。</a:t>
            </a:r>
          </a:p>
        </p:txBody>
      </p:sp>
      <p:sp>
        <p:nvSpPr>
          <p:cNvPr id="25" name="文本框 24"/>
          <p:cNvSpPr txBox="1"/>
          <p:nvPr/>
        </p:nvSpPr>
        <p:spPr>
          <a:xfrm>
            <a:off x="1656080" y="5403215"/>
            <a:ext cx="3009265" cy="460375"/>
          </a:xfrm>
          <a:prstGeom prst="rect">
            <a:avLst/>
          </a:prstGeom>
          <a:noFill/>
        </p:spPr>
        <p:txBody>
          <a:bodyPr wrap="square" rtlCol="0">
            <a:spAutoFit/>
          </a:bodyPr>
          <a:lstStyle/>
          <a:p>
            <a:r>
              <a:rPr lang="en-US" altLang="zh-CN" sz="2400"/>
              <a:t>7</a:t>
            </a:r>
            <a:r>
              <a:rPr lang="zh-CN" altLang="en-US" sz="2400"/>
              <a:t>）软件的应用领域。</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1545" y="1468120"/>
            <a:ext cx="7901305" cy="1291590"/>
          </a:xfrm>
          <a:prstGeom prst="rect">
            <a:avLst/>
          </a:prstGeom>
          <a:noFill/>
        </p:spPr>
        <p:txBody>
          <a:bodyPr wrap="square" rtlCol="0">
            <a:spAutoFit/>
          </a:bodyPr>
          <a:lstStyle/>
          <a:p>
            <a:pPr fontAlgn="auto">
              <a:lnSpc>
                <a:spcPct val="150000"/>
              </a:lnSpc>
            </a:pPr>
            <a:r>
              <a:rPr lang="zh-CN" altLang="en-US" sz="2600"/>
              <a:t>源程序代码的逻辑简明清晰、易读易懂是好程序的一个重要标准，为了做到这一点，应该遵循下述规则。</a:t>
            </a:r>
          </a:p>
        </p:txBody>
      </p:sp>
      <p:sp>
        <p:nvSpPr>
          <p:cNvPr id="3" name="文本框 2"/>
          <p:cNvSpPr txBox="1"/>
          <p:nvPr/>
        </p:nvSpPr>
        <p:spPr>
          <a:xfrm>
            <a:off x="499745" y="178435"/>
            <a:ext cx="5958840"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7.1.2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编码风格</a:t>
            </a:r>
          </a:p>
        </p:txBody>
      </p:sp>
      <p:sp>
        <p:nvSpPr>
          <p:cNvPr id="7" name="文本框 6"/>
          <p:cNvSpPr txBox="1"/>
          <p:nvPr/>
        </p:nvSpPr>
        <p:spPr>
          <a:xfrm>
            <a:off x="2670810" y="2961005"/>
            <a:ext cx="4738370" cy="2861310"/>
          </a:xfrm>
          <a:prstGeom prst="rect">
            <a:avLst/>
          </a:prstGeom>
          <a:noFill/>
        </p:spPr>
        <p:txBody>
          <a:bodyPr wrap="square" rtlCol="0">
            <a:spAutoFit/>
          </a:bodyPr>
          <a:lstStyle/>
          <a:p>
            <a:pPr fontAlgn="auto">
              <a:lnSpc>
                <a:spcPct val="150000"/>
              </a:lnSpc>
            </a:pPr>
            <a:r>
              <a:rPr lang="en-US" altLang="zh-CN" sz="2400"/>
              <a:t>1</a:t>
            </a:r>
            <a:r>
              <a:rPr lang="zh-CN" altLang="en-US" sz="2400"/>
              <a:t>）程序内部的文档</a:t>
            </a:r>
          </a:p>
          <a:p>
            <a:pPr fontAlgn="auto">
              <a:lnSpc>
                <a:spcPct val="150000"/>
              </a:lnSpc>
            </a:pPr>
            <a:r>
              <a:rPr lang="en-US" altLang="zh-CN" sz="2400"/>
              <a:t>2</a:t>
            </a:r>
            <a:r>
              <a:rPr lang="zh-CN" altLang="en-US" sz="2400"/>
              <a:t>）数据说明</a:t>
            </a:r>
          </a:p>
          <a:p>
            <a:pPr fontAlgn="auto">
              <a:lnSpc>
                <a:spcPct val="150000"/>
              </a:lnSpc>
            </a:pPr>
            <a:r>
              <a:rPr lang="en-US" altLang="zh-CN" sz="2400"/>
              <a:t>3</a:t>
            </a:r>
            <a:r>
              <a:rPr lang="zh-CN" altLang="en-US" sz="2400"/>
              <a:t>）语句构造</a:t>
            </a:r>
          </a:p>
          <a:p>
            <a:pPr fontAlgn="auto">
              <a:lnSpc>
                <a:spcPct val="150000"/>
              </a:lnSpc>
            </a:pPr>
            <a:r>
              <a:rPr lang="en-US" altLang="zh-CN" sz="2400"/>
              <a:t>4</a:t>
            </a:r>
            <a:r>
              <a:rPr lang="zh-CN" altLang="en-US" sz="2400"/>
              <a:t>）输入输出</a:t>
            </a:r>
          </a:p>
          <a:p>
            <a:pPr fontAlgn="auto">
              <a:lnSpc>
                <a:spcPct val="150000"/>
              </a:lnSpc>
            </a:pPr>
            <a:r>
              <a:rPr lang="en-US" altLang="zh-CN" sz="2400"/>
              <a:t>5</a:t>
            </a:r>
            <a:r>
              <a:rPr lang="zh-CN" altLang="en-US" sz="2400"/>
              <a:t>）效率</a:t>
            </a:r>
          </a:p>
        </p:txBody>
      </p:sp>
      <p:sp>
        <p:nvSpPr>
          <p:cNvPr id="17" name="Rectangle 26"/>
          <p:cNvSpPr/>
          <p:nvPr/>
        </p:nvSpPr>
        <p:spPr>
          <a:xfrm>
            <a:off x="1797050" y="162433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8055" y="298926"/>
            <a:ext cx="3479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1. </a:t>
            </a:r>
            <a:r>
              <a:rPr lang="zh-CN" altLang="en-US" sz="3200" dirty="0">
                <a:solidFill>
                  <a:schemeClr val="tx1">
                    <a:lumMod val="75000"/>
                    <a:lumOff val="25000"/>
                  </a:schemeClr>
                </a:solidFill>
                <a:cs typeface="+mn-ea"/>
                <a:sym typeface="+mn-lt"/>
              </a:rPr>
              <a:t>程序内部的文档</a:t>
            </a:r>
          </a:p>
        </p:txBody>
      </p:sp>
      <p:sp>
        <p:nvSpPr>
          <p:cNvPr id="9" name="TextBox 7"/>
          <p:cNvSpPr txBox="1"/>
          <p:nvPr/>
        </p:nvSpPr>
        <p:spPr>
          <a:xfrm>
            <a:off x="1238250" y="1510030"/>
            <a:ext cx="10050145" cy="460375"/>
          </a:xfrm>
          <a:prstGeom prst="rect">
            <a:avLst/>
          </a:prstGeom>
          <a:noFill/>
        </p:spPr>
        <p:txBody>
          <a:bodyPr wrap="square" rtlCol="0">
            <a:spAutoFit/>
          </a:bodyPr>
          <a:lstStyle/>
          <a:p>
            <a:r>
              <a:rPr lang="zh-CN" altLang="en-US" sz="2400" dirty="0">
                <a:solidFill>
                  <a:schemeClr val="tx1"/>
                </a:solidFill>
                <a:cs typeface="+mn-ea"/>
                <a:sym typeface="+mn-lt"/>
              </a:rPr>
              <a:t>所谓</a:t>
            </a:r>
            <a:r>
              <a:rPr lang="zh-CN" altLang="en-US" sz="2400" dirty="0">
                <a:solidFill>
                  <a:schemeClr val="accent4">
                    <a:lumMod val="75000"/>
                  </a:schemeClr>
                </a:solidFill>
                <a:cs typeface="+mn-ea"/>
                <a:sym typeface="+mn-lt"/>
              </a:rPr>
              <a:t>程序内部的文档</a:t>
            </a:r>
            <a:r>
              <a:rPr lang="zh-CN" altLang="en-US" sz="2400" dirty="0">
                <a:solidFill>
                  <a:schemeClr val="tx1"/>
                </a:solidFill>
                <a:cs typeface="+mn-ea"/>
                <a:sym typeface="+mn-lt"/>
              </a:rPr>
              <a:t>包括恰当的</a:t>
            </a:r>
            <a:r>
              <a:rPr lang="zh-CN" altLang="en-US" sz="2400" dirty="0">
                <a:solidFill>
                  <a:schemeClr val="accent1">
                    <a:lumMod val="75000"/>
                  </a:schemeClr>
                </a:solidFill>
                <a:cs typeface="+mn-ea"/>
                <a:sym typeface="+mn-lt"/>
              </a:rPr>
              <a:t>标识符</a:t>
            </a:r>
            <a:r>
              <a:rPr lang="zh-CN" altLang="en-US" sz="2400" dirty="0">
                <a:solidFill>
                  <a:schemeClr val="tx1"/>
                </a:solidFill>
                <a:cs typeface="+mn-ea"/>
                <a:sym typeface="+mn-lt"/>
              </a:rPr>
              <a:t>、适当的</a:t>
            </a:r>
            <a:r>
              <a:rPr lang="zh-CN" altLang="en-US" sz="2400" dirty="0">
                <a:solidFill>
                  <a:schemeClr val="accent1">
                    <a:lumMod val="75000"/>
                  </a:schemeClr>
                </a:solidFill>
                <a:cs typeface="+mn-ea"/>
                <a:sym typeface="+mn-lt"/>
              </a:rPr>
              <a:t>注解</a:t>
            </a:r>
            <a:r>
              <a:rPr lang="zh-CN" altLang="en-US" sz="2400" dirty="0">
                <a:solidFill>
                  <a:schemeClr val="tx1"/>
                </a:solidFill>
                <a:cs typeface="+mn-ea"/>
                <a:sym typeface="+mn-lt"/>
              </a:rPr>
              <a:t>和程序的</a:t>
            </a:r>
            <a:r>
              <a:rPr lang="zh-CN" altLang="en-US" sz="2400" dirty="0">
                <a:solidFill>
                  <a:schemeClr val="accent1">
                    <a:lumMod val="75000"/>
                  </a:schemeClr>
                </a:solidFill>
                <a:cs typeface="+mn-ea"/>
                <a:sym typeface="+mn-lt"/>
              </a:rPr>
              <a:t>视觉组织</a:t>
            </a:r>
            <a:r>
              <a:rPr lang="zh-CN" altLang="en-US" sz="2400" dirty="0">
                <a:solidFill>
                  <a:schemeClr val="tx1"/>
                </a:solidFill>
                <a:cs typeface="+mn-ea"/>
                <a:sym typeface="+mn-lt"/>
              </a:rPr>
              <a:t>等</a:t>
            </a:r>
            <a:r>
              <a:rPr lang="zh-CN" altLang="en-US" sz="2400" dirty="0">
                <a:solidFill>
                  <a:schemeClr val="tx1">
                    <a:lumMod val="75000"/>
                    <a:lumOff val="25000"/>
                  </a:schemeClr>
                </a:solidFill>
                <a:cs typeface="+mn-ea"/>
                <a:sym typeface="+mn-lt"/>
              </a:rPr>
              <a:t>。</a:t>
            </a:r>
          </a:p>
        </p:txBody>
      </p:sp>
      <p:sp>
        <p:nvSpPr>
          <p:cNvPr id="2" name="文本框 1"/>
          <p:cNvSpPr txBox="1"/>
          <p:nvPr/>
        </p:nvSpPr>
        <p:spPr>
          <a:xfrm>
            <a:off x="1238250" y="2459990"/>
            <a:ext cx="10049510" cy="1938020"/>
          </a:xfrm>
          <a:prstGeom prst="rect">
            <a:avLst/>
          </a:prstGeom>
          <a:noFill/>
        </p:spPr>
        <p:txBody>
          <a:bodyPr wrap="square" rtlCol="0">
            <a:spAutoFit/>
          </a:bodyPr>
          <a:lstStyle/>
          <a:p>
            <a:r>
              <a:rPr lang="zh-CN" altLang="en-US" sz="2400"/>
              <a:t>选取含义鲜明的名字，使它能正确地提示程序对象所代表的实体，这对于帮助阅读者理解程序是很重要的。如果使用缩写，那么缩写规则则应该一致，并且应该给每个名字加注解。</a:t>
            </a:r>
          </a:p>
          <a:p>
            <a:r>
              <a:rPr lang="zh-CN" altLang="en-US" sz="2400"/>
              <a:t>（注解是程序员和程序读者通信的重要手段，正确的注解非常有助于对程序的理解）</a:t>
            </a:r>
          </a:p>
        </p:txBody>
      </p:sp>
      <p:sp>
        <p:nvSpPr>
          <p:cNvPr id="3" name="文本框 2"/>
          <p:cNvSpPr txBox="1"/>
          <p:nvPr/>
        </p:nvSpPr>
        <p:spPr>
          <a:xfrm>
            <a:off x="1238250" y="4801235"/>
            <a:ext cx="10049510" cy="829945"/>
          </a:xfrm>
          <a:prstGeom prst="rect">
            <a:avLst/>
          </a:prstGeom>
          <a:noFill/>
        </p:spPr>
        <p:txBody>
          <a:bodyPr wrap="square" rtlCol="0">
            <a:spAutoFit/>
          </a:bodyPr>
          <a:lstStyle/>
          <a:p>
            <a:r>
              <a:rPr lang="zh-CN" altLang="en-US" sz="2400"/>
              <a:t>程序清单的布局对于程序的可读性也有很大影响，应该利用适当的接替形式使程序的层次结构清晰明显。</a:t>
            </a:r>
          </a:p>
        </p:txBody>
      </p:sp>
      <p:sp>
        <p:nvSpPr>
          <p:cNvPr id="17" name="Freeform 84"/>
          <p:cNvSpPr>
            <a:spLocks noEditPoints="1"/>
          </p:cNvSpPr>
          <p:nvPr/>
        </p:nvSpPr>
        <p:spPr bwMode="auto">
          <a:xfrm>
            <a:off x="678815" y="1510030"/>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5" name="Freeform 84"/>
          <p:cNvSpPr>
            <a:spLocks noEditPoints="1"/>
          </p:cNvSpPr>
          <p:nvPr/>
        </p:nvSpPr>
        <p:spPr bwMode="auto">
          <a:xfrm>
            <a:off x="678815" y="4801235"/>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6" name="Freeform 84"/>
          <p:cNvSpPr>
            <a:spLocks noEditPoints="1"/>
          </p:cNvSpPr>
          <p:nvPr/>
        </p:nvSpPr>
        <p:spPr bwMode="auto">
          <a:xfrm>
            <a:off x="678815" y="2459990"/>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407,&quot;width&quot;:132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dh3yr2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2609</Words>
  <Application>Microsoft Office PowerPoint</Application>
  <PresentationFormat>宽屏</PresentationFormat>
  <Paragraphs>184</Paragraphs>
  <Slides>34</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Gill Sans</vt:lpstr>
      <vt:lpstr>等线</vt:lpstr>
      <vt:lpstr>方正粗谭黑简体</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liangzesheng</dc:creator>
  <cp:lastModifiedBy>liang zesheng</cp:lastModifiedBy>
  <cp:revision>59</cp:revision>
  <dcterms:created xsi:type="dcterms:W3CDTF">2020-12-14T00:26:00Z</dcterms:created>
  <dcterms:modified xsi:type="dcterms:W3CDTF">2020-12-15T02:14:06Z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