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9" r:id="rId2"/>
    <p:sldId id="299" r:id="rId3"/>
    <p:sldId id="270" r:id="rId4"/>
    <p:sldId id="271" r:id="rId5"/>
    <p:sldId id="276" r:id="rId6"/>
    <p:sldId id="277" r:id="rId7"/>
    <p:sldId id="278" r:id="rId8"/>
    <p:sldId id="272" r:id="rId9"/>
    <p:sldId id="282" r:id="rId10"/>
    <p:sldId id="283" r:id="rId11"/>
    <p:sldId id="281" r:id="rId12"/>
    <p:sldId id="280" r:id="rId13"/>
    <p:sldId id="284" r:id="rId14"/>
    <p:sldId id="285" r:id="rId15"/>
    <p:sldId id="287" r:id="rId16"/>
    <p:sldId id="288" r:id="rId17"/>
    <p:sldId id="300" r:id="rId18"/>
    <p:sldId id="301" r:id="rId19"/>
    <p:sldId id="302" r:id="rId20"/>
    <p:sldId id="308" r:id="rId21"/>
    <p:sldId id="303" r:id="rId22"/>
    <p:sldId id="304" r:id="rId23"/>
    <p:sldId id="305" r:id="rId24"/>
    <p:sldId id="306" r:id="rId25"/>
    <p:sldId id="307" r:id="rId26"/>
    <p:sldId id="275"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B0A9"/>
    <a:srgbClr val="262626"/>
    <a:srgbClr val="FFD966"/>
    <a:srgbClr val="7F7F7F"/>
    <a:srgbClr val="F8CE7C"/>
    <a:srgbClr val="4C302A"/>
    <a:srgbClr val="B7A784"/>
    <a:srgbClr val="D2836E"/>
    <a:srgbClr val="B59666"/>
    <a:srgbClr val="4B3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6318" autoAdjust="0"/>
  </p:normalViewPr>
  <p:slideViewPr>
    <p:cSldViewPr snapToGrid="0">
      <p:cViewPr>
        <p:scale>
          <a:sx n="75" d="100"/>
          <a:sy n="75" d="100"/>
        </p:scale>
        <p:origin x="440" y="5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DFC243-3E68-4BFF-A505-ADDF9D7195A4}" type="datetimeFigureOut">
              <a:rPr lang="zh-CN" altLang="en-US" smtClean="0"/>
              <a:t>2020/12/14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67D84A-3049-44F6-8517-64F0971FDD2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26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7FFDAE1-EB67-42CF-B593-56AA292DA8C8}" type="datetimeFigureOut">
              <a:rPr lang="zh-CN" altLang="en-US" smtClean="0"/>
              <a:t>2020/12/14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7FFDAE1-EB67-42CF-B593-56AA292DA8C8}" type="datetimeFigureOut">
              <a:rPr lang="zh-CN" altLang="en-US" smtClean="0"/>
              <a:t>2020/12/14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7FFDAE1-EB67-42CF-B593-56AA292DA8C8}" type="datetimeFigureOut">
              <a:rPr lang="zh-CN" altLang="en-US" smtClean="0"/>
              <a:t>2020/12/14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7FFDAE1-EB67-42CF-B593-56AA292DA8C8}" type="datetimeFigureOut">
              <a:rPr lang="zh-CN" altLang="en-US" smtClean="0"/>
              <a:t>2020/12/14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7FFDAE1-EB67-42CF-B593-56AA292DA8C8}" type="datetimeFigureOut">
              <a:rPr lang="zh-CN" altLang="en-US" smtClean="0"/>
              <a:t>2020/12/14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userDrawn="1"/>
        </p:nvSpPr>
        <p:spPr>
          <a:xfrm>
            <a:off x="8495710" y="3569750"/>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p>
          <a:p>
            <a:r>
              <a:rPr lang="en-US" altLang="zh-CN" sz="100" dirty="0">
                <a:solidFill>
                  <a:prstClr val="white"/>
                </a:solidFill>
                <a:latin typeface="Calibri" panose="020F0502020204030204"/>
                <a:ea typeface="宋体" panose="02010600030101010101" pitchFamily="2" charset="-122"/>
              </a:rPr>
              <a:t> </a:t>
            </a: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7FFDAE1-EB67-42CF-B593-56AA292DA8C8}" type="datetimeFigureOut">
              <a:rPr lang="zh-CN" altLang="en-US" smtClean="0"/>
              <a:t>2020/12/14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7FFDAE1-EB67-42CF-B593-56AA292DA8C8}" type="datetimeFigureOut">
              <a:rPr lang="zh-CN" altLang="en-US" smtClean="0"/>
              <a:t>2020/12/14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7FFDAE1-EB67-42CF-B593-56AA292DA8C8}" type="datetimeFigureOut">
              <a:rPr lang="zh-CN" altLang="en-US" smtClean="0"/>
              <a:t>2020/12/14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FFDAE1-EB67-42CF-B593-56AA292DA8C8}" type="datetimeFigureOut">
              <a:rPr lang="zh-CN" altLang="en-US" smtClean="0"/>
              <a:t>2020/12/14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FFDAE1-EB67-42CF-B593-56AA292DA8C8}" type="datetimeFigureOut">
              <a:rPr lang="zh-CN" altLang="en-US" smtClean="0"/>
              <a:t>2020/12/14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FFDAE1-EB67-42CF-B593-56AA292DA8C8}" type="datetimeFigureOut">
              <a:rPr lang="zh-CN" altLang="en-US" smtClean="0"/>
              <a:t>2020/12/14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alphaModFix amt="6500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FFDAE1-EB67-42CF-B593-56AA292DA8C8}" type="datetimeFigureOut">
              <a:rPr lang="zh-CN" altLang="en-US" smtClean="0"/>
              <a:t>2020/12/14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E6056-67A1-460C-8D55-8E079809267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flipH="1">
            <a:off x="11469292" y="6256421"/>
            <a:ext cx="97066" cy="6015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椭圆 5"/>
          <p:cNvSpPr/>
          <p:nvPr/>
        </p:nvSpPr>
        <p:spPr>
          <a:xfrm>
            <a:off x="3006189" y="2318083"/>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228795" y="3200400"/>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2744906" y="1382479"/>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956935" y="3533827"/>
            <a:ext cx="224588" cy="224588"/>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矩形 10"/>
          <p:cNvSpPr/>
          <p:nvPr/>
        </p:nvSpPr>
        <p:spPr>
          <a:xfrm>
            <a:off x="3013115" y="2801473"/>
            <a:ext cx="6166377" cy="1915160"/>
          </a:xfrm>
          <a:prstGeom prst="rect">
            <a:avLst/>
          </a:prstGeom>
        </p:spPr>
        <p:txBody>
          <a:bodyPr wrap="square" lIns="68580" tIns="34290" rIns="68580" bIns="34290">
            <a:spAutoFit/>
          </a:bodyPr>
          <a:lstStyle/>
          <a:p>
            <a:pPr algn="ctr">
              <a:defRPr/>
            </a:pPr>
            <a:r>
              <a:rPr lang="zh-CN" sz="6000" spc="300" dirty="0">
                <a:solidFill>
                  <a:srgbClr val="292929"/>
                </a:solidFill>
                <a:latin typeface="方正粗谭黑简体" panose="02000000000000000000" pitchFamily="2" charset="-122"/>
                <a:ea typeface="方正粗谭黑简体" panose="02000000000000000000" pitchFamily="2" charset="-122"/>
                <a:cs typeface="+mn-ea"/>
                <a:sym typeface="+mn-lt"/>
              </a:rPr>
              <a:t>第七章 实现</a:t>
            </a:r>
          </a:p>
          <a:p>
            <a:pPr algn="ctr">
              <a:defRPr/>
            </a:pPr>
            <a:r>
              <a:rPr lang="en-US" altLang="zh-CN" sz="6000" spc="300" dirty="0">
                <a:solidFill>
                  <a:srgbClr val="292929"/>
                </a:solidFill>
                <a:latin typeface="方正粗谭黑简体" panose="02000000000000000000" pitchFamily="2" charset="-122"/>
                <a:ea typeface="方正粗谭黑简体" panose="02000000000000000000" pitchFamily="2" charset="-122"/>
                <a:cs typeface="+mn-ea"/>
                <a:sym typeface="+mn-lt"/>
              </a:rPr>
              <a:t>7.1 </a:t>
            </a:r>
            <a:r>
              <a:rPr lang="zh-CN" altLang="en-US" sz="6000" spc="300" dirty="0">
                <a:solidFill>
                  <a:srgbClr val="292929"/>
                </a:solidFill>
                <a:latin typeface="方正粗谭黑简体" panose="02000000000000000000" pitchFamily="2" charset="-122"/>
                <a:ea typeface="方正粗谭黑简体" panose="02000000000000000000" pitchFamily="2" charset="-122"/>
                <a:cs typeface="+mn-ea"/>
                <a:sym typeface="+mn-lt"/>
              </a:rPr>
              <a:t>编码</a:t>
            </a:r>
          </a:p>
        </p:txBody>
      </p:sp>
      <p:sp>
        <p:nvSpPr>
          <p:cNvPr id="12" name="矩形 11"/>
          <p:cNvSpPr/>
          <p:nvPr/>
        </p:nvSpPr>
        <p:spPr>
          <a:xfrm>
            <a:off x="4075430" y="2088515"/>
            <a:ext cx="4041775" cy="499110"/>
          </a:xfrm>
          <a:prstGeom prst="rect">
            <a:avLst/>
          </a:prstGeom>
        </p:spPr>
        <p:txBody>
          <a:bodyPr wrap="square" lIns="68580" tIns="34290" rIns="68580" bIns="34290">
            <a:spAutoFit/>
          </a:bodyPr>
          <a:lstStyle/>
          <a:p>
            <a:pPr>
              <a:defRPr/>
            </a:pPr>
            <a:r>
              <a:rPr lang="zh-CN" sz="2800" spc="225" dirty="0">
                <a:solidFill>
                  <a:srgbClr val="292929"/>
                </a:solidFill>
                <a:cs typeface="+mn-ea"/>
                <a:sym typeface="+mn-lt"/>
              </a:rPr>
              <a:t>软件工程导论（第</a:t>
            </a:r>
            <a:r>
              <a:rPr lang="en-US" altLang="zh-CN" sz="2800" spc="225" dirty="0">
                <a:solidFill>
                  <a:srgbClr val="292929"/>
                </a:solidFill>
                <a:cs typeface="+mn-ea"/>
                <a:sym typeface="+mn-lt"/>
              </a:rPr>
              <a:t>6</a:t>
            </a:r>
            <a:r>
              <a:rPr lang="zh-CN" altLang="en-US" sz="2800" spc="225" dirty="0">
                <a:solidFill>
                  <a:srgbClr val="292929"/>
                </a:solidFill>
                <a:cs typeface="+mn-ea"/>
                <a:sym typeface="+mn-lt"/>
              </a:rPr>
              <a:t>版</a:t>
            </a:r>
            <a:r>
              <a:rPr lang="zh-CN" sz="2800" spc="225" dirty="0">
                <a:solidFill>
                  <a:srgbClr val="292929"/>
                </a:solidFill>
                <a:cs typeface="+mn-ea"/>
                <a:sym typeface="+mn-lt"/>
              </a:rPr>
              <a:t>）</a:t>
            </a:r>
          </a:p>
        </p:txBody>
      </p:sp>
      <p:sp>
        <p:nvSpPr>
          <p:cNvPr id="14" name="矩形 13"/>
          <p:cNvSpPr/>
          <p:nvPr/>
        </p:nvSpPr>
        <p:spPr>
          <a:xfrm flipH="1">
            <a:off x="11311281" y="810323"/>
            <a:ext cx="415498" cy="1841541"/>
          </a:xfrm>
          <a:prstGeom prst="rect">
            <a:avLst/>
          </a:prstGeom>
        </p:spPr>
        <p:txBody>
          <a:bodyPr vert="eaVert" wrap="square" lIns="68580" tIns="34290" rIns="68580" bIns="34290">
            <a:spAutoFit/>
          </a:bodyPr>
          <a:lstStyle/>
          <a:p>
            <a:pPr>
              <a:defRPr/>
            </a:pPr>
            <a:r>
              <a:rPr lang="en-US" altLang="zh-CN" spc="225" dirty="0">
                <a:solidFill>
                  <a:srgbClr val="292929"/>
                </a:solidFill>
                <a:cs typeface="+mn-ea"/>
                <a:sym typeface="+mn-lt"/>
              </a:rPr>
              <a:t>WORK PLAN</a:t>
            </a:r>
            <a:endParaRPr spc="225" dirty="0">
              <a:solidFill>
                <a:srgbClr val="292929"/>
              </a:solidFill>
              <a:cs typeface="+mn-ea"/>
              <a:sym typeface="+mn-lt"/>
            </a:endParaRPr>
          </a:p>
        </p:txBody>
      </p:sp>
      <p:sp>
        <p:nvSpPr>
          <p:cNvPr id="15" name="矩形 14"/>
          <p:cNvSpPr/>
          <p:nvPr/>
        </p:nvSpPr>
        <p:spPr>
          <a:xfrm flipH="1">
            <a:off x="11342435" y="5016459"/>
            <a:ext cx="353943" cy="1841541"/>
          </a:xfrm>
          <a:prstGeom prst="rect">
            <a:avLst/>
          </a:prstGeom>
        </p:spPr>
        <p:txBody>
          <a:bodyPr vert="eaVert" wrap="square" lIns="68580" tIns="34290" rIns="68580" bIns="34290">
            <a:spAutoFit/>
          </a:bodyPr>
          <a:lstStyle/>
          <a:p>
            <a:pPr>
              <a:defRPr/>
            </a:pPr>
            <a:r>
              <a:rPr lang="en-US" altLang="zh-CN" sz="1400" spc="225" dirty="0">
                <a:solidFill>
                  <a:srgbClr val="292929"/>
                </a:solidFill>
                <a:cs typeface="+mn-ea"/>
                <a:sym typeface="+mn-lt"/>
              </a:rPr>
              <a:t>WORK PLAN</a:t>
            </a:r>
            <a:endParaRPr sz="1400" spc="225" dirty="0">
              <a:solidFill>
                <a:srgbClr val="292929"/>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ppt_x"/>
                                          </p:val>
                                        </p:tav>
                                        <p:tav tm="100000">
                                          <p:val>
                                            <p:strVal val="#ppt_x"/>
                                          </p:val>
                                        </p:tav>
                                      </p:tavLst>
                                    </p:anim>
                                    <p:anim calcmode="lin" valueType="num">
                                      <p:cBhvr additive="base">
                                        <p:cTn id="41" dur="500" fill="hold"/>
                                        <p:tgtEl>
                                          <p:spTgt spid="16"/>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right)">
                                      <p:cBhvr>
                                        <p:cTn id="45" dur="500"/>
                                        <p:tgtEl>
                                          <p:spTgt spid="14"/>
                                        </p:tgtEl>
                                      </p:cBhvr>
                                    </p:animEffect>
                                  </p:childTnLst>
                                </p:cTn>
                              </p:par>
                            </p:childTnLst>
                          </p:cTn>
                        </p:par>
                        <p:par>
                          <p:cTn id="46" fill="hold">
                            <p:stCondLst>
                              <p:cond delay="1000"/>
                            </p:stCondLst>
                            <p:childTnLst>
                              <p:par>
                                <p:cTn id="47" presetID="22" presetClass="entr" presetSubtype="2"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right)">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7" grpId="0" animBg="1"/>
      <p:bldP spid="8" grpId="0" animBg="1"/>
      <p:bldP spid="10" grpId="0" animBg="1"/>
      <p:bldP spid="11" grpId="0"/>
      <p:bldP spid="12" grpId="0"/>
      <p:bldP spid="1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89645" y="305911"/>
            <a:ext cx="226060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2. </a:t>
            </a:r>
            <a:r>
              <a:rPr lang="zh-CN" altLang="en-US" sz="3200" dirty="0">
                <a:solidFill>
                  <a:schemeClr val="tx1">
                    <a:lumMod val="75000"/>
                    <a:lumOff val="25000"/>
                  </a:schemeClr>
                </a:solidFill>
                <a:cs typeface="+mn-ea"/>
                <a:sym typeface="+mn-lt"/>
              </a:rPr>
              <a:t>数据说明</a:t>
            </a:r>
          </a:p>
        </p:txBody>
      </p:sp>
      <p:sp>
        <p:nvSpPr>
          <p:cNvPr id="6" name="Rectangle 27"/>
          <p:cNvSpPr/>
          <p:nvPr/>
        </p:nvSpPr>
        <p:spPr>
          <a:xfrm>
            <a:off x="1628775" y="1323975"/>
            <a:ext cx="10441305" cy="1308735"/>
          </a:xfrm>
          <a:prstGeom prst="rect">
            <a:avLst/>
          </a:prstGeom>
        </p:spPr>
        <p:txBody>
          <a:bodyPr wrap="square">
            <a:spAutoFit/>
          </a:bodyPr>
          <a:lstStyle/>
          <a:p>
            <a:pPr defTabSz="1828800">
              <a:lnSpc>
                <a:spcPct val="120000"/>
              </a:lnSpc>
            </a:pPr>
            <a:r>
              <a:rPr lang="zh-CN" altLang="en-US" sz="2200" dirty="0">
                <a:solidFill>
                  <a:schemeClr val="tx1"/>
                </a:solidFill>
                <a:cs typeface="+mn-ea"/>
                <a:sym typeface="+mn-lt"/>
              </a:rPr>
              <a:t>虽然在设计期间已经确定了数据结构的组织和复杂程度，然而数据说明的风格却是在写程序时确定的。为了使数据更容易理解和维护，有一些比较简单的原则应该遵循。</a:t>
            </a:r>
          </a:p>
        </p:txBody>
      </p:sp>
      <p:sp>
        <p:nvSpPr>
          <p:cNvPr id="8" name="Shape"/>
          <p:cNvSpPr/>
          <p:nvPr/>
        </p:nvSpPr>
        <p:spPr>
          <a:xfrm>
            <a:off x="857250" y="1493520"/>
            <a:ext cx="351790" cy="310515"/>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FFD966"/>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cs typeface="+mn-ea"/>
              <a:sym typeface="+mn-lt"/>
            </a:endParaRPr>
          </a:p>
        </p:txBody>
      </p:sp>
      <p:sp>
        <p:nvSpPr>
          <p:cNvPr id="9" name="Shape"/>
          <p:cNvSpPr/>
          <p:nvPr/>
        </p:nvSpPr>
        <p:spPr>
          <a:xfrm>
            <a:off x="885190" y="3025775"/>
            <a:ext cx="323850" cy="329565"/>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FFD966"/>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cs typeface="+mn-ea"/>
              <a:sym typeface="+mn-lt"/>
            </a:endParaRPr>
          </a:p>
        </p:txBody>
      </p:sp>
      <p:sp>
        <p:nvSpPr>
          <p:cNvPr id="10" name="Rectangle 27"/>
          <p:cNvSpPr/>
          <p:nvPr/>
        </p:nvSpPr>
        <p:spPr>
          <a:xfrm>
            <a:off x="1628775" y="4065905"/>
            <a:ext cx="8703310" cy="497205"/>
          </a:xfrm>
          <a:prstGeom prst="rect">
            <a:avLst/>
          </a:prstGeom>
        </p:spPr>
        <p:txBody>
          <a:bodyPr wrap="square">
            <a:spAutoFit/>
          </a:bodyPr>
          <a:lstStyle/>
          <a:p>
            <a:pPr defTabSz="1828800">
              <a:lnSpc>
                <a:spcPct val="120000"/>
              </a:lnSpc>
            </a:pPr>
            <a:r>
              <a:rPr lang="zh-CN" altLang="en-US" sz="2200" dirty="0">
                <a:solidFill>
                  <a:schemeClr val="tx1"/>
                </a:solidFill>
                <a:cs typeface="+mn-ea"/>
                <a:sym typeface="+mn-lt"/>
              </a:rPr>
              <a:t>当多个变量名在一个语句中说明时，应该按字母顺序排列这些变量。</a:t>
            </a:r>
          </a:p>
        </p:txBody>
      </p:sp>
      <p:sp>
        <p:nvSpPr>
          <p:cNvPr id="12" name="Rectangle 27"/>
          <p:cNvSpPr/>
          <p:nvPr/>
        </p:nvSpPr>
        <p:spPr>
          <a:xfrm>
            <a:off x="1628775" y="2825115"/>
            <a:ext cx="10004425" cy="902970"/>
          </a:xfrm>
          <a:prstGeom prst="rect">
            <a:avLst/>
          </a:prstGeom>
        </p:spPr>
        <p:txBody>
          <a:bodyPr wrap="square">
            <a:spAutoFit/>
          </a:bodyPr>
          <a:lstStyle/>
          <a:p>
            <a:pPr defTabSz="1828800">
              <a:lnSpc>
                <a:spcPct val="120000"/>
              </a:lnSpc>
            </a:pPr>
            <a:r>
              <a:rPr lang="zh-CN" altLang="en-US" sz="2200" dirty="0">
                <a:solidFill>
                  <a:schemeClr val="tx1"/>
                </a:solidFill>
                <a:cs typeface="+mn-ea"/>
                <a:sym typeface="+mn-lt"/>
              </a:rPr>
              <a:t>数据说明的次序应该标准化（例如按照数据结构或数据类型确定说明的次序</a:t>
            </a:r>
            <a:r>
              <a:rPr lang="en-US" altLang="zh-CN" sz="2200" dirty="0">
                <a:solidFill>
                  <a:schemeClr val="tx1"/>
                </a:solidFill>
                <a:cs typeface="+mn-ea"/>
                <a:sym typeface="+mn-lt"/>
              </a:rPr>
              <a:t>)</a:t>
            </a:r>
            <a:r>
              <a:rPr lang="zh-CN" altLang="en-US" sz="2200" dirty="0">
                <a:solidFill>
                  <a:schemeClr val="tx1"/>
                </a:solidFill>
                <a:cs typeface="+mn-ea"/>
                <a:sym typeface="+mn-lt"/>
              </a:rPr>
              <a:t>。有次序就容易查阅，因此能够加速测试。</a:t>
            </a:r>
          </a:p>
        </p:txBody>
      </p:sp>
      <p:sp>
        <p:nvSpPr>
          <p:cNvPr id="14" name="Shape"/>
          <p:cNvSpPr/>
          <p:nvPr/>
        </p:nvSpPr>
        <p:spPr>
          <a:xfrm>
            <a:off x="850265" y="4131310"/>
            <a:ext cx="358775" cy="330200"/>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FFD966"/>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cs typeface="+mn-ea"/>
              <a:sym typeface="+mn-lt"/>
            </a:endParaRPr>
          </a:p>
        </p:txBody>
      </p:sp>
      <p:sp>
        <p:nvSpPr>
          <p:cNvPr id="15" name="Shape"/>
          <p:cNvSpPr/>
          <p:nvPr/>
        </p:nvSpPr>
        <p:spPr>
          <a:xfrm>
            <a:off x="850265" y="5250815"/>
            <a:ext cx="358775" cy="358140"/>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FFD966"/>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cs typeface="+mn-ea"/>
              <a:sym typeface="+mn-lt"/>
            </a:endParaRPr>
          </a:p>
        </p:txBody>
      </p:sp>
      <p:sp>
        <p:nvSpPr>
          <p:cNvPr id="16" name="Rectangle 27"/>
          <p:cNvSpPr/>
          <p:nvPr/>
        </p:nvSpPr>
        <p:spPr>
          <a:xfrm>
            <a:off x="1628775" y="5015230"/>
            <a:ext cx="10325100" cy="902970"/>
          </a:xfrm>
          <a:prstGeom prst="rect">
            <a:avLst/>
          </a:prstGeom>
        </p:spPr>
        <p:txBody>
          <a:bodyPr wrap="square">
            <a:spAutoFit/>
          </a:bodyPr>
          <a:lstStyle/>
          <a:p>
            <a:pPr defTabSz="1828800">
              <a:lnSpc>
                <a:spcPct val="120000"/>
              </a:lnSpc>
            </a:pPr>
            <a:r>
              <a:rPr lang="zh-CN" altLang="en-US" sz="2200" dirty="0">
                <a:solidFill>
                  <a:schemeClr val="tx1"/>
                </a:solidFill>
                <a:cs typeface="+mn-ea"/>
                <a:sym typeface="+mn-lt"/>
              </a:rPr>
              <a:t>如果设计时使用了一个复杂的数据结构，则应该用注解说明用程序设计语言实现这个数据结构的方法和特点。</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ppt_x"/>
                                          </p:val>
                                        </p:tav>
                                        <p:tav tm="100000">
                                          <p:val>
                                            <p:strVal val="#ppt_x"/>
                                          </p:val>
                                        </p:tav>
                                      </p:tavLst>
                                    </p:anim>
                                    <p:anim calcmode="lin" valueType="num">
                                      <p:cBhvr additive="base">
                                        <p:cTn id="3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bldLvl="0" animBg="1"/>
      <p:bldP spid="10" grpId="0"/>
      <p:bldP spid="12" grpId="0"/>
      <p:bldP spid="14" grpId="0" bldLvl="0" animBg="1"/>
      <p:bldP spid="15" grpId="0" bldLvl="0"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45"/>
          <p:cNvSpPr>
            <a:spLocks noEditPoints="1"/>
          </p:cNvSpPr>
          <p:nvPr/>
        </p:nvSpPr>
        <p:spPr bwMode="auto">
          <a:xfrm>
            <a:off x="1527175" y="3333115"/>
            <a:ext cx="311785" cy="31242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lstStyle/>
          <a:p>
            <a:endParaRPr lang="en-US" sz="2200" dirty="0">
              <a:solidFill>
                <a:schemeClr val="tx1">
                  <a:lumMod val="75000"/>
                  <a:lumOff val="25000"/>
                </a:schemeClr>
              </a:solidFill>
              <a:cs typeface="+mn-ea"/>
              <a:sym typeface="+mn-lt"/>
            </a:endParaRPr>
          </a:p>
        </p:txBody>
      </p:sp>
      <p:sp>
        <p:nvSpPr>
          <p:cNvPr id="9" name="Freeform 45"/>
          <p:cNvSpPr>
            <a:spLocks noEditPoints="1"/>
          </p:cNvSpPr>
          <p:nvPr/>
        </p:nvSpPr>
        <p:spPr bwMode="auto">
          <a:xfrm>
            <a:off x="1526540" y="4089400"/>
            <a:ext cx="312420" cy="31178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lstStyle/>
          <a:p>
            <a:endParaRPr lang="en-US" sz="2200" dirty="0">
              <a:solidFill>
                <a:schemeClr val="tx1">
                  <a:lumMod val="75000"/>
                  <a:lumOff val="25000"/>
                </a:schemeClr>
              </a:solidFill>
              <a:cs typeface="+mn-ea"/>
              <a:sym typeface="+mn-lt"/>
            </a:endParaRPr>
          </a:p>
        </p:txBody>
      </p:sp>
      <p:sp>
        <p:nvSpPr>
          <p:cNvPr id="11" name="文本框 10"/>
          <p:cNvSpPr txBox="1"/>
          <p:nvPr/>
        </p:nvSpPr>
        <p:spPr>
          <a:xfrm>
            <a:off x="1976120" y="2686050"/>
            <a:ext cx="6502400" cy="42989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200" dirty="0">
                <a:solidFill>
                  <a:schemeClr val="tx1">
                    <a:lumMod val="75000"/>
                    <a:lumOff val="25000"/>
                  </a:schemeClr>
                </a:solidFill>
                <a:cs typeface="+mn-ea"/>
                <a:sym typeface="+mn-lt"/>
              </a:rPr>
              <a:t>不要为了节省空间而把多个语句写在同一行。</a:t>
            </a:r>
          </a:p>
        </p:txBody>
      </p:sp>
      <p:sp>
        <p:nvSpPr>
          <p:cNvPr id="13" name="文本框 12"/>
          <p:cNvSpPr txBox="1"/>
          <p:nvPr/>
        </p:nvSpPr>
        <p:spPr>
          <a:xfrm>
            <a:off x="1976236" y="3333075"/>
            <a:ext cx="4222222" cy="42989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200" dirty="0">
                <a:solidFill>
                  <a:schemeClr val="tx1">
                    <a:lumMod val="75000"/>
                    <a:lumOff val="25000"/>
                  </a:schemeClr>
                </a:solidFill>
                <a:cs typeface="+mn-ea"/>
                <a:sym typeface="+mn-lt"/>
              </a:rPr>
              <a:t>尽量避免复杂的条件测试。</a:t>
            </a:r>
          </a:p>
        </p:txBody>
      </p:sp>
      <p:sp>
        <p:nvSpPr>
          <p:cNvPr id="15" name="文本框 14"/>
          <p:cNvSpPr txBox="1"/>
          <p:nvPr/>
        </p:nvSpPr>
        <p:spPr>
          <a:xfrm>
            <a:off x="1976235" y="4002679"/>
            <a:ext cx="4222222" cy="42989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200" dirty="0">
                <a:solidFill>
                  <a:schemeClr val="tx1">
                    <a:lumMod val="75000"/>
                    <a:lumOff val="25000"/>
                  </a:schemeClr>
                </a:solidFill>
                <a:cs typeface="+mn-ea"/>
                <a:sym typeface="+mn-lt"/>
              </a:rPr>
              <a:t>尽量减少对“非”条件的测试。</a:t>
            </a:r>
          </a:p>
        </p:txBody>
      </p:sp>
      <p:sp>
        <p:nvSpPr>
          <p:cNvPr id="2" name="文本框 1"/>
          <p:cNvSpPr txBox="1"/>
          <p:nvPr/>
        </p:nvSpPr>
        <p:spPr>
          <a:xfrm>
            <a:off x="589645" y="305911"/>
            <a:ext cx="226060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3. </a:t>
            </a:r>
            <a:r>
              <a:rPr lang="zh-CN" altLang="en-US" sz="3200" dirty="0">
                <a:solidFill>
                  <a:schemeClr val="tx1">
                    <a:lumMod val="75000"/>
                    <a:lumOff val="25000"/>
                  </a:schemeClr>
                </a:solidFill>
                <a:cs typeface="+mn-ea"/>
                <a:sym typeface="+mn-lt"/>
              </a:rPr>
              <a:t>语句构造</a:t>
            </a:r>
          </a:p>
        </p:txBody>
      </p:sp>
      <p:sp>
        <p:nvSpPr>
          <p:cNvPr id="3" name="文本框 2"/>
          <p:cNvSpPr txBox="1"/>
          <p:nvPr/>
        </p:nvSpPr>
        <p:spPr>
          <a:xfrm>
            <a:off x="1107440" y="1234440"/>
            <a:ext cx="9977120" cy="1106805"/>
          </a:xfrm>
          <a:prstGeom prst="rect">
            <a:avLst/>
          </a:prstGeom>
          <a:noFill/>
        </p:spPr>
        <p:txBody>
          <a:bodyPr wrap="square" rtlCol="0">
            <a:spAutoFit/>
          </a:bodyPr>
          <a:lstStyle/>
          <a:p>
            <a:r>
              <a:rPr lang="zh-CN" altLang="en-US" sz="2200"/>
              <a:t>设计期间确定了软件的逻辑结果，然而个别语句的构造却是编写程序的一个主要任务。构造语句时应该遵循的原则是，每个语句都应该简单而直接，不能为了提高效率而使程序变得过分复杂。下属规则有助于使语句简单明了。</a:t>
            </a:r>
          </a:p>
        </p:txBody>
      </p:sp>
      <p:sp>
        <p:nvSpPr>
          <p:cNvPr id="16" name="Freeform 45"/>
          <p:cNvSpPr>
            <a:spLocks noEditPoints="1"/>
          </p:cNvSpPr>
          <p:nvPr/>
        </p:nvSpPr>
        <p:spPr bwMode="auto">
          <a:xfrm>
            <a:off x="1527175" y="2686050"/>
            <a:ext cx="311785" cy="31242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lstStyle/>
          <a:p>
            <a:endParaRPr lang="en-US" sz="2200" dirty="0">
              <a:solidFill>
                <a:schemeClr val="tx1">
                  <a:lumMod val="75000"/>
                  <a:lumOff val="25000"/>
                </a:schemeClr>
              </a:solidFill>
              <a:cs typeface="+mn-ea"/>
              <a:sym typeface="+mn-lt"/>
            </a:endParaRPr>
          </a:p>
        </p:txBody>
      </p:sp>
      <p:sp>
        <p:nvSpPr>
          <p:cNvPr id="17" name="Freeform 45"/>
          <p:cNvSpPr>
            <a:spLocks noEditPoints="1"/>
          </p:cNvSpPr>
          <p:nvPr/>
        </p:nvSpPr>
        <p:spPr bwMode="auto">
          <a:xfrm>
            <a:off x="1526540" y="4796790"/>
            <a:ext cx="311785" cy="31242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lstStyle/>
          <a:p>
            <a:endParaRPr lang="en-US" sz="2200" dirty="0">
              <a:solidFill>
                <a:schemeClr val="tx1">
                  <a:lumMod val="75000"/>
                  <a:lumOff val="25000"/>
                </a:schemeClr>
              </a:solidFill>
              <a:cs typeface="+mn-ea"/>
              <a:sym typeface="+mn-lt"/>
            </a:endParaRPr>
          </a:p>
        </p:txBody>
      </p:sp>
      <p:sp>
        <p:nvSpPr>
          <p:cNvPr id="18" name="Freeform 45"/>
          <p:cNvSpPr>
            <a:spLocks noEditPoints="1"/>
          </p:cNvSpPr>
          <p:nvPr/>
        </p:nvSpPr>
        <p:spPr bwMode="auto">
          <a:xfrm>
            <a:off x="1526540" y="5505450"/>
            <a:ext cx="311785" cy="31242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lstStyle/>
          <a:p>
            <a:endParaRPr lang="en-US" sz="2200" dirty="0">
              <a:solidFill>
                <a:schemeClr val="tx1">
                  <a:lumMod val="75000"/>
                  <a:lumOff val="25000"/>
                </a:schemeClr>
              </a:solidFill>
              <a:cs typeface="+mn-ea"/>
              <a:sym typeface="+mn-lt"/>
            </a:endParaRPr>
          </a:p>
        </p:txBody>
      </p:sp>
      <p:sp>
        <p:nvSpPr>
          <p:cNvPr id="19" name="文本框 18"/>
          <p:cNvSpPr txBox="1"/>
          <p:nvPr/>
        </p:nvSpPr>
        <p:spPr>
          <a:xfrm>
            <a:off x="1976120" y="4710430"/>
            <a:ext cx="4824730" cy="42989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200" dirty="0">
                <a:solidFill>
                  <a:schemeClr val="tx1">
                    <a:lumMod val="75000"/>
                    <a:lumOff val="25000"/>
                  </a:schemeClr>
                </a:solidFill>
                <a:cs typeface="+mn-ea"/>
                <a:sym typeface="+mn-lt"/>
              </a:rPr>
              <a:t>避免大量使用循环嵌套和条件嵌套。</a:t>
            </a:r>
          </a:p>
        </p:txBody>
      </p:sp>
      <p:sp>
        <p:nvSpPr>
          <p:cNvPr id="20" name="文本框 19"/>
          <p:cNvSpPr txBox="1"/>
          <p:nvPr/>
        </p:nvSpPr>
        <p:spPr>
          <a:xfrm>
            <a:off x="1976120" y="5419090"/>
            <a:ext cx="7348855" cy="42989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200" dirty="0">
                <a:solidFill>
                  <a:schemeClr val="tx1">
                    <a:lumMod val="75000"/>
                    <a:lumOff val="25000"/>
                  </a:schemeClr>
                </a:solidFill>
                <a:cs typeface="+mn-ea"/>
                <a:sym typeface="+mn-lt"/>
              </a:rPr>
              <a:t>利用括号使逻辑表达式或算术表达式的运算次序清晰直观。</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1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ppt_y</p:attrName>
                                        </p:attrNameLst>
                                      </p:cBhvr>
                                      <p:tavLst>
                                        <p:tav tm="0">
                                          <p:val>
                                            <p:strVal val="#ppt_y+#ppt_h*1.125000"/>
                                          </p:val>
                                        </p:tav>
                                        <p:tav tm="100000">
                                          <p:val>
                                            <p:strVal val="#ppt_y"/>
                                          </p:val>
                                        </p:tav>
                                      </p:tavLst>
                                    </p:anim>
                                    <p:animEffect transition="in" filter="wipe(up)">
                                      <p:cBhvr>
                                        <p:cTn id="20" dur="500"/>
                                        <p:tgtEl>
                                          <p:spTgt spid="11"/>
                                        </p:tgtEl>
                                      </p:cBhvr>
                                    </p:animEffect>
                                  </p:childTnLst>
                                </p:cTn>
                              </p:par>
                            </p:childTnLst>
                          </p:cTn>
                        </p:par>
                        <p:par>
                          <p:cTn id="21" fill="hold">
                            <p:stCondLst>
                              <p:cond delay="1500"/>
                            </p:stCondLst>
                            <p:childTnLst>
                              <p:par>
                                <p:cTn id="22" presetID="12" presetClass="entr" presetSubtype="4"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p:tgtEl>
                                          <p:spTgt spid="13"/>
                                        </p:tgtEl>
                                        <p:attrNameLst>
                                          <p:attrName>ppt_y</p:attrName>
                                        </p:attrNameLst>
                                      </p:cBhvr>
                                      <p:tavLst>
                                        <p:tav tm="0">
                                          <p:val>
                                            <p:strVal val="#ppt_y+#ppt_h*1.125000"/>
                                          </p:val>
                                        </p:tav>
                                        <p:tav tm="100000">
                                          <p:val>
                                            <p:strVal val="#ppt_y"/>
                                          </p:val>
                                        </p:tav>
                                      </p:tavLst>
                                    </p:anim>
                                    <p:animEffect transition="in" filter="wipe(up)">
                                      <p:cBhvr>
                                        <p:cTn id="25" dur="500"/>
                                        <p:tgtEl>
                                          <p:spTgt spid="13"/>
                                        </p:tgtEl>
                                      </p:cBhvr>
                                    </p:animEffect>
                                  </p:childTnLst>
                                </p:cTn>
                              </p:par>
                            </p:childTnLst>
                          </p:cTn>
                        </p:par>
                        <p:par>
                          <p:cTn id="26" fill="hold">
                            <p:stCondLst>
                              <p:cond delay="2000"/>
                            </p:stCondLst>
                            <p:childTnLst>
                              <p:par>
                                <p:cTn id="27" presetID="12" presetClass="entr" presetSubtype="4"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p:tgtEl>
                                          <p:spTgt spid="15"/>
                                        </p:tgtEl>
                                        <p:attrNameLst>
                                          <p:attrName>ppt_y</p:attrName>
                                        </p:attrNameLst>
                                      </p:cBhvr>
                                      <p:tavLst>
                                        <p:tav tm="0">
                                          <p:val>
                                            <p:strVal val="#ppt_y+#ppt_h*1.125000"/>
                                          </p:val>
                                        </p:tav>
                                        <p:tav tm="100000">
                                          <p:val>
                                            <p:strVal val="#ppt_y"/>
                                          </p:val>
                                        </p:tav>
                                      </p:tavLst>
                                    </p:anim>
                                    <p:animEffect transition="in" filter="wipe(up)">
                                      <p:cBhvr>
                                        <p:cTn id="30" dur="500"/>
                                        <p:tgtEl>
                                          <p:spTgt spid="15"/>
                                        </p:tgtEl>
                                      </p:cBhvr>
                                    </p:animEffect>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par>
                          <p:cTn id="37" fill="hold">
                            <p:stCondLst>
                              <p:cond delay="3000"/>
                            </p:stCondLst>
                            <p:childTnLst>
                              <p:par>
                                <p:cTn id="38" presetID="53" presetClass="entr" presetSubtype="16"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childTnLst>
                          </p:cTn>
                        </p:par>
                        <p:par>
                          <p:cTn id="43" fill="hold">
                            <p:stCondLst>
                              <p:cond delay="3500"/>
                            </p:stCondLst>
                            <p:childTnLst>
                              <p:par>
                                <p:cTn id="44" presetID="53" presetClass="entr" presetSubtype="16"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childTnLst>
                          </p:cTn>
                        </p:par>
                        <p:par>
                          <p:cTn id="49" fill="hold">
                            <p:stCondLst>
                              <p:cond delay="4000"/>
                            </p:stCondLst>
                            <p:childTnLst>
                              <p:par>
                                <p:cTn id="50" presetID="12" presetClass="entr" presetSubtype="4"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additive="base">
                                        <p:cTn id="52" dur="500"/>
                                        <p:tgtEl>
                                          <p:spTgt spid="19"/>
                                        </p:tgtEl>
                                        <p:attrNameLst>
                                          <p:attrName>ppt_y</p:attrName>
                                        </p:attrNameLst>
                                      </p:cBhvr>
                                      <p:tavLst>
                                        <p:tav tm="0">
                                          <p:val>
                                            <p:strVal val="#ppt_y+#ppt_h*1.125000"/>
                                          </p:val>
                                        </p:tav>
                                        <p:tav tm="100000">
                                          <p:val>
                                            <p:strVal val="#ppt_y"/>
                                          </p:val>
                                        </p:tav>
                                      </p:tavLst>
                                    </p:anim>
                                    <p:animEffect transition="in" filter="wipe(up)">
                                      <p:cBhvr>
                                        <p:cTn id="53" dur="500"/>
                                        <p:tgtEl>
                                          <p:spTgt spid="19"/>
                                        </p:tgtEl>
                                      </p:cBhvr>
                                    </p:animEffect>
                                  </p:childTnLst>
                                </p:cTn>
                              </p:par>
                            </p:childTnLst>
                          </p:cTn>
                        </p:par>
                        <p:par>
                          <p:cTn id="54" fill="hold">
                            <p:stCondLst>
                              <p:cond delay="4500"/>
                            </p:stCondLst>
                            <p:childTnLst>
                              <p:par>
                                <p:cTn id="55" presetID="12" presetClass="entr" presetSubtype="4"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p:tgtEl>
                                          <p:spTgt spid="20"/>
                                        </p:tgtEl>
                                        <p:attrNameLst>
                                          <p:attrName>ppt_y</p:attrName>
                                        </p:attrNameLst>
                                      </p:cBhvr>
                                      <p:tavLst>
                                        <p:tav tm="0">
                                          <p:val>
                                            <p:strVal val="#ppt_y+#ppt_h*1.125000"/>
                                          </p:val>
                                        </p:tav>
                                        <p:tav tm="100000">
                                          <p:val>
                                            <p:strVal val="#ppt_y"/>
                                          </p:val>
                                        </p:tav>
                                      </p:tavLst>
                                    </p:anim>
                                    <p:animEffect transition="in" filter="wipe(up)">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1" grpId="0" bldLvl="0"/>
      <p:bldP spid="13" grpId="0" bldLvl="0"/>
      <p:bldP spid="15" grpId="0" bldLvl="0"/>
      <p:bldP spid="16" grpId="0" bldLvl="0" animBg="1"/>
      <p:bldP spid="17" grpId="0" bldLvl="0" animBg="1"/>
      <p:bldP spid="18" grpId="0" bldLvl="0" animBg="1"/>
      <p:bldP spid="19" grpId="0" bldLvl="0"/>
      <p:bldP spid="20"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288847" y="3637607"/>
            <a:ext cx="4801310" cy="480131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8697926" y="221551"/>
            <a:ext cx="3272128" cy="3272128"/>
            <a:chOff x="1269667" y="1823914"/>
            <a:chExt cx="4093043" cy="4093043"/>
          </a:xfrm>
        </p:grpSpPr>
        <p:sp>
          <p:nvSpPr>
            <p:cNvPr id="8" name="椭圆 7"/>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圆: 空心 13"/>
          <p:cNvSpPr/>
          <p:nvPr/>
        </p:nvSpPr>
        <p:spPr>
          <a:xfrm flipH="1">
            <a:off x="1813735" y="5623106"/>
            <a:ext cx="538223" cy="525446"/>
          </a:xfrm>
          <a:prstGeom prst="donut">
            <a:avLst>
              <a:gd name="adj" fmla="val 24636"/>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solidFill>
                <a:schemeClr val="tx1"/>
              </a:solidFill>
              <a:cs typeface="+mn-ea"/>
              <a:sym typeface="+mn-lt"/>
            </a:endParaRPr>
          </a:p>
        </p:txBody>
      </p:sp>
      <p:sp>
        <p:nvSpPr>
          <p:cNvPr id="2" name="文本框 1"/>
          <p:cNvSpPr txBox="1"/>
          <p:nvPr/>
        </p:nvSpPr>
        <p:spPr>
          <a:xfrm>
            <a:off x="589645" y="305911"/>
            <a:ext cx="226060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4. </a:t>
            </a:r>
            <a:r>
              <a:rPr lang="zh-CN" altLang="en-US" sz="3200" dirty="0">
                <a:solidFill>
                  <a:schemeClr val="tx1">
                    <a:lumMod val="75000"/>
                    <a:lumOff val="25000"/>
                  </a:schemeClr>
                </a:solidFill>
                <a:cs typeface="+mn-ea"/>
                <a:sym typeface="+mn-lt"/>
              </a:rPr>
              <a:t>输入输出</a:t>
            </a:r>
          </a:p>
        </p:txBody>
      </p:sp>
      <p:sp>
        <p:nvSpPr>
          <p:cNvPr id="3" name="文本框 2"/>
          <p:cNvSpPr txBox="1"/>
          <p:nvPr/>
        </p:nvSpPr>
        <p:spPr>
          <a:xfrm>
            <a:off x="968375" y="1019810"/>
            <a:ext cx="9382125" cy="460375"/>
          </a:xfrm>
          <a:prstGeom prst="rect">
            <a:avLst/>
          </a:prstGeom>
          <a:noFill/>
        </p:spPr>
        <p:txBody>
          <a:bodyPr wrap="square" rtlCol="0">
            <a:spAutoFit/>
          </a:bodyPr>
          <a:lstStyle/>
          <a:p>
            <a:r>
              <a:rPr lang="zh-CN" altLang="en-US" sz="2400"/>
              <a:t>在设计和编写程序时应该考虑下述有关输入输出风格的规则。</a:t>
            </a:r>
          </a:p>
        </p:txBody>
      </p:sp>
      <p:sp>
        <p:nvSpPr>
          <p:cNvPr id="21" name="文本框 20"/>
          <p:cNvSpPr txBox="1"/>
          <p:nvPr/>
        </p:nvSpPr>
        <p:spPr>
          <a:xfrm>
            <a:off x="1359535" y="1706245"/>
            <a:ext cx="6658610" cy="429895"/>
          </a:xfrm>
          <a:prstGeom prst="rect">
            <a:avLst/>
          </a:prstGeom>
          <a:noFill/>
        </p:spPr>
        <p:txBody>
          <a:bodyPr wrap="square" rtlCol="0">
            <a:spAutoFit/>
          </a:bodyPr>
          <a:lstStyle/>
          <a:p>
            <a:r>
              <a:rPr lang="en-US" altLang="zh-CN" sz="2200">
                <a:latin typeface="微软雅黑" panose="020B0503020204020204" charset="-122"/>
                <a:ea typeface="微软雅黑" panose="020B0503020204020204" charset="-122"/>
              </a:rPr>
              <a:t>● 对所有输入数据都进行检验。 </a:t>
            </a:r>
          </a:p>
        </p:txBody>
      </p:sp>
      <p:sp>
        <p:nvSpPr>
          <p:cNvPr id="22" name="文本框 21"/>
          <p:cNvSpPr txBox="1"/>
          <p:nvPr/>
        </p:nvSpPr>
        <p:spPr>
          <a:xfrm>
            <a:off x="1359535" y="2236470"/>
            <a:ext cx="6247130" cy="429895"/>
          </a:xfrm>
          <a:prstGeom prst="rect">
            <a:avLst/>
          </a:prstGeom>
          <a:noFill/>
        </p:spPr>
        <p:txBody>
          <a:bodyPr wrap="square" rtlCol="0">
            <a:spAutoFit/>
          </a:bodyPr>
          <a:lstStyle/>
          <a:p>
            <a:r>
              <a:rPr lang="en-US" altLang="zh-CN" sz="2200">
                <a:latin typeface="微软雅黑" panose="020B0503020204020204" charset="-122"/>
                <a:ea typeface="微软雅黑" panose="020B0503020204020204" charset="-122"/>
                <a:sym typeface="+mn-ea"/>
              </a:rPr>
              <a:t>● </a:t>
            </a:r>
            <a:r>
              <a:rPr lang="zh-CN" altLang="en-US" sz="2200"/>
              <a:t>检查输入项重要组合的合法性。</a:t>
            </a:r>
          </a:p>
        </p:txBody>
      </p:sp>
      <p:sp>
        <p:nvSpPr>
          <p:cNvPr id="23" name="文本框 22"/>
          <p:cNvSpPr txBox="1"/>
          <p:nvPr/>
        </p:nvSpPr>
        <p:spPr>
          <a:xfrm>
            <a:off x="1359535" y="2833370"/>
            <a:ext cx="5768340" cy="429895"/>
          </a:xfrm>
          <a:prstGeom prst="rect">
            <a:avLst/>
          </a:prstGeom>
          <a:noFill/>
        </p:spPr>
        <p:txBody>
          <a:bodyPr wrap="square" rtlCol="0">
            <a:spAutoFit/>
          </a:bodyPr>
          <a:lstStyle/>
          <a:p>
            <a:r>
              <a:rPr lang="en-US" altLang="zh-CN" sz="2200">
                <a:latin typeface="微软雅黑" panose="020B0503020204020204" charset="-122"/>
                <a:ea typeface="微软雅黑" panose="020B0503020204020204" charset="-122"/>
                <a:sym typeface="+mn-ea"/>
              </a:rPr>
              <a:t>● </a:t>
            </a:r>
            <a:r>
              <a:rPr lang="zh-CN" altLang="en-US" sz="2200"/>
              <a:t>保持输入格式简单。</a:t>
            </a:r>
          </a:p>
        </p:txBody>
      </p:sp>
      <p:sp>
        <p:nvSpPr>
          <p:cNvPr id="24" name="文本框 23"/>
          <p:cNvSpPr txBox="1"/>
          <p:nvPr/>
        </p:nvSpPr>
        <p:spPr>
          <a:xfrm>
            <a:off x="1359535" y="3430270"/>
            <a:ext cx="7017385" cy="429895"/>
          </a:xfrm>
          <a:prstGeom prst="rect">
            <a:avLst/>
          </a:prstGeom>
          <a:noFill/>
        </p:spPr>
        <p:txBody>
          <a:bodyPr wrap="square" rtlCol="0">
            <a:spAutoFit/>
          </a:bodyPr>
          <a:lstStyle/>
          <a:p>
            <a:r>
              <a:rPr lang="en-US" altLang="zh-CN" sz="2200">
                <a:latin typeface="微软雅黑" panose="020B0503020204020204" charset="-122"/>
                <a:ea typeface="微软雅黑" panose="020B0503020204020204" charset="-122"/>
                <a:sym typeface="+mn-ea"/>
              </a:rPr>
              <a:t>● </a:t>
            </a:r>
            <a:r>
              <a:rPr lang="zh-CN" altLang="en-US" sz="2200"/>
              <a:t>使用数据结束标记，不要要求用户指定数据的数目。</a:t>
            </a:r>
          </a:p>
        </p:txBody>
      </p:sp>
      <p:sp>
        <p:nvSpPr>
          <p:cNvPr id="25" name="文本框 24"/>
          <p:cNvSpPr txBox="1"/>
          <p:nvPr/>
        </p:nvSpPr>
        <p:spPr>
          <a:xfrm>
            <a:off x="1359535" y="4017010"/>
            <a:ext cx="8261350" cy="429895"/>
          </a:xfrm>
          <a:prstGeom prst="rect">
            <a:avLst/>
          </a:prstGeom>
          <a:noFill/>
        </p:spPr>
        <p:txBody>
          <a:bodyPr wrap="square" rtlCol="0">
            <a:spAutoFit/>
          </a:bodyPr>
          <a:lstStyle/>
          <a:p>
            <a:r>
              <a:rPr lang="en-US" altLang="zh-CN" sz="2200">
                <a:latin typeface="微软雅黑" panose="020B0503020204020204" charset="-122"/>
                <a:ea typeface="微软雅黑" panose="020B0503020204020204" charset="-122"/>
                <a:sym typeface="+mn-ea"/>
              </a:rPr>
              <a:t>● </a:t>
            </a:r>
            <a:r>
              <a:rPr lang="zh-CN" altLang="en-US" sz="2200"/>
              <a:t>明确提示交互式输入的请求,详细说明可用的选择或边界数值。</a:t>
            </a:r>
          </a:p>
        </p:txBody>
      </p:sp>
      <p:sp>
        <p:nvSpPr>
          <p:cNvPr id="26" name="文本框 25"/>
          <p:cNvSpPr txBox="1"/>
          <p:nvPr/>
        </p:nvSpPr>
        <p:spPr>
          <a:xfrm>
            <a:off x="1359535" y="4664710"/>
            <a:ext cx="8893810" cy="429895"/>
          </a:xfrm>
          <a:prstGeom prst="rect">
            <a:avLst/>
          </a:prstGeom>
          <a:noFill/>
        </p:spPr>
        <p:txBody>
          <a:bodyPr wrap="square" rtlCol="0">
            <a:spAutoFit/>
          </a:bodyPr>
          <a:lstStyle/>
          <a:p>
            <a:r>
              <a:rPr lang="en-US" altLang="zh-CN" sz="2200">
                <a:latin typeface="微软雅黑" panose="020B0503020204020204" charset="-122"/>
                <a:ea typeface="微软雅黑" panose="020B0503020204020204" charset="-122"/>
                <a:sym typeface="+mn-ea"/>
              </a:rPr>
              <a:t>● </a:t>
            </a:r>
            <a:r>
              <a:rPr lang="zh-CN" altLang="en-US" sz="2200"/>
              <a:t>当程序设计语言对格式有严格要求时,应保持输入格式一致。</a:t>
            </a:r>
          </a:p>
        </p:txBody>
      </p:sp>
      <p:sp>
        <p:nvSpPr>
          <p:cNvPr id="27" name="文本框 26"/>
          <p:cNvSpPr txBox="1"/>
          <p:nvPr/>
        </p:nvSpPr>
        <p:spPr>
          <a:xfrm>
            <a:off x="1359535" y="5311775"/>
            <a:ext cx="3369310" cy="429895"/>
          </a:xfrm>
          <a:prstGeom prst="rect">
            <a:avLst/>
          </a:prstGeom>
          <a:noFill/>
        </p:spPr>
        <p:txBody>
          <a:bodyPr wrap="square" rtlCol="0">
            <a:spAutoFit/>
          </a:bodyPr>
          <a:lstStyle/>
          <a:p>
            <a:r>
              <a:rPr lang="en-US" altLang="zh-CN" sz="2200">
                <a:latin typeface="微软雅黑" panose="020B0503020204020204" charset="-122"/>
                <a:ea typeface="微软雅黑" panose="020B0503020204020204" charset="-122"/>
                <a:sym typeface="+mn-ea"/>
              </a:rPr>
              <a:t>● </a:t>
            </a:r>
            <a:r>
              <a:rPr lang="zh-CN" altLang="en-US" sz="2200"/>
              <a:t>设计良好的输出报表。</a:t>
            </a:r>
          </a:p>
        </p:txBody>
      </p:sp>
      <p:sp>
        <p:nvSpPr>
          <p:cNvPr id="28" name="文本框 27"/>
          <p:cNvSpPr txBox="1"/>
          <p:nvPr/>
        </p:nvSpPr>
        <p:spPr>
          <a:xfrm>
            <a:off x="6016625" y="5254625"/>
            <a:ext cx="3782060" cy="429895"/>
          </a:xfrm>
          <a:prstGeom prst="rect">
            <a:avLst/>
          </a:prstGeom>
          <a:noFill/>
        </p:spPr>
        <p:txBody>
          <a:bodyPr wrap="square" rtlCol="0">
            <a:spAutoFit/>
          </a:bodyPr>
          <a:lstStyle/>
          <a:p>
            <a:r>
              <a:rPr lang="en-US" altLang="zh-CN" sz="2200">
                <a:latin typeface="微软雅黑" panose="020B0503020204020204" charset="-122"/>
                <a:ea typeface="微软雅黑" panose="020B0503020204020204" charset="-122"/>
                <a:sym typeface="+mn-ea"/>
              </a:rPr>
              <a:t>● </a:t>
            </a:r>
            <a:r>
              <a:rPr lang="zh-CN" altLang="en-US" sz="2200"/>
              <a:t>给所有输出数据加标志。</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剪去单角 5"/>
          <p:cNvSpPr/>
          <p:nvPr/>
        </p:nvSpPr>
        <p:spPr>
          <a:xfrm>
            <a:off x="1088390" y="1289685"/>
            <a:ext cx="5732780" cy="5005070"/>
          </a:xfrm>
          <a:prstGeom prst="snip1Rect">
            <a:avLst/>
          </a:prstGeom>
          <a:noFill/>
          <a:ln w="38100">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589645" y="305911"/>
            <a:ext cx="144780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5. </a:t>
            </a:r>
            <a:r>
              <a:rPr lang="zh-CN" altLang="en-US" sz="3200" dirty="0">
                <a:solidFill>
                  <a:schemeClr val="tx1">
                    <a:lumMod val="75000"/>
                    <a:lumOff val="25000"/>
                  </a:schemeClr>
                </a:solidFill>
                <a:cs typeface="+mn-ea"/>
                <a:sym typeface="+mn-lt"/>
              </a:rPr>
              <a:t>效率</a:t>
            </a:r>
          </a:p>
        </p:txBody>
      </p:sp>
      <p:sp>
        <p:nvSpPr>
          <p:cNvPr id="3" name="文本框 2"/>
          <p:cNvSpPr txBox="1"/>
          <p:nvPr/>
        </p:nvSpPr>
        <p:spPr>
          <a:xfrm>
            <a:off x="1302385" y="1834515"/>
            <a:ext cx="5386070" cy="398780"/>
          </a:xfrm>
          <a:prstGeom prst="rect">
            <a:avLst/>
          </a:prstGeom>
          <a:noFill/>
        </p:spPr>
        <p:txBody>
          <a:bodyPr wrap="square" rtlCol="0">
            <a:spAutoFit/>
          </a:bodyPr>
          <a:lstStyle/>
          <a:p>
            <a:r>
              <a:rPr lang="zh-CN" altLang="en-US" sz="2000">
                <a:solidFill>
                  <a:schemeClr val="accent1">
                    <a:lumMod val="75000"/>
                  </a:schemeClr>
                </a:solidFill>
              </a:rPr>
              <a:t>效率</a:t>
            </a:r>
            <a:r>
              <a:rPr lang="zh-CN" altLang="en-US" sz="2000"/>
              <a:t>主要指处理机时间和存储器容量两个方面。</a:t>
            </a:r>
          </a:p>
        </p:txBody>
      </p:sp>
      <p:sp>
        <p:nvSpPr>
          <p:cNvPr id="25" name="文本框 24"/>
          <p:cNvSpPr txBox="1"/>
          <p:nvPr/>
        </p:nvSpPr>
        <p:spPr>
          <a:xfrm>
            <a:off x="1375410" y="2512060"/>
            <a:ext cx="5313045" cy="3646170"/>
          </a:xfrm>
          <a:prstGeom prst="rect">
            <a:avLst/>
          </a:prstGeom>
          <a:noFill/>
        </p:spPr>
        <p:txBody>
          <a:bodyPr wrap="square" rtlCol="0">
            <a:spAutoFit/>
          </a:bodyPr>
          <a:lstStyle/>
          <a:p>
            <a:pPr fontAlgn="auto">
              <a:lnSpc>
                <a:spcPct val="150000"/>
              </a:lnSpc>
            </a:pPr>
            <a:r>
              <a:rPr lang="zh-CN" altLang="en-US" sz="2200"/>
              <a:t>记住</a:t>
            </a:r>
            <a:r>
              <a:rPr lang="en-US" altLang="zh-CN" sz="2200"/>
              <a:t>3</a:t>
            </a:r>
            <a:r>
              <a:rPr lang="zh-CN" altLang="en-US" sz="2200"/>
              <a:t>条原则：</a:t>
            </a:r>
          </a:p>
          <a:p>
            <a:pPr fontAlgn="auto">
              <a:lnSpc>
                <a:spcPct val="150000"/>
              </a:lnSpc>
            </a:pPr>
            <a:r>
              <a:rPr lang="zh-CN" altLang="en-US" sz="2200">
                <a:latin typeface="微软雅黑" panose="020B0503020204020204" charset="-122"/>
                <a:ea typeface="微软雅黑" panose="020B0503020204020204" charset="-122"/>
                <a:sym typeface="+mn-ea"/>
              </a:rPr>
              <a:t>• </a:t>
            </a:r>
            <a:r>
              <a:rPr lang="zh-CN" altLang="en-US" sz="2200"/>
              <a:t>效率是性能要求，因此应该在需求分析阶段确定效率方面的要求。</a:t>
            </a:r>
          </a:p>
          <a:p>
            <a:pPr fontAlgn="auto">
              <a:lnSpc>
                <a:spcPct val="150000"/>
              </a:lnSpc>
            </a:pPr>
            <a:r>
              <a:rPr lang="zh-CN" altLang="en-US" sz="2200">
                <a:latin typeface="微软雅黑" panose="020B0503020204020204" charset="-122"/>
                <a:ea typeface="微软雅黑" panose="020B0503020204020204" charset="-122"/>
                <a:sym typeface="+mn-ea"/>
              </a:rPr>
              <a:t>• </a:t>
            </a:r>
            <a:r>
              <a:rPr lang="zh-CN" altLang="en-US" sz="2200"/>
              <a:t>效率是靠好设计来提高的。</a:t>
            </a:r>
          </a:p>
          <a:p>
            <a:pPr fontAlgn="auto">
              <a:lnSpc>
                <a:spcPct val="150000"/>
              </a:lnSpc>
            </a:pPr>
            <a:r>
              <a:rPr lang="zh-CN" altLang="en-US" sz="2200">
                <a:latin typeface="微软雅黑" panose="020B0503020204020204" charset="-122"/>
                <a:ea typeface="微软雅黑" panose="020B0503020204020204" charset="-122"/>
                <a:sym typeface="+mn-ea"/>
              </a:rPr>
              <a:t>• </a:t>
            </a:r>
            <a:r>
              <a:rPr lang="zh-CN" altLang="en-US" sz="2200"/>
              <a:t>程序的效率和程序的简单程度是一致的，不要牺牲程序的清晰性和可读性来不必要地提高效率。</a:t>
            </a:r>
          </a:p>
        </p:txBody>
      </p:sp>
      <p:sp>
        <p:nvSpPr>
          <p:cNvPr id="26" name="文本框 25"/>
          <p:cNvSpPr txBox="1"/>
          <p:nvPr/>
        </p:nvSpPr>
        <p:spPr>
          <a:xfrm>
            <a:off x="7379970" y="1834515"/>
            <a:ext cx="3354705" cy="445135"/>
          </a:xfrm>
          <a:prstGeom prst="rect">
            <a:avLst/>
          </a:prstGeom>
          <a:noFill/>
        </p:spPr>
        <p:txBody>
          <a:bodyPr wrap="square" rtlCol="0">
            <a:spAutoFit/>
          </a:bodyPr>
          <a:lstStyle/>
          <a:p>
            <a:r>
              <a:rPr lang="zh-CN" altLang="en-US" sz="2300"/>
              <a:t>从</a:t>
            </a:r>
            <a:r>
              <a:rPr lang="en-US" altLang="zh-CN" sz="2300"/>
              <a:t>3</a:t>
            </a:r>
            <a:r>
              <a:rPr lang="zh-CN" altLang="en-US" sz="2300"/>
              <a:t>个方面讨论效率问题：</a:t>
            </a:r>
          </a:p>
        </p:txBody>
      </p:sp>
      <p:sp>
        <p:nvSpPr>
          <p:cNvPr id="27" name="文本框 26"/>
          <p:cNvSpPr txBox="1"/>
          <p:nvPr/>
        </p:nvSpPr>
        <p:spPr>
          <a:xfrm>
            <a:off x="8048625" y="2984500"/>
            <a:ext cx="3680460" cy="1684020"/>
          </a:xfrm>
          <a:prstGeom prst="rect">
            <a:avLst/>
          </a:prstGeom>
          <a:noFill/>
        </p:spPr>
        <p:txBody>
          <a:bodyPr wrap="square" rtlCol="0">
            <a:spAutoFit/>
          </a:bodyPr>
          <a:lstStyle/>
          <a:p>
            <a:pPr fontAlgn="auto">
              <a:lnSpc>
                <a:spcPct val="150000"/>
              </a:lnSpc>
            </a:pPr>
            <a:r>
              <a:rPr lang="en-US" altLang="zh-CN" sz="2300"/>
              <a:t>1</a:t>
            </a:r>
            <a:r>
              <a:rPr lang="zh-CN" altLang="en-US" sz="2300"/>
              <a:t>）程序运行时间</a:t>
            </a:r>
          </a:p>
          <a:p>
            <a:pPr fontAlgn="auto">
              <a:lnSpc>
                <a:spcPct val="150000"/>
              </a:lnSpc>
            </a:pPr>
            <a:r>
              <a:rPr lang="en-US" altLang="zh-CN" sz="2300"/>
              <a:t>2</a:t>
            </a:r>
            <a:r>
              <a:rPr lang="zh-CN" altLang="en-US" sz="2300"/>
              <a:t>）存储器效率</a:t>
            </a:r>
          </a:p>
          <a:p>
            <a:pPr fontAlgn="auto">
              <a:lnSpc>
                <a:spcPct val="150000"/>
              </a:lnSpc>
            </a:pPr>
            <a:r>
              <a:rPr lang="en-US" altLang="zh-CN" sz="2300"/>
              <a:t>3</a:t>
            </a:r>
            <a:r>
              <a:rPr lang="zh-CN" altLang="en-US" sz="2300"/>
              <a:t>）输入输出效率</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9335256" y="1056920"/>
            <a:ext cx="4801310" cy="480131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589645" y="305911"/>
            <a:ext cx="144780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5. </a:t>
            </a:r>
            <a:r>
              <a:rPr lang="zh-CN" altLang="en-US" sz="3200" dirty="0">
                <a:solidFill>
                  <a:schemeClr val="tx1">
                    <a:lumMod val="75000"/>
                    <a:lumOff val="25000"/>
                  </a:schemeClr>
                </a:solidFill>
                <a:cs typeface="+mn-ea"/>
                <a:sym typeface="+mn-lt"/>
              </a:rPr>
              <a:t>效率</a:t>
            </a:r>
          </a:p>
        </p:txBody>
      </p:sp>
      <p:sp>
        <p:nvSpPr>
          <p:cNvPr id="3" name="文本框 2"/>
          <p:cNvSpPr txBox="1"/>
          <p:nvPr/>
        </p:nvSpPr>
        <p:spPr>
          <a:xfrm>
            <a:off x="1169670" y="1110615"/>
            <a:ext cx="3928745" cy="460375"/>
          </a:xfrm>
          <a:prstGeom prst="rect">
            <a:avLst/>
          </a:prstGeom>
          <a:noFill/>
        </p:spPr>
        <p:txBody>
          <a:bodyPr wrap="square" rtlCol="0">
            <a:spAutoFit/>
          </a:bodyPr>
          <a:lstStyle/>
          <a:p>
            <a:r>
              <a:rPr lang="en-US" altLang="zh-CN" sz="2400"/>
              <a:t>1</a:t>
            </a:r>
            <a:r>
              <a:rPr lang="zh-CN" altLang="en-US" sz="2400"/>
              <a:t>）程序运行时间</a:t>
            </a:r>
          </a:p>
        </p:txBody>
      </p:sp>
      <p:sp>
        <p:nvSpPr>
          <p:cNvPr id="4" name="文本框 3"/>
          <p:cNvSpPr txBox="1"/>
          <p:nvPr/>
        </p:nvSpPr>
        <p:spPr>
          <a:xfrm>
            <a:off x="2037715" y="2626360"/>
            <a:ext cx="7983220" cy="3484245"/>
          </a:xfrm>
          <a:prstGeom prst="rect">
            <a:avLst/>
          </a:prstGeom>
          <a:noFill/>
        </p:spPr>
        <p:txBody>
          <a:bodyPr wrap="square" rtlCol="0">
            <a:spAutoFit/>
          </a:bodyPr>
          <a:lstStyle/>
          <a:p>
            <a:pPr fontAlgn="auto">
              <a:lnSpc>
                <a:spcPct val="150000"/>
              </a:lnSpc>
            </a:pPr>
            <a:r>
              <a:rPr lang="zh-CN" altLang="en-US" sz="2100">
                <a:latin typeface="微软雅黑" panose="020B0503020204020204" charset="-122"/>
                <a:ea typeface="微软雅黑" panose="020B0503020204020204" charset="-122"/>
              </a:rPr>
              <a:t>• </a:t>
            </a:r>
            <a:r>
              <a:rPr lang="zh-CN" altLang="en-US" sz="2100"/>
              <a:t>写程序之前先简化算术的和逻辑的表达式。</a:t>
            </a:r>
          </a:p>
          <a:p>
            <a:pPr fontAlgn="auto">
              <a:lnSpc>
                <a:spcPct val="150000"/>
              </a:lnSpc>
            </a:pPr>
            <a:r>
              <a:rPr lang="zh-CN" altLang="en-US" sz="2100">
                <a:latin typeface="微软雅黑" panose="020B0503020204020204" charset="-122"/>
                <a:ea typeface="微软雅黑" panose="020B0503020204020204" charset="-122"/>
                <a:sym typeface="+mn-ea"/>
              </a:rPr>
              <a:t>• </a:t>
            </a:r>
            <a:r>
              <a:rPr lang="zh-CN" altLang="en-US" sz="2100"/>
              <a:t>仔细研究嵌套的循环,以确定是否有语句可以从内层往外移。</a:t>
            </a:r>
          </a:p>
          <a:p>
            <a:pPr fontAlgn="auto">
              <a:lnSpc>
                <a:spcPct val="150000"/>
              </a:lnSpc>
            </a:pPr>
            <a:r>
              <a:rPr lang="zh-CN" altLang="en-US" sz="2100">
                <a:latin typeface="微软雅黑" panose="020B0503020204020204" charset="-122"/>
                <a:ea typeface="微软雅黑" panose="020B0503020204020204" charset="-122"/>
                <a:sym typeface="+mn-ea"/>
              </a:rPr>
              <a:t>• </a:t>
            </a:r>
            <a:r>
              <a:rPr lang="zh-CN" altLang="en-US" sz="2100"/>
              <a:t>尽量避免使用多维数组。</a:t>
            </a:r>
          </a:p>
          <a:p>
            <a:pPr fontAlgn="auto">
              <a:lnSpc>
                <a:spcPct val="150000"/>
              </a:lnSpc>
            </a:pPr>
            <a:r>
              <a:rPr lang="zh-CN" altLang="en-US" sz="2100">
                <a:latin typeface="微软雅黑" panose="020B0503020204020204" charset="-122"/>
                <a:ea typeface="微软雅黑" panose="020B0503020204020204" charset="-122"/>
                <a:sym typeface="+mn-ea"/>
              </a:rPr>
              <a:t>• </a:t>
            </a:r>
            <a:r>
              <a:rPr lang="zh-CN" altLang="en-US" sz="2100"/>
              <a:t>尽量避免使用指针和复杂的表。</a:t>
            </a:r>
          </a:p>
          <a:p>
            <a:pPr fontAlgn="auto">
              <a:lnSpc>
                <a:spcPct val="150000"/>
              </a:lnSpc>
            </a:pPr>
            <a:r>
              <a:rPr lang="zh-CN" altLang="en-US" sz="2100">
                <a:latin typeface="微软雅黑" panose="020B0503020204020204" charset="-122"/>
                <a:ea typeface="微软雅黑" panose="020B0503020204020204" charset="-122"/>
                <a:sym typeface="+mn-ea"/>
              </a:rPr>
              <a:t>• </a:t>
            </a:r>
            <a:r>
              <a:rPr lang="zh-CN" altLang="en-US" sz="2100"/>
              <a:t>使用执行时间短的算术运算。</a:t>
            </a:r>
          </a:p>
          <a:p>
            <a:pPr fontAlgn="auto">
              <a:lnSpc>
                <a:spcPct val="150000"/>
              </a:lnSpc>
            </a:pPr>
            <a:r>
              <a:rPr lang="zh-CN" altLang="en-US" sz="2100">
                <a:latin typeface="微软雅黑" panose="020B0503020204020204" charset="-122"/>
                <a:ea typeface="微软雅黑" panose="020B0503020204020204" charset="-122"/>
                <a:sym typeface="+mn-ea"/>
              </a:rPr>
              <a:t>• </a:t>
            </a:r>
            <a:r>
              <a:rPr lang="zh-CN" altLang="en-US" sz="2100"/>
              <a:t>不要混合使用不同的数据类型。</a:t>
            </a:r>
          </a:p>
          <a:p>
            <a:pPr fontAlgn="auto">
              <a:lnSpc>
                <a:spcPct val="150000"/>
              </a:lnSpc>
            </a:pPr>
            <a:r>
              <a:rPr lang="zh-CN" altLang="en-US" sz="2100">
                <a:latin typeface="微软雅黑" panose="020B0503020204020204" charset="-122"/>
                <a:ea typeface="微软雅黑" panose="020B0503020204020204" charset="-122"/>
                <a:sym typeface="+mn-ea"/>
              </a:rPr>
              <a:t>• </a:t>
            </a:r>
            <a:r>
              <a:rPr lang="zh-CN" altLang="en-US" sz="2100"/>
              <a:t>尽量伸用整数运算和布尔表达式。</a:t>
            </a:r>
          </a:p>
        </p:txBody>
      </p:sp>
      <p:sp>
        <p:nvSpPr>
          <p:cNvPr id="5" name="文本框 4"/>
          <p:cNvSpPr txBox="1"/>
          <p:nvPr/>
        </p:nvSpPr>
        <p:spPr>
          <a:xfrm>
            <a:off x="1670050" y="1714500"/>
            <a:ext cx="8144510" cy="768350"/>
          </a:xfrm>
          <a:prstGeom prst="rect">
            <a:avLst/>
          </a:prstGeom>
          <a:noFill/>
        </p:spPr>
        <p:txBody>
          <a:bodyPr wrap="square" rtlCol="0">
            <a:spAutoFit/>
          </a:bodyPr>
          <a:lstStyle/>
          <a:p>
            <a:r>
              <a:rPr lang="zh-CN" altLang="en-US" sz="2200"/>
              <a:t>源程序的效率直接由详细设计阶段确定的算法的效率决定，但是，写程序的风格也能对程序的执行速度和存储器要求产生影响。</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9645" y="305911"/>
            <a:ext cx="144780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5. </a:t>
            </a:r>
            <a:r>
              <a:rPr lang="zh-CN" altLang="en-US" sz="3200" dirty="0">
                <a:solidFill>
                  <a:schemeClr val="tx1">
                    <a:lumMod val="75000"/>
                    <a:lumOff val="25000"/>
                  </a:schemeClr>
                </a:solidFill>
                <a:cs typeface="+mn-ea"/>
                <a:sym typeface="+mn-lt"/>
              </a:rPr>
              <a:t>效率</a:t>
            </a:r>
          </a:p>
        </p:txBody>
      </p:sp>
      <p:sp>
        <p:nvSpPr>
          <p:cNvPr id="3" name="文本框 2"/>
          <p:cNvSpPr txBox="1"/>
          <p:nvPr/>
        </p:nvSpPr>
        <p:spPr>
          <a:xfrm>
            <a:off x="1221105" y="1158240"/>
            <a:ext cx="3060700" cy="460375"/>
          </a:xfrm>
          <a:prstGeom prst="rect">
            <a:avLst/>
          </a:prstGeom>
          <a:noFill/>
        </p:spPr>
        <p:txBody>
          <a:bodyPr wrap="square" rtlCol="0">
            <a:spAutoFit/>
          </a:bodyPr>
          <a:lstStyle/>
          <a:p>
            <a:r>
              <a:rPr lang="en-US" altLang="zh-CN" sz="2400"/>
              <a:t>2</a:t>
            </a:r>
            <a:r>
              <a:rPr lang="zh-CN" altLang="en-US" sz="2400"/>
              <a:t>）存储器效率</a:t>
            </a:r>
          </a:p>
        </p:txBody>
      </p:sp>
      <p:sp>
        <p:nvSpPr>
          <p:cNvPr id="4" name="文本框 3"/>
          <p:cNvSpPr txBox="1"/>
          <p:nvPr/>
        </p:nvSpPr>
        <p:spPr>
          <a:xfrm>
            <a:off x="1868170" y="1849755"/>
            <a:ext cx="9249410" cy="4338320"/>
          </a:xfrm>
          <a:prstGeom prst="rect">
            <a:avLst/>
          </a:prstGeom>
          <a:noFill/>
        </p:spPr>
        <p:txBody>
          <a:bodyPr wrap="square" rtlCol="0">
            <a:spAutoFit/>
          </a:bodyPr>
          <a:lstStyle/>
          <a:p>
            <a:pPr fontAlgn="auto">
              <a:lnSpc>
                <a:spcPct val="150000"/>
              </a:lnSpc>
            </a:pPr>
            <a:r>
              <a:rPr lang="zh-CN" altLang="en-US" sz="2300"/>
              <a:t>在大型计算机中必须考虑操作系统页式调度的特点，一般说来，使用能保持功能域的结构化控制结构,是提高效率的好方法。</a:t>
            </a:r>
          </a:p>
          <a:p>
            <a:pPr fontAlgn="auto">
              <a:lnSpc>
                <a:spcPct val="150000"/>
              </a:lnSpc>
            </a:pPr>
            <a:endParaRPr lang="zh-CN" altLang="en-US" sz="2300"/>
          </a:p>
          <a:p>
            <a:pPr fontAlgn="auto">
              <a:lnSpc>
                <a:spcPct val="150000"/>
              </a:lnSpc>
            </a:pPr>
            <a:r>
              <a:rPr lang="zh-CN" altLang="en-US" sz="2300"/>
              <a:t>在微处理机中如果要求使用最少的存储单元，则应选用有紧缩存储器特性的编译程序,在非常必要时可以使用汇编语言。</a:t>
            </a:r>
          </a:p>
          <a:p>
            <a:pPr fontAlgn="auto">
              <a:lnSpc>
                <a:spcPct val="150000"/>
              </a:lnSpc>
            </a:pPr>
            <a:endParaRPr lang="zh-CN" altLang="en-US" sz="2300"/>
          </a:p>
          <a:p>
            <a:pPr fontAlgn="auto">
              <a:lnSpc>
                <a:spcPct val="150000"/>
              </a:lnSpc>
            </a:pPr>
            <a:r>
              <a:rPr lang="zh-CN" altLang="en-US" sz="2300"/>
              <a:t>提高执行效率的技术通常也能提高存储器效率。提高存储器效率的关键同样是“简单”。</a:t>
            </a:r>
          </a:p>
        </p:txBody>
      </p:sp>
      <p:grpSp>
        <p:nvGrpSpPr>
          <p:cNvPr id="6" name="组合 5"/>
          <p:cNvGrpSpPr/>
          <p:nvPr/>
        </p:nvGrpSpPr>
        <p:grpSpPr>
          <a:xfrm>
            <a:off x="1260475" y="3619500"/>
            <a:ext cx="417195" cy="439420"/>
            <a:chOff x="4267200" y="3009900"/>
            <a:chExt cx="792000" cy="792000"/>
          </a:xfrm>
          <a:solidFill>
            <a:srgbClr val="FFD966"/>
          </a:solidFill>
        </p:grpSpPr>
        <p:sp>
          <p:nvSpPr>
            <p:cNvPr id="7" name="椭圆 6"/>
            <p:cNvSpPr/>
            <p:nvPr/>
          </p:nvSpPr>
          <p:spPr>
            <a:xfrm>
              <a:off x="4267200" y="3009900"/>
              <a:ext cx="792000" cy="792000"/>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8" name="Freeform 101"/>
            <p:cNvSpPr>
              <a:spLocks noEditPoints="1"/>
            </p:cNvSpPr>
            <p:nvPr/>
          </p:nvSpPr>
          <p:spPr bwMode="auto">
            <a:xfrm>
              <a:off x="4556837" y="3243975"/>
              <a:ext cx="212725" cy="323850"/>
            </a:xfrm>
            <a:custGeom>
              <a:avLst/>
              <a:gdLst>
                <a:gd name="T0" fmla="*/ 448 w 669"/>
                <a:gd name="T1" fmla="*/ 12 h 1018"/>
                <a:gd name="T2" fmla="*/ 378 w 669"/>
                <a:gd name="T3" fmla="*/ 70 h 1018"/>
                <a:gd name="T4" fmla="*/ 350 w 669"/>
                <a:gd name="T5" fmla="*/ 159 h 1018"/>
                <a:gd name="T6" fmla="*/ 338 w 669"/>
                <a:gd name="T7" fmla="*/ 205 h 1018"/>
                <a:gd name="T8" fmla="*/ 301 w 669"/>
                <a:gd name="T9" fmla="*/ 243 h 1018"/>
                <a:gd name="T10" fmla="*/ 255 w 669"/>
                <a:gd name="T11" fmla="*/ 255 h 1018"/>
                <a:gd name="T12" fmla="*/ 202 w 669"/>
                <a:gd name="T13" fmla="*/ 238 h 1018"/>
                <a:gd name="T14" fmla="*/ 167 w 669"/>
                <a:gd name="T15" fmla="*/ 196 h 1018"/>
                <a:gd name="T16" fmla="*/ 159 w 669"/>
                <a:gd name="T17" fmla="*/ 119 h 1018"/>
                <a:gd name="T18" fmla="*/ 187 w 669"/>
                <a:gd name="T19" fmla="*/ 88 h 1018"/>
                <a:gd name="T20" fmla="*/ 177 w 669"/>
                <a:gd name="T21" fmla="*/ 23 h 1018"/>
                <a:gd name="T22" fmla="*/ 140 w 669"/>
                <a:gd name="T23" fmla="*/ 1 h 1018"/>
                <a:gd name="T24" fmla="*/ 83 w 669"/>
                <a:gd name="T25" fmla="*/ 19 h 1018"/>
                <a:gd name="T26" fmla="*/ 64 w 669"/>
                <a:gd name="T27" fmla="*/ 64 h 1018"/>
                <a:gd name="T28" fmla="*/ 83 w 669"/>
                <a:gd name="T29" fmla="*/ 109 h 1018"/>
                <a:gd name="T30" fmla="*/ 26 w 669"/>
                <a:gd name="T31" fmla="*/ 954 h 1018"/>
                <a:gd name="T32" fmla="*/ 1 w 669"/>
                <a:gd name="T33" fmla="*/ 979 h 1018"/>
                <a:gd name="T34" fmla="*/ 10 w 669"/>
                <a:gd name="T35" fmla="*/ 1008 h 1018"/>
                <a:gd name="T36" fmla="*/ 223 w 669"/>
                <a:gd name="T37" fmla="*/ 1018 h 1018"/>
                <a:gd name="T38" fmla="*/ 252 w 669"/>
                <a:gd name="T39" fmla="*/ 998 h 1018"/>
                <a:gd name="T40" fmla="*/ 249 w 669"/>
                <a:gd name="T41" fmla="*/ 968 h 1018"/>
                <a:gd name="T42" fmla="*/ 159 w 669"/>
                <a:gd name="T43" fmla="*/ 954 h 1018"/>
                <a:gd name="T44" fmla="*/ 204 w 669"/>
                <a:gd name="T45" fmla="*/ 595 h 1018"/>
                <a:gd name="T46" fmla="*/ 271 w 669"/>
                <a:gd name="T47" fmla="*/ 604 h 1018"/>
                <a:gd name="T48" fmla="*/ 356 w 669"/>
                <a:gd name="T49" fmla="*/ 568 h 1018"/>
                <a:gd name="T50" fmla="*/ 407 w 669"/>
                <a:gd name="T51" fmla="*/ 492 h 1018"/>
                <a:gd name="T52" fmla="*/ 415 w 669"/>
                <a:gd name="T53" fmla="*/ 426 h 1018"/>
                <a:gd name="T54" fmla="*/ 442 w 669"/>
                <a:gd name="T55" fmla="*/ 378 h 1018"/>
                <a:gd name="T56" fmla="*/ 491 w 669"/>
                <a:gd name="T57" fmla="*/ 352 h 1018"/>
                <a:gd name="T58" fmla="*/ 538 w 669"/>
                <a:gd name="T59" fmla="*/ 354 h 1018"/>
                <a:gd name="T60" fmla="*/ 583 w 669"/>
                <a:gd name="T61" fmla="*/ 385 h 1018"/>
                <a:gd name="T62" fmla="*/ 604 w 669"/>
                <a:gd name="T63" fmla="*/ 435 h 1018"/>
                <a:gd name="T64" fmla="*/ 614 w 669"/>
                <a:gd name="T65" fmla="*/ 467 h 1018"/>
                <a:gd name="T66" fmla="*/ 643 w 669"/>
                <a:gd name="T67" fmla="*/ 476 h 1018"/>
                <a:gd name="T68" fmla="*/ 668 w 669"/>
                <a:gd name="T69" fmla="*/ 451 h 1018"/>
                <a:gd name="T70" fmla="*/ 661 w 669"/>
                <a:gd name="T71" fmla="*/ 112 h 1018"/>
                <a:gd name="T72" fmla="*/ 611 w 669"/>
                <a:gd name="T73" fmla="*/ 36 h 1018"/>
                <a:gd name="T74" fmla="*/ 526 w 669"/>
                <a:gd name="T75" fmla="*/ 1 h 1018"/>
                <a:gd name="T76" fmla="*/ 584 w 669"/>
                <a:gd name="T77" fmla="*/ 304 h 1018"/>
                <a:gd name="T78" fmla="*/ 509 w 669"/>
                <a:gd name="T79" fmla="*/ 286 h 1018"/>
                <a:gd name="T80" fmla="*/ 434 w 669"/>
                <a:gd name="T81" fmla="*/ 305 h 1018"/>
                <a:gd name="T82" fmla="*/ 369 w 669"/>
                <a:gd name="T83" fmla="*/ 370 h 1018"/>
                <a:gd name="T84" fmla="*/ 350 w 669"/>
                <a:gd name="T85" fmla="*/ 445 h 1018"/>
                <a:gd name="T86" fmla="*/ 334 w 669"/>
                <a:gd name="T87" fmla="*/ 499 h 1018"/>
                <a:gd name="T88" fmla="*/ 292 w 669"/>
                <a:gd name="T89" fmla="*/ 533 h 1018"/>
                <a:gd name="T90" fmla="*/ 245 w 669"/>
                <a:gd name="T91" fmla="*/ 540 h 1018"/>
                <a:gd name="T92" fmla="*/ 194 w 669"/>
                <a:gd name="T93" fmla="*/ 519 h 1018"/>
                <a:gd name="T94" fmla="*/ 163 w 669"/>
                <a:gd name="T95" fmla="*/ 474 h 1018"/>
                <a:gd name="T96" fmla="*/ 170 w 669"/>
                <a:gd name="T97" fmla="*/ 293 h 1018"/>
                <a:gd name="T98" fmla="*/ 242 w 669"/>
                <a:gd name="T99" fmla="*/ 317 h 1018"/>
                <a:gd name="T100" fmla="*/ 317 w 669"/>
                <a:gd name="T101" fmla="*/ 305 h 1018"/>
                <a:gd name="T102" fmla="*/ 387 w 669"/>
                <a:gd name="T103" fmla="*/ 247 h 1018"/>
                <a:gd name="T104" fmla="*/ 414 w 669"/>
                <a:gd name="T105" fmla="*/ 159 h 1018"/>
                <a:gd name="T106" fmla="*/ 425 w 669"/>
                <a:gd name="T107" fmla="*/ 113 h 1018"/>
                <a:gd name="T108" fmla="*/ 464 w 669"/>
                <a:gd name="T109" fmla="*/ 75 h 1018"/>
                <a:gd name="T110" fmla="*/ 509 w 669"/>
                <a:gd name="T111" fmla="*/ 64 h 1018"/>
                <a:gd name="T112" fmla="*/ 562 w 669"/>
                <a:gd name="T113" fmla="*/ 80 h 1018"/>
                <a:gd name="T114" fmla="*/ 597 w 669"/>
                <a:gd name="T115" fmla="*/ 12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69" h="1018">
                  <a:moveTo>
                    <a:pt x="509" y="0"/>
                  </a:moveTo>
                  <a:lnTo>
                    <a:pt x="509" y="0"/>
                  </a:lnTo>
                  <a:lnTo>
                    <a:pt x="493" y="1"/>
                  </a:lnTo>
                  <a:lnTo>
                    <a:pt x="478" y="3"/>
                  </a:lnTo>
                  <a:lnTo>
                    <a:pt x="462" y="7"/>
                  </a:lnTo>
                  <a:lnTo>
                    <a:pt x="448" y="12"/>
                  </a:lnTo>
                  <a:lnTo>
                    <a:pt x="434" y="19"/>
                  </a:lnTo>
                  <a:lnTo>
                    <a:pt x="421" y="27"/>
                  </a:lnTo>
                  <a:lnTo>
                    <a:pt x="408" y="36"/>
                  </a:lnTo>
                  <a:lnTo>
                    <a:pt x="397" y="47"/>
                  </a:lnTo>
                  <a:lnTo>
                    <a:pt x="387" y="58"/>
                  </a:lnTo>
                  <a:lnTo>
                    <a:pt x="378" y="70"/>
                  </a:lnTo>
                  <a:lnTo>
                    <a:pt x="369" y="83"/>
                  </a:lnTo>
                  <a:lnTo>
                    <a:pt x="363" y="97"/>
                  </a:lnTo>
                  <a:lnTo>
                    <a:pt x="358" y="112"/>
                  </a:lnTo>
                  <a:lnTo>
                    <a:pt x="353" y="127"/>
                  </a:lnTo>
                  <a:lnTo>
                    <a:pt x="351" y="142"/>
                  </a:lnTo>
                  <a:lnTo>
                    <a:pt x="350" y="159"/>
                  </a:lnTo>
                  <a:lnTo>
                    <a:pt x="350" y="159"/>
                  </a:lnTo>
                  <a:lnTo>
                    <a:pt x="350" y="169"/>
                  </a:lnTo>
                  <a:lnTo>
                    <a:pt x="348" y="178"/>
                  </a:lnTo>
                  <a:lnTo>
                    <a:pt x="346" y="187"/>
                  </a:lnTo>
                  <a:lnTo>
                    <a:pt x="343" y="196"/>
                  </a:lnTo>
                  <a:lnTo>
                    <a:pt x="338" y="205"/>
                  </a:lnTo>
                  <a:lnTo>
                    <a:pt x="334" y="212"/>
                  </a:lnTo>
                  <a:lnTo>
                    <a:pt x="329" y="220"/>
                  </a:lnTo>
                  <a:lnTo>
                    <a:pt x="322" y="226"/>
                  </a:lnTo>
                  <a:lnTo>
                    <a:pt x="316" y="232"/>
                  </a:lnTo>
                  <a:lnTo>
                    <a:pt x="308" y="238"/>
                  </a:lnTo>
                  <a:lnTo>
                    <a:pt x="301" y="243"/>
                  </a:lnTo>
                  <a:lnTo>
                    <a:pt x="292" y="247"/>
                  </a:lnTo>
                  <a:lnTo>
                    <a:pt x="284" y="251"/>
                  </a:lnTo>
                  <a:lnTo>
                    <a:pt x="274" y="253"/>
                  </a:lnTo>
                  <a:lnTo>
                    <a:pt x="264" y="254"/>
                  </a:lnTo>
                  <a:lnTo>
                    <a:pt x="255" y="255"/>
                  </a:lnTo>
                  <a:lnTo>
                    <a:pt x="255" y="255"/>
                  </a:lnTo>
                  <a:lnTo>
                    <a:pt x="245" y="254"/>
                  </a:lnTo>
                  <a:lnTo>
                    <a:pt x="235" y="253"/>
                  </a:lnTo>
                  <a:lnTo>
                    <a:pt x="227" y="251"/>
                  </a:lnTo>
                  <a:lnTo>
                    <a:pt x="218" y="247"/>
                  </a:lnTo>
                  <a:lnTo>
                    <a:pt x="209" y="243"/>
                  </a:lnTo>
                  <a:lnTo>
                    <a:pt x="202" y="238"/>
                  </a:lnTo>
                  <a:lnTo>
                    <a:pt x="194" y="232"/>
                  </a:lnTo>
                  <a:lnTo>
                    <a:pt x="187" y="226"/>
                  </a:lnTo>
                  <a:lnTo>
                    <a:pt x="182" y="220"/>
                  </a:lnTo>
                  <a:lnTo>
                    <a:pt x="176" y="212"/>
                  </a:lnTo>
                  <a:lnTo>
                    <a:pt x="171" y="205"/>
                  </a:lnTo>
                  <a:lnTo>
                    <a:pt x="167" y="196"/>
                  </a:lnTo>
                  <a:lnTo>
                    <a:pt x="163" y="187"/>
                  </a:lnTo>
                  <a:lnTo>
                    <a:pt x="161" y="178"/>
                  </a:lnTo>
                  <a:lnTo>
                    <a:pt x="160" y="169"/>
                  </a:lnTo>
                  <a:lnTo>
                    <a:pt x="159" y="159"/>
                  </a:lnTo>
                  <a:lnTo>
                    <a:pt x="159" y="119"/>
                  </a:lnTo>
                  <a:lnTo>
                    <a:pt x="159" y="119"/>
                  </a:lnTo>
                  <a:lnTo>
                    <a:pt x="167" y="114"/>
                  </a:lnTo>
                  <a:lnTo>
                    <a:pt x="173" y="109"/>
                  </a:lnTo>
                  <a:lnTo>
                    <a:pt x="173" y="109"/>
                  </a:lnTo>
                  <a:lnTo>
                    <a:pt x="177" y="104"/>
                  </a:lnTo>
                  <a:lnTo>
                    <a:pt x="181" y="98"/>
                  </a:lnTo>
                  <a:lnTo>
                    <a:pt x="187" y="88"/>
                  </a:lnTo>
                  <a:lnTo>
                    <a:pt x="190" y="76"/>
                  </a:lnTo>
                  <a:lnTo>
                    <a:pt x="191" y="64"/>
                  </a:lnTo>
                  <a:lnTo>
                    <a:pt x="190" y="51"/>
                  </a:lnTo>
                  <a:lnTo>
                    <a:pt x="187" y="39"/>
                  </a:lnTo>
                  <a:lnTo>
                    <a:pt x="181" y="29"/>
                  </a:lnTo>
                  <a:lnTo>
                    <a:pt x="177" y="23"/>
                  </a:lnTo>
                  <a:lnTo>
                    <a:pt x="173" y="19"/>
                  </a:lnTo>
                  <a:lnTo>
                    <a:pt x="173" y="19"/>
                  </a:lnTo>
                  <a:lnTo>
                    <a:pt x="168" y="15"/>
                  </a:lnTo>
                  <a:lnTo>
                    <a:pt x="162" y="10"/>
                  </a:lnTo>
                  <a:lnTo>
                    <a:pt x="152" y="5"/>
                  </a:lnTo>
                  <a:lnTo>
                    <a:pt x="140" y="1"/>
                  </a:lnTo>
                  <a:lnTo>
                    <a:pt x="128" y="0"/>
                  </a:lnTo>
                  <a:lnTo>
                    <a:pt x="115" y="1"/>
                  </a:lnTo>
                  <a:lnTo>
                    <a:pt x="103" y="5"/>
                  </a:lnTo>
                  <a:lnTo>
                    <a:pt x="93" y="10"/>
                  </a:lnTo>
                  <a:lnTo>
                    <a:pt x="87" y="15"/>
                  </a:lnTo>
                  <a:lnTo>
                    <a:pt x="83" y="19"/>
                  </a:lnTo>
                  <a:lnTo>
                    <a:pt x="83" y="19"/>
                  </a:lnTo>
                  <a:lnTo>
                    <a:pt x="79" y="23"/>
                  </a:lnTo>
                  <a:lnTo>
                    <a:pt x="74" y="29"/>
                  </a:lnTo>
                  <a:lnTo>
                    <a:pt x="69" y="39"/>
                  </a:lnTo>
                  <a:lnTo>
                    <a:pt x="66" y="51"/>
                  </a:lnTo>
                  <a:lnTo>
                    <a:pt x="64" y="64"/>
                  </a:lnTo>
                  <a:lnTo>
                    <a:pt x="66" y="76"/>
                  </a:lnTo>
                  <a:lnTo>
                    <a:pt x="69" y="88"/>
                  </a:lnTo>
                  <a:lnTo>
                    <a:pt x="74" y="98"/>
                  </a:lnTo>
                  <a:lnTo>
                    <a:pt x="79" y="104"/>
                  </a:lnTo>
                  <a:lnTo>
                    <a:pt x="83" y="109"/>
                  </a:lnTo>
                  <a:lnTo>
                    <a:pt x="83" y="109"/>
                  </a:lnTo>
                  <a:lnTo>
                    <a:pt x="89" y="114"/>
                  </a:lnTo>
                  <a:lnTo>
                    <a:pt x="96" y="119"/>
                  </a:lnTo>
                  <a:lnTo>
                    <a:pt x="96" y="954"/>
                  </a:lnTo>
                  <a:lnTo>
                    <a:pt x="32" y="954"/>
                  </a:lnTo>
                  <a:lnTo>
                    <a:pt x="32" y="954"/>
                  </a:lnTo>
                  <a:lnTo>
                    <a:pt x="26" y="954"/>
                  </a:lnTo>
                  <a:lnTo>
                    <a:pt x="20" y="957"/>
                  </a:lnTo>
                  <a:lnTo>
                    <a:pt x="14" y="960"/>
                  </a:lnTo>
                  <a:lnTo>
                    <a:pt x="10" y="963"/>
                  </a:lnTo>
                  <a:lnTo>
                    <a:pt x="6" y="968"/>
                  </a:lnTo>
                  <a:lnTo>
                    <a:pt x="2" y="974"/>
                  </a:lnTo>
                  <a:lnTo>
                    <a:pt x="1" y="979"/>
                  </a:lnTo>
                  <a:lnTo>
                    <a:pt x="0" y="986"/>
                  </a:lnTo>
                  <a:lnTo>
                    <a:pt x="0" y="986"/>
                  </a:lnTo>
                  <a:lnTo>
                    <a:pt x="1" y="992"/>
                  </a:lnTo>
                  <a:lnTo>
                    <a:pt x="2" y="998"/>
                  </a:lnTo>
                  <a:lnTo>
                    <a:pt x="6" y="1004"/>
                  </a:lnTo>
                  <a:lnTo>
                    <a:pt x="10" y="1008"/>
                  </a:lnTo>
                  <a:lnTo>
                    <a:pt x="14" y="1012"/>
                  </a:lnTo>
                  <a:lnTo>
                    <a:pt x="20" y="1016"/>
                  </a:lnTo>
                  <a:lnTo>
                    <a:pt x="26" y="1017"/>
                  </a:lnTo>
                  <a:lnTo>
                    <a:pt x="32" y="1018"/>
                  </a:lnTo>
                  <a:lnTo>
                    <a:pt x="223" y="1018"/>
                  </a:lnTo>
                  <a:lnTo>
                    <a:pt x="223" y="1018"/>
                  </a:lnTo>
                  <a:lnTo>
                    <a:pt x="230" y="1017"/>
                  </a:lnTo>
                  <a:lnTo>
                    <a:pt x="235" y="1016"/>
                  </a:lnTo>
                  <a:lnTo>
                    <a:pt x="241" y="1012"/>
                  </a:lnTo>
                  <a:lnTo>
                    <a:pt x="246" y="1008"/>
                  </a:lnTo>
                  <a:lnTo>
                    <a:pt x="249" y="1004"/>
                  </a:lnTo>
                  <a:lnTo>
                    <a:pt x="252" y="998"/>
                  </a:lnTo>
                  <a:lnTo>
                    <a:pt x="255" y="992"/>
                  </a:lnTo>
                  <a:lnTo>
                    <a:pt x="255" y="986"/>
                  </a:lnTo>
                  <a:lnTo>
                    <a:pt x="255" y="986"/>
                  </a:lnTo>
                  <a:lnTo>
                    <a:pt x="255" y="979"/>
                  </a:lnTo>
                  <a:lnTo>
                    <a:pt x="252" y="974"/>
                  </a:lnTo>
                  <a:lnTo>
                    <a:pt x="249" y="968"/>
                  </a:lnTo>
                  <a:lnTo>
                    <a:pt x="246" y="963"/>
                  </a:lnTo>
                  <a:lnTo>
                    <a:pt x="241" y="960"/>
                  </a:lnTo>
                  <a:lnTo>
                    <a:pt x="235" y="957"/>
                  </a:lnTo>
                  <a:lnTo>
                    <a:pt x="230" y="954"/>
                  </a:lnTo>
                  <a:lnTo>
                    <a:pt x="223" y="954"/>
                  </a:lnTo>
                  <a:lnTo>
                    <a:pt x="159" y="954"/>
                  </a:lnTo>
                  <a:lnTo>
                    <a:pt x="159" y="571"/>
                  </a:lnTo>
                  <a:lnTo>
                    <a:pt x="159" y="571"/>
                  </a:lnTo>
                  <a:lnTo>
                    <a:pt x="170" y="579"/>
                  </a:lnTo>
                  <a:lnTo>
                    <a:pt x="181" y="585"/>
                  </a:lnTo>
                  <a:lnTo>
                    <a:pt x="192" y="591"/>
                  </a:lnTo>
                  <a:lnTo>
                    <a:pt x="204" y="595"/>
                  </a:lnTo>
                  <a:lnTo>
                    <a:pt x="216" y="599"/>
                  </a:lnTo>
                  <a:lnTo>
                    <a:pt x="229" y="602"/>
                  </a:lnTo>
                  <a:lnTo>
                    <a:pt x="242" y="604"/>
                  </a:lnTo>
                  <a:lnTo>
                    <a:pt x="255" y="605"/>
                  </a:lnTo>
                  <a:lnTo>
                    <a:pt x="255" y="605"/>
                  </a:lnTo>
                  <a:lnTo>
                    <a:pt x="271" y="604"/>
                  </a:lnTo>
                  <a:lnTo>
                    <a:pt x="287" y="602"/>
                  </a:lnTo>
                  <a:lnTo>
                    <a:pt x="302" y="597"/>
                  </a:lnTo>
                  <a:lnTo>
                    <a:pt x="317" y="592"/>
                  </a:lnTo>
                  <a:lnTo>
                    <a:pt x="331" y="585"/>
                  </a:lnTo>
                  <a:lnTo>
                    <a:pt x="344" y="577"/>
                  </a:lnTo>
                  <a:lnTo>
                    <a:pt x="356" y="568"/>
                  </a:lnTo>
                  <a:lnTo>
                    <a:pt x="367" y="558"/>
                  </a:lnTo>
                  <a:lnTo>
                    <a:pt x="378" y="547"/>
                  </a:lnTo>
                  <a:lnTo>
                    <a:pt x="387" y="534"/>
                  </a:lnTo>
                  <a:lnTo>
                    <a:pt x="395" y="521"/>
                  </a:lnTo>
                  <a:lnTo>
                    <a:pt x="402" y="507"/>
                  </a:lnTo>
                  <a:lnTo>
                    <a:pt x="407" y="492"/>
                  </a:lnTo>
                  <a:lnTo>
                    <a:pt x="410" y="477"/>
                  </a:lnTo>
                  <a:lnTo>
                    <a:pt x="413" y="462"/>
                  </a:lnTo>
                  <a:lnTo>
                    <a:pt x="414" y="445"/>
                  </a:lnTo>
                  <a:lnTo>
                    <a:pt x="414" y="445"/>
                  </a:lnTo>
                  <a:lnTo>
                    <a:pt x="414" y="435"/>
                  </a:lnTo>
                  <a:lnTo>
                    <a:pt x="415" y="426"/>
                  </a:lnTo>
                  <a:lnTo>
                    <a:pt x="419" y="417"/>
                  </a:lnTo>
                  <a:lnTo>
                    <a:pt x="422" y="408"/>
                  </a:lnTo>
                  <a:lnTo>
                    <a:pt x="425" y="400"/>
                  </a:lnTo>
                  <a:lnTo>
                    <a:pt x="431" y="392"/>
                  </a:lnTo>
                  <a:lnTo>
                    <a:pt x="436" y="385"/>
                  </a:lnTo>
                  <a:lnTo>
                    <a:pt x="442" y="378"/>
                  </a:lnTo>
                  <a:lnTo>
                    <a:pt x="449" y="372"/>
                  </a:lnTo>
                  <a:lnTo>
                    <a:pt x="456" y="367"/>
                  </a:lnTo>
                  <a:lnTo>
                    <a:pt x="464" y="361"/>
                  </a:lnTo>
                  <a:lnTo>
                    <a:pt x="472" y="357"/>
                  </a:lnTo>
                  <a:lnTo>
                    <a:pt x="481" y="354"/>
                  </a:lnTo>
                  <a:lnTo>
                    <a:pt x="491" y="352"/>
                  </a:lnTo>
                  <a:lnTo>
                    <a:pt x="499" y="350"/>
                  </a:lnTo>
                  <a:lnTo>
                    <a:pt x="509" y="349"/>
                  </a:lnTo>
                  <a:lnTo>
                    <a:pt x="509" y="349"/>
                  </a:lnTo>
                  <a:lnTo>
                    <a:pt x="520" y="350"/>
                  </a:lnTo>
                  <a:lnTo>
                    <a:pt x="528" y="352"/>
                  </a:lnTo>
                  <a:lnTo>
                    <a:pt x="538" y="354"/>
                  </a:lnTo>
                  <a:lnTo>
                    <a:pt x="546" y="357"/>
                  </a:lnTo>
                  <a:lnTo>
                    <a:pt x="555" y="361"/>
                  </a:lnTo>
                  <a:lnTo>
                    <a:pt x="562" y="367"/>
                  </a:lnTo>
                  <a:lnTo>
                    <a:pt x="570" y="372"/>
                  </a:lnTo>
                  <a:lnTo>
                    <a:pt x="576" y="378"/>
                  </a:lnTo>
                  <a:lnTo>
                    <a:pt x="583" y="385"/>
                  </a:lnTo>
                  <a:lnTo>
                    <a:pt x="588" y="392"/>
                  </a:lnTo>
                  <a:lnTo>
                    <a:pt x="594" y="400"/>
                  </a:lnTo>
                  <a:lnTo>
                    <a:pt x="597" y="408"/>
                  </a:lnTo>
                  <a:lnTo>
                    <a:pt x="600" y="417"/>
                  </a:lnTo>
                  <a:lnTo>
                    <a:pt x="603" y="426"/>
                  </a:lnTo>
                  <a:lnTo>
                    <a:pt x="604" y="435"/>
                  </a:lnTo>
                  <a:lnTo>
                    <a:pt x="604" y="445"/>
                  </a:lnTo>
                  <a:lnTo>
                    <a:pt x="604" y="445"/>
                  </a:lnTo>
                  <a:lnTo>
                    <a:pt x="605" y="451"/>
                  </a:lnTo>
                  <a:lnTo>
                    <a:pt x="608" y="458"/>
                  </a:lnTo>
                  <a:lnTo>
                    <a:pt x="610" y="463"/>
                  </a:lnTo>
                  <a:lnTo>
                    <a:pt x="614" y="467"/>
                  </a:lnTo>
                  <a:lnTo>
                    <a:pt x="618" y="472"/>
                  </a:lnTo>
                  <a:lnTo>
                    <a:pt x="624" y="475"/>
                  </a:lnTo>
                  <a:lnTo>
                    <a:pt x="630" y="476"/>
                  </a:lnTo>
                  <a:lnTo>
                    <a:pt x="637" y="477"/>
                  </a:lnTo>
                  <a:lnTo>
                    <a:pt x="637" y="477"/>
                  </a:lnTo>
                  <a:lnTo>
                    <a:pt x="643" y="476"/>
                  </a:lnTo>
                  <a:lnTo>
                    <a:pt x="649" y="475"/>
                  </a:lnTo>
                  <a:lnTo>
                    <a:pt x="655" y="472"/>
                  </a:lnTo>
                  <a:lnTo>
                    <a:pt x="659" y="467"/>
                  </a:lnTo>
                  <a:lnTo>
                    <a:pt x="663" y="463"/>
                  </a:lnTo>
                  <a:lnTo>
                    <a:pt x="665" y="458"/>
                  </a:lnTo>
                  <a:lnTo>
                    <a:pt x="668" y="451"/>
                  </a:lnTo>
                  <a:lnTo>
                    <a:pt x="669" y="445"/>
                  </a:lnTo>
                  <a:lnTo>
                    <a:pt x="669" y="159"/>
                  </a:lnTo>
                  <a:lnTo>
                    <a:pt x="669" y="159"/>
                  </a:lnTo>
                  <a:lnTo>
                    <a:pt x="668" y="142"/>
                  </a:lnTo>
                  <a:lnTo>
                    <a:pt x="665" y="127"/>
                  </a:lnTo>
                  <a:lnTo>
                    <a:pt x="661" y="112"/>
                  </a:lnTo>
                  <a:lnTo>
                    <a:pt x="656" y="97"/>
                  </a:lnTo>
                  <a:lnTo>
                    <a:pt x="649" y="83"/>
                  </a:lnTo>
                  <a:lnTo>
                    <a:pt x="641" y="70"/>
                  </a:lnTo>
                  <a:lnTo>
                    <a:pt x="632" y="58"/>
                  </a:lnTo>
                  <a:lnTo>
                    <a:pt x="621" y="47"/>
                  </a:lnTo>
                  <a:lnTo>
                    <a:pt x="611" y="36"/>
                  </a:lnTo>
                  <a:lnTo>
                    <a:pt x="598" y="27"/>
                  </a:lnTo>
                  <a:lnTo>
                    <a:pt x="585" y="19"/>
                  </a:lnTo>
                  <a:lnTo>
                    <a:pt x="571" y="12"/>
                  </a:lnTo>
                  <a:lnTo>
                    <a:pt x="556" y="7"/>
                  </a:lnTo>
                  <a:lnTo>
                    <a:pt x="541" y="3"/>
                  </a:lnTo>
                  <a:lnTo>
                    <a:pt x="526" y="1"/>
                  </a:lnTo>
                  <a:lnTo>
                    <a:pt x="509" y="0"/>
                  </a:lnTo>
                  <a:lnTo>
                    <a:pt x="509" y="0"/>
                  </a:lnTo>
                  <a:close/>
                  <a:moveTo>
                    <a:pt x="604" y="318"/>
                  </a:moveTo>
                  <a:lnTo>
                    <a:pt x="604" y="318"/>
                  </a:lnTo>
                  <a:lnTo>
                    <a:pt x="595" y="311"/>
                  </a:lnTo>
                  <a:lnTo>
                    <a:pt x="584" y="304"/>
                  </a:lnTo>
                  <a:lnTo>
                    <a:pt x="572" y="299"/>
                  </a:lnTo>
                  <a:lnTo>
                    <a:pt x="560" y="295"/>
                  </a:lnTo>
                  <a:lnTo>
                    <a:pt x="549" y="291"/>
                  </a:lnTo>
                  <a:lnTo>
                    <a:pt x="536" y="288"/>
                  </a:lnTo>
                  <a:lnTo>
                    <a:pt x="523" y="287"/>
                  </a:lnTo>
                  <a:lnTo>
                    <a:pt x="509" y="286"/>
                  </a:lnTo>
                  <a:lnTo>
                    <a:pt x="509" y="286"/>
                  </a:lnTo>
                  <a:lnTo>
                    <a:pt x="493" y="287"/>
                  </a:lnTo>
                  <a:lnTo>
                    <a:pt x="478" y="289"/>
                  </a:lnTo>
                  <a:lnTo>
                    <a:pt x="462" y="294"/>
                  </a:lnTo>
                  <a:lnTo>
                    <a:pt x="448" y="299"/>
                  </a:lnTo>
                  <a:lnTo>
                    <a:pt x="434" y="305"/>
                  </a:lnTo>
                  <a:lnTo>
                    <a:pt x="421" y="314"/>
                  </a:lnTo>
                  <a:lnTo>
                    <a:pt x="408" y="323"/>
                  </a:lnTo>
                  <a:lnTo>
                    <a:pt x="397" y="333"/>
                  </a:lnTo>
                  <a:lnTo>
                    <a:pt x="387" y="344"/>
                  </a:lnTo>
                  <a:lnTo>
                    <a:pt x="378" y="357"/>
                  </a:lnTo>
                  <a:lnTo>
                    <a:pt x="369" y="370"/>
                  </a:lnTo>
                  <a:lnTo>
                    <a:pt x="363" y="384"/>
                  </a:lnTo>
                  <a:lnTo>
                    <a:pt x="358" y="398"/>
                  </a:lnTo>
                  <a:lnTo>
                    <a:pt x="353" y="414"/>
                  </a:lnTo>
                  <a:lnTo>
                    <a:pt x="351" y="429"/>
                  </a:lnTo>
                  <a:lnTo>
                    <a:pt x="350" y="445"/>
                  </a:lnTo>
                  <a:lnTo>
                    <a:pt x="350" y="445"/>
                  </a:lnTo>
                  <a:lnTo>
                    <a:pt x="350" y="455"/>
                  </a:lnTo>
                  <a:lnTo>
                    <a:pt x="348" y="464"/>
                  </a:lnTo>
                  <a:lnTo>
                    <a:pt x="346" y="474"/>
                  </a:lnTo>
                  <a:lnTo>
                    <a:pt x="343" y="482"/>
                  </a:lnTo>
                  <a:lnTo>
                    <a:pt x="338" y="491"/>
                  </a:lnTo>
                  <a:lnTo>
                    <a:pt x="334" y="499"/>
                  </a:lnTo>
                  <a:lnTo>
                    <a:pt x="329" y="506"/>
                  </a:lnTo>
                  <a:lnTo>
                    <a:pt x="322" y="512"/>
                  </a:lnTo>
                  <a:lnTo>
                    <a:pt x="316" y="519"/>
                  </a:lnTo>
                  <a:lnTo>
                    <a:pt x="308" y="524"/>
                  </a:lnTo>
                  <a:lnTo>
                    <a:pt x="301" y="530"/>
                  </a:lnTo>
                  <a:lnTo>
                    <a:pt x="292" y="533"/>
                  </a:lnTo>
                  <a:lnTo>
                    <a:pt x="284" y="536"/>
                  </a:lnTo>
                  <a:lnTo>
                    <a:pt x="274" y="538"/>
                  </a:lnTo>
                  <a:lnTo>
                    <a:pt x="264" y="540"/>
                  </a:lnTo>
                  <a:lnTo>
                    <a:pt x="255" y="540"/>
                  </a:lnTo>
                  <a:lnTo>
                    <a:pt x="255" y="540"/>
                  </a:lnTo>
                  <a:lnTo>
                    <a:pt x="245" y="540"/>
                  </a:lnTo>
                  <a:lnTo>
                    <a:pt x="235" y="538"/>
                  </a:lnTo>
                  <a:lnTo>
                    <a:pt x="227" y="536"/>
                  </a:lnTo>
                  <a:lnTo>
                    <a:pt x="218" y="533"/>
                  </a:lnTo>
                  <a:lnTo>
                    <a:pt x="209" y="530"/>
                  </a:lnTo>
                  <a:lnTo>
                    <a:pt x="202" y="524"/>
                  </a:lnTo>
                  <a:lnTo>
                    <a:pt x="194" y="519"/>
                  </a:lnTo>
                  <a:lnTo>
                    <a:pt x="187" y="512"/>
                  </a:lnTo>
                  <a:lnTo>
                    <a:pt x="182" y="506"/>
                  </a:lnTo>
                  <a:lnTo>
                    <a:pt x="176" y="499"/>
                  </a:lnTo>
                  <a:lnTo>
                    <a:pt x="171" y="491"/>
                  </a:lnTo>
                  <a:lnTo>
                    <a:pt x="167" y="482"/>
                  </a:lnTo>
                  <a:lnTo>
                    <a:pt x="163" y="474"/>
                  </a:lnTo>
                  <a:lnTo>
                    <a:pt x="161" y="464"/>
                  </a:lnTo>
                  <a:lnTo>
                    <a:pt x="160" y="455"/>
                  </a:lnTo>
                  <a:lnTo>
                    <a:pt x="159" y="445"/>
                  </a:lnTo>
                  <a:lnTo>
                    <a:pt x="159" y="285"/>
                  </a:lnTo>
                  <a:lnTo>
                    <a:pt x="159" y="285"/>
                  </a:lnTo>
                  <a:lnTo>
                    <a:pt x="170" y="293"/>
                  </a:lnTo>
                  <a:lnTo>
                    <a:pt x="181" y="299"/>
                  </a:lnTo>
                  <a:lnTo>
                    <a:pt x="192" y="304"/>
                  </a:lnTo>
                  <a:lnTo>
                    <a:pt x="204" y="310"/>
                  </a:lnTo>
                  <a:lnTo>
                    <a:pt x="216" y="313"/>
                  </a:lnTo>
                  <a:lnTo>
                    <a:pt x="229" y="316"/>
                  </a:lnTo>
                  <a:lnTo>
                    <a:pt x="242" y="317"/>
                  </a:lnTo>
                  <a:lnTo>
                    <a:pt x="255" y="318"/>
                  </a:lnTo>
                  <a:lnTo>
                    <a:pt x="255" y="318"/>
                  </a:lnTo>
                  <a:lnTo>
                    <a:pt x="271" y="317"/>
                  </a:lnTo>
                  <a:lnTo>
                    <a:pt x="287" y="315"/>
                  </a:lnTo>
                  <a:lnTo>
                    <a:pt x="302" y="311"/>
                  </a:lnTo>
                  <a:lnTo>
                    <a:pt x="317" y="305"/>
                  </a:lnTo>
                  <a:lnTo>
                    <a:pt x="331" y="299"/>
                  </a:lnTo>
                  <a:lnTo>
                    <a:pt x="344" y="290"/>
                  </a:lnTo>
                  <a:lnTo>
                    <a:pt x="356" y="282"/>
                  </a:lnTo>
                  <a:lnTo>
                    <a:pt x="367" y="271"/>
                  </a:lnTo>
                  <a:lnTo>
                    <a:pt x="378" y="260"/>
                  </a:lnTo>
                  <a:lnTo>
                    <a:pt x="387" y="247"/>
                  </a:lnTo>
                  <a:lnTo>
                    <a:pt x="395" y="235"/>
                  </a:lnTo>
                  <a:lnTo>
                    <a:pt x="402" y="221"/>
                  </a:lnTo>
                  <a:lnTo>
                    <a:pt x="407" y="207"/>
                  </a:lnTo>
                  <a:lnTo>
                    <a:pt x="410" y="191"/>
                  </a:lnTo>
                  <a:lnTo>
                    <a:pt x="413" y="176"/>
                  </a:lnTo>
                  <a:lnTo>
                    <a:pt x="414" y="159"/>
                  </a:lnTo>
                  <a:lnTo>
                    <a:pt x="414" y="159"/>
                  </a:lnTo>
                  <a:lnTo>
                    <a:pt x="414" y="150"/>
                  </a:lnTo>
                  <a:lnTo>
                    <a:pt x="415" y="140"/>
                  </a:lnTo>
                  <a:lnTo>
                    <a:pt x="419" y="130"/>
                  </a:lnTo>
                  <a:lnTo>
                    <a:pt x="422" y="122"/>
                  </a:lnTo>
                  <a:lnTo>
                    <a:pt x="425" y="113"/>
                  </a:lnTo>
                  <a:lnTo>
                    <a:pt x="431" y="106"/>
                  </a:lnTo>
                  <a:lnTo>
                    <a:pt x="436" y="98"/>
                  </a:lnTo>
                  <a:lnTo>
                    <a:pt x="442" y="92"/>
                  </a:lnTo>
                  <a:lnTo>
                    <a:pt x="449" y="85"/>
                  </a:lnTo>
                  <a:lnTo>
                    <a:pt x="456" y="80"/>
                  </a:lnTo>
                  <a:lnTo>
                    <a:pt x="464" y="75"/>
                  </a:lnTo>
                  <a:lnTo>
                    <a:pt x="472" y="71"/>
                  </a:lnTo>
                  <a:lnTo>
                    <a:pt x="481" y="68"/>
                  </a:lnTo>
                  <a:lnTo>
                    <a:pt x="491" y="65"/>
                  </a:lnTo>
                  <a:lnTo>
                    <a:pt x="499" y="64"/>
                  </a:lnTo>
                  <a:lnTo>
                    <a:pt x="509" y="64"/>
                  </a:lnTo>
                  <a:lnTo>
                    <a:pt x="509" y="64"/>
                  </a:lnTo>
                  <a:lnTo>
                    <a:pt x="520" y="64"/>
                  </a:lnTo>
                  <a:lnTo>
                    <a:pt x="528" y="65"/>
                  </a:lnTo>
                  <a:lnTo>
                    <a:pt x="538" y="68"/>
                  </a:lnTo>
                  <a:lnTo>
                    <a:pt x="546" y="71"/>
                  </a:lnTo>
                  <a:lnTo>
                    <a:pt x="555" y="75"/>
                  </a:lnTo>
                  <a:lnTo>
                    <a:pt x="562" y="80"/>
                  </a:lnTo>
                  <a:lnTo>
                    <a:pt x="570" y="85"/>
                  </a:lnTo>
                  <a:lnTo>
                    <a:pt x="576" y="92"/>
                  </a:lnTo>
                  <a:lnTo>
                    <a:pt x="583" y="98"/>
                  </a:lnTo>
                  <a:lnTo>
                    <a:pt x="588" y="106"/>
                  </a:lnTo>
                  <a:lnTo>
                    <a:pt x="594" y="113"/>
                  </a:lnTo>
                  <a:lnTo>
                    <a:pt x="597" y="122"/>
                  </a:lnTo>
                  <a:lnTo>
                    <a:pt x="600" y="130"/>
                  </a:lnTo>
                  <a:lnTo>
                    <a:pt x="603" y="140"/>
                  </a:lnTo>
                  <a:lnTo>
                    <a:pt x="604" y="150"/>
                  </a:lnTo>
                  <a:lnTo>
                    <a:pt x="604" y="159"/>
                  </a:lnTo>
                  <a:lnTo>
                    <a:pt x="604" y="318"/>
                  </a:lnTo>
                  <a:close/>
                </a:path>
              </a:pathLst>
            </a:custGeom>
            <a:solidFill>
              <a:srgbClr val="26262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grpSp>
        <p:nvGrpSpPr>
          <p:cNvPr id="9" name="组合 8"/>
          <p:cNvGrpSpPr/>
          <p:nvPr/>
        </p:nvGrpSpPr>
        <p:grpSpPr>
          <a:xfrm>
            <a:off x="1260475" y="5094605"/>
            <a:ext cx="417195" cy="439420"/>
            <a:chOff x="8001000" y="3009900"/>
            <a:chExt cx="792000" cy="792000"/>
          </a:xfrm>
          <a:solidFill>
            <a:srgbClr val="FFD966"/>
          </a:solidFill>
        </p:grpSpPr>
        <p:sp>
          <p:nvSpPr>
            <p:cNvPr id="10" name="椭圆 9"/>
            <p:cNvSpPr/>
            <p:nvPr/>
          </p:nvSpPr>
          <p:spPr>
            <a:xfrm>
              <a:off x="8001000" y="3009900"/>
              <a:ext cx="792000" cy="792000"/>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11" name="Freeform 6"/>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rgbClr val="26262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grpSp>
        <p:nvGrpSpPr>
          <p:cNvPr id="12" name="组合 11"/>
          <p:cNvGrpSpPr/>
          <p:nvPr/>
        </p:nvGrpSpPr>
        <p:grpSpPr>
          <a:xfrm>
            <a:off x="1230630" y="2103120"/>
            <a:ext cx="417195" cy="439420"/>
            <a:chOff x="8001000" y="3009900"/>
            <a:chExt cx="792000" cy="792000"/>
          </a:xfrm>
          <a:solidFill>
            <a:srgbClr val="FFD966"/>
          </a:solidFill>
        </p:grpSpPr>
        <p:sp>
          <p:nvSpPr>
            <p:cNvPr id="13" name="椭圆 12"/>
            <p:cNvSpPr/>
            <p:nvPr/>
          </p:nvSpPr>
          <p:spPr>
            <a:xfrm>
              <a:off x="8001000" y="3009900"/>
              <a:ext cx="792000" cy="792000"/>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14" name="Freeform 6"/>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rgbClr val="26262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750" fill="hold"/>
                                        <p:tgtEl>
                                          <p:spTgt spid="6"/>
                                        </p:tgtEl>
                                        <p:attrNameLst>
                                          <p:attrName>ppt_w</p:attrName>
                                        </p:attrNameLst>
                                      </p:cBhvr>
                                      <p:tavLst>
                                        <p:tav tm="0">
                                          <p:val>
                                            <p:fltVal val="0"/>
                                          </p:val>
                                        </p:tav>
                                        <p:tav tm="100000">
                                          <p:val>
                                            <p:strVal val="#ppt_w"/>
                                          </p:val>
                                        </p:tav>
                                      </p:tavLst>
                                    </p:anim>
                                    <p:anim calcmode="lin" valueType="num">
                                      <p:cBhvr>
                                        <p:cTn id="8" dur="750" fill="hold"/>
                                        <p:tgtEl>
                                          <p:spTgt spid="6"/>
                                        </p:tgtEl>
                                        <p:attrNameLst>
                                          <p:attrName>ppt_h</p:attrName>
                                        </p:attrNameLst>
                                      </p:cBhvr>
                                      <p:tavLst>
                                        <p:tav tm="0">
                                          <p:val>
                                            <p:fltVal val="0"/>
                                          </p:val>
                                        </p:tav>
                                        <p:tav tm="100000">
                                          <p:val>
                                            <p:strVal val="#ppt_h"/>
                                          </p:val>
                                        </p:tav>
                                      </p:tavLst>
                                    </p:anim>
                                    <p:anim calcmode="lin" valueType="num">
                                      <p:cBhvr>
                                        <p:cTn id="9" dur="750" fill="hold"/>
                                        <p:tgtEl>
                                          <p:spTgt spid="6"/>
                                        </p:tgtEl>
                                        <p:attrNameLst>
                                          <p:attrName>style.rotation</p:attrName>
                                        </p:attrNameLst>
                                      </p:cBhvr>
                                      <p:tavLst>
                                        <p:tav tm="0">
                                          <p:val>
                                            <p:fltVal val="360"/>
                                          </p:val>
                                        </p:tav>
                                        <p:tav tm="100000">
                                          <p:val>
                                            <p:fltVal val="0"/>
                                          </p:val>
                                        </p:tav>
                                      </p:tavLst>
                                    </p:anim>
                                    <p:animEffect transition="in" filter="fade">
                                      <p:cBhvr>
                                        <p:cTn id="10" dur="750"/>
                                        <p:tgtEl>
                                          <p:spTgt spid="6"/>
                                        </p:tgtEl>
                                      </p:cBhvr>
                                    </p:animEffect>
                                  </p:childTnLst>
                                </p:cTn>
                              </p:par>
                            </p:childTnLst>
                          </p:cTn>
                        </p:par>
                        <p:par>
                          <p:cTn id="11" fill="hold">
                            <p:stCondLst>
                              <p:cond delay="1000"/>
                            </p:stCondLst>
                            <p:childTnLst>
                              <p:par>
                                <p:cTn id="12" presetID="49" presetClass="entr" presetSubtype="0" decel="10000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750" fill="hold"/>
                                        <p:tgtEl>
                                          <p:spTgt spid="9"/>
                                        </p:tgtEl>
                                        <p:attrNameLst>
                                          <p:attrName>ppt_w</p:attrName>
                                        </p:attrNameLst>
                                      </p:cBhvr>
                                      <p:tavLst>
                                        <p:tav tm="0">
                                          <p:val>
                                            <p:fltVal val="0"/>
                                          </p:val>
                                        </p:tav>
                                        <p:tav tm="100000">
                                          <p:val>
                                            <p:strVal val="#ppt_w"/>
                                          </p:val>
                                        </p:tav>
                                      </p:tavLst>
                                    </p:anim>
                                    <p:anim calcmode="lin" valueType="num">
                                      <p:cBhvr>
                                        <p:cTn id="15" dur="750" fill="hold"/>
                                        <p:tgtEl>
                                          <p:spTgt spid="9"/>
                                        </p:tgtEl>
                                        <p:attrNameLst>
                                          <p:attrName>ppt_h</p:attrName>
                                        </p:attrNameLst>
                                      </p:cBhvr>
                                      <p:tavLst>
                                        <p:tav tm="0">
                                          <p:val>
                                            <p:fltVal val="0"/>
                                          </p:val>
                                        </p:tav>
                                        <p:tav tm="100000">
                                          <p:val>
                                            <p:strVal val="#ppt_h"/>
                                          </p:val>
                                        </p:tav>
                                      </p:tavLst>
                                    </p:anim>
                                    <p:anim calcmode="lin" valueType="num">
                                      <p:cBhvr>
                                        <p:cTn id="16" dur="750" fill="hold"/>
                                        <p:tgtEl>
                                          <p:spTgt spid="9"/>
                                        </p:tgtEl>
                                        <p:attrNameLst>
                                          <p:attrName>style.rotation</p:attrName>
                                        </p:attrNameLst>
                                      </p:cBhvr>
                                      <p:tavLst>
                                        <p:tav tm="0">
                                          <p:val>
                                            <p:fltVal val="360"/>
                                          </p:val>
                                        </p:tav>
                                        <p:tav tm="100000">
                                          <p:val>
                                            <p:fltVal val="0"/>
                                          </p:val>
                                        </p:tav>
                                      </p:tavLst>
                                    </p:anim>
                                    <p:animEffect transition="in" filter="fade">
                                      <p:cBhvr>
                                        <p:cTn id="17" dur="750"/>
                                        <p:tgtEl>
                                          <p:spTgt spid="9"/>
                                        </p:tgtEl>
                                      </p:cBhvr>
                                    </p:animEffect>
                                  </p:childTnLst>
                                </p:cTn>
                              </p:par>
                            </p:childTnLst>
                          </p:cTn>
                        </p:par>
                        <p:par>
                          <p:cTn id="18" fill="hold">
                            <p:stCondLst>
                              <p:cond delay="2000"/>
                            </p:stCondLst>
                            <p:childTnLst>
                              <p:par>
                                <p:cTn id="19" presetID="49" presetClass="entr" presetSubtype="0" decel="10000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750" fill="hold"/>
                                        <p:tgtEl>
                                          <p:spTgt spid="12"/>
                                        </p:tgtEl>
                                        <p:attrNameLst>
                                          <p:attrName>ppt_w</p:attrName>
                                        </p:attrNameLst>
                                      </p:cBhvr>
                                      <p:tavLst>
                                        <p:tav tm="0">
                                          <p:val>
                                            <p:fltVal val="0"/>
                                          </p:val>
                                        </p:tav>
                                        <p:tav tm="100000">
                                          <p:val>
                                            <p:strVal val="#ppt_w"/>
                                          </p:val>
                                        </p:tav>
                                      </p:tavLst>
                                    </p:anim>
                                    <p:anim calcmode="lin" valueType="num">
                                      <p:cBhvr>
                                        <p:cTn id="22" dur="750" fill="hold"/>
                                        <p:tgtEl>
                                          <p:spTgt spid="12"/>
                                        </p:tgtEl>
                                        <p:attrNameLst>
                                          <p:attrName>ppt_h</p:attrName>
                                        </p:attrNameLst>
                                      </p:cBhvr>
                                      <p:tavLst>
                                        <p:tav tm="0">
                                          <p:val>
                                            <p:fltVal val="0"/>
                                          </p:val>
                                        </p:tav>
                                        <p:tav tm="100000">
                                          <p:val>
                                            <p:strVal val="#ppt_h"/>
                                          </p:val>
                                        </p:tav>
                                      </p:tavLst>
                                    </p:anim>
                                    <p:anim calcmode="lin" valueType="num">
                                      <p:cBhvr>
                                        <p:cTn id="23" dur="750" fill="hold"/>
                                        <p:tgtEl>
                                          <p:spTgt spid="12"/>
                                        </p:tgtEl>
                                        <p:attrNameLst>
                                          <p:attrName>style.rotation</p:attrName>
                                        </p:attrNameLst>
                                      </p:cBhvr>
                                      <p:tavLst>
                                        <p:tav tm="0">
                                          <p:val>
                                            <p:fltVal val="360"/>
                                          </p:val>
                                        </p:tav>
                                        <p:tav tm="100000">
                                          <p:val>
                                            <p:fltVal val="0"/>
                                          </p:val>
                                        </p:tav>
                                      </p:tavLst>
                                    </p:anim>
                                    <p:animEffect transition="in" filter="fade">
                                      <p:cBhvr>
                                        <p:cTn id="24"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9645" y="305911"/>
            <a:ext cx="144780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5. </a:t>
            </a:r>
            <a:r>
              <a:rPr lang="zh-CN" altLang="en-US" sz="3200" dirty="0">
                <a:solidFill>
                  <a:schemeClr val="tx1">
                    <a:lumMod val="75000"/>
                    <a:lumOff val="25000"/>
                  </a:schemeClr>
                </a:solidFill>
                <a:cs typeface="+mn-ea"/>
                <a:sym typeface="+mn-lt"/>
              </a:rPr>
              <a:t>效率</a:t>
            </a:r>
          </a:p>
        </p:txBody>
      </p:sp>
      <p:sp>
        <p:nvSpPr>
          <p:cNvPr id="3" name="文本框 2"/>
          <p:cNvSpPr txBox="1"/>
          <p:nvPr/>
        </p:nvSpPr>
        <p:spPr>
          <a:xfrm>
            <a:off x="1110615" y="1172845"/>
            <a:ext cx="3156585" cy="460375"/>
          </a:xfrm>
          <a:prstGeom prst="rect">
            <a:avLst/>
          </a:prstGeom>
          <a:noFill/>
        </p:spPr>
        <p:txBody>
          <a:bodyPr wrap="square" rtlCol="0">
            <a:spAutoFit/>
          </a:bodyPr>
          <a:lstStyle/>
          <a:p>
            <a:r>
              <a:rPr lang="en-US" altLang="zh-CN" sz="2400"/>
              <a:t>3</a:t>
            </a:r>
            <a:r>
              <a:rPr lang="zh-CN" altLang="en-US" sz="2400"/>
              <a:t>）输入输出的效率</a:t>
            </a:r>
          </a:p>
        </p:txBody>
      </p:sp>
      <p:sp>
        <p:nvSpPr>
          <p:cNvPr id="4" name="文本框 3"/>
          <p:cNvSpPr txBox="1"/>
          <p:nvPr/>
        </p:nvSpPr>
        <p:spPr>
          <a:xfrm>
            <a:off x="1625600" y="1838325"/>
            <a:ext cx="9175115" cy="3807460"/>
          </a:xfrm>
          <a:prstGeom prst="rect">
            <a:avLst/>
          </a:prstGeom>
          <a:noFill/>
        </p:spPr>
        <p:txBody>
          <a:bodyPr wrap="square" rtlCol="0">
            <a:spAutoFit/>
          </a:bodyPr>
          <a:lstStyle/>
          <a:p>
            <a:pPr fontAlgn="auto">
              <a:lnSpc>
                <a:spcPct val="150000"/>
              </a:lnSpc>
            </a:pPr>
            <a:r>
              <a:rPr lang="zh-CN" altLang="en-US" sz="2300">
                <a:latin typeface="微软雅黑" panose="020B0503020204020204" charset="-122"/>
                <a:ea typeface="微软雅黑" panose="020B0503020204020204" charset="-122"/>
              </a:rPr>
              <a:t>• </a:t>
            </a:r>
            <a:r>
              <a:rPr lang="zh-CN" altLang="en-US" sz="2300"/>
              <a:t>所有输入输出都应该有缓冲，以减少用于通信的额外开销。</a:t>
            </a:r>
          </a:p>
          <a:p>
            <a:pPr fontAlgn="auto">
              <a:lnSpc>
                <a:spcPct val="150000"/>
              </a:lnSpc>
            </a:pPr>
            <a:endParaRPr lang="zh-CN" altLang="en-US" sz="2300"/>
          </a:p>
          <a:p>
            <a:pPr fontAlgn="auto">
              <a:lnSpc>
                <a:spcPct val="150000"/>
              </a:lnSpc>
            </a:pPr>
            <a:r>
              <a:rPr lang="zh-CN" altLang="en-US" sz="2300">
                <a:latin typeface="微软雅黑" panose="020B0503020204020204" charset="-122"/>
                <a:ea typeface="微软雅黑" panose="020B0503020204020204" charset="-122"/>
                <a:sym typeface="+mn-ea"/>
              </a:rPr>
              <a:t>• </a:t>
            </a:r>
            <a:r>
              <a:rPr lang="zh-CN" altLang="en-US" sz="2300"/>
              <a:t>对二级存储器（如磁盘）应选用最简单的访问方法。</a:t>
            </a:r>
          </a:p>
          <a:p>
            <a:pPr fontAlgn="auto">
              <a:lnSpc>
                <a:spcPct val="150000"/>
              </a:lnSpc>
            </a:pPr>
            <a:endParaRPr lang="zh-CN" altLang="en-US" sz="2300"/>
          </a:p>
          <a:p>
            <a:pPr fontAlgn="auto">
              <a:lnSpc>
                <a:spcPct val="150000"/>
              </a:lnSpc>
            </a:pPr>
            <a:r>
              <a:rPr lang="zh-CN" altLang="en-US" sz="2300">
                <a:latin typeface="微软雅黑" panose="020B0503020204020204" charset="-122"/>
                <a:ea typeface="微软雅黑" panose="020B0503020204020204" charset="-122"/>
                <a:sym typeface="+mn-ea"/>
              </a:rPr>
              <a:t>• </a:t>
            </a:r>
            <a:r>
              <a:rPr lang="zh-CN" altLang="en-US" sz="2300"/>
              <a:t>二级存储器的输入输出应该以信息组为单位进行。</a:t>
            </a:r>
          </a:p>
          <a:p>
            <a:pPr fontAlgn="auto">
              <a:lnSpc>
                <a:spcPct val="150000"/>
              </a:lnSpc>
            </a:pPr>
            <a:endParaRPr lang="zh-CN" altLang="en-US" sz="2300"/>
          </a:p>
          <a:p>
            <a:pPr fontAlgn="auto">
              <a:lnSpc>
                <a:spcPct val="150000"/>
              </a:lnSpc>
            </a:pPr>
            <a:r>
              <a:rPr lang="zh-CN" altLang="en-US" sz="2300">
                <a:latin typeface="微软雅黑" panose="020B0503020204020204" charset="-122"/>
                <a:ea typeface="微软雅黑" panose="020B0503020204020204" charset="-122"/>
                <a:sym typeface="+mn-ea"/>
              </a:rPr>
              <a:t>• </a:t>
            </a:r>
            <a:r>
              <a:rPr lang="zh-CN" altLang="en-US" sz="2300"/>
              <a:t>如果“超高效的”输入输出很难被人理解，则不应采用这种方法。</a:t>
            </a:r>
          </a:p>
        </p:txBody>
      </p:sp>
      <p:sp>
        <p:nvSpPr>
          <p:cNvPr id="23" name="文本框 22"/>
          <p:cNvSpPr txBox="1"/>
          <p:nvPr/>
        </p:nvSpPr>
        <p:spPr>
          <a:xfrm>
            <a:off x="1169670" y="5962650"/>
            <a:ext cx="8314055" cy="460375"/>
          </a:xfrm>
          <a:prstGeom prst="rect">
            <a:avLst/>
          </a:prstGeom>
          <a:noFill/>
        </p:spPr>
        <p:txBody>
          <a:bodyPr wrap="square" rtlCol="0">
            <a:spAutoFit/>
          </a:bodyPr>
          <a:lstStyle/>
          <a:p>
            <a:r>
              <a:rPr lang="zh-CN" altLang="en-US" sz="2400">
                <a:sym typeface="+mn-ea"/>
              </a:rPr>
              <a:t>这些简单原则对于软件工程的设计和编码两个阶段都适用。</a:t>
            </a:r>
            <a:endParaRPr lang="zh-CN" altLang="en-US" sz="240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BF109B2-A055-45AD-A363-B25F16A56A08}"/>
              </a:ext>
            </a:extLst>
          </p:cNvPr>
          <p:cNvSpPr txBox="1"/>
          <p:nvPr/>
        </p:nvSpPr>
        <p:spPr>
          <a:xfrm>
            <a:off x="3048733" y="1305342"/>
            <a:ext cx="6097464" cy="4247317"/>
          </a:xfrm>
          <a:prstGeom prst="rect">
            <a:avLst/>
          </a:prstGeom>
          <a:noFill/>
        </p:spPr>
        <p:txBody>
          <a:bodyPr wrap="square">
            <a:spAutoFit/>
          </a:bodyPr>
          <a:lstStyle/>
          <a:p>
            <a:r>
              <a:rPr lang="zh-CN" altLang="en-US" b="1" dirty="0"/>
              <a:t>7.2 软件测试基础</a:t>
            </a:r>
          </a:p>
          <a:p>
            <a:r>
              <a:rPr lang="zh-CN" altLang="en-US" dirty="0"/>
              <a:t>本节讲述软件测试的基本概念和基础知识。</a:t>
            </a:r>
          </a:p>
          <a:p>
            <a:r>
              <a:rPr lang="zh-CN" altLang="en-US" dirty="0"/>
              <a:t>表面看来，软件测试的目的与软件工程所有其他阶段的目的都相反，软件工程的其他阶段都是“建设性”的：软件工程师力图从抽象的概念出发，逐步设计出具体的软件系统，直到用一种适当的程序设计语言写出可以执行的程序代码。但是，在测试阶段测试人员努力设计出一系列测试方案，目的却是为了“破坏”已经建造好的软件系统——竭力证明程序中有错误，不能按照预定要求正确工作。</a:t>
            </a:r>
          </a:p>
          <a:p>
            <a:r>
              <a:rPr lang="zh-CN" altLang="en-US" dirty="0"/>
              <a:t>当然，这种反常仅仅是表面的，或者说是心理上的。</a:t>
            </a:r>
            <a:r>
              <a:rPr lang="zh-CN" altLang="en-US" dirty="0">
                <a:solidFill>
                  <a:srgbClr val="FF0000"/>
                </a:solidFill>
              </a:rPr>
              <a:t>暴露问题并不是软件测试的最终目的，发现问题是为了解决问题，测试阶段的根本目标是尽可能多地发现并排除软件中潜藏的错误，最终把一个高质量的软件系统交给用户使用。但是，仅就测试本身而言，它的目标可能和许多人原来设想的很不相同。</a:t>
            </a:r>
          </a:p>
        </p:txBody>
      </p:sp>
    </p:spTree>
    <p:extLst>
      <p:ext uri="{BB962C8B-B14F-4D97-AF65-F5344CB8AC3E}">
        <p14:creationId xmlns:p14="http://schemas.microsoft.com/office/powerpoint/2010/main" val="1090463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7097A93-1603-4E52-9861-ABFE01FEB3BF}"/>
              </a:ext>
            </a:extLst>
          </p:cNvPr>
          <p:cNvSpPr txBox="1"/>
          <p:nvPr/>
        </p:nvSpPr>
        <p:spPr>
          <a:xfrm>
            <a:off x="3048733" y="2136339"/>
            <a:ext cx="6097464" cy="2585323"/>
          </a:xfrm>
          <a:prstGeom prst="rect">
            <a:avLst/>
          </a:prstGeom>
          <a:noFill/>
        </p:spPr>
        <p:txBody>
          <a:bodyPr wrap="square">
            <a:spAutoFit/>
          </a:bodyPr>
          <a:lstStyle/>
          <a:p>
            <a:r>
              <a:rPr lang="zh-CN" altLang="en-US" b="1" dirty="0"/>
              <a:t>7.3 单元测试</a:t>
            </a:r>
          </a:p>
          <a:p>
            <a:r>
              <a:rPr lang="zh-CN" altLang="en-US" dirty="0"/>
              <a:t>单元测试集中检测软件设计的最小单元——模块。</a:t>
            </a:r>
            <a:r>
              <a:rPr lang="zh-CN" altLang="en-US" dirty="0">
                <a:solidFill>
                  <a:srgbClr val="FF0000"/>
                </a:solidFill>
              </a:rPr>
              <a:t>通常，单元测试和编码属于软件过程的同一个阶段。</a:t>
            </a:r>
            <a:r>
              <a:rPr lang="zh-CN" altLang="en-US" dirty="0"/>
              <a:t>在编写出源程序代码并通过了编译程序的语法检查之后，就可以用详细设计描述作指南，对重要的执行通路进行测试，以便发现模块内部的错误。可以应用</a:t>
            </a:r>
            <a:r>
              <a:rPr lang="zh-CN" altLang="en-US" dirty="0">
                <a:solidFill>
                  <a:srgbClr val="FF0000"/>
                </a:solidFill>
              </a:rPr>
              <a:t>人工测试</a:t>
            </a:r>
            <a:r>
              <a:rPr lang="zh-CN" altLang="en-US" dirty="0"/>
              <a:t>和</a:t>
            </a:r>
            <a:r>
              <a:rPr lang="zh-CN" altLang="en-US" dirty="0">
                <a:solidFill>
                  <a:srgbClr val="FF0000"/>
                </a:solidFill>
              </a:rPr>
              <a:t>计算机测试</a:t>
            </a:r>
            <a:r>
              <a:rPr lang="zh-CN" altLang="en-US" dirty="0"/>
              <a:t>这样两种不同类型的测试方法，完成单元测试工作。这两种测试方法各有所长，互相补充。</a:t>
            </a:r>
            <a:r>
              <a:rPr lang="zh-CN" altLang="en-US" dirty="0">
                <a:solidFill>
                  <a:srgbClr val="FF0000"/>
                </a:solidFill>
              </a:rPr>
              <a:t>通常，单元测试主要使用白盒测试技术，而且对多个模块的测试可以并行地进行</a:t>
            </a:r>
            <a:r>
              <a:rPr lang="zh-CN" altLang="en-US" dirty="0"/>
              <a:t>。</a:t>
            </a:r>
          </a:p>
        </p:txBody>
      </p:sp>
    </p:spTree>
    <p:extLst>
      <p:ext uri="{BB962C8B-B14F-4D97-AF65-F5344CB8AC3E}">
        <p14:creationId xmlns:p14="http://schemas.microsoft.com/office/powerpoint/2010/main" val="2330072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3B93754-E084-4134-9E91-65CCD9A1EC61}"/>
              </a:ext>
            </a:extLst>
          </p:cNvPr>
          <p:cNvSpPr txBox="1"/>
          <p:nvPr/>
        </p:nvSpPr>
        <p:spPr>
          <a:xfrm>
            <a:off x="3047268" y="1305341"/>
            <a:ext cx="6097464" cy="4247317"/>
          </a:xfrm>
          <a:prstGeom prst="rect">
            <a:avLst/>
          </a:prstGeom>
          <a:noFill/>
        </p:spPr>
        <p:txBody>
          <a:bodyPr wrap="square">
            <a:spAutoFit/>
          </a:bodyPr>
          <a:lstStyle/>
          <a:p>
            <a:r>
              <a:rPr lang="zh-CN" altLang="en-US" b="1" dirty="0"/>
              <a:t>7.4 集成测试</a:t>
            </a:r>
          </a:p>
          <a:p>
            <a:r>
              <a:rPr lang="zh-CN" altLang="en-US" dirty="0"/>
              <a:t>集成测试是测试和组装软件的系统化技术，例如，子系统测试即是在把模块按照设计要求组装起来的同时进行测试，主要目标是发现与接口有关的问题（系统测试与此类似）。</a:t>
            </a:r>
            <a:r>
              <a:rPr lang="zh-CN" altLang="en-US" dirty="0">
                <a:solidFill>
                  <a:schemeClr val="accent1"/>
                </a:solidFill>
              </a:rPr>
              <a:t>例如，数据穿过接口时可能丢失，一个模块对另一个模块可能由于疏忽而造成有害影响；把子功能组合起来可能不产生预期的主功能，个别看来是可以接受的误差可能积累到能接受的程度；全程数据结构可能有问题等。</a:t>
            </a:r>
            <a:r>
              <a:rPr lang="zh-CN" altLang="en-US" dirty="0"/>
              <a:t>不幸的是，可能发生的接口问题多得不胜枚举。</a:t>
            </a:r>
          </a:p>
          <a:p>
            <a:r>
              <a:rPr lang="zh-CN" altLang="en-US" dirty="0"/>
              <a:t>由模块组装成程序时有两种方法。</a:t>
            </a:r>
            <a:r>
              <a:rPr lang="zh-CN" altLang="en-US" dirty="0">
                <a:solidFill>
                  <a:srgbClr val="FF0000"/>
                </a:solidFill>
              </a:rPr>
              <a:t>一种方法</a:t>
            </a:r>
            <a:r>
              <a:rPr lang="zh-CN" altLang="en-US" dirty="0"/>
              <a:t>是先分别测试每个模块，再把所有模块按设计要求放在一起结合成所要的程序，这种方法称为非渐增式测试方法；</a:t>
            </a:r>
            <a:r>
              <a:rPr lang="zh-CN" altLang="en-US" dirty="0">
                <a:solidFill>
                  <a:srgbClr val="FF0000"/>
                </a:solidFill>
              </a:rPr>
              <a:t>另一种方法</a:t>
            </a:r>
            <a:r>
              <a:rPr lang="zh-CN" altLang="en-US" dirty="0"/>
              <a:t>是把下一个要测试的模块同已经测试好的那些模块结合起来进行测试，测试完以后再把下一个应该测试的模块结合进来测试。这种每次增加一个模块的方法称为渐增式测试，</a:t>
            </a:r>
          </a:p>
        </p:txBody>
      </p:sp>
    </p:spTree>
    <p:extLst>
      <p:ext uri="{BB962C8B-B14F-4D97-AF65-F5344CB8AC3E}">
        <p14:creationId xmlns:p14="http://schemas.microsoft.com/office/powerpoint/2010/main" val="2196553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6"/>
          <p:cNvSpPr/>
          <p:nvPr/>
        </p:nvSpPr>
        <p:spPr>
          <a:xfrm>
            <a:off x="922020" y="883285"/>
            <a:ext cx="64770" cy="68389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cs typeface="+mn-ea"/>
              <a:sym typeface="+mn-lt"/>
            </a:endParaRPr>
          </a:p>
        </p:txBody>
      </p:sp>
      <p:sp>
        <p:nvSpPr>
          <p:cNvPr id="4" name="Rectangle 26"/>
          <p:cNvSpPr/>
          <p:nvPr/>
        </p:nvSpPr>
        <p:spPr>
          <a:xfrm>
            <a:off x="3909695" y="2872105"/>
            <a:ext cx="64770" cy="68389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cs typeface="+mn-ea"/>
              <a:sym typeface="+mn-lt"/>
            </a:endParaRPr>
          </a:p>
        </p:txBody>
      </p:sp>
      <p:sp>
        <p:nvSpPr>
          <p:cNvPr id="5" name="文本框 4"/>
          <p:cNvSpPr txBox="1"/>
          <p:nvPr/>
        </p:nvSpPr>
        <p:spPr>
          <a:xfrm>
            <a:off x="1582420" y="775970"/>
            <a:ext cx="5944870" cy="1198880"/>
          </a:xfrm>
          <a:prstGeom prst="rect">
            <a:avLst/>
          </a:prstGeom>
          <a:noFill/>
        </p:spPr>
        <p:txBody>
          <a:bodyPr wrap="square" rtlCol="0">
            <a:spAutoFit/>
          </a:bodyPr>
          <a:lstStyle/>
          <a:p>
            <a:pPr fontAlgn="auto">
              <a:lnSpc>
                <a:spcPct val="150000"/>
              </a:lnSpc>
            </a:pPr>
            <a:r>
              <a:rPr lang="zh-CN" altLang="en-US" sz="2400"/>
              <a:t>通常把</a:t>
            </a:r>
            <a:r>
              <a:rPr lang="zh-CN" altLang="en-US" sz="2400">
                <a:solidFill>
                  <a:schemeClr val="accent1">
                    <a:lumMod val="75000"/>
                  </a:schemeClr>
                </a:solidFill>
              </a:rPr>
              <a:t>编码</a:t>
            </a:r>
            <a:r>
              <a:rPr lang="zh-CN" altLang="en-US" sz="2400"/>
              <a:t>和</a:t>
            </a:r>
            <a:r>
              <a:rPr lang="zh-CN" altLang="en-US" sz="2400">
                <a:solidFill>
                  <a:schemeClr val="accent1">
                    <a:lumMod val="75000"/>
                  </a:schemeClr>
                </a:solidFill>
              </a:rPr>
              <a:t>测试</a:t>
            </a:r>
            <a:r>
              <a:rPr lang="zh-CN" altLang="en-US" sz="2400"/>
              <a:t>统称为</a:t>
            </a:r>
            <a:r>
              <a:rPr lang="zh-CN" altLang="en-US" sz="2400">
                <a:solidFill>
                  <a:schemeClr val="accent4">
                    <a:lumMod val="75000"/>
                  </a:schemeClr>
                </a:solidFill>
              </a:rPr>
              <a:t>实现</a:t>
            </a:r>
            <a:r>
              <a:rPr lang="zh-CN" altLang="en-US" sz="2400"/>
              <a:t>，编码和单元测试属于软件生命周期的同一个阶段。</a:t>
            </a:r>
          </a:p>
        </p:txBody>
      </p:sp>
      <p:sp>
        <p:nvSpPr>
          <p:cNvPr id="6" name="文本框 5"/>
          <p:cNvSpPr txBox="1"/>
          <p:nvPr/>
        </p:nvSpPr>
        <p:spPr>
          <a:xfrm>
            <a:off x="4502150" y="2783840"/>
            <a:ext cx="7135495" cy="3415030"/>
          </a:xfrm>
          <a:prstGeom prst="rect">
            <a:avLst/>
          </a:prstGeom>
          <a:noFill/>
        </p:spPr>
        <p:txBody>
          <a:bodyPr wrap="square" rtlCol="0">
            <a:spAutoFit/>
          </a:bodyPr>
          <a:lstStyle/>
          <a:p>
            <a:pPr fontAlgn="auto">
              <a:lnSpc>
                <a:spcPct val="150000"/>
              </a:lnSpc>
            </a:pPr>
            <a:r>
              <a:rPr lang="zh-CN" altLang="en-US" sz="2400"/>
              <a:t>所谓</a:t>
            </a:r>
            <a:r>
              <a:rPr lang="zh-CN" altLang="en-US" sz="2400">
                <a:solidFill>
                  <a:schemeClr val="accent1">
                    <a:lumMod val="75000"/>
                  </a:schemeClr>
                </a:solidFill>
              </a:rPr>
              <a:t>编码</a:t>
            </a:r>
            <a:r>
              <a:rPr lang="zh-CN" altLang="en-US" sz="2400"/>
              <a:t>就是把软件设计结果</a:t>
            </a:r>
            <a:r>
              <a:rPr lang="zh-CN" altLang="en-US" sz="2400">
                <a:solidFill>
                  <a:schemeClr val="accent4">
                    <a:lumMod val="75000"/>
                  </a:schemeClr>
                </a:solidFill>
              </a:rPr>
              <a:t>翻译成</a:t>
            </a:r>
            <a:r>
              <a:rPr lang="zh-CN" altLang="en-US" sz="2400"/>
              <a:t>用某种程序设计语言书写的</a:t>
            </a:r>
            <a:r>
              <a:rPr lang="zh-CN" altLang="en-US" sz="2400">
                <a:solidFill>
                  <a:schemeClr val="accent1">
                    <a:lumMod val="75000"/>
                  </a:schemeClr>
                </a:solidFill>
              </a:rPr>
              <a:t>程序</a:t>
            </a:r>
            <a:r>
              <a:rPr lang="zh-CN" altLang="en-US" sz="2400"/>
              <a:t>。作为软件工程过程的一个阶段，编码是对设计的进一步具体化，因此，程序的质量主要取决于软件设计的质量。但是，所选用的程序设计语言的特点及编码风格也将对程序的可靠性、可读性、可测试性和可维护性产生深远的影响。</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29C0129-4106-48E6-8CDD-11CC68F9CB98}"/>
              </a:ext>
            </a:extLst>
          </p:cNvPr>
          <p:cNvSpPr txBox="1"/>
          <p:nvPr/>
        </p:nvSpPr>
        <p:spPr>
          <a:xfrm>
            <a:off x="3048733" y="1305342"/>
            <a:ext cx="6097464" cy="4247317"/>
          </a:xfrm>
          <a:prstGeom prst="rect">
            <a:avLst/>
          </a:prstGeom>
          <a:noFill/>
        </p:spPr>
        <p:txBody>
          <a:bodyPr wrap="square">
            <a:spAutoFit/>
          </a:bodyPr>
          <a:lstStyle/>
          <a:p>
            <a:r>
              <a:rPr lang="zh-CN" altLang="en-US" dirty="0"/>
              <a:t>这种方法实际上同时完成单元测试和集成测试。这两种方法哪种更好一些呢？下面对比它们的主要优缺点。</a:t>
            </a:r>
          </a:p>
          <a:p>
            <a:r>
              <a:rPr lang="zh-CN" altLang="en-US" dirty="0">
                <a:solidFill>
                  <a:srgbClr val="FF0000"/>
                </a:solidFill>
              </a:rPr>
              <a:t>非渐增式测试</a:t>
            </a:r>
            <a:r>
              <a:rPr lang="zh-CN" altLang="en-US" dirty="0"/>
              <a:t>一下子把所有模块放在一起，并把庞大的程序作为一个整体来测试，测试者面对的情况十分复杂。测试时会遇到许许多多的错误，改正错误更是极端困难，因为在庞大的程序中想要诊断定位一个错误是非常困难的。而且一旦改正一个错误之后，马上又会遇到新的错误，这个过程将继续下去，看起来好像永远也没有尽头。</a:t>
            </a:r>
          </a:p>
          <a:p>
            <a:r>
              <a:rPr lang="zh-CN" altLang="en-US" dirty="0">
                <a:solidFill>
                  <a:srgbClr val="FF0000"/>
                </a:solidFill>
              </a:rPr>
              <a:t>渐增式测试</a:t>
            </a:r>
            <a:r>
              <a:rPr lang="zh-CN" altLang="en-US" dirty="0"/>
              <a:t>与“一步到位”的非渐增式测试相反，它把程序划分成小段来构造和测试，在这个过程中比较容易定位和改正错误；对接口可以进行更彻底的测试；可以使用系统化的测试方法。因此，目前在进行集成测试时普遍采用渐增式测试方法。</a:t>
            </a:r>
          </a:p>
          <a:p>
            <a:r>
              <a:rPr lang="zh-CN" altLang="en-US" dirty="0"/>
              <a:t>当使用渐增方式把模块结合到程序中去时，有自顶向下和自底向上两种集成策略。</a:t>
            </a:r>
          </a:p>
        </p:txBody>
      </p:sp>
    </p:spTree>
    <p:extLst>
      <p:ext uri="{BB962C8B-B14F-4D97-AF65-F5344CB8AC3E}">
        <p14:creationId xmlns:p14="http://schemas.microsoft.com/office/powerpoint/2010/main" val="3733390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38719A0-FDF3-474B-AC58-6FEBB02DEF6D}"/>
              </a:ext>
            </a:extLst>
          </p:cNvPr>
          <p:cNvSpPr txBox="1"/>
          <p:nvPr/>
        </p:nvSpPr>
        <p:spPr>
          <a:xfrm>
            <a:off x="3048733" y="1443841"/>
            <a:ext cx="6097464" cy="3970318"/>
          </a:xfrm>
          <a:prstGeom prst="rect">
            <a:avLst/>
          </a:prstGeom>
          <a:noFill/>
        </p:spPr>
        <p:txBody>
          <a:bodyPr wrap="square">
            <a:spAutoFit/>
          </a:bodyPr>
          <a:lstStyle/>
          <a:p>
            <a:r>
              <a:rPr lang="zh-CN" altLang="en-US" b="1" dirty="0"/>
              <a:t>7.5 确认测试</a:t>
            </a:r>
          </a:p>
          <a:p>
            <a:r>
              <a:rPr lang="zh-CN" altLang="en-US" dirty="0"/>
              <a:t>确认测试也称为验收测试，</a:t>
            </a:r>
            <a:r>
              <a:rPr lang="zh-CN" altLang="en-US" dirty="0">
                <a:solidFill>
                  <a:srgbClr val="FF0000"/>
                </a:solidFill>
              </a:rPr>
              <a:t>它的目标是验证软件的有效性。</a:t>
            </a:r>
          </a:p>
          <a:p>
            <a:r>
              <a:rPr lang="zh-CN" altLang="en-US" dirty="0"/>
              <a:t>上面这句话中使用了确认（walidation）和验证（verification）这样两个不同的术语，为了避免混希，首先扼要地解释一下这两个术语的含义。通常，验证指的是保证软件正确出实现了某个特定要求的一系列活动，而确认指的是为了保证软件确实满足了用户需求面进行的一系列活动。</a:t>
            </a:r>
          </a:p>
          <a:p>
            <a:r>
              <a:rPr lang="zh-CN" altLang="en-US" dirty="0"/>
              <a:t>那么，什么样的软件才是有效的呢？软件有效性的一个简单定义是：</a:t>
            </a:r>
            <a:r>
              <a:rPr lang="zh-CN" altLang="en-US" dirty="0">
                <a:solidFill>
                  <a:srgbClr val="FF0000"/>
                </a:solidFill>
              </a:rPr>
              <a:t>如果软件的功能和性能如同用户所合理期待的那样，软件就是有效的。</a:t>
            </a:r>
          </a:p>
          <a:p>
            <a:r>
              <a:rPr lang="zh-CN" altLang="en-US" dirty="0"/>
              <a:t>需求分析阶段产生的软件需求规格说明书，准确地描述了用户对软件的合理期望，因此是软件有效性的标准，也是进行确认测试的基础。</a:t>
            </a:r>
          </a:p>
        </p:txBody>
      </p:sp>
    </p:spTree>
    <p:extLst>
      <p:ext uri="{BB962C8B-B14F-4D97-AF65-F5344CB8AC3E}">
        <p14:creationId xmlns:p14="http://schemas.microsoft.com/office/powerpoint/2010/main" val="539429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4559612-88C0-41D6-8191-C1D48D1F1752}"/>
              </a:ext>
            </a:extLst>
          </p:cNvPr>
          <p:cNvSpPr txBox="1"/>
          <p:nvPr/>
        </p:nvSpPr>
        <p:spPr>
          <a:xfrm>
            <a:off x="3048733" y="751344"/>
            <a:ext cx="6097464" cy="5355312"/>
          </a:xfrm>
          <a:prstGeom prst="rect">
            <a:avLst/>
          </a:prstGeom>
          <a:noFill/>
        </p:spPr>
        <p:txBody>
          <a:bodyPr wrap="square">
            <a:spAutoFit/>
          </a:bodyPr>
          <a:lstStyle/>
          <a:p>
            <a:r>
              <a:rPr lang="zh-CN" altLang="en-US" b="1" dirty="0"/>
              <a:t>7.6 白盒测试技术</a:t>
            </a:r>
          </a:p>
          <a:p>
            <a:r>
              <a:rPr lang="zh-CN" altLang="en-US" dirty="0"/>
              <a:t>设计测试方案是测试阶段的关键技术问题。所谓测试方案包括</a:t>
            </a:r>
            <a:r>
              <a:rPr lang="zh-CN" altLang="en-US" dirty="0">
                <a:solidFill>
                  <a:srgbClr val="FF0000"/>
                </a:solidFill>
              </a:rPr>
              <a:t>具体的测试目的</a:t>
            </a:r>
            <a:r>
              <a:rPr lang="zh-CN" altLang="en-US" dirty="0"/>
              <a:t>（例如，预定要测试的具体功能），</a:t>
            </a:r>
            <a:r>
              <a:rPr lang="zh-CN" altLang="en-US" dirty="0">
                <a:solidFill>
                  <a:srgbClr val="FF0000"/>
                </a:solidFill>
              </a:rPr>
              <a:t>应该输入的测试数据</a:t>
            </a:r>
            <a:r>
              <a:rPr lang="zh-CN" altLang="en-US" dirty="0"/>
              <a:t>和</a:t>
            </a:r>
            <a:r>
              <a:rPr lang="zh-CN" altLang="en-US" dirty="0">
                <a:solidFill>
                  <a:srgbClr val="FF0000"/>
                </a:solidFill>
              </a:rPr>
              <a:t>预期的结果</a:t>
            </a:r>
            <a:r>
              <a:rPr lang="zh-CN" altLang="en-US" dirty="0"/>
              <a:t>。通常又把测试数据和预期的输出结果称为测试用例。其中最困难的问题是设计测试用的输入数据。</a:t>
            </a:r>
          </a:p>
          <a:p>
            <a:r>
              <a:rPr lang="zh-CN" altLang="en-US" dirty="0"/>
              <a:t>不同的测试数据发现程序错误的能力差别很大，为了提高测试效率降低测试成本，应该选用高效的测试数据。因为不可能进行穷尽的测试，所以</a:t>
            </a:r>
            <a:r>
              <a:rPr lang="zh-CN" altLang="en-US" dirty="0">
                <a:solidFill>
                  <a:srgbClr val="FF0000"/>
                </a:solidFill>
              </a:rPr>
              <a:t>选用少量“最有效的”测试数据，做到尽可能完备的测试就更重要了。</a:t>
            </a:r>
          </a:p>
          <a:p>
            <a:r>
              <a:rPr lang="zh-CN" altLang="en-US" dirty="0">
                <a:solidFill>
                  <a:srgbClr val="FF0000"/>
                </a:solidFill>
              </a:rPr>
              <a:t>设计测试方案的基本目标是，确定一组最可能发现某个错误或某类错误的测试数据。</a:t>
            </a:r>
            <a:r>
              <a:rPr lang="zh-CN" altLang="en-US" dirty="0"/>
              <a:t>已经研究出许多设计测试数据的技术，这些技术各有优缺点，没有哪一种是最好的，更没有哪一种可以代替其余所有技术；同一种技术在不同的应用场合效果可能相差很大，因此，通常需要联合使用多种设计测试数据的技术。</a:t>
            </a:r>
          </a:p>
          <a:p>
            <a:r>
              <a:rPr lang="zh-CN" altLang="en-US" dirty="0"/>
              <a:t>本节讲述在用白盒方法测试软件时设计测试数据的典型技术，下一节讲述在用黑盒方法测试软件时设计测试数据的典型技术。</a:t>
            </a:r>
          </a:p>
        </p:txBody>
      </p:sp>
    </p:spTree>
    <p:extLst>
      <p:ext uri="{BB962C8B-B14F-4D97-AF65-F5344CB8AC3E}">
        <p14:creationId xmlns:p14="http://schemas.microsoft.com/office/powerpoint/2010/main" val="1145634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FB37292-926F-4F3C-9275-653A1205C7E3}"/>
              </a:ext>
            </a:extLst>
          </p:cNvPr>
          <p:cNvSpPr txBox="1"/>
          <p:nvPr/>
        </p:nvSpPr>
        <p:spPr>
          <a:xfrm>
            <a:off x="3048733" y="-218152"/>
            <a:ext cx="6097464" cy="7294305"/>
          </a:xfrm>
          <a:prstGeom prst="rect">
            <a:avLst/>
          </a:prstGeom>
          <a:noFill/>
        </p:spPr>
        <p:txBody>
          <a:bodyPr wrap="square">
            <a:spAutoFit/>
          </a:bodyPr>
          <a:lstStyle/>
          <a:p>
            <a:r>
              <a:rPr lang="zh-CN" altLang="en-US" b="1" dirty="0"/>
              <a:t>7.7 黑盒测试技术</a:t>
            </a:r>
          </a:p>
          <a:p>
            <a:r>
              <a:rPr lang="zh-CN" altLang="en-US" dirty="0">
                <a:solidFill>
                  <a:srgbClr val="FF0000"/>
                </a:solidFill>
              </a:rPr>
              <a:t>黑盒测试着重测试软件功能。</a:t>
            </a:r>
            <a:r>
              <a:rPr lang="zh-CN" altLang="en-US" dirty="0"/>
              <a:t>黑盒测试并不能取代白盒测试，它是与白盒测试互补的测试方法，它很可能发现白盒测试不易发现的其他类型的错误。</a:t>
            </a:r>
          </a:p>
          <a:p>
            <a:r>
              <a:rPr lang="zh-CN" altLang="en-US" dirty="0"/>
              <a:t>黑盒测试力图发现下述类型的错误：</a:t>
            </a:r>
          </a:p>
          <a:p>
            <a:r>
              <a:rPr lang="zh-CN" altLang="en-US" dirty="0"/>
              <a:t>（1）功能不正确或遗漏了功能。</a:t>
            </a:r>
          </a:p>
          <a:p>
            <a:r>
              <a:rPr lang="zh-CN" altLang="en-US" dirty="0"/>
              <a:t>（2）界面错误。</a:t>
            </a:r>
          </a:p>
          <a:p>
            <a:r>
              <a:rPr lang="zh-CN" altLang="en-US" dirty="0"/>
              <a:t>（3）数据结构错误或外部数据库访问错误。</a:t>
            </a:r>
          </a:p>
          <a:p>
            <a:r>
              <a:rPr lang="zh-CN" altLang="en-US" dirty="0"/>
              <a:t>（4）性能错误。</a:t>
            </a:r>
          </a:p>
          <a:p>
            <a:r>
              <a:rPr lang="zh-CN" altLang="en-US" dirty="0"/>
              <a:t>（5）初始化和终止错误。</a:t>
            </a:r>
          </a:p>
          <a:p>
            <a:r>
              <a:rPr lang="zh-CN" altLang="en-US" dirty="0">
                <a:solidFill>
                  <a:srgbClr val="FF0000"/>
                </a:solidFill>
              </a:rPr>
              <a:t>白盒测试在测试过程的早期阶段进行，而黑盒测试主要用于测试过程的后期</a:t>
            </a:r>
            <a:r>
              <a:rPr lang="zh-CN" altLang="en-US" dirty="0"/>
              <a:t>。设计黑盒测试方案时，应该考虑下述问题。</a:t>
            </a:r>
          </a:p>
          <a:p>
            <a:r>
              <a:rPr lang="zh-CN" altLang="en-US" dirty="0"/>
              <a:t>（1）怎样测试功能的有效性？</a:t>
            </a:r>
          </a:p>
          <a:p>
            <a:r>
              <a:rPr lang="zh-CN" altLang="en-US" dirty="0"/>
              <a:t>（2）哪些类型的输入可构成好测试用例？</a:t>
            </a:r>
          </a:p>
          <a:p>
            <a:r>
              <a:rPr lang="zh-CN" altLang="en-US" dirty="0"/>
              <a:t>（3）系统是否对特定的输入值特别敏感？</a:t>
            </a:r>
          </a:p>
          <a:p>
            <a:r>
              <a:rPr lang="zh-CN" altLang="en-US" dirty="0"/>
              <a:t>（4）怎样划定数据类的边界？</a:t>
            </a:r>
          </a:p>
          <a:p>
            <a:r>
              <a:rPr lang="zh-CN" altLang="en-US" dirty="0"/>
              <a:t>（5）系统能够承受什么样的数据率和数据量？</a:t>
            </a:r>
          </a:p>
          <a:p>
            <a:r>
              <a:rPr lang="zh-CN" altLang="en-US" dirty="0"/>
              <a:t>（6）数据的特定组合将对系统运行产生什么影响？</a:t>
            </a:r>
          </a:p>
          <a:p>
            <a:r>
              <a:rPr lang="zh-CN" altLang="en-US" dirty="0"/>
              <a:t>应用黑盒测试技术，能够设计出满足下述标准的测试用例集。</a:t>
            </a:r>
          </a:p>
          <a:p>
            <a:r>
              <a:rPr lang="zh-CN" altLang="en-US" dirty="0"/>
              <a:t>（1）所设计出的测试用例能够减少为达到合理测试所需要设计的测试用例的总数。</a:t>
            </a:r>
          </a:p>
          <a:p>
            <a:r>
              <a:rPr lang="zh-CN" altLang="en-US" dirty="0"/>
              <a:t>（2）所设计出的测试用例能够告诉人们，是否存在某些类型的错误，而不是仅仅指出与特定测试相关的错误是否存在。</a:t>
            </a:r>
          </a:p>
        </p:txBody>
      </p:sp>
    </p:spTree>
    <p:extLst>
      <p:ext uri="{BB962C8B-B14F-4D97-AF65-F5344CB8AC3E}">
        <p14:creationId xmlns:p14="http://schemas.microsoft.com/office/powerpoint/2010/main" val="930684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10C1A0A-BCC9-43DA-B3A8-E2AC74E9FDB7}"/>
              </a:ext>
            </a:extLst>
          </p:cNvPr>
          <p:cNvSpPr txBox="1"/>
          <p:nvPr/>
        </p:nvSpPr>
        <p:spPr>
          <a:xfrm>
            <a:off x="3048733" y="2136339"/>
            <a:ext cx="6097464" cy="2308324"/>
          </a:xfrm>
          <a:prstGeom prst="rect">
            <a:avLst/>
          </a:prstGeom>
          <a:noFill/>
        </p:spPr>
        <p:txBody>
          <a:bodyPr wrap="square">
            <a:spAutoFit/>
          </a:bodyPr>
          <a:lstStyle/>
          <a:p>
            <a:r>
              <a:rPr lang="zh-CN" altLang="en-US" b="1" dirty="0"/>
              <a:t>7.8 调试</a:t>
            </a:r>
          </a:p>
          <a:p>
            <a:r>
              <a:rPr lang="zh-CN" altLang="en-US" dirty="0"/>
              <a:t>调试（也称为纠错）作为成功测试的后果出现，也就是说，</a:t>
            </a:r>
            <a:r>
              <a:rPr lang="zh-CN" altLang="en-US" dirty="0">
                <a:solidFill>
                  <a:srgbClr val="FF0000"/>
                </a:solidFill>
              </a:rPr>
              <a:t>调试是在测试发现错误之后排除错误的过程。</a:t>
            </a:r>
            <a:r>
              <a:rPr lang="zh-CN" altLang="en-US" dirty="0"/>
              <a:t>虽然调试应该而且可以是一个有序过程，但是，目前它在很大程度上仍然是一项技巧。软件工程师在评估测试结果时，往往仅面对着软件错误的症状，也就是说，软件错误的外部表现和它的内在原因之间可能并没有明显的联系。调试就是把症状和原因联系起来的尚未被人深入认识的智力过程。</a:t>
            </a:r>
          </a:p>
        </p:txBody>
      </p:sp>
    </p:spTree>
    <p:extLst>
      <p:ext uri="{BB962C8B-B14F-4D97-AF65-F5344CB8AC3E}">
        <p14:creationId xmlns:p14="http://schemas.microsoft.com/office/powerpoint/2010/main" val="3563135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4AFCBEF-8BCD-48C9-AF3B-54EE1FF7B3A2}"/>
              </a:ext>
            </a:extLst>
          </p:cNvPr>
          <p:cNvSpPr txBox="1"/>
          <p:nvPr/>
        </p:nvSpPr>
        <p:spPr>
          <a:xfrm>
            <a:off x="3048733" y="2690336"/>
            <a:ext cx="6097464" cy="1477328"/>
          </a:xfrm>
          <a:prstGeom prst="rect">
            <a:avLst/>
          </a:prstGeom>
          <a:noFill/>
        </p:spPr>
        <p:txBody>
          <a:bodyPr wrap="square">
            <a:spAutoFit/>
          </a:bodyPr>
          <a:lstStyle/>
          <a:p>
            <a:r>
              <a:rPr lang="zh-CN" altLang="en-US" dirty="0"/>
              <a:t>7.9 软件可靠性</a:t>
            </a:r>
          </a:p>
          <a:p>
            <a:r>
              <a:rPr lang="zh-CN" altLang="en-US" dirty="0"/>
              <a:t>测试阶段的根本目标是消除错误，保证软件的可靠性。读者可能会问，什么是软件的可靠性呢？应该进行多少测试，软件才能达到所要求的可靠程度呢？这些正是本节要着重讨论的问题。</a:t>
            </a:r>
          </a:p>
        </p:txBody>
      </p:sp>
    </p:spTree>
    <p:extLst>
      <p:ext uri="{BB962C8B-B14F-4D97-AF65-F5344CB8AC3E}">
        <p14:creationId xmlns:p14="http://schemas.microsoft.com/office/powerpoint/2010/main" val="85628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椭圆 5"/>
          <p:cNvSpPr/>
          <p:nvPr/>
        </p:nvSpPr>
        <p:spPr>
          <a:xfrm>
            <a:off x="3006189" y="2318083"/>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228795" y="3200400"/>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2744906" y="1382479"/>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956935" y="3533827"/>
            <a:ext cx="224588" cy="224588"/>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矩形 10"/>
          <p:cNvSpPr/>
          <p:nvPr/>
        </p:nvSpPr>
        <p:spPr>
          <a:xfrm>
            <a:off x="3006189" y="2792067"/>
            <a:ext cx="6166377" cy="1223412"/>
          </a:xfrm>
          <a:prstGeom prst="rect">
            <a:avLst/>
          </a:prstGeom>
        </p:spPr>
        <p:txBody>
          <a:bodyPr wrap="square" lIns="68580" tIns="34290" rIns="68580" bIns="34290">
            <a:spAutoFit/>
          </a:bodyPr>
          <a:lstStyle/>
          <a:p>
            <a:pPr>
              <a:defRPr/>
            </a:pPr>
            <a:r>
              <a:rPr lang="zh-CN" altLang="en-US" sz="7500" b="1" spc="225" dirty="0">
                <a:solidFill>
                  <a:srgbClr val="292929"/>
                </a:solidFill>
                <a:cs typeface="+mn-ea"/>
                <a:sym typeface="+mn-lt"/>
              </a:rPr>
              <a:t>感谢您的观看</a:t>
            </a:r>
            <a:endParaRPr sz="7500" b="1" spc="225" dirty="0">
              <a:solidFill>
                <a:srgbClr val="292929"/>
              </a:solidFill>
              <a:cs typeface="+mn-ea"/>
              <a:sym typeface="+mn-lt"/>
            </a:endParaRPr>
          </a:p>
        </p:txBody>
      </p:sp>
      <p:sp>
        <p:nvSpPr>
          <p:cNvPr id="13" name="矩形 12"/>
          <p:cNvSpPr/>
          <p:nvPr/>
        </p:nvSpPr>
        <p:spPr>
          <a:xfrm>
            <a:off x="6089377" y="4015479"/>
            <a:ext cx="2783148" cy="561692"/>
          </a:xfrm>
          <a:prstGeom prst="rect">
            <a:avLst/>
          </a:prstGeom>
        </p:spPr>
        <p:txBody>
          <a:bodyPr wrap="square" lIns="68580" tIns="34290" rIns="68580" bIns="34290">
            <a:spAutoFit/>
          </a:bodyPr>
          <a:lstStyle/>
          <a:p>
            <a:pPr algn="dist">
              <a:defRPr/>
            </a:pPr>
            <a:r>
              <a:rPr lang="en-US" altLang="zh-CN" sz="3200" spc="225" dirty="0">
                <a:solidFill>
                  <a:srgbClr val="292929"/>
                </a:solidFill>
                <a:cs typeface="+mn-ea"/>
                <a:sym typeface="+mn-lt"/>
              </a:rPr>
              <a:t>Thanks </a:t>
            </a:r>
            <a:endParaRPr sz="3200" spc="225" dirty="0">
              <a:solidFill>
                <a:srgbClr val="292929"/>
              </a:solidFill>
              <a:cs typeface="+mn-ea"/>
              <a:sym typeface="+mn-lt"/>
            </a:endParaRPr>
          </a:p>
        </p:txBody>
      </p:sp>
      <p:sp>
        <p:nvSpPr>
          <p:cNvPr id="14" name="矩形 13"/>
          <p:cNvSpPr/>
          <p:nvPr/>
        </p:nvSpPr>
        <p:spPr>
          <a:xfrm flipH="1">
            <a:off x="11311281" y="810323"/>
            <a:ext cx="415498" cy="1841541"/>
          </a:xfrm>
          <a:prstGeom prst="rect">
            <a:avLst/>
          </a:prstGeom>
        </p:spPr>
        <p:txBody>
          <a:bodyPr vert="eaVert" wrap="square" lIns="68580" tIns="34290" rIns="68580" bIns="34290">
            <a:spAutoFit/>
          </a:bodyPr>
          <a:lstStyle/>
          <a:p>
            <a:pPr>
              <a:defRPr/>
            </a:pPr>
            <a:r>
              <a:rPr lang="en-US" altLang="zh-CN" spc="225" dirty="0">
                <a:solidFill>
                  <a:srgbClr val="292929"/>
                </a:solidFill>
                <a:cs typeface="+mn-ea"/>
                <a:sym typeface="+mn-lt"/>
              </a:rPr>
              <a:t>WORK PLAN</a:t>
            </a:r>
            <a:endParaRPr spc="225" dirty="0">
              <a:solidFill>
                <a:srgbClr val="292929"/>
              </a:solidFill>
              <a:cs typeface="+mn-ea"/>
              <a:sym typeface="+mn-lt"/>
            </a:endParaRPr>
          </a:p>
        </p:txBody>
      </p:sp>
      <p:sp>
        <p:nvSpPr>
          <p:cNvPr id="15" name="矩形 14"/>
          <p:cNvSpPr/>
          <p:nvPr/>
        </p:nvSpPr>
        <p:spPr>
          <a:xfrm flipH="1">
            <a:off x="11342435" y="5016459"/>
            <a:ext cx="353943" cy="1841541"/>
          </a:xfrm>
          <a:prstGeom prst="rect">
            <a:avLst/>
          </a:prstGeom>
        </p:spPr>
        <p:txBody>
          <a:bodyPr vert="eaVert" wrap="square" lIns="68580" tIns="34290" rIns="68580" bIns="34290">
            <a:spAutoFit/>
          </a:bodyPr>
          <a:lstStyle/>
          <a:p>
            <a:pPr>
              <a:defRPr/>
            </a:pPr>
            <a:r>
              <a:rPr lang="en-US" altLang="zh-CN" sz="1400" spc="225" dirty="0">
                <a:solidFill>
                  <a:srgbClr val="292929"/>
                </a:solidFill>
                <a:cs typeface="+mn-ea"/>
                <a:sym typeface="+mn-lt"/>
              </a:rPr>
              <a:t>WORK PLAN</a:t>
            </a:r>
            <a:endParaRPr sz="1400" spc="225" dirty="0">
              <a:solidFill>
                <a:srgbClr val="292929"/>
              </a:solidFill>
              <a:cs typeface="+mn-ea"/>
              <a:sym typeface="+mn-lt"/>
            </a:endParaRPr>
          </a:p>
        </p:txBody>
      </p:sp>
      <p:sp>
        <p:nvSpPr>
          <p:cNvPr id="16" name="矩形 15"/>
          <p:cNvSpPr/>
          <p:nvPr/>
        </p:nvSpPr>
        <p:spPr>
          <a:xfrm flipH="1">
            <a:off x="11469292" y="6256421"/>
            <a:ext cx="97066" cy="6015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2" presetClass="entr" presetSubtype="2"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right)">
                                      <p:cBhvr>
                                        <p:cTn id="42" dur="500"/>
                                        <p:tgtEl>
                                          <p:spTgt spid="14"/>
                                        </p:tgtEl>
                                      </p:cBhvr>
                                    </p:animEffect>
                                  </p:childTnLst>
                                </p:cTn>
                              </p:par>
                            </p:childTnLst>
                          </p:cTn>
                        </p:par>
                        <p:par>
                          <p:cTn id="43" fill="hold">
                            <p:stCondLst>
                              <p:cond delay="1000"/>
                            </p:stCondLst>
                            <p:childTnLst>
                              <p:par>
                                <p:cTn id="44" presetID="22" presetClass="entr" presetSubtype="2"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right)">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p:bldP spid="13" grpId="0"/>
      <p:bldP spid="14" grpId="0"/>
      <p:bldP spid="15" grpId="0"/>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椭圆 2"/>
          <p:cNvSpPr/>
          <p:nvPr/>
        </p:nvSpPr>
        <p:spPr>
          <a:xfrm>
            <a:off x="1467889" y="2361689"/>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5201419" y="4613027"/>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301199" y="1830549"/>
            <a:ext cx="3284115" cy="3284115"/>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1851387" y="2935814"/>
            <a:ext cx="3676671" cy="923330"/>
          </a:xfrm>
          <a:prstGeom prst="rect">
            <a:avLst/>
          </a:prstGeom>
          <a:noFill/>
        </p:spPr>
        <p:txBody>
          <a:bodyPr wrap="square" rtlCol="0">
            <a:spAutoFit/>
          </a:bodyPr>
          <a:lstStyle/>
          <a:p>
            <a:pPr algn="dist"/>
            <a:r>
              <a:rPr lang="zh-CN" sz="5400" dirty="0">
                <a:solidFill>
                  <a:schemeClr val="tx1">
                    <a:lumMod val="75000"/>
                    <a:lumOff val="25000"/>
                  </a:schemeClr>
                </a:solidFill>
                <a:cs typeface="+mn-ea"/>
                <a:sym typeface="+mn-lt"/>
              </a:rPr>
              <a:t>目录</a:t>
            </a:r>
            <a:r>
              <a:rPr lang="en-US" altLang="zh-CN" sz="4000" dirty="0">
                <a:solidFill>
                  <a:schemeClr val="tx1">
                    <a:lumMod val="75000"/>
                    <a:lumOff val="25000"/>
                  </a:schemeClr>
                </a:solidFill>
                <a:cs typeface="+mn-ea"/>
                <a:sym typeface="+mn-lt"/>
              </a:rPr>
              <a:t>content</a:t>
            </a:r>
            <a:endParaRPr lang="en-US" altLang="zh-CN" sz="5400" dirty="0">
              <a:solidFill>
                <a:schemeClr val="tx1">
                  <a:lumMod val="75000"/>
                  <a:lumOff val="25000"/>
                </a:schemeClr>
              </a:solidFill>
              <a:cs typeface="+mn-ea"/>
              <a:sym typeface="+mn-lt"/>
            </a:endParaRPr>
          </a:p>
        </p:txBody>
      </p:sp>
      <p:grpSp>
        <p:nvGrpSpPr>
          <p:cNvPr id="7" name="组合 6"/>
          <p:cNvGrpSpPr/>
          <p:nvPr/>
        </p:nvGrpSpPr>
        <p:grpSpPr>
          <a:xfrm>
            <a:off x="6462395" y="1511300"/>
            <a:ext cx="5264785" cy="707390"/>
            <a:chOff x="7220041" y="2066381"/>
            <a:chExt cx="2498531" cy="707390"/>
          </a:xfrm>
        </p:grpSpPr>
        <p:sp>
          <p:nvSpPr>
            <p:cNvPr id="8" name="文本框 7"/>
            <p:cNvSpPr txBox="1"/>
            <p:nvPr/>
          </p:nvSpPr>
          <p:spPr>
            <a:xfrm>
              <a:off x="7872973" y="2066381"/>
              <a:ext cx="1845599" cy="645160"/>
            </a:xfrm>
            <a:prstGeom prst="rect">
              <a:avLst/>
            </a:prstGeom>
            <a:noFill/>
          </p:spPr>
          <p:txBody>
            <a:bodyPr wrap="square" rtlCol="0">
              <a:spAutoFit/>
            </a:bodyPr>
            <a:lstStyle/>
            <a:p>
              <a:r>
                <a:rPr lang="zh-CN" altLang="en-US" sz="3600" dirty="0">
                  <a:solidFill>
                    <a:schemeClr val="tx1">
                      <a:lumMod val="75000"/>
                      <a:lumOff val="25000"/>
                    </a:schemeClr>
                  </a:solidFill>
                  <a:cs typeface="+mn-ea"/>
                  <a:sym typeface="+mn-lt"/>
                </a:rPr>
                <a:t>选择程序设计语言</a:t>
              </a:r>
            </a:p>
          </p:txBody>
        </p:sp>
        <p:sp>
          <p:nvSpPr>
            <p:cNvPr id="9" name="文本框 8"/>
            <p:cNvSpPr txBox="1"/>
            <p:nvPr/>
          </p:nvSpPr>
          <p:spPr>
            <a:xfrm>
              <a:off x="7220041" y="2128611"/>
              <a:ext cx="613859" cy="645160"/>
            </a:xfrm>
            <a:prstGeom prst="rect">
              <a:avLst/>
            </a:prstGeom>
            <a:noFill/>
          </p:spPr>
          <p:txBody>
            <a:bodyPr wrap="square" rtlCol="0">
              <a:spAutoFit/>
            </a:bodyPr>
            <a:lstStyle/>
            <a:p>
              <a:r>
                <a:rPr lang="en-US" altLang="zh-CN" sz="3600" dirty="0">
                  <a:solidFill>
                    <a:schemeClr val="tx1">
                      <a:lumMod val="75000"/>
                      <a:lumOff val="25000"/>
                    </a:schemeClr>
                  </a:solidFill>
                  <a:cs typeface="+mn-ea"/>
                  <a:sym typeface="+mn-lt"/>
                </a:rPr>
                <a:t>7.1.1</a:t>
              </a:r>
            </a:p>
          </p:txBody>
        </p:sp>
      </p:grpSp>
      <p:grpSp>
        <p:nvGrpSpPr>
          <p:cNvPr id="11" name="组合 10"/>
          <p:cNvGrpSpPr/>
          <p:nvPr/>
        </p:nvGrpSpPr>
        <p:grpSpPr>
          <a:xfrm>
            <a:off x="6462395" y="2496185"/>
            <a:ext cx="3745866" cy="691515"/>
            <a:chOff x="7220041" y="2910944"/>
            <a:chExt cx="2283468" cy="629964"/>
          </a:xfrm>
        </p:grpSpPr>
        <p:sp>
          <p:nvSpPr>
            <p:cNvPr id="12" name="文本框 11"/>
            <p:cNvSpPr txBox="1"/>
            <p:nvPr/>
          </p:nvSpPr>
          <p:spPr>
            <a:xfrm>
              <a:off x="8058874" y="2910944"/>
              <a:ext cx="1444635" cy="587735"/>
            </a:xfrm>
            <a:prstGeom prst="rect">
              <a:avLst/>
            </a:prstGeom>
            <a:noFill/>
          </p:spPr>
          <p:txBody>
            <a:bodyPr wrap="square" rtlCol="0">
              <a:spAutoFit/>
            </a:bodyPr>
            <a:lstStyle/>
            <a:p>
              <a:r>
                <a:rPr lang="zh-CN" altLang="en-US" sz="3600" dirty="0">
                  <a:solidFill>
                    <a:schemeClr val="tx1">
                      <a:lumMod val="75000"/>
                      <a:lumOff val="25000"/>
                    </a:schemeClr>
                  </a:solidFill>
                  <a:cs typeface="+mn-ea"/>
                  <a:sym typeface="+mn-lt"/>
                </a:rPr>
                <a:t>编码风格</a:t>
              </a:r>
            </a:p>
          </p:txBody>
        </p:sp>
        <p:sp>
          <p:nvSpPr>
            <p:cNvPr id="13" name="文本框 12"/>
            <p:cNvSpPr txBox="1"/>
            <p:nvPr/>
          </p:nvSpPr>
          <p:spPr>
            <a:xfrm>
              <a:off x="7220041" y="2953173"/>
              <a:ext cx="1049882" cy="587735"/>
            </a:xfrm>
            <a:prstGeom prst="rect">
              <a:avLst/>
            </a:prstGeom>
            <a:noFill/>
          </p:spPr>
          <p:txBody>
            <a:bodyPr wrap="square" rtlCol="0">
              <a:spAutoFit/>
            </a:bodyPr>
            <a:lstStyle/>
            <a:p>
              <a:r>
                <a:rPr lang="en-US" altLang="zh-CN" sz="3600" dirty="0">
                  <a:solidFill>
                    <a:schemeClr val="tx1">
                      <a:lumMod val="75000"/>
                      <a:lumOff val="25000"/>
                    </a:schemeClr>
                  </a:solidFill>
                  <a:cs typeface="+mn-ea"/>
                  <a:sym typeface="+mn-lt"/>
                </a:rPr>
                <a:t>7.1.2</a:t>
              </a:r>
            </a:p>
          </p:txBody>
        </p:sp>
      </p:grpSp>
      <p:sp>
        <p:nvSpPr>
          <p:cNvPr id="23" name="矩形 22"/>
          <p:cNvSpPr/>
          <p:nvPr/>
        </p:nvSpPr>
        <p:spPr>
          <a:xfrm flipH="1">
            <a:off x="11340853" y="5152295"/>
            <a:ext cx="353943" cy="1841541"/>
          </a:xfrm>
          <a:prstGeom prst="rect">
            <a:avLst/>
          </a:prstGeom>
        </p:spPr>
        <p:txBody>
          <a:bodyPr vert="eaVert" wrap="square" lIns="68580" tIns="34290" rIns="68580" bIns="34290">
            <a:spAutoFit/>
          </a:bodyPr>
          <a:lstStyle/>
          <a:p>
            <a:pPr>
              <a:defRPr/>
            </a:pPr>
            <a:r>
              <a:rPr lang="en-US" altLang="zh-CN" sz="1400" spc="225" dirty="0">
                <a:solidFill>
                  <a:srgbClr val="292929"/>
                </a:solidFill>
                <a:cs typeface="+mn-ea"/>
                <a:sym typeface="+mn-lt"/>
              </a:rPr>
              <a:t>CONTENT</a:t>
            </a:r>
            <a:endParaRPr sz="1400" spc="225" dirty="0">
              <a:solidFill>
                <a:srgbClr val="292929"/>
              </a:solidFill>
              <a:cs typeface="+mn-ea"/>
              <a:sym typeface="+mn-lt"/>
            </a:endParaRPr>
          </a:p>
        </p:txBody>
      </p:sp>
      <p:sp>
        <p:nvSpPr>
          <p:cNvPr id="24" name="矩形 23"/>
          <p:cNvSpPr/>
          <p:nvPr/>
        </p:nvSpPr>
        <p:spPr>
          <a:xfrm flipH="1">
            <a:off x="11469292" y="6256421"/>
            <a:ext cx="97066" cy="6015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nvSpPr>
        <p:spPr>
          <a:xfrm>
            <a:off x="7838440" y="3213100"/>
            <a:ext cx="2508885" cy="368300"/>
          </a:xfrm>
          <a:prstGeom prst="rect">
            <a:avLst/>
          </a:prstGeom>
          <a:noFill/>
        </p:spPr>
        <p:txBody>
          <a:bodyPr wrap="square" rtlCol="0">
            <a:spAutoFit/>
          </a:bodyPr>
          <a:lstStyle/>
          <a:p>
            <a:r>
              <a:rPr lang="en-US" altLang="zh-CN"/>
              <a:t>1. </a:t>
            </a:r>
            <a:r>
              <a:rPr lang="zh-CN" altLang="en-US"/>
              <a:t>程序内部的文档</a:t>
            </a:r>
          </a:p>
        </p:txBody>
      </p:sp>
      <p:sp>
        <p:nvSpPr>
          <p:cNvPr id="26" name="文本框 25"/>
          <p:cNvSpPr txBox="1"/>
          <p:nvPr/>
        </p:nvSpPr>
        <p:spPr>
          <a:xfrm>
            <a:off x="7838440" y="3654425"/>
            <a:ext cx="2096770" cy="368300"/>
          </a:xfrm>
          <a:prstGeom prst="rect">
            <a:avLst/>
          </a:prstGeom>
          <a:noFill/>
        </p:spPr>
        <p:txBody>
          <a:bodyPr wrap="square" rtlCol="0">
            <a:spAutoFit/>
          </a:bodyPr>
          <a:lstStyle/>
          <a:p>
            <a:r>
              <a:rPr lang="en-US" altLang="zh-CN"/>
              <a:t>2. </a:t>
            </a:r>
            <a:r>
              <a:rPr lang="zh-CN" altLang="en-US"/>
              <a:t>数据说明</a:t>
            </a:r>
          </a:p>
        </p:txBody>
      </p:sp>
      <p:sp>
        <p:nvSpPr>
          <p:cNvPr id="27" name="文本框 26"/>
          <p:cNvSpPr txBox="1"/>
          <p:nvPr/>
        </p:nvSpPr>
        <p:spPr>
          <a:xfrm>
            <a:off x="7838440" y="4130675"/>
            <a:ext cx="1824990" cy="368300"/>
          </a:xfrm>
          <a:prstGeom prst="rect">
            <a:avLst/>
          </a:prstGeom>
          <a:noFill/>
        </p:spPr>
        <p:txBody>
          <a:bodyPr wrap="square" rtlCol="0">
            <a:spAutoFit/>
          </a:bodyPr>
          <a:lstStyle/>
          <a:p>
            <a:r>
              <a:rPr lang="en-US" altLang="zh-CN"/>
              <a:t>3. </a:t>
            </a:r>
            <a:r>
              <a:rPr lang="zh-CN" altLang="en-US"/>
              <a:t>语句构造</a:t>
            </a:r>
          </a:p>
        </p:txBody>
      </p:sp>
      <p:sp>
        <p:nvSpPr>
          <p:cNvPr id="28" name="文本框 27"/>
          <p:cNvSpPr txBox="1"/>
          <p:nvPr/>
        </p:nvSpPr>
        <p:spPr>
          <a:xfrm>
            <a:off x="7838440" y="4583430"/>
            <a:ext cx="2008505" cy="368300"/>
          </a:xfrm>
          <a:prstGeom prst="rect">
            <a:avLst/>
          </a:prstGeom>
          <a:noFill/>
        </p:spPr>
        <p:txBody>
          <a:bodyPr wrap="square" rtlCol="0">
            <a:spAutoFit/>
          </a:bodyPr>
          <a:lstStyle/>
          <a:p>
            <a:r>
              <a:rPr lang="en-US" altLang="zh-CN"/>
              <a:t>4. </a:t>
            </a:r>
            <a:r>
              <a:rPr lang="zh-CN" altLang="en-US"/>
              <a:t>输入输出</a:t>
            </a:r>
          </a:p>
        </p:txBody>
      </p:sp>
      <p:sp>
        <p:nvSpPr>
          <p:cNvPr id="29" name="文本框 28"/>
          <p:cNvSpPr txBox="1"/>
          <p:nvPr/>
        </p:nvSpPr>
        <p:spPr>
          <a:xfrm>
            <a:off x="7838440" y="5114925"/>
            <a:ext cx="1824990" cy="368300"/>
          </a:xfrm>
          <a:prstGeom prst="rect">
            <a:avLst/>
          </a:prstGeom>
          <a:noFill/>
        </p:spPr>
        <p:txBody>
          <a:bodyPr wrap="square" rtlCol="0">
            <a:spAutoFit/>
          </a:bodyPr>
          <a:lstStyle/>
          <a:p>
            <a:r>
              <a:rPr lang="en-US" altLang="zh-CN"/>
              <a:t>5. </a:t>
            </a:r>
            <a:r>
              <a:rPr lang="zh-CN" altLang="en-US"/>
              <a:t>效率</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fill="hold"/>
                                        <p:tgtEl>
                                          <p:spTgt spid="24"/>
                                        </p:tgtEl>
                                        <p:attrNameLst>
                                          <p:attrName>ppt_x</p:attrName>
                                        </p:attrNameLst>
                                      </p:cBhvr>
                                      <p:tavLst>
                                        <p:tav tm="0">
                                          <p:val>
                                            <p:strVal val="#ppt_x"/>
                                          </p:val>
                                        </p:tav>
                                        <p:tav tm="100000">
                                          <p:val>
                                            <p:strVal val="#ppt_x"/>
                                          </p:val>
                                        </p:tav>
                                      </p:tavLst>
                                    </p:anim>
                                    <p:anim calcmode="lin" valueType="num">
                                      <p:cBhvr additive="base">
                                        <p:cTn id="27" dur="500" fill="hold"/>
                                        <p:tgtEl>
                                          <p:spTgt spid="24"/>
                                        </p:tgtEl>
                                        <p:attrNameLst>
                                          <p:attrName>ppt_y</p:attrName>
                                        </p:attrNameLst>
                                      </p:cBhvr>
                                      <p:tavLst>
                                        <p:tav tm="0">
                                          <p:val>
                                            <p:strVal val="1+#ppt_h/2"/>
                                          </p:val>
                                        </p:tav>
                                        <p:tav tm="100000">
                                          <p:val>
                                            <p:strVal val="#ppt_y"/>
                                          </p:val>
                                        </p:tav>
                                      </p:tavLst>
                                    </p:anim>
                                  </p:childTnLst>
                                </p:cTn>
                              </p:par>
                            </p:childTnLst>
                          </p:cTn>
                        </p:par>
                        <p:par>
                          <p:cTn id="28" fill="hold">
                            <p:stCondLst>
                              <p:cond delay="500"/>
                            </p:stCondLst>
                            <p:childTnLst>
                              <p:par>
                                <p:cTn id="29" presetID="22" presetClass="entr" presetSubtype="2"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23" grpId="0"/>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椭圆 5"/>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1269667" y="205961"/>
            <a:ext cx="2388524" cy="707886"/>
          </a:xfrm>
          <a:prstGeom prst="rect">
            <a:avLst/>
          </a:prstGeom>
          <a:noFill/>
        </p:spPr>
        <p:txBody>
          <a:bodyPr wrap="square" rtlCol="0">
            <a:spAutoFit/>
          </a:bodyPr>
          <a:lstStyle/>
          <a:p>
            <a:r>
              <a:rPr lang="en-US" altLang="zh-CN" sz="4000" dirty="0">
                <a:solidFill>
                  <a:schemeClr val="tx1">
                    <a:lumMod val="75000"/>
                    <a:lumOff val="25000"/>
                  </a:schemeClr>
                </a:solidFill>
                <a:cs typeface="+mn-ea"/>
                <a:sym typeface="+mn-lt"/>
              </a:rPr>
              <a:t>Part one</a:t>
            </a:r>
          </a:p>
        </p:txBody>
      </p:sp>
      <p:grpSp>
        <p:nvGrpSpPr>
          <p:cNvPr id="12" name="组合 11"/>
          <p:cNvGrpSpPr/>
          <p:nvPr/>
        </p:nvGrpSpPr>
        <p:grpSpPr>
          <a:xfrm>
            <a:off x="1882813" y="2027836"/>
            <a:ext cx="3272128" cy="3272128"/>
            <a:chOff x="1269667" y="1823914"/>
            <a:chExt cx="4093043" cy="4093043"/>
          </a:xfrm>
        </p:grpSpPr>
        <p:sp>
          <p:nvSpPr>
            <p:cNvPr id="9" name="椭圆 8"/>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矩形 10"/>
          <p:cNvSpPr/>
          <p:nvPr/>
        </p:nvSpPr>
        <p:spPr>
          <a:xfrm>
            <a:off x="4331335" y="3155950"/>
            <a:ext cx="7241540" cy="991870"/>
          </a:xfrm>
          <a:prstGeom prst="rect">
            <a:avLst/>
          </a:prstGeom>
        </p:spPr>
        <p:txBody>
          <a:bodyPr wrap="square" lIns="68580" tIns="34290" rIns="68580" bIns="34290">
            <a:spAutoFit/>
          </a:bodyPr>
          <a:lstStyle/>
          <a:p>
            <a:pPr>
              <a:defRPr/>
            </a:pPr>
            <a:r>
              <a:rPr lang="zh-CN" sz="6000" b="1" spc="225" dirty="0">
                <a:solidFill>
                  <a:srgbClr val="292929"/>
                </a:solidFill>
                <a:cs typeface="+mn-ea"/>
                <a:sym typeface="+mn-lt"/>
              </a:rPr>
              <a:t>选择程序设计语言</a:t>
            </a:r>
          </a:p>
        </p:txBody>
      </p:sp>
      <p:sp>
        <p:nvSpPr>
          <p:cNvPr id="13" name="文本框 12"/>
          <p:cNvSpPr txBox="1"/>
          <p:nvPr/>
        </p:nvSpPr>
        <p:spPr>
          <a:xfrm>
            <a:off x="1823720" y="3155950"/>
            <a:ext cx="2456180" cy="1014730"/>
          </a:xfrm>
          <a:prstGeom prst="rect">
            <a:avLst/>
          </a:prstGeom>
          <a:noFill/>
        </p:spPr>
        <p:txBody>
          <a:bodyPr wrap="square" rtlCol="0">
            <a:spAutoFit/>
          </a:bodyPr>
          <a:lstStyle/>
          <a:p>
            <a:pPr algn="ctr"/>
            <a:r>
              <a:rPr lang="en-US" altLang="zh-CN" sz="6000" dirty="0">
                <a:solidFill>
                  <a:schemeClr val="tx1">
                    <a:lumMod val="75000"/>
                    <a:lumOff val="25000"/>
                  </a:schemeClr>
                </a:solidFill>
                <a:cs typeface="+mn-ea"/>
                <a:sym typeface="+mn-lt"/>
              </a:rPr>
              <a:t>7.1.1</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p:cNvSpPr txBox="1"/>
          <p:nvPr/>
        </p:nvSpPr>
        <p:spPr>
          <a:xfrm>
            <a:off x="993505" y="276066"/>
            <a:ext cx="445135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7.1.1 </a:t>
            </a:r>
            <a:r>
              <a:rPr lang="zh-CN" altLang="en-US" sz="3200" dirty="0">
                <a:solidFill>
                  <a:schemeClr val="tx1">
                    <a:lumMod val="75000"/>
                    <a:lumOff val="25000"/>
                  </a:schemeClr>
                </a:solidFill>
                <a:cs typeface="+mn-ea"/>
                <a:sym typeface="+mn-lt"/>
              </a:rPr>
              <a:t>选择程序设计语言</a:t>
            </a:r>
          </a:p>
        </p:txBody>
      </p:sp>
      <p:sp>
        <p:nvSpPr>
          <p:cNvPr id="12" name="文本框 11"/>
          <p:cNvSpPr txBox="1"/>
          <p:nvPr/>
        </p:nvSpPr>
        <p:spPr>
          <a:xfrm>
            <a:off x="2360295" y="2212340"/>
            <a:ext cx="7214870" cy="286131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fontAlgn="auto">
              <a:lnSpc>
                <a:spcPct val="150000"/>
              </a:lnSpc>
            </a:pPr>
            <a:r>
              <a:rPr lang="zh-CN" altLang="en-US" sz="2400" dirty="0">
                <a:solidFill>
                  <a:schemeClr val="accent4">
                    <a:lumMod val="75000"/>
                  </a:schemeClr>
                </a:solidFill>
                <a:cs typeface="+mn-ea"/>
                <a:sym typeface="+mn-lt"/>
              </a:rPr>
              <a:t>程序设计语言</a:t>
            </a:r>
            <a:r>
              <a:rPr lang="zh-CN" altLang="en-US" sz="2400" dirty="0">
                <a:solidFill>
                  <a:schemeClr val="tx1">
                    <a:lumMod val="75000"/>
                    <a:lumOff val="25000"/>
                  </a:schemeClr>
                </a:solidFill>
                <a:cs typeface="+mn-ea"/>
                <a:sym typeface="+mn-lt"/>
              </a:rPr>
              <a:t>是人和计算机通信的最基本的工具，它的特点必然会影响人的思维和解题方式，会影响人和计算机通信的方式和质量，也会影响其他人阅读和理解程序的难易程度。因此，编码之前的一项重要工作就是选择一种适当的程序设计语言。</a:t>
            </a:r>
          </a:p>
        </p:txBody>
      </p:sp>
      <p:sp>
        <p:nvSpPr>
          <p:cNvPr id="14" name="椭圆 13"/>
          <p:cNvSpPr/>
          <p:nvPr/>
        </p:nvSpPr>
        <p:spPr>
          <a:xfrm>
            <a:off x="1073266" y="1904290"/>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0676175" y="4988507"/>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par>
                                <p:cTn id="9" presetID="42"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p:bldP spid="14" grpId="0" bldLvl="0" animBg="1"/>
      <p:bldP spid="1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p:cNvSpPr txBox="1"/>
          <p:nvPr/>
        </p:nvSpPr>
        <p:spPr>
          <a:xfrm>
            <a:off x="993505" y="276066"/>
            <a:ext cx="445135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7.1.1 </a:t>
            </a:r>
            <a:r>
              <a:rPr lang="zh-CN" altLang="en-US" sz="3200" dirty="0">
                <a:solidFill>
                  <a:schemeClr val="tx1">
                    <a:lumMod val="75000"/>
                    <a:lumOff val="25000"/>
                  </a:schemeClr>
                </a:solidFill>
                <a:cs typeface="+mn-ea"/>
                <a:sym typeface="+mn-lt"/>
              </a:rPr>
              <a:t>选择程序设计语言</a:t>
            </a:r>
          </a:p>
        </p:txBody>
      </p:sp>
      <p:pic>
        <p:nvPicPr>
          <p:cNvPr id="2" name="图片 1"/>
          <p:cNvPicPr>
            <a:picLocks noChangeAspect="1"/>
          </p:cNvPicPr>
          <p:nvPr>
            <p:custDataLst>
              <p:tags r:id="rId1"/>
            </p:custDataLst>
          </p:nvPr>
        </p:nvPicPr>
        <p:blipFill>
          <a:blip r:embed="rId4"/>
          <a:srcRect l="3040" t="4249" r="11289" b="8793"/>
          <a:stretch>
            <a:fillRect/>
          </a:stretch>
        </p:blipFill>
        <p:spPr>
          <a:xfrm>
            <a:off x="465455" y="1239520"/>
            <a:ext cx="7821295" cy="5055235"/>
          </a:xfrm>
          <a:prstGeom prst="rect">
            <a:avLst/>
          </a:prstGeom>
        </p:spPr>
      </p:pic>
      <p:sp>
        <p:nvSpPr>
          <p:cNvPr id="19" name="文本框 18"/>
          <p:cNvSpPr txBox="1"/>
          <p:nvPr/>
        </p:nvSpPr>
        <p:spPr>
          <a:xfrm>
            <a:off x="465455" y="996315"/>
            <a:ext cx="2259330" cy="398780"/>
          </a:xfrm>
          <a:prstGeom prst="rect">
            <a:avLst/>
          </a:prstGeom>
          <a:noFill/>
        </p:spPr>
        <p:txBody>
          <a:bodyPr wrap="square" rtlCol="0">
            <a:spAutoFit/>
          </a:bodyPr>
          <a:lstStyle/>
          <a:p>
            <a:r>
              <a:rPr lang="zh-CN" altLang="en-US" sz="2000">
                <a:solidFill>
                  <a:schemeClr val="accent4">
                    <a:lumMod val="75000"/>
                  </a:schemeClr>
                </a:solidFill>
              </a:rPr>
              <a:t>程序设计语言分类：</a:t>
            </a:r>
          </a:p>
        </p:txBody>
      </p:sp>
      <p:sp>
        <p:nvSpPr>
          <p:cNvPr id="20" name="文本框 19"/>
          <p:cNvSpPr txBox="1"/>
          <p:nvPr/>
        </p:nvSpPr>
        <p:spPr>
          <a:xfrm>
            <a:off x="8528050" y="1239520"/>
            <a:ext cx="3516630" cy="5169535"/>
          </a:xfrm>
          <a:prstGeom prst="rect">
            <a:avLst/>
          </a:prstGeom>
          <a:noFill/>
        </p:spPr>
        <p:txBody>
          <a:bodyPr wrap="square" rtlCol="0">
            <a:spAutoFit/>
          </a:bodyPr>
          <a:lstStyle/>
          <a:p>
            <a:pPr fontAlgn="auto">
              <a:lnSpc>
                <a:spcPct val="150000"/>
              </a:lnSpc>
            </a:pPr>
            <a:r>
              <a:rPr lang="zh-CN" altLang="en-US" sz="2000"/>
              <a:t>为了使程序容易测试和维护以减少软件的总成本，所选用的高级语言应该有</a:t>
            </a:r>
            <a:r>
              <a:rPr lang="zh-CN" altLang="en-US" sz="2000">
                <a:solidFill>
                  <a:schemeClr val="accent1">
                    <a:lumMod val="75000"/>
                  </a:schemeClr>
                </a:solidFill>
              </a:rPr>
              <a:t>理想的模块化机制</a:t>
            </a:r>
            <a:r>
              <a:rPr lang="zh-CN" altLang="en-US" sz="2000"/>
              <a:t>，以及可</a:t>
            </a:r>
            <a:r>
              <a:rPr lang="zh-CN" altLang="en-US" sz="2000">
                <a:solidFill>
                  <a:schemeClr val="accent1">
                    <a:lumMod val="75000"/>
                  </a:schemeClr>
                </a:solidFill>
              </a:rPr>
              <a:t>读性好的控制结构和数据结构</a:t>
            </a:r>
            <a:r>
              <a:rPr lang="zh-CN" altLang="en-US" sz="2000"/>
              <a:t>；为了方便于调试和提高软件可靠性，语言特点应该</a:t>
            </a:r>
            <a:r>
              <a:rPr lang="zh-CN" altLang="en-US" sz="2000">
                <a:solidFill>
                  <a:schemeClr val="accent1">
                    <a:lumMod val="75000"/>
                  </a:schemeClr>
                </a:solidFill>
              </a:rPr>
              <a:t>使编译程序能够尽可能多地发现程序中的错误</a:t>
            </a:r>
            <a:r>
              <a:rPr lang="zh-CN" altLang="en-US" sz="2000"/>
              <a:t>；为了降低软件开发和维护的成本，选用的</a:t>
            </a:r>
            <a:r>
              <a:rPr lang="zh-CN" altLang="en-US" sz="2000">
                <a:solidFill>
                  <a:schemeClr val="accent1">
                    <a:lumMod val="75000"/>
                  </a:schemeClr>
                </a:solidFill>
              </a:rPr>
              <a:t>高级语言应该有良好的独立编译机制</a:t>
            </a:r>
            <a:r>
              <a:rPr lang="zh-CN" altLang="en-US" sz="2000"/>
              <a:t>。</a:t>
            </a:r>
          </a:p>
        </p:txBody>
      </p:sp>
      <p:sp>
        <p:nvSpPr>
          <p:cNvPr id="21" name="矩形 20"/>
          <p:cNvSpPr/>
          <p:nvPr/>
        </p:nvSpPr>
        <p:spPr>
          <a:xfrm>
            <a:off x="8453120" y="1275715"/>
            <a:ext cx="3591560" cy="5133340"/>
          </a:xfrm>
          <a:prstGeom prst="rect">
            <a:avLst/>
          </a:prstGeom>
          <a:noFill/>
          <a:ln>
            <a:solidFill>
              <a:schemeClr val="bg1">
                <a:lumMod val="75000"/>
              </a:schemeClr>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p:cNvSpPr txBox="1"/>
          <p:nvPr/>
        </p:nvSpPr>
        <p:spPr>
          <a:xfrm>
            <a:off x="993505" y="276066"/>
            <a:ext cx="445135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7.1.1 </a:t>
            </a:r>
            <a:r>
              <a:rPr lang="zh-CN" altLang="en-US" sz="3200" dirty="0">
                <a:solidFill>
                  <a:schemeClr val="tx1">
                    <a:lumMod val="75000"/>
                    <a:lumOff val="25000"/>
                  </a:schemeClr>
                </a:solidFill>
                <a:cs typeface="+mn-ea"/>
                <a:sym typeface="+mn-lt"/>
              </a:rPr>
              <a:t>选择程序设计语言</a:t>
            </a:r>
          </a:p>
        </p:txBody>
      </p:sp>
      <p:sp>
        <p:nvSpPr>
          <p:cNvPr id="17" name="Rectangle 26"/>
          <p:cNvSpPr/>
          <p:nvPr/>
        </p:nvSpPr>
        <p:spPr>
          <a:xfrm>
            <a:off x="1149350" y="1239520"/>
            <a:ext cx="64770" cy="68389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cs typeface="+mn-ea"/>
              <a:sym typeface="+mn-lt"/>
            </a:endParaRPr>
          </a:p>
        </p:txBody>
      </p:sp>
      <p:sp>
        <p:nvSpPr>
          <p:cNvPr id="19" name="椭圆 18"/>
          <p:cNvSpPr/>
          <p:nvPr/>
        </p:nvSpPr>
        <p:spPr>
          <a:xfrm>
            <a:off x="10566195" y="417042"/>
            <a:ext cx="804001" cy="80400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1478280" y="1320165"/>
            <a:ext cx="5554345" cy="521970"/>
          </a:xfrm>
          <a:prstGeom prst="rect">
            <a:avLst/>
          </a:prstGeom>
          <a:noFill/>
        </p:spPr>
        <p:txBody>
          <a:bodyPr wrap="square" rtlCol="0">
            <a:spAutoFit/>
          </a:bodyPr>
          <a:lstStyle/>
          <a:p>
            <a:r>
              <a:rPr lang="zh-CN" altLang="en-US" sz="2800"/>
              <a:t>选择程序设计语言的主要实用标准：</a:t>
            </a:r>
            <a:endParaRPr lang="en-US" altLang="zh-CN" sz="2800"/>
          </a:p>
        </p:txBody>
      </p:sp>
      <p:sp>
        <p:nvSpPr>
          <p:cNvPr id="3" name="文本框 2"/>
          <p:cNvSpPr txBox="1"/>
          <p:nvPr/>
        </p:nvSpPr>
        <p:spPr>
          <a:xfrm>
            <a:off x="1655445" y="2276475"/>
            <a:ext cx="4319270" cy="460375"/>
          </a:xfrm>
          <a:prstGeom prst="rect">
            <a:avLst/>
          </a:prstGeom>
          <a:noFill/>
        </p:spPr>
        <p:txBody>
          <a:bodyPr wrap="square" rtlCol="0">
            <a:spAutoFit/>
          </a:bodyPr>
          <a:lstStyle/>
          <a:p>
            <a:r>
              <a:rPr lang="en-US" sz="2400"/>
              <a:t>1</a:t>
            </a:r>
            <a:r>
              <a:rPr lang="zh-CN" altLang="en-US" sz="2400"/>
              <a:t>）</a:t>
            </a:r>
            <a:r>
              <a:rPr sz="2400"/>
              <a:t>系统用户的要求。</a:t>
            </a:r>
            <a:endParaRPr lang="zh-CN" altLang="en-US" sz="2400"/>
          </a:p>
        </p:txBody>
      </p:sp>
      <p:sp>
        <p:nvSpPr>
          <p:cNvPr id="20" name="文本框 19"/>
          <p:cNvSpPr txBox="1"/>
          <p:nvPr/>
        </p:nvSpPr>
        <p:spPr>
          <a:xfrm>
            <a:off x="6164580" y="2276475"/>
            <a:ext cx="3465195" cy="460375"/>
          </a:xfrm>
          <a:prstGeom prst="rect">
            <a:avLst/>
          </a:prstGeom>
          <a:noFill/>
        </p:spPr>
        <p:txBody>
          <a:bodyPr wrap="square" rtlCol="0">
            <a:spAutoFit/>
          </a:bodyPr>
          <a:lstStyle/>
          <a:p>
            <a:r>
              <a:rPr lang="zh-CN" altLang="en-US" sz="2400"/>
              <a:t>2）可以使用的编译程序。</a:t>
            </a:r>
          </a:p>
        </p:txBody>
      </p:sp>
      <p:sp>
        <p:nvSpPr>
          <p:cNvPr id="21" name="文本框 20"/>
          <p:cNvSpPr txBox="1"/>
          <p:nvPr/>
        </p:nvSpPr>
        <p:spPr>
          <a:xfrm>
            <a:off x="1656080" y="3321685"/>
            <a:ext cx="3602355" cy="460375"/>
          </a:xfrm>
          <a:prstGeom prst="rect">
            <a:avLst/>
          </a:prstGeom>
          <a:noFill/>
        </p:spPr>
        <p:txBody>
          <a:bodyPr wrap="square" rtlCol="0">
            <a:spAutoFit/>
          </a:bodyPr>
          <a:lstStyle/>
          <a:p>
            <a:r>
              <a:rPr lang="zh-CN" altLang="en-US" sz="2400"/>
              <a:t>3）可以得到的软件工具。</a:t>
            </a:r>
          </a:p>
        </p:txBody>
      </p:sp>
      <p:sp>
        <p:nvSpPr>
          <p:cNvPr id="22" name="文本框 21"/>
          <p:cNvSpPr txBox="1"/>
          <p:nvPr/>
        </p:nvSpPr>
        <p:spPr>
          <a:xfrm>
            <a:off x="6164580" y="3321685"/>
            <a:ext cx="4269105" cy="460375"/>
          </a:xfrm>
          <a:prstGeom prst="rect">
            <a:avLst/>
          </a:prstGeom>
          <a:noFill/>
        </p:spPr>
        <p:txBody>
          <a:bodyPr wrap="square" rtlCol="0">
            <a:spAutoFit/>
          </a:bodyPr>
          <a:lstStyle/>
          <a:p>
            <a:r>
              <a:rPr lang="en-US" altLang="zh-CN" sz="2400"/>
              <a:t>4</a:t>
            </a:r>
            <a:r>
              <a:rPr lang="zh-CN" altLang="en-US" sz="2400"/>
              <a:t>）工程规模。</a:t>
            </a:r>
          </a:p>
        </p:txBody>
      </p:sp>
      <p:sp>
        <p:nvSpPr>
          <p:cNvPr id="23" name="文本框 22"/>
          <p:cNvSpPr txBox="1"/>
          <p:nvPr/>
        </p:nvSpPr>
        <p:spPr>
          <a:xfrm>
            <a:off x="1656080" y="4337685"/>
            <a:ext cx="3688715" cy="460375"/>
          </a:xfrm>
          <a:prstGeom prst="rect">
            <a:avLst/>
          </a:prstGeom>
          <a:noFill/>
        </p:spPr>
        <p:txBody>
          <a:bodyPr wrap="square" rtlCol="0">
            <a:spAutoFit/>
          </a:bodyPr>
          <a:lstStyle/>
          <a:p>
            <a:r>
              <a:rPr lang="en-US" altLang="zh-CN" sz="2400"/>
              <a:t>5</a:t>
            </a:r>
            <a:r>
              <a:rPr lang="zh-CN" altLang="en-US" sz="2400"/>
              <a:t>）程序员的知识。</a:t>
            </a:r>
          </a:p>
        </p:txBody>
      </p:sp>
      <p:sp>
        <p:nvSpPr>
          <p:cNvPr id="24" name="文本框 23"/>
          <p:cNvSpPr txBox="1"/>
          <p:nvPr/>
        </p:nvSpPr>
        <p:spPr>
          <a:xfrm>
            <a:off x="6164580" y="4337685"/>
            <a:ext cx="3755390" cy="460375"/>
          </a:xfrm>
          <a:prstGeom prst="rect">
            <a:avLst/>
          </a:prstGeom>
          <a:noFill/>
        </p:spPr>
        <p:txBody>
          <a:bodyPr wrap="square" rtlCol="0">
            <a:spAutoFit/>
          </a:bodyPr>
          <a:lstStyle/>
          <a:p>
            <a:r>
              <a:rPr lang="en-US" altLang="zh-CN" sz="2400"/>
              <a:t>6</a:t>
            </a:r>
            <a:r>
              <a:rPr lang="zh-CN" altLang="en-US" sz="2400"/>
              <a:t>）软件可移植性要求。</a:t>
            </a:r>
          </a:p>
        </p:txBody>
      </p:sp>
      <p:sp>
        <p:nvSpPr>
          <p:cNvPr id="25" name="文本框 24"/>
          <p:cNvSpPr txBox="1"/>
          <p:nvPr/>
        </p:nvSpPr>
        <p:spPr>
          <a:xfrm>
            <a:off x="1656080" y="5403215"/>
            <a:ext cx="3009265" cy="460375"/>
          </a:xfrm>
          <a:prstGeom prst="rect">
            <a:avLst/>
          </a:prstGeom>
          <a:noFill/>
        </p:spPr>
        <p:txBody>
          <a:bodyPr wrap="square" rtlCol="0">
            <a:spAutoFit/>
          </a:bodyPr>
          <a:lstStyle/>
          <a:p>
            <a:r>
              <a:rPr lang="en-US" altLang="zh-CN" sz="2400"/>
              <a:t>7</a:t>
            </a:r>
            <a:r>
              <a:rPr lang="zh-CN" altLang="en-US" sz="2400"/>
              <a:t>）软件的应用领域。</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椭圆 5"/>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1269667" y="205961"/>
            <a:ext cx="2388524" cy="707886"/>
          </a:xfrm>
          <a:prstGeom prst="rect">
            <a:avLst/>
          </a:prstGeom>
          <a:noFill/>
        </p:spPr>
        <p:txBody>
          <a:bodyPr wrap="square" rtlCol="0">
            <a:spAutoFit/>
          </a:bodyPr>
          <a:lstStyle/>
          <a:p>
            <a:r>
              <a:rPr lang="en-US" altLang="zh-CN" sz="4000" dirty="0">
                <a:solidFill>
                  <a:schemeClr val="tx1">
                    <a:lumMod val="75000"/>
                    <a:lumOff val="25000"/>
                  </a:schemeClr>
                </a:solidFill>
                <a:cs typeface="+mn-ea"/>
                <a:sym typeface="+mn-lt"/>
              </a:rPr>
              <a:t>Part one</a:t>
            </a:r>
          </a:p>
        </p:txBody>
      </p:sp>
      <p:grpSp>
        <p:nvGrpSpPr>
          <p:cNvPr id="12" name="组合 11"/>
          <p:cNvGrpSpPr/>
          <p:nvPr/>
        </p:nvGrpSpPr>
        <p:grpSpPr>
          <a:xfrm>
            <a:off x="1882813" y="2027836"/>
            <a:ext cx="3272128" cy="3272128"/>
            <a:chOff x="1269667" y="1823914"/>
            <a:chExt cx="4093043" cy="4093043"/>
          </a:xfrm>
        </p:grpSpPr>
        <p:sp>
          <p:nvSpPr>
            <p:cNvPr id="9" name="椭圆 8"/>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矩形 10"/>
          <p:cNvSpPr/>
          <p:nvPr/>
        </p:nvSpPr>
        <p:spPr>
          <a:xfrm>
            <a:off x="4654151" y="3074758"/>
            <a:ext cx="4093044" cy="991870"/>
          </a:xfrm>
          <a:prstGeom prst="rect">
            <a:avLst/>
          </a:prstGeom>
        </p:spPr>
        <p:txBody>
          <a:bodyPr wrap="square" lIns="68580" tIns="34290" rIns="68580" bIns="34290">
            <a:spAutoFit/>
          </a:bodyPr>
          <a:lstStyle/>
          <a:p>
            <a:pPr>
              <a:defRPr/>
            </a:pPr>
            <a:r>
              <a:rPr lang="zh-CN" sz="6000" b="1" spc="225" dirty="0">
                <a:solidFill>
                  <a:srgbClr val="292929"/>
                </a:solidFill>
                <a:cs typeface="+mn-ea"/>
                <a:sym typeface="+mn-lt"/>
              </a:rPr>
              <a:t>编码风格</a:t>
            </a:r>
          </a:p>
        </p:txBody>
      </p:sp>
      <p:sp>
        <p:nvSpPr>
          <p:cNvPr id="13" name="文本框 12"/>
          <p:cNvSpPr txBox="1"/>
          <p:nvPr/>
        </p:nvSpPr>
        <p:spPr>
          <a:xfrm>
            <a:off x="1733550" y="3063240"/>
            <a:ext cx="2492375" cy="1014730"/>
          </a:xfrm>
          <a:prstGeom prst="rect">
            <a:avLst/>
          </a:prstGeom>
          <a:noFill/>
        </p:spPr>
        <p:txBody>
          <a:bodyPr wrap="square" rtlCol="0">
            <a:spAutoFit/>
          </a:bodyPr>
          <a:lstStyle/>
          <a:p>
            <a:pPr algn="ctr"/>
            <a:r>
              <a:rPr lang="en-US" altLang="zh-CN" sz="6000" dirty="0">
                <a:solidFill>
                  <a:schemeClr val="tx1">
                    <a:lumMod val="75000"/>
                    <a:lumOff val="25000"/>
                  </a:schemeClr>
                </a:solidFill>
                <a:cs typeface="+mn-ea"/>
                <a:sym typeface="+mn-lt"/>
              </a:rPr>
              <a:t>7.1.2</a:t>
            </a:r>
          </a:p>
        </p:txBody>
      </p:sp>
      <p:sp>
        <p:nvSpPr>
          <p:cNvPr id="2" name="文本框 1"/>
          <p:cNvSpPr txBox="1"/>
          <p:nvPr/>
        </p:nvSpPr>
        <p:spPr>
          <a:xfrm>
            <a:off x="5864225" y="5977890"/>
            <a:ext cx="6158230" cy="645160"/>
          </a:xfrm>
          <a:prstGeom prst="rect">
            <a:avLst/>
          </a:prstGeom>
          <a:noFill/>
        </p:spPr>
        <p:txBody>
          <a:bodyPr wrap="square" rtlCol="0">
            <a:spAutoFit/>
          </a:bodyPr>
          <a:lstStyle/>
          <a:p>
            <a:r>
              <a:rPr lang="zh-CN" altLang="en-US"/>
              <a:t>源程序代码的逻辑简明清晰、易读易懂是好程序的一个重要标准，为了做到这一点，应该遵循下述规则。</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1"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68055" y="298926"/>
            <a:ext cx="347980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1. </a:t>
            </a:r>
            <a:r>
              <a:rPr lang="zh-CN" altLang="en-US" sz="3200" dirty="0">
                <a:solidFill>
                  <a:schemeClr val="tx1">
                    <a:lumMod val="75000"/>
                    <a:lumOff val="25000"/>
                  </a:schemeClr>
                </a:solidFill>
                <a:cs typeface="+mn-ea"/>
                <a:sym typeface="+mn-lt"/>
              </a:rPr>
              <a:t>程序内部的文档</a:t>
            </a:r>
          </a:p>
        </p:txBody>
      </p:sp>
      <p:sp>
        <p:nvSpPr>
          <p:cNvPr id="9" name="TextBox 7"/>
          <p:cNvSpPr txBox="1"/>
          <p:nvPr/>
        </p:nvSpPr>
        <p:spPr>
          <a:xfrm>
            <a:off x="1238250" y="1510030"/>
            <a:ext cx="10050145" cy="460375"/>
          </a:xfrm>
          <a:prstGeom prst="rect">
            <a:avLst/>
          </a:prstGeom>
          <a:noFill/>
        </p:spPr>
        <p:txBody>
          <a:bodyPr wrap="square" rtlCol="0">
            <a:spAutoFit/>
          </a:bodyPr>
          <a:lstStyle/>
          <a:p>
            <a:r>
              <a:rPr lang="zh-CN" altLang="en-US" sz="2400" dirty="0">
                <a:solidFill>
                  <a:schemeClr val="tx1"/>
                </a:solidFill>
                <a:cs typeface="+mn-ea"/>
                <a:sym typeface="+mn-lt"/>
              </a:rPr>
              <a:t>所谓</a:t>
            </a:r>
            <a:r>
              <a:rPr lang="zh-CN" altLang="en-US" sz="2400" dirty="0">
                <a:solidFill>
                  <a:schemeClr val="accent4">
                    <a:lumMod val="75000"/>
                  </a:schemeClr>
                </a:solidFill>
                <a:cs typeface="+mn-ea"/>
                <a:sym typeface="+mn-lt"/>
              </a:rPr>
              <a:t>程序内部的文档</a:t>
            </a:r>
            <a:r>
              <a:rPr lang="zh-CN" altLang="en-US" sz="2400" dirty="0">
                <a:solidFill>
                  <a:schemeClr val="tx1"/>
                </a:solidFill>
                <a:cs typeface="+mn-ea"/>
                <a:sym typeface="+mn-lt"/>
              </a:rPr>
              <a:t>包括恰当的</a:t>
            </a:r>
            <a:r>
              <a:rPr lang="zh-CN" altLang="en-US" sz="2400" dirty="0">
                <a:solidFill>
                  <a:schemeClr val="accent1">
                    <a:lumMod val="75000"/>
                  </a:schemeClr>
                </a:solidFill>
                <a:cs typeface="+mn-ea"/>
                <a:sym typeface="+mn-lt"/>
              </a:rPr>
              <a:t>标识符</a:t>
            </a:r>
            <a:r>
              <a:rPr lang="zh-CN" altLang="en-US" sz="2400" dirty="0">
                <a:solidFill>
                  <a:schemeClr val="tx1"/>
                </a:solidFill>
                <a:cs typeface="+mn-ea"/>
                <a:sym typeface="+mn-lt"/>
              </a:rPr>
              <a:t>、适当的</a:t>
            </a:r>
            <a:r>
              <a:rPr lang="zh-CN" altLang="en-US" sz="2400" dirty="0">
                <a:solidFill>
                  <a:schemeClr val="accent1">
                    <a:lumMod val="75000"/>
                  </a:schemeClr>
                </a:solidFill>
                <a:cs typeface="+mn-ea"/>
                <a:sym typeface="+mn-lt"/>
              </a:rPr>
              <a:t>注解</a:t>
            </a:r>
            <a:r>
              <a:rPr lang="zh-CN" altLang="en-US" sz="2400" dirty="0">
                <a:solidFill>
                  <a:schemeClr val="tx1"/>
                </a:solidFill>
                <a:cs typeface="+mn-ea"/>
                <a:sym typeface="+mn-lt"/>
              </a:rPr>
              <a:t>和程序的</a:t>
            </a:r>
            <a:r>
              <a:rPr lang="zh-CN" altLang="en-US" sz="2400" dirty="0">
                <a:solidFill>
                  <a:schemeClr val="accent1">
                    <a:lumMod val="75000"/>
                  </a:schemeClr>
                </a:solidFill>
                <a:cs typeface="+mn-ea"/>
                <a:sym typeface="+mn-lt"/>
              </a:rPr>
              <a:t>视觉组织</a:t>
            </a:r>
            <a:r>
              <a:rPr lang="zh-CN" altLang="en-US" sz="2400" dirty="0">
                <a:solidFill>
                  <a:schemeClr val="tx1"/>
                </a:solidFill>
                <a:cs typeface="+mn-ea"/>
                <a:sym typeface="+mn-lt"/>
              </a:rPr>
              <a:t>等</a:t>
            </a:r>
            <a:r>
              <a:rPr lang="zh-CN" altLang="en-US" sz="2400" dirty="0">
                <a:solidFill>
                  <a:schemeClr val="tx1">
                    <a:lumMod val="75000"/>
                    <a:lumOff val="25000"/>
                  </a:schemeClr>
                </a:solidFill>
                <a:cs typeface="+mn-ea"/>
                <a:sym typeface="+mn-lt"/>
              </a:rPr>
              <a:t>。</a:t>
            </a:r>
          </a:p>
        </p:txBody>
      </p:sp>
      <p:sp>
        <p:nvSpPr>
          <p:cNvPr id="2" name="文本框 1"/>
          <p:cNvSpPr txBox="1"/>
          <p:nvPr/>
        </p:nvSpPr>
        <p:spPr>
          <a:xfrm>
            <a:off x="1238250" y="2459990"/>
            <a:ext cx="10049510" cy="1938020"/>
          </a:xfrm>
          <a:prstGeom prst="rect">
            <a:avLst/>
          </a:prstGeom>
          <a:noFill/>
        </p:spPr>
        <p:txBody>
          <a:bodyPr wrap="square" rtlCol="0">
            <a:spAutoFit/>
          </a:bodyPr>
          <a:lstStyle/>
          <a:p>
            <a:r>
              <a:rPr lang="zh-CN" altLang="en-US" sz="2400"/>
              <a:t>选取含义鲜明的名字，使它能正确地提示程序对象所代表的实体，这对于帮助阅读者理解程序是很重要的。如果使用缩写，那么缩写规则则应该一致，并且应该给每个名字加注解。</a:t>
            </a:r>
          </a:p>
          <a:p>
            <a:r>
              <a:rPr lang="zh-CN" altLang="en-US" sz="2400"/>
              <a:t>（注解是程序员和程序读者通信的重要手段，正确的注解非常有助于对程序的理解）</a:t>
            </a:r>
          </a:p>
        </p:txBody>
      </p:sp>
      <p:sp>
        <p:nvSpPr>
          <p:cNvPr id="3" name="文本框 2"/>
          <p:cNvSpPr txBox="1"/>
          <p:nvPr/>
        </p:nvSpPr>
        <p:spPr>
          <a:xfrm>
            <a:off x="1238250" y="4801235"/>
            <a:ext cx="10049510" cy="829945"/>
          </a:xfrm>
          <a:prstGeom prst="rect">
            <a:avLst/>
          </a:prstGeom>
          <a:noFill/>
        </p:spPr>
        <p:txBody>
          <a:bodyPr wrap="square" rtlCol="0">
            <a:spAutoFit/>
          </a:bodyPr>
          <a:lstStyle/>
          <a:p>
            <a:r>
              <a:rPr lang="zh-CN" altLang="en-US" sz="2400"/>
              <a:t>程序清单的布局对于程序的可读性也有很大影响，应该利用适当的接替形式使程序的层次结构清晰明显。</a:t>
            </a:r>
          </a:p>
        </p:txBody>
      </p:sp>
      <p:sp>
        <p:nvSpPr>
          <p:cNvPr id="17" name="Freeform 84"/>
          <p:cNvSpPr>
            <a:spLocks noEditPoints="1"/>
          </p:cNvSpPr>
          <p:nvPr/>
        </p:nvSpPr>
        <p:spPr bwMode="auto">
          <a:xfrm>
            <a:off x="678815" y="1510030"/>
            <a:ext cx="450850" cy="393700"/>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15" name="Freeform 84"/>
          <p:cNvSpPr>
            <a:spLocks noEditPoints="1"/>
          </p:cNvSpPr>
          <p:nvPr/>
        </p:nvSpPr>
        <p:spPr bwMode="auto">
          <a:xfrm>
            <a:off x="678815" y="4801235"/>
            <a:ext cx="450850" cy="393700"/>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16" name="Freeform 84"/>
          <p:cNvSpPr>
            <a:spLocks noEditPoints="1"/>
          </p:cNvSpPr>
          <p:nvPr/>
        </p:nvSpPr>
        <p:spPr bwMode="auto">
          <a:xfrm>
            <a:off x="678815" y="2459990"/>
            <a:ext cx="450850" cy="393700"/>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zh-CN" altLang="en-US">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述职"/>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407,&quot;width&quot;:1320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dh3yr2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2810</Words>
  <Application>Microsoft Office PowerPoint</Application>
  <PresentationFormat>宽屏</PresentationFormat>
  <Paragraphs>168</Paragraphs>
  <Slides>26</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Gill Sans</vt:lpstr>
      <vt:lpstr>等线</vt:lpstr>
      <vt:lpstr>方正粗谭黑简体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谢 子文</cp:lastModifiedBy>
  <cp:revision>44</cp:revision>
  <dcterms:created xsi:type="dcterms:W3CDTF">2020-12-14T00:26:00Z</dcterms:created>
  <dcterms:modified xsi:type="dcterms:W3CDTF">2020-12-14T15:40:14Z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