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606" r:id="rId2"/>
    <p:sldId id="640" r:id="rId3"/>
    <p:sldId id="570" r:id="rId4"/>
    <p:sldId id="405" r:id="rId5"/>
    <p:sldId id="620" r:id="rId6"/>
    <p:sldId id="629" r:id="rId7"/>
    <p:sldId id="608" r:id="rId8"/>
    <p:sldId id="610" r:id="rId9"/>
    <p:sldId id="617" r:id="rId10"/>
    <p:sldId id="623" r:id="rId11"/>
    <p:sldId id="637" r:id="rId12"/>
    <p:sldId id="639" r:id="rId13"/>
    <p:sldId id="621" r:id="rId14"/>
    <p:sldId id="632" r:id="rId15"/>
    <p:sldId id="622" r:id="rId16"/>
    <p:sldId id="624" r:id="rId17"/>
    <p:sldId id="638" r:id="rId18"/>
    <p:sldId id="633" r:id="rId19"/>
    <p:sldId id="644" r:id="rId20"/>
    <p:sldId id="643" r:id="rId21"/>
    <p:sldId id="631" r:id="rId22"/>
    <p:sldId id="635" r:id="rId23"/>
    <p:sldId id="645" r:id="rId24"/>
    <p:sldId id="6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32735D"/>
    <a:srgbClr val="4AA40C"/>
    <a:srgbClr val="224E3F"/>
    <a:srgbClr val="245343"/>
    <a:srgbClr val="FF6D6D"/>
    <a:srgbClr val="163629"/>
    <a:srgbClr val="FFFFFF"/>
    <a:srgbClr val="DF661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FC08-A47B-4094-A792-5A895B31247D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098D-404B-4D21-B769-3031EF02FE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512F-DFD7-4821-B034-426BBC276FC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55B6B-7808-4B5A-BB24-BCECE80666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hyperlink" Target="http://www.woshipm.com/evaluating/1053804.html" TargetMode="Externa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9da20e7af94f" TargetMode="External"/><Relationship Id="rId7" Type="http://schemas.openxmlformats.org/officeDocument/2006/relationships/hyperlink" Target="https://blog.csdn.net/qq38969070/article/details/807052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csdn.net/qq_36667170/article/details/79085301?depth_1-utm_source=distribute.pc_relevant.none-task&amp;utm_source=distribute.pc_relevant.none-task" TargetMode="External"/><Relationship Id="rId5" Type="http://schemas.openxmlformats.org/officeDocument/2006/relationships/hyperlink" Target="https://blog.csdn.net/jackieleewelas/article/details/89303306" TargetMode="External"/><Relationship Id="rId4" Type="http://schemas.openxmlformats.org/officeDocument/2006/relationships/hyperlink" Target="https://www.jianshu.com/p/2ec678ba1d5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1882" y="-1"/>
            <a:ext cx="54718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" name="PA_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110978" y="1401784"/>
            <a:ext cx="5081245" cy="469990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3"/>
            </p:custDataLst>
          </p:nvPr>
        </p:nvSpPr>
        <p:spPr>
          <a:xfrm>
            <a:off x="4753391" y="2259657"/>
            <a:ext cx="8195956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53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7" name="PA_文本框 10"/>
          <p:cNvSpPr txBox="1"/>
          <p:nvPr>
            <p:custDataLst>
              <p:tags r:id="rId4"/>
            </p:custDataLst>
          </p:nvPr>
        </p:nvSpPr>
        <p:spPr>
          <a:xfrm>
            <a:off x="5123725" y="3680007"/>
            <a:ext cx="7783332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组长：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谢子文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组员：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黄馨 梁泽生</a:t>
            </a:r>
          </a:p>
        </p:txBody>
      </p:sp>
      <p:sp>
        <p:nvSpPr>
          <p:cNvPr id="8" name="PA_文本框 54"/>
          <p:cNvSpPr txBox="1"/>
          <p:nvPr>
            <p:custDataLst>
              <p:tags r:id="rId5"/>
            </p:custDataLst>
          </p:nvPr>
        </p:nvSpPr>
        <p:spPr>
          <a:xfrm>
            <a:off x="8466243" y="4083543"/>
            <a:ext cx="770253" cy="451267"/>
          </a:xfrm>
          <a:prstGeom prst="rect">
            <a:avLst/>
          </a:prstGeom>
          <a:noFill/>
        </p:spPr>
        <p:txBody>
          <a:bodyPr wrap="none" lIns="121846" tIns="60923" rIns="121846" bIns="60923" rtlCol="0">
            <a:spAutoFit/>
          </a:bodyPr>
          <a:lstStyle/>
          <a:p>
            <a:pPr algn="ctr"/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G18</a:t>
            </a:r>
          </a:p>
        </p:txBody>
      </p:sp>
      <p:grpSp>
        <p:nvGrpSpPr>
          <p:cNvPr id="9" name="PA_组合 25"/>
          <p:cNvGrpSpPr/>
          <p:nvPr>
            <p:custDataLst>
              <p:tags r:id="rId6"/>
            </p:custDataLst>
          </p:nvPr>
        </p:nvGrpSpPr>
        <p:grpSpPr>
          <a:xfrm>
            <a:off x="7009442" y="4683950"/>
            <a:ext cx="3770758" cy="306785"/>
            <a:chOff x="3153258" y="4604579"/>
            <a:chExt cx="2655192" cy="216024"/>
          </a:xfrm>
          <a:solidFill>
            <a:srgbClr val="51B3CD"/>
          </a:solidFill>
        </p:grpSpPr>
        <p:sp>
          <p:nvSpPr>
            <p:cNvPr id="10" name="圆角矩形 62"/>
            <p:cNvSpPr/>
            <p:nvPr/>
          </p:nvSpPr>
          <p:spPr>
            <a:xfrm>
              <a:off x="3153258" y="4604579"/>
              <a:ext cx="1313614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汇报人：谢子文</a:t>
              </a:r>
            </a:p>
          </p:txBody>
        </p:sp>
        <p:sp>
          <p:nvSpPr>
            <p:cNvPr id="11" name="圆角矩形 63"/>
            <p:cNvSpPr/>
            <p:nvPr/>
          </p:nvSpPr>
          <p:spPr>
            <a:xfrm>
              <a:off x="4565754" y="4604579"/>
              <a:ext cx="1242696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cxnSp>
        <p:nvCxnSpPr>
          <p:cNvPr id="12" name="PA_直接连接符 11"/>
          <p:cNvCxnSpPr/>
          <p:nvPr>
            <p:custDataLst>
              <p:tags r:id="rId7"/>
            </p:custDataLst>
          </p:nvPr>
        </p:nvCxnSpPr>
        <p:spPr>
          <a:xfrm flipH="1">
            <a:off x="9305570" y="4305993"/>
            <a:ext cx="2305608" cy="76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A_直接连接符 12"/>
          <p:cNvCxnSpPr/>
          <p:nvPr>
            <p:custDataLst>
              <p:tags r:id="rId8"/>
            </p:custDataLst>
          </p:nvPr>
        </p:nvCxnSpPr>
        <p:spPr>
          <a:xfrm flipH="1" flipV="1">
            <a:off x="5833574" y="4305993"/>
            <a:ext cx="2512131" cy="8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06236" y="3213874"/>
            <a:ext cx="177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微信小程序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/>
          <p:nvPr/>
        </p:nvSpPr>
        <p:spPr>
          <a:xfrm>
            <a:off x="7481929" y="2768356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蒸笼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统计总览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7481929" y="3428999"/>
            <a:ext cx="4387686" cy="2110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这是蒸笼，你可以在这里总览你的成果。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早期的迭代版本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中先暂时实现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</a:t>
            </a:r>
            <a:r>
              <a:rPr lang="en-US" altLang="zh-CN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中这种简单的统计数据（时间总和以及成功与失败的个数统计）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后期将会实现类似</a:t>
            </a:r>
            <a:r>
              <a:rPr lang="en-US" altLang="zh-CN" sz="1800" dirty="0">
                <a:solidFill>
                  <a:srgbClr val="00B05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里的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功能。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（对</a:t>
            </a:r>
            <a:r>
              <a:rPr lang="en-US" altLang="zh-CN" sz="1800" dirty="0">
                <a:solidFill>
                  <a:srgbClr val="00B050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不清楚的同学可见下一张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ppt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）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53" y="739768"/>
            <a:ext cx="2977067" cy="5518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1" y="809640"/>
            <a:ext cx="2788642" cy="5378462"/>
          </a:xfrm>
          <a:prstGeom prst="rect">
            <a:avLst/>
          </a:pr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407"/>
          <p:cNvGrpSpPr/>
          <p:nvPr/>
        </p:nvGrpSpPr>
        <p:grpSpPr>
          <a:xfrm>
            <a:off x="6807770" y="2768356"/>
            <a:ext cx="581970" cy="582148"/>
            <a:chOff x="8876381" y="3510900"/>
            <a:chExt cx="720966" cy="720966"/>
          </a:xfrm>
        </p:grpSpPr>
        <p:sp>
          <p:nvSpPr>
            <p:cNvPr id="16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44161" y="6257973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图</a:t>
            </a:r>
            <a:r>
              <a:rPr lang="en-US" altLang="zh-CN" dirty="0"/>
              <a:t>1-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8663" y="6238239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图</a:t>
            </a:r>
            <a:r>
              <a:rPr lang="en-US" altLang="zh-CN" dirty="0"/>
              <a:t>2-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12370" r="18503" b="12372"/>
          <a:stretch>
            <a:fillRect/>
          </a:stretch>
        </p:blipFill>
        <p:spPr>
          <a:xfrm>
            <a:off x="5269907" y="2617946"/>
            <a:ext cx="6651984" cy="4057736"/>
          </a:xfrm>
          <a:prstGeom prst="rect">
            <a:avLst/>
          </a:prstGeom>
        </p:spPr>
      </p:pic>
      <p:sp>
        <p:nvSpPr>
          <p:cNvPr id="5" name="Text Placeholder 5"/>
          <p:cNvSpPr txBox="1"/>
          <p:nvPr/>
        </p:nvSpPr>
        <p:spPr>
          <a:xfrm>
            <a:off x="844334" y="660198"/>
            <a:ext cx="5883700" cy="365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Forest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</a:t>
            </a:r>
            <a:r>
              <a:rPr lang="en-US" altLang="zh-CN" sz="2400" b="1" dirty="0">
                <a:solidFill>
                  <a:schemeClr val="accent6"/>
                </a:solidFill>
                <a:latin typeface="Arial Black" panose="020B0A04020102020204" pitchFamily="34" charset="0"/>
                <a:ea typeface="新宋体" panose="02010609030101010101" pitchFamily="49" charset="-122"/>
              </a:rPr>
              <a:t>Forest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里，用户种植的每一棵树都会被安置在这个森林里。</a:t>
            </a:r>
            <a:endParaRPr lang="en-US" altLang="zh-CN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专注包子</a:t>
            </a:r>
            <a:r>
              <a:rPr lang="zh-CN" altLang="en-US" sz="24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小程序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中将会有一个类似的功能，叫做</a:t>
            </a:r>
            <a:r>
              <a:rPr lang="zh-CN" altLang="en-US" sz="2400" b="1" dirty="0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蒸笼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，这里将会放置你所做的每一个包子，包括</a:t>
            </a:r>
            <a:r>
              <a:rPr lang="zh-CN" altLang="en-US" sz="2400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完成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的和</a:t>
            </a:r>
            <a:r>
              <a:rPr lang="zh-CN" altLang="en-US" sz="2400" b="1" dirty="0">
                <a:solidFill>
                  <a:srgbClr val="FF6D6D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没完成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的，就如同</a:t>
            </a:r>
            <a:r>
              <a:rPr lang="zh-CN" altLang="en-US" sz="2400" b="1" dirty="0">
                <a:solidFill>
                  <a:schemeClr val="accent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森林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里</a:t>
            </a:r>
            <a:r>
              <a:rPr lang="zh-CN" altLang="en-US" sz="2400" b="1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成熟的树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en-US" sz="2400" b="1" dirty="0">
                <a:solidFill>
                  <a:srgbClr val="FF6D6D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枯死的树</a:t>
            </a:r>
            <a:r>
              <a:rPr lang="zh-CN" altLang="en-US" sz="2400" b="1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2400" b="1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14B22E-BE88-4320-B3FB-516E149AE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36406"/>
              </p:ext>
            </p:extLst>
          </p:nvPr>
        </p:nvGraphicFramePr>
        <p:xfrm>
          <a:off x="6096000" y="1045632"/>
          <a:ext cx="4842936" cy="47667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74378482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53937610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28724178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89447698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618907644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4160242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34048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349200126"/>
                    </a:ext>
                  </a:extLst>
                </a:gridCol>
              </a:tblGrid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7712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6176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5919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121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9731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049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02408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55223"/>
                  </a:ext>
                </a:extLst>
              </a:tr>
            </a:tbl>
          </a:graphicData>
        </a:graphic>
      </p:graphicFrame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2F38C65-E615-4745-8107-F02CD67A8C5C}"/>
              </a:ext>
            </a:extLst>
          </p:cNvPr>
          <p:cNvSpPr txBox="1"/>
          <p:nvPr/>
        </p:nvSpPr>
        <p:spPr>
          <a:xfrm>
            <a:off x="1253064" y="2202333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简单的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蒸笼</a:t>
            </a:r>
            <a:endParaRPr lang="en-US" altLang="zh-CN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A3814C9-C94B-491D-A321-8FA844A93374}"/>
              </a:ext>
            </a:extLst>
          </p:cNvPr>
          <p:cNvSpPr txBox="1"/>
          <p:nvPr/>
        </p:nvSpPr>
        <p:spPr>
          <a:xfrm>
            <a:off x="1253064" y="2862976"/>
            <a:ext cx="4211238" cy="2166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这是蒸笼，你可以在这里总览你的成果。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后期的迭代版本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中大概会实现如右图所示的表格状蒸笼，系统将用户做成的食品按序或者随机地摆放在表格中。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C32C7D-8B65-45D7-8BE2-DFE2549747DD}"/>
              </a:ext>
            </a:extLst>
          </p:cNvPr>
          <p:cNvSpPr txBox="1"/>
          <p:nvPr/>
        </p:nvSpPr>
        <p:spPr>
          <a:xfrm>
            <a:off x="7863840" y="6018415"/>
            <a:ext cx="189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表格状蒸笼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72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07"/>
          <p:cNvGrpSpPr/>
          <p:nvPr/>
        </p:nvGrpSpPr>
        <p:grpSpPr>
          <a:xfrm>
            <a:off x="7064605" y="2406977"/>
            <a:ext cx="581970" cy="582148"/>
            <a:chOff x="8876381" y="3510900"/>
            <a:chExt cx="720966" cy="720966"/>
          </a:xfrm>
        </p:grpSpPr>
        <p:sp>
          <p:nvSpPr>
            <p:cNvPr id="21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23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25" name="Text Placeholder 7"/>
          <p:cNvSpPr txBox="1"/>
          <p:nvPr/>
        </p:nvSpPr>
        <p:spPr>
          <a:xfrm>
            <a:off x="7799172" y="2406977"/>
            <a:ext cx="3621959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菜单栏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7799172" y="3067621"/>
            <a:ext cx="4211238" cy="163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</a:t>
            </a:r>
            <a:r>
              <a:rPr lang="zh-CN" altLang="en-US" sz="1800" b="1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菜单栏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，将采用侧边划入的动效，这是小程序更多丰富内容的入口。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蒸笼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时间历程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标签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成就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商店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以及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None/>
            </a:pP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82E0E2-CA75-4132-B7B3-EAAD04246E3E}"/>
              </a:ext>
            </a:extLst>
          </p:cNvPr>
          <p:cNvGrpSpPr/>
          <p:nvPr/>
        </p:nvGrpSpPr>
        <p:grpSpPr>
          <a:xfrm>
            <a:off x="1081251" y="593766"/>
            <a:ext cx="5334329" cy="5493912"/>
            <a:chOff x="770869" y="440773"/>
            <a:chExt cx="6044408" cy="622523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098" y="440773"/>
              <a:ext cx="3391179" cy="622523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869" y="861712"/>
              <a:ext cx="2590920" cy="5383356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42B0DD9-8060-451F-B2BF-F67AAA260AB9}"/>
              </a:ext>
            </a:extLst>
          </p:cNvPr>
          <p:cNvSpPr txBox="1"/>
          <p:nvPr/>
        </p:nvSpPr>
        <p:spPr>
          <a:xfrm>
            <a:off x="1310124" y="5991290"/>
            <a:ext cx="1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Forest</a:t>
            </a:r>
            <a:r>
              <a:rPr lang="zh-CN" altLang="en-US" dirty="0"/>
              <a:t>的菜单栏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437B75-2864-432E-ADFC-15E0790C30C0}"/>
              </a:ext>
            </a:extLst>
          </p:cNvPr>
          <p:cNvSpPr txBox="1"/>
          <p:nvPr/>
        </p:nvSpPr>
        <p:spPr>
          <a:xfrm>
            <a:off x="4157124" y="6087678"/>
            <a:ext cx="167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原型设计图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B332D11-1FAA-4D34-81DA-A6543AAE8966}"/>
              </a:ext>
            </a:extLst>
          </p:cNvPr>
          <p:cNvGrpSpPr/>
          <p:nvPr/>
        </p:nvGrpSpPr>
        <p:grpSpPr>
          <a:xfrm>
            <a:off x="1140346" y="2589457"/>
            <a:ext cx="4346978" cy="2665290"/>
            <a:chOff x="6817939" y="2491798"/>
            <a:chExt cx="4346978" cy="2665290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542958" y="2491798"/>
              <a:ext cx="3621959" cy="1170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时间历程</a:t>
              </a:r>
              <a:endPara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过去的时间做了哪些事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542958" y="3662396"/>
              <a:ext cx="3621959" cy="149469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这里会有一条时间轴，你可以一直向下浏览。这条时间轴将会从你制作的第一个包子开始，记录每一次专注。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grpSp>
          <p:nvGrpSpPr>
            <p:cNvPr id="17" name="Group 407"/>
            <p:cNvGrpSpPr/>
            <p:nvPr/>
          </p:nvGrpSpPr>
          <p:grpSpPr>
            <a:xfrm>
              <a:off x="6817939" y="2491798"/>
              <a:ext cx="581970" cy="582148"/>
              <a:chOff x="8876381" y="3510900"/>
              <a:chExt cx="720966" cy="720966"/>
            </a:xfrm>
          </p:grpSpPr>
          <p:sp>
            <p:nvSpPr>
              <p:cNvPr id="18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20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E5A4F78-ECA2-4AFB-89ED-95F0056B75A0}"/>
              </a:ext>
            </a:extLst>
          </p:cNvPr>
          <p:cNvGrpSpPr/>
          <p:nvPr/>
        </p:nvGrpSpPr>
        <p:grpSpPr>
          <a:xfrm>
            <a:off x="6192982" y="330205"/>
            <a:ext cx="5065266" cy="6197589"/>
            <a:chOff x="806335" y="297036"/>
            <a:chExt cx="5065266" cy="61975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335" y="855107"/>
              <a:ext cx="2319132" cy="481864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5467" y="297036"/>
              <a:ext cx="2746134" cy="5705857"/>
            </a:xfrm>
            <a:prstGeom prst="rect">
              <a:avLst/>
            </a:prstGeom>
            <a:effectLst>
              <a:outerShdw blurRad="254000" dist="38100" dir="10800000" algn="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842084B-600C-42FC-AC57-63CAFD167A75}"/>
                </a:ext>
              </a:extLst>
            </p:cNvPr>
            <p:cNvSpPr txBox="1"/>
            <p:nvPr/>
          </p:nvSpPr>
          <p:spPr>
            <a:xfrm>
              <a:off x="1687485" y="6125293"/>
              <a:ext cx="359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Forest</a:t>
              </a:r>
              <a:r>
                <a:rPr lang="en-US" altLang="zh-CN" dirty="0"/>
                <a:t> APP</a:t>
              </a:r>
              <a:r>
                <a:rPr lang="zh-CN" altLang="en-US" dirty="0"/>
                <a:t>中的</a:t>
              </a:r>
              <a:r>
                <a:rPr lang="zh-CN" altLang="en-US" b="1" dirty="0">
                  <a:solidFill>
                    <a:schemeClr val="accent1"/>
                  </a:solidFill>
                </a:rPr>
                <a:t>时间历程</a:t>
              </a:r>
              <a:r>
                <a:rPr lang="zh-CN" altLang="en-US" dirty="0"/>
                <a:t>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75ED90D-C6AE-4C92-8B91-F11A0719D290}"/>
              </a:ext>
            </a:extLst>
          </p:cNvPr>
          <p:cNvGrpSpPr/>
          <p:nvPr/>
        </p:nvGrpSpPr>
        <p:grpSpPr>
          <a:xfrm>
            <a:off x="7004552" y="2472484"/>
            <a:ext cx="4793208" cy="2377221"/>
            <a:chOff x="682864" y="2768356"/>
            <a:chExt cx="4793208" cy="2377221"/>
          </a:xfrm>
        </p:grpSpPr>
        <p:grpSp>
          <p:nvGrpSpPr>
            <p:cNvPr id="20" name="Group 407"/>
            <p:cNvGrpSpPr/>
            <p:nvPr/>
          </p:nvGrpSpPr>
          <p:grpSpPr>
            <a:xfrm>
              <a:off x="682864" y="2768356"/>
              <a:ext cx="581970" cy="582148"/>
              <a:chOff x="8876381" y="3510900"/>
              <a:chExt cx="720966" cy="720966"/>
            </a:xfrm>
          </p:grpSpPr>
          <p:sp>
            <p:nvSpPr>
              <p:cNvPr id="21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23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  <p:sp>
          <p:nvSpPr>
            <p:cNvPr id="25" name="Text Placeholder 7"/>
            <p:cNvSpPr txBox="1"/>
            <p:nvPr/>
          </p:nvSpPr>
          <p:spPr>
            <a:xfrm>
              <a:off x="1417431" y="2768356"/>
              <a:ext cx="4058641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你的个性化</a:t>
              </a: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商店</a:t>
              </a:r>
              <a:endPara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1417431" y="3428998"/>
              <a:ext cx="3633580" cy="171657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商店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，你可以在此购买你在专注时将会制作出的物品，在主界面就可以替换上你在此购买的美食（不同馅的包子、蒸饺、馒头、米糕等）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505852-FEE9-4955-B92A-64D73B797C69}"/>
              </a:ext>
            </a:extLst>
          </p:cNvPr>
          <p:cNvGrpSpPr/>
          <p:nvPr/>
        </p:nvGrpSpPr>
        <p:grpSpPr>
          <a:xfrm>
            <a:off x="945063" y="485775"/>
            <a:ext cx="5588492" cy="5886450"/>
            <a:chOff x="5861617" y="485775"/>
            <a:chExt cx="5588492" cy="58864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617" y="485775"/>
              <a:ext cx="2558748" cy="5316509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1362" y="485775"/>
              <a:ext cx="2558747" cy="5316509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6B3FD77-7D54-4B7C-8200-31034DD4280E}"/>
                </a:ext>
              </a:extLst>
            </p:cNvPr>
            <p:cNvSpPr txBox="1"/>
            <p:nvPr/>
          </p:nvSpPr>
          <p:spPr>
            <a:xfrm>
              <a:off x="7215448" y="6002893"/>
              <a:ext cx="313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Forest</a:t>
              </a:r>
              <a:r>
                <a:rPr lang="en-US" altLang="zh-CN" dirty="0"/>
                <a:t> APP</a:t>
              </a:r>
              <a:r>
                <a:rPr lang="zh-CN" altLang="en-US" dirty="0"/>
                <a:t>中的商店功能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8FADC22-6899-47EC-8669-2DBE1E1494BB}"/>
              </a:ext>
            </a:extLst>
          </p:cNvPr>
          <p:cNvGrpSpPr/>
          <p:nvPr/>
        </p:nvGrpSpPr>
        <p:grpSpPr>
          <a:xfrm>
            <a:off x="635775" y="1905927"/>
            <a:ext cx="4872779" cy="3777331"/>
            <a:chOff x="6808944" y="2163508"/>
            <a:chExt cx="4872779" cy="3777331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532155" y="2163508"/>
              <a:ext cx="4124700" cy="6869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排行榜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不断超越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557023" y="3025171"/>
              <a:ext cx="4124700" cy="29156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排行榜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，你可以在此与世界各地的人进行比较，看看大神们是如何专注的吧。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已注册的用户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可以在此看到自己的排名，（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未注册的用户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不可以使用该功能）</a:t>
              </a:r>
              <a:endPara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点击其他用户的头像就可以浏览他们的成果</a:t>
              </a:r>
              <a:r>
                <a:rPr lang="en-US" altLang="zh-CN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zh-CN" alt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后期迭代版本实现）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。</a:t>
              </a:r>
            </a:p>
          </p:txBody>
        </p:sp>
        <p:grpSp>
          <p:nvGrpSpPr>
            <p:cNvPr id="13" name="Group 407"/>
            <p:cNvGrpSpPr/>
            <p:nvPr/>
          </p:nvGrpSpPr>
          <p:grpSpPr>
            <a:xfrm>
              <a:off x="6808944" y="2163509"/>
              <a:ext cx="581970" cy="582148"/>
              <a:chOff x="8876381" y="3510900"/>
              <a:chExt cx="720966" cy="720966"/>
            </a:xfrm>
          </p:grpSpPr>
          <p:sp>
            <p:nvSpPr>
              <p:cNvPr id="14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6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2DA9231-F612-4783-8CC4-7C3716A937C9}"/>
              </a:ext>
            </a:extLst>
          </p:cNvPr>
          <p:cNvGrpSpPr/>
          <p:nvPr/>
        </p:nvGrpSpPr>
        <p:grpSpPr>
          <a:xfrm>
            <a:off x="6096000" y="265524"/>
            <a:ext cx="5208284" cy="6326951"/>
            <a:chOff x="937669" y="323514"/>
            <a:chExt cx="5208284" cy="63269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669" y="831392"/>
              <a:ext cx="2379077" cy="494319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4" name="组合 33"/>
            <p:cNvGrpSpPr/>
            <p:nvPr/>
          </p:nvGrpSpPr>
          <p:grpSpPr>
            <a:xfrm>
              <a:off x="3316746" y="323514"/>
              <a:ext cx="2829207" cy="5878462"/>
              <a:chOff x="5252753" y="234910"/>
              <a:chExt cx="3096736" cy="6434328"/>
            </a:xfrm>
            <a:effectLst>
              <a:outerShdw blurRad="2540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2753" y="234910"/>
                <a:ext cx="3096736" cy="643432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" name="矩形 5"/>
              <p:cNvSpPr/>
              <p:nvPr/>
            </p:nvSpPr>
            <p:spPr>
              <a:xfrm>
                <a:off x="5906599" y="2066917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906598" y="2731829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906598" y="3396741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906598" y="3998305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06597" y="4663217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906596" y="5328129"/>
                <a:ext cx="1957241" cy="198763"/>
              </a:xfrm>
              <a:prstGeom prst="rect">
                <a:avLst/>
              </a:prstGeom>
              <a:solidFill>
                <a:srgbClr val="327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F84E4-15DB-46A8-998D-48EE5A61FEBF}"/>
                </a:ext>
              </a:extLst>
            </p:cNvPr>
            <p:cNvSpPr txBox="1"/>
            <p:nvPr/>
          </p:nvSpPr>
          <p:spPr>
            <a:xfrm>
              <a:off x="1948142" y="6282462"/>
              <a:ext cx="3433157" cy="368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 </a:t>
              </a:r>
              <a:r>
                <a:rPr lang="zh-CN" altLang="en-US" dirty="0"/>
                <a:t>中的排行榜功能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F04B67-A264-4357-A002-53ED3226DC23}"/>
              </a:ext>
            </a:extLst>
          </p:cNvPr>
          <p:cNvGrpSpPr/>
          <p:nvPr/>
        </p:nvGrpSpPr>
        <p:grpSpPr>
          <a:xfrm>
            <a:off x="6841638" y="2791585"/>
            <a:ext cx="4653180" cy="2087986"/>
            <a:chOff x="843329" y="2757404"/>
            <a:chExt cx="4653180" cy="2087986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1543294" y="2768356"/>
              <a:ext cx="3768539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注册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云端保存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1543294" y="3428999"/>
              <a:ext cx="3953215" cy="141639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2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注册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，我们会将用户的账号保存在云端，备份用户的制作的每一个美食，并可在多个装置中同步用户的蒸笼</a:t>
              </a:r>
            </a:p>
          </p:txBody>
        </p:sp>
        <p:grpSp>
          <p:nvGrpSpPr>
            <p:cNvPr id="11" name="Group 407"/>
            <p:cNvGrpSpPr/>
            <p:nvPr/>
          </p:nvGrpSpPr>
          <p:grpSpPr>
            <a:xfrm>
              <a:off x="843329" y="2757404"/>
              <a:ext cx="581970" cy="582148"/>
              <a:chOff x="8876381" y="3510900"/>
              <a:chExt cx="720966" cy="720966"/>
            </a:xfrm>
          </p:grpSpPr>
          <p:sp>
            <p:nvSpPr>
              <p:cNvPr id="12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4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450D2D-5AB7-4B79-8A95-1E8E4A5274A6}"/>
              </a:ext>
            </a:extLst>
          </p:cNvPr>
          <p:cNvGrpSpPr/>
          <p:nvPr/>
        </p:nvGrpSpPr>
        <p:grpSpPr>
          <a:xfrm>
            <a:off x="1120483" y="413047"/>
            <a:ext cx="5097081" cy="6100266"/>
            <a:chOff x="6251590" y="611677"/>
            <a:chExt cx="5097081" cy="610026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844464-FF2D-4BC0-AD86-78479E7EEA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4"/>
            <a:stretch/>
          </p:blipFill>
          <p:spPr>
            <a:xfrm>
              <a:off x="9060938" y="1135826"/>
              <a:ext cx="2287733" cy="4586346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1004E48-920C-4F7B-8A7B-6F8ED5646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7"/>
            <a:stretch/>
          </p:blipFill>
          <p:spPr>
            <a:xfrm>
              <a:off x="6251590" y="611677"/>
              <a:ext cx="2816548" cy="5634643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53A5D2-B50B-4621-959D-CA54E5C97A63}"/>
                </a:ext>
              </a:extLst>
            </p:cNvPr>
            <p:cNvSpPr txBox="1"/>
            <p:nvPr/>
          </p:nvSpPr>
          <p:spPr>
            <a:xfrm>
              <a:off x="7714211" y="6342611"/>
              <a:ext cx="292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 </a:t>
              </a:r>
              <a:r>
                <a:rPr lang="zh-CN" altLang="en-US" dirty="0"/>
                <a:t>中的注册登录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6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A645389-6D41-455E-93B5-9E264A38BCE3}"/>
              </a:ext>
            </a:extLst>
          </p:cNvPr>
          <p:cNvGrpSpPr/>
          <p:nvPr/>
        </p:nvGrpSpPr>
        <p:grpSpPr>
          <a:xfrm>
            <a:off x="1209414" y="2840434"/>
            <a:ext cx="5335153" cy="1476390"/>
            <a:chOff x="6562810" y="2757404"/>
            <a:chExt cx="5335153" cy="1476390"/>
          </a:xfrm>
        </p:grpSpPr>
        <p:sp>
          <p:nvSpPr>
            <p:cNvPr id="25" name="Text Placeholder 7"/>
            <p:cNvSpPr txBox="1"/>
            <p:nvPr/>
          </p:nvSpPr>
          <p:spPr>
            <a:xfrm>
              <a:off x="7262775" y="2768356"/>
              <a:ext cx="4635188" cy="6606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成就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嘉奖</a:t>
              </a:r>
              <a:endPara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" name="Text Placeholder 5"/>
            <p:cNvSpPr txBox="1"/>
            <p:nvPr/>
          </p:nvSpPr>
          <p:spPr>
            <a:xfrm>
              <a:off x="7262775" y="3428999"/>
              <a:ext cx="4635188" cy="8047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这是</a:t>
              </a:r>
              <a:r>
                <a:rPr lang="zh-CN" altLang="en-US" sz="1800" b="1" dirty="0">
                  <a:solidFill>
                    <a:schemeClr val="accent1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成就</a:t>
              </a:r>
              <a:r>
                <a:rPr lang="zh-CN" altLang="en-US" sz="18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，我们会设置十几个有趣的成就，给你的专注增加目标性，增强动力。</a:t>
              </a:r>
            </a:p>
          </p:txBody>
        </p:sp>
        <p:grpSp>
          <p:nvGrpSpPr>
            <p:cNvPr id="11" name="Group 407"/>
            <p:cNvGrpSpPr/>
            <p:nvPr/>
          </p:nvGrpSpPr>
          <p:grpSpPr>
            <a:xfrm>
              <a:off x="6562810" y="2757404"/>
              <a:ext cx="581970" cy="582148"/>
              <a:chOff x="8876381" y="3510900"/>
              <a:chExt cx="720966" cy="720966"/>
            </a:xfrm>
          </p:grpSpPr>
          <p:sp>
            <p:nvSpPr>
              <p:cNvPr id="12" name="Rounded Rectangle 408"/>
              <p:cNvSpPr/>
              <p:nvPr/>
            </p:nvSpPr>
            <p:spPr>
              <a:xfrm>
                <a:off x="8876381" y="3510900"/>
                <a:ext cx="720966" cy="720966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9051319" y="3725622"/>
                <a:ext cx="343986" cy="333710"/>
              </a:xfrm>
              <a:custGeom>
                <a:avLst/>
                <a:gdLst>
                  <a:gd name="T0" fmla="*/ 417 w 21600"/>
                  <a:gd name="T1" fmla="*/ 102 h 21600"/>
                  <a:gd name="T2" fmla="*/ 384 w 21600"/>
                  <a:gd name="T3" fmla="*/ 65 h 21600"/>
                  <a:gd name="T4" fmla="*/ 316 w 21600"/>
                  <a:gd name="T5" fmla="*/ 0 h 21600"/>
                  <a:gd name="T6" fmla="*/ 283 w 21600"/>
                  <a:gd name="T7" fmla="*/ 33 h 21600"/>
                  <a:gd name="T8" fmla="*/ 149 w 21600"/>
                  <a:gd name="T9" fmla="*/ 102 h 21600"/>
                  <a:gd name="T10" fmla="*/ 0 w 21600"/>
                  <a:gd name="T11" fmla="*/ 465 h 21600"/>
                  <a:gd name="T12" fmla="*/ 182 w 21600"/>
                  <a:gd name="T13" fmla="*/ 265 h 21600"/>
                  <a:gd name="T14" fmla="*/ 182 w 21600"/>
                  <a:gd name="T15" fmla="*/ 265 h 21600"/>
                  <a:gd name="T16" fmla="*/ 197 w 21600"/>
                  <a:gd name="T17" fmla="*/ 181 h 21600"/>
                  <a:gd name="T18" fmla="*/ 302 w 21600"/>
                  <a:gd name="T19" fmla="*/ 181 h 21600"/>
                  <a:gd name="T20" fmla="*/ 302 w 21600"/>
                  <a:gd name="T21" fmla="*/ 283 h 21600"/>
                  <a:gd name="T22" fmla="*/ 216 w 21600"/>
                  <a:gd name="T23" fmla="*/ 297 h 21600"/>
                  <a:gd name="T24" fmla="*/ 216 w 21600"/>
                  <a:gd name="T25" fmla="*/ 297 h 21600"/>
                  <a:gd name="T26" fmla="*/ 10 w 21600"/>
                  <a:gd name="T27" fmla="*/ 474 h 21600"/>
                  <a:gd name="T28" fmla="*/ 384 w 21600"/>
                  <a:gd name="T29" fmla="*/ 330 h 21600"/>
                  <a:gd name="T30" fmla="*/ 451 w 21600"/>
                  <a:gd name="T31" fmla="*/ 200 h 21600"/>
                  <a:gd name="T32" fmla="*/ 489 w 21600"/>
                  <a:gd name="T33" fmla="*/ 167 h 21600"/>
                  <a:gd name="T34" fmla="*/ 417 w 21600"/>
                  <a:gd name="T35" fmla="*/ 102 h 21600"/>
                  <a:gd name="T36" fmla="*/ 417 w 21600"/>
                  <a:gd name="T37" fmla="*/ 102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18424" y="4659"/>
                    </a:moveTo>
                    <a:cubicBezTo>
                      <a:pt x="16941" y="2965"/>
                      <a:pt x="16941" y="2965"/>
                      <a:pt x="16941" y="2965"/>
                    </a:cubicBezTo>
                    <a:cubicBezTo>
                      <a:pt x="13976" y="0"/>
                      <a:pt x="13976" y="0"/>
                      <a:pt x="13976" y="0"/>
                    </a:cubicBezTo>
                    <a:cubicBezTo>
                      <a:pt x="13976" y="0"/>
                      <a:pt x="13976" y="0"/>
                      <a:pt x="12494" y="1482"/>
                    </a:cubicBezTo>
                    <a:cubicBezTo>
                      <a:pt x="11012" y="2965"/>
                      <a:pt x="6565" y="4659"/>
                      <a:pt x="6565" y="4659"/>
                    </a:cubicBezTo>
                    <a:cubicBezTo>
                      <a:pt x="0" y="21176"/>
                      <a:pt x="0" y="21176"/>
                      <a:pt x="0" y="21176"/>
                    </a:cubicBezTo>
                    <a:cubicBezTo>
                      <a:pt x="8047" y="12071"/>
                      <a:pt x="8047" y="12071"/>
                      <a:pt x="8047" y="12071"/>
                    </a:cubicBezTo>
                    <a:cubicBezTo>
                      <a:pt x="7624" y="10800"/>
                      <a:pt x="7835" y="9318"/>
                      <a:pt x="8682" y="8259"/>
                    </a:cubicBezTo>
                    <a:cubicBezTo>
                      <a:pt x="9953" y="6988"/>
                      <a:pt x="12071" y="6988"/>
                      <a:pt x="13341" y="8259"/>
                    </a:cubicBezTo>
                    <a:cubicBezTo>
                      <a:pt x="14400" y="9529"/>
                      <a:pt x="14400" y="11647"/>
                      <a:pt x="13341" y="12918"/>
                    </a:cubicBezTo>
                    <a:cubicBezTo>
                      <a:pt x="12282" y="13765"/>
                      <a:pt x="10800" y="13976"/>
                      <a:pt x="9529" y="13553"/>
                    </a:cubicBezTo>
                    <a:cubicBezTo>
                      <a:pt x="424" y="21600"/>
                      <a:pt x="424" y="21600"/>
                      <a:pt x="424" y="21600"/>
                    </a:cubicBezTo>
                    <a:cubicBezTo>
                      <a:pt x="16941" y="15035"/>
                      <a:pt x="16941" y="15035"/>
                      <a:pt x="16941" y="15035"/>
                    </a:cubicBezTo>
                    <a:cubicBezTo>
                      <a:pt x="16941" y="15035"/>
                      <a:pt x="18424" y="10588"/>
                      <a:pt x="19906" y="9106"/>
                    </a:cubicBezTo>
                    <a:cubicBezTo>
                      <a:pt x="21600" y="7624"/>
                      <a:pt x="21600" y="7624"/>
                      <a:pt x="21600" y="7624"/>
                    </a:cubicBezTo>
                    <a:lnTo>
                      <a:pt x="18424" y="4659"/>
                    </a:lnTo>
                    <a:close/>
                    <a:moveTo>
                      <a:pt x="18424" y="465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14" name="Freeform 30"/>
              <p:cNvSpPr/>
              <p:nvPr/>
            </p:nvSpPr>
            <p:spPr bwMode="auto">
              <a:xfrm>
                <a:off x="9297525" y="3686933"/>
                <a:ext cx="137875" cy="133654"/>
              </a:xfrm>
              <a:custGeom>
                <a:avLst/>
                <a:gdLst>
                  <a:gd name="T0" fmla="*/ 24 w 21600"/>
                  <a:gd name="T1" fmla="*/ 0 h 21600"/>
                  <a:gd name="T2" fmla="*/ 196 w 21600"/>
                  <a:gd name="T3" fmla="*/ 167 h 21600"/>
                  <a:gd name="T4" fmla="*/ 172 w 21600"/>
                  <a:gd name="T5" fmla="*/ 190 h 21600"/>
                  <a:gd name="T6" fmla="*/ 0 w 21600"/>
                  <a:gd name="T7" fmla="*/ 23 h 21600"/>
                  <a:gd name="T8" fmla="*/ 24 w 21600"/>
                  <a:gd name="T9" fmla="*/ 0 h 21600"/>
                  <a:gd name="T10" fmla="*/ 24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667" y="0"/>
                    </a:moveTo>
                    <a:lnTo>
                      <a:pt x="21600" y="18933"/>
                    </a:lnTo>
                    <a:lnTo>
                      <a:pt x="18933" y="21600"/>
                    </a:lnTo>
                    <a:lnTo>
                      <a:pt x="0" y="2667"/>
                    </a:lnTo>
                    <a:lnTo>
                      <a:pt x="2667" y="0"/>
                    </a:lnTo>
                    <a:close/>
                    <a:moveTo>
                      <a:pt x="2667" y="0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381D1B-C9D0-43BE-A798-321565C321B2}"/>
              </a:ext>
            </a:extLst>
          </p:cNvPr>
          <p:cNvGrpSpPr/>
          <p:nvPr/>
        </p:nvGrpSpPr>
        <p:grpSpPr>
          <a:xfrm>
            <a:off x="6845441" y="479164"/>
            <a:ext cx="4668056" cy="5899671"/>
            <a:chOff x="1020182" y="370916"/>
            <a:chExt cx="5113137" cy="646218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182" y="1056389"/>
              <a:ext cx="2255626" cy="4686689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08" y="370916"/>
              <a:ext cx="2857511" cy="5937272"/>
            </a:xfrm>
            <a:prstGeom prst="rect">
              <a:avLst/>
            </a:prstGeom>
            <a:effectLst>
              <a:outerShdw blurRad="2540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FDB1E10-1608-49A1-BE1D-867A9EC67ABB}"/>
                </a:ext>
              </a:extLst>
            </p:cNvPr>
            <p:cNvSpPr txBox="1"/>
            <p:nvPr/>
          </p:nvSpPr>
          <p:spPr>
            <a:xfrm>
              <a:off x="2225027" y="6428551"/>
              <a:ext cx="3058942" cy="40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en-US" altLang="zh-CN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 Forest</a:t>
              </a:r>
              <a:r>
                <a:rPr lang="zh-CN" altLang="en-US" dirty="0"/>
                <a:t>中的成就功能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/>
          <p:cNvGrpSpPr/>
          <p:nvPr/>
        </p:nvGrpSpPr>
        <p:grpSpPr>
          <a:xfrm>
            <a:off x="629530" y="286794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" name="Text Placeholder 5"/>
          <p:cNvSpPr txBox="1"/>
          <p:nvPr/>
        </p:nvSpPr>
        <p:spPr>
          <a:xfrm>
            <a:off x="629530" y="1063813"/>
            <a:ext cx="10707330" cy="1494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碎片化信息时代中部分人违背了设计者的初衷，将时间花费在无用的信息查看获取，浪费了可用时间，降低了人们的专注度。此软件旨在帮助使用者更好地保持专注，利用好时间，以帮助人类更好地管理自己的生活时间为设计初衷，是一个值得去解决的问题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/>
          <p:cNvSpPr txBox="1"/>
          <p:nvPr/>
        </p:nvSpPr>
        <p:spPr>
          <a:xfrm>
            <a:off x="1359837" y="387392"/>
            <a:ext cx="299689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r>
              <a:rPr lang="en-US" altLang="zh-CN" sz="3600" b="1" baseline="30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[2]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172A0D-C18C-43F6-B38C-74011C81FDBA}"/>
              </a:ext>
            </a:extLst>
          </p:cNvPr>
          <p:cNvSpPr txBox="1"/>
          <p:nvPr/>
        </p:nvSpPr>
        <p:spPr>
          <a:xfrm>
            <a:off x="618008" y="2351337"/>
            <a:ext cx="6249630" cy="4369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该系统的开发将不会侵犯任何个人、集体、国家的利益，也不会违反国家的政策与法律。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小程序开发的主要经济的经济成本为服务器的租用，在可承受的经济能力范围内。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界面设计时会充分考虑用户的操作心理与习惯，使得操作简单便宜：数据录入迅速、规范、可靠；统计准确，具有易用性、灵活性、开放性与可视性等，这些基本都可以实现。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在所给予的开发时间内，我们使用以下开发工具与框架完成软件的开发并确认可行。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C4CD9BF-667B-4A9A-8073-8E8D44A3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4"/>
          <a:stretch/>
        </p:blipFill>
        <p:spPr>
          <a:xfrm>
            <a:off x="7207423" y="2351337"/>
            <a:ext cx="4297603" cy="27001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7092ADE-99C7-4E79-A2EF-CD699FBBD081}"/>
              </a:ext>
            </a:extLst>
          </p:cNvPr>
          <p:cNvSpPr txBox="1"/>
          <p:nvPr/>
        </p:nvSpPr>
        <p:spPr>
          <a:xfrm>
            <a:off x="8270374" y="51596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大致服务器成本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8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4C5BFAB-ED09-4B5F-A89E-C6904316140B}"/>
              </a:ext>
            </a:extLst>
          </p:cNvPr>
          <p:cNvSpPr txBox="1">
            <a:spLocks/>
          </p:cNvSpPr>
          <p:nvPr/>
        </p:nvSpPr>
        <p:spPr>
          <a:xfrm>
            <a:off x="1340898" y="2300795"/>
            <a:ext cx="1615694" cy="517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438408D-D3CF-4A6A-87C0-899976EF25F5}"/>
              </a:ext>
            </a:extLst>
          </p:cNvPr>
          <p:cNvSpPr txBox="1">
            <a:spLocks/>
          </p:cNvSpPr>
          <p:nvPr/>
        </p:nvSpPr>
        <p:spPr>
          <a:xfrm>
            <a:off x="1346581" y="4022778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目标用户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D666DD-547B-45CF-9FA3-C86C33485E09}"/>
              </a:ext>
            </a:extLst>
          </p:cNvPr>
          <p:cNvSpPr txBox="1">
            <a:spLocks/>
          </p:cNvSpPr>
          <p:nvPr/>
        </p:nvSpPr>
        <p:spPr>
          <a:xfrm>
            <a:off x="1408342" y="5889424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BBB0164-6D07-4AD1-8039-C430AA595E54}"/>
              </a:ext>
            </a:extLst>
          </p:cNvPr>
          <p:cNvSpPr txBox="1">
            <a:spLocks/>
          </p:cNvSpPr>
          <p:nvPr/>
        </p:nvSpPr>
        <p:spPr>
          <a:xfrm>
            <a:off x="9177748" y="2282927"/>
            <a:ext cx="3592726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93B181-F03E-42B6-BF10-CDF1E8112223}"/>
              </a:ext>
            </a:extLst>
          </p:cNvPr>
          <p:cNvSpPr txBox="1">
            <a:spLocks/>
          </p:cNvSpPr>
          <p:nvPr/>
        </p:nvSpPr>
        <p:spPr>
          <a:xfrm>
            <a:off x="9383330" y="4022778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D5DA424-A574-41DA-9051-813787C1F865}"/>
              </a:ext>
            </a:extLst>
          </p:cNvPr>
          <p:cNvSpPr txBox="1">
            <a:spLocks/>
          </p:cNvSpPr>
          <p:nvPr/>
        </p:nvSpPr>
        <p:spPr>
          <a:xfrm>
            <a:off x="8412733" y="5823168"/>
            <a:ext cx="3903445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小组分工及评价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5CB928D-DD12-4D77-BB32-2C0C578FE5A3}"/>
              </a:ext>
            </a:extLst>
          </p:cNvPr>
          <p:cNvGrpSpPr/>
          <p:nvPr/>
        </p:nvGrpSpPr>
        <p:grpSpPr>
          <a:xfrm>
            <a:off x="4277735" y="1111978"/>
            <a:ext cx="2104251" cy="1811078"/>
            <a:chOff x="4523260" y="2490062"/>
            <a:chExt cx="2105016" cy="1811737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54224273-CB09-48C4-9A66-2C77A308730F}"/>
                </a:ext>
              </a:extLst>
            </p:cNvPr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B5F7B24E-66B6-4C0A-B52E-BA2E9FF86D6D}"/>
                </a:ext>
              </a:extLst>
            </p:cNvPr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90FEA96-0F4F-41A1-B9F4-FF6323FD3126}"/>
                </a:ext>
              </a:extLst>
            </p:cNvPr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587057-303E-4CB9-9443-B0DD216A1E72}"/>
              </a:ext>
            </a:extLst>
          </p:cNvPr>
          <p:cNvGrpSpPr/>
          <p:nvPr/>
        </p:nvGrpSpPr>
        <p:grpSpPr>
          <a:xfrm>
            <a:off x="4277735" y="2858417"/>
            <a:ext cx="2104251" cy="1767490"/>
            <a:chOff x="6628276" y="2489659"/>
            <a:chExt cx="2105016" cy="1768133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B9D58202-261F-4E16-ABA0-BD41374754D7}"/>
                </a:ext>
              </a:extLst>
            </p:cNvPr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6DAECB78-E359-4EA8-8E8A-826110AF1B46}"/>
                </a:ext>
              </a:extLst>
            </p:cNvPr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9EB66A-CE10-4201-9E11-4C7D0F628A1A}"/>
                </a:ext>
              </a:extLst>
            </p:cNvPr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0DE2665-1B32-4DB5-8115-DB845C0BA0B3}"/>
              </a:ext>
            </a:extLst>
          </p:cNvPr>
          <p:cNvGrpSpPr/>
          <p:nvPr/>
        </p:nvGrpSpPr>
        <p:grpSpPr>
          <a:xfrm>
            <a:off x="4277735" y="4616637"/>
            <a:ext cx="2104251" cy="1811078"/>
            <a:chOff x="4523260" y="2490062"/>
            <a:chExt cx="2105016" cy="1811737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7A2B4BB1-F130-4277-9AA3-0F843FDBC646}"/>
                </a:ext>
              </a:extLst>
            </p:cNvPr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8BDB1465-B15C-4558-A0D1-2C1E277AAFAF}"/>
                </a:ext>
              </a:extLst>
            </p:cNvPr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3A9382-45F6-410C-A547-A7B6F589B215}"/>
                </a:ext>
              </a:extLst>
            </p:cNvPr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FFE0F4-158F-4ABE-BEEC-B25268C4828A}"/>
              </a:ext>
            </a:extLst>
          </p:cNvPr>
          <p:cNvGrpSpPr/>
          <p:nvPr/>
        </p:nvGrpSpPr>
        <p:grpSpPr>
          <a:xfrm>
            <a:off x="6124237" y="1107278"/>
            <a:ext cx="2104251" cy="1767490"/>
            <a:chOff x="6628276" y="2489659"/>
            <a:chExt cx="2105016" cy="1768133"/>
          </a:xfrm>
        </p:grpSpPr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715C73FC-54F6-4F45-910D-1559434AADDC}"/>
                </a:ext>
              </a:extLst>
            </p:cNvPr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F580A33C-3CF5-4592-B290-AFC974BBB63E}"/>
                </a:ext>
              </a:extLst>
            </p:cNvPr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E481A82-BE12-4B98-A5EF-359293622FB7}"/>
                </a:ext>
              </a:extLst>
            </p:cNvPr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72B4C65-9121-4DE7-9251-74F941B8C869}"/>
              </a:ext>
            </a:extLst>
          </p:cNvPr>
          <p:cNvGrpSpPr/>
          <p:nvPr/>
        </p:nvGrpSpPr>
        <p:grpSpPr>
          <a:xfrm>
            <a:off x="6149108" y="2860556"/>
            <a:ext cx="2104251" cy="1811078"/>
            <a:chOff x="4523260" y="2490062"/>
            <a:chExt cx="2105016" cy="1811737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311802AF-7866-49EF-9430-9788C13520DC}"/>
                </a:ext>
              </a:extLst>
            </p:cNvPr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C3024A02-5976-437E-9F81-9CE33A0532D2}"/>
                </a:ext>
              </a:extLst>
            </p:cNvPr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C79641-453E-4518-B220-5F6D39B8C00A}"/>
                </a:ext>
              </a:extLst>
            </p:cNvPr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5B00E4E-2421-4394-A3AD-EC2D3583BCE3}"/>
              </a:ext>
            </a:extLst>
          </p:cNvPr>
          <p:cNvGrpSpPr/>
          <p:nvPr/>
        </p:nvGrpSpPr>
        <p:grpSpPr>
          <a:xfrm>
            <a:off x="6177247" y="4609168"/>
            <a:ext cx="2104251" cy="1767490"/>
            <a:chOff x="6628276" y="2489659"/>
            <a:chExt cx="2105016" cy="1768133"/>
          </a:xfrm>
        </p:grpSpPr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2F1FBAF4-2430-4AC8-BC60-42CCA1B6EEBE}"/>
                </a:ext>
              </a:extLst>
            </p:cNvPr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35CD08E0-D006-4D1A-948F-DBA5E1BFB6AA}"/>
                </a:ext>
              </a:extLst>
            </p:cNvPr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E3104CF-FF71-4F3C-B9AB-49A8CBC7991B}"/>
                </a:ext>
              </a:extLst>
            </p:cNvPr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06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 8">
            <a:extLst>
              <a:ext uri="{FF2B5EF4-FFF2-40B4-BE49-F238E27FC236}">
                <a16:creationId xmlns:a16="http://schemas.microsoft.com/office/drawing/2014/main" id="{DD88CA87-2A0C-4B50-8669-B3E54D3AB3D4}"/>
              </a:ext>
            </a:extLst>
          </p:cNvPr>
          <p:cNvSpPr/>
          <p:nvPr/>
        </p:nvSpPr>
        <p:spPr>
          <a:xfrm flipV="1">
            <a:off x="1270490" y="2801645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3" name="任意多边形 8">
            <a:extLst>
              <a:ext uri="{FF2B5EF4-FFF2-40B4-BE49-F238E27FC236}">
                <a16:creationId xmlns:a16="http://schemas.microsoft.com/office/drawing/2014/main" id="{B88102A0-C6DC-4A21-A4DA-E110655D2152}"/>
              </a:ext>
            </a:extLst>
          </p:cNvPr>
          <p:cNvSpPr/>
          <p:nvPr/>
        </p:nvSpPr>
        <p:spPr>
          <a:xfrm flipV="1">
            <a:off x="1291651" y="4558383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966344EE-1C04-4519-9356-0882BFB116B5}"/>
              </a:ext>
            </a:extLst>
          </p:cNvPr>
          <p:cNvSpPr/>
          <p:nvPr/>
        </p:nvSpPr>
        <p:spPr>
          <a:xfrm flipV="1">
            <a:off x="1291651" y="6362481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45" name="任意多边形 8">
            <a:extLst>
              <a:ext uri="{FF2B5EF4-FFF2-40B4-BE49-F238E27FC236}">
                <a16:creationId xmlns:a16="http://schemas.microsoft.com/office/drawing/2014/main" id="{223770C4-F280-41F2-8566-4B35A531D017}"/>
              </a:ext>
            </a:extLst>
          </p:cNvPr>
          <p:cNvSpPr/>
          <p:nvPr/>
        </p:nvSpPr>
        <p:spPr>
          <a:xfrm flipV="1">
            <a:off x="7152182" y="2801645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47" name="任意多边形 8">
            <a:extLst>
              <a:ext uri="{FF2B5EF4-FFF2-40B4-BE49-F238E27FC236}">
                <a16:creationId xmlns:a16="http://schemas.microsoft.com/office/drawing/2014/main" id="{136F4BC4-178A-48D9-99A9-5660981D6EFA}"/>
              </a:ext>
            </a:extLst>
          </p:cNvPr>
          <p:cNvSpPr/>
          <p:nvPr/>
        </p:nvSpPr>
        <p:spPr>
          <a:xfrm flipV="1">
            <a:off x="7150509" y="4564955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49" name="任意多边形 8">
            <a:extLst>
              <a:ext uri="{FF2B5EF4-FFF2-40B4-BE49-F238E27FC236}">
                <a16:creationId xmlns:a16="http://schemas.microsoft.com/office/drawing/2014/main" id="{3EBBC6E0-4CC7-4701-927B-533A079C9367}"/>
              </a:ext>
            </a:extLst>
          </p:cNvPr>
          <p:cNvSpPr/>
          <p:nvPr/>
        </p:nvSpPr>
        <p:spPr>
          <a:xfrm flipV="1">
            <a:off x="7207071" y="6312463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10477C2-66E4-474D-957A-408B8BF09058}"/>
              </a:ext>
            </a:extLst>
          </p:cNvPr>
          <p:cNvGrpSpPr/>
          <p:nvPr/>
        </p:nvGrpSpPr>
        <p:grpSpPr>
          <a:xfrm>
            <a:off x="-251019" y="539841"/>
            <a:ext cx="3085340" cy="971535"/>
            <a:chOff x="-190991" y="187078"/>
            <a:chExt cx="2314719" cy="72887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EC5D2E6-C079-4221-B2BF-E63C87116D54}"/>
                </a:ext>
              </a:extLst>
            </p:cNvPr>
            <p:cNvGrpSpPr/>
            <p:nvPr/>
          </p:nvGrpSpPr>
          <p:grpSpPr>
            <a:xfrm flipH="1">
              <a:off x="250" y="187078"/>
              <a:ext cx="2061791" cy="728876"/>
              <a:chOff x="7380287" y="2660959"/>
              <a:chExt cx="3408364" cy="1797495"/>
            </a:xfrm>
          </p:grpSpPr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4C8B0739-3919-4D67-A974-B4ED5AD72634}"/>
                  </a:ext>
                </a:extLst>
              </p:cNvPr>
              <p:cNvSpPr/>
              <p:nvPr/>
            </p:nvSpPr>
            <p:spPr bwMode="auto">
              <a:xfrm>
                <a:off x="7380287" y="3051930"/>
                <a:ext cx="3408362" cy="1406524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6"/>
              </a:p>
            </p:txBody>
          </p:sp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6C08B1B0-782C-4AB3-9A88-68A59DD69E64}"/>
                  </a:ext>
                </a:extLst>
              </p:cNvPr>
              <p:cNvSpPr/>
              <p:nvPr/>
            </p:nvSpPr>
            <p:spPr bwMode="auto">
              <a:xfrm>
                <a:off x="7380288" y="2660959"/>
                <a:ext cx="3408363" cy="1406525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6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BDF7A6A-0C40-452F-A24C-2BCD27F38AF3}"/>
                </a:ext>
              </a:extLst>
            </p:cNvPr>
            <p:cNvSpPr txBox="1"/>
            <p:nvPr/>
          </p:nvSpPr>
          <p:spPr>
            <a:xfrm>
              <a:off x="-190991" y="274387"/>
              <a:ext cx="2314719" cy="4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56">
                <a:lnSpc>
                  <a:spcPct val="120000"/>
                </a:lnSpc>
                <a:defRPr/>
              </a:pPr>
              <a:r>
                <a:rPr lang="zh-CN" altLang="en-US" sz="3199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zh-CN" altLang="en-US" sz="2666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666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2133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ko-KR" sz="2133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4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3" t="16392" r="19653" b="25477"/>
          <a:stretch>
            <a:fillRect/>
          </a:stretch>
        </p:blipFill>
        <p:spPr bwMode="auto">
          <a:xfrm>
            <a:off x="3946294" y="4240320"/>
            <a:ext cx="1398243" cy="7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07"/>
          <p:cNvGrpSpPr/>
          <p:nvPr/>
        </p:nvGrpSpPr>
        <p:grpSpPr>
          <a:xfrm>
            <a:off x="812828" y="984859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7" name="Text Placeholder 7"/>
          <p:cNvSpPr txBox="1"/>
          <p:nvPr/>
        </p:nvSpPr>
        <p:spPr>
          <a:xfrm>
            <a:off x="1625377" y="1007558"/>
            <a:ext cx="2077810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实现方式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59107" y="2445402"/>
            <a:ext cx="3577867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Spring Boot</a:t>
            </a:r>
          </a:p>
          <a:p>
            <a:pPr rtl="0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开发语言：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</a:p>
          <a:p>
            <a:pPr rtl="0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服务器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Tomcat</a:t>
            </a:r>
          </a:p>
          <a:p>
            <a:pPr rtl="0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构建工具：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Maven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592439" y="3018296"/>
            <a:ext cx="2607267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Navicat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PowerDesigner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58781" y="3003860"/>
            <a:ext cx="2544864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微信开发者工具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454" r="20870" b="16208"/>
          <a:stretch>
            <a:fillRect/>
          </a:stretch>
        </p:blipFill>
        <p:spPr bwMode="auto">
          <a:xfrm>
            <a:off x="4226354" y="5244836"/>
            <a:ext cx="1099062" cy="86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829" y="5115269"/>
            <a:ext cx="1320241" cy="94302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592437" y="2464806"/>
            <a:ext cx="2607266" cy="5534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21" name="矩形 20"/>
          <p:cNvSpPr/>
          <p:nvPr/>
        </p:nvSpPr>
        <p:spPr>
          <a:xfrm>
            <a:off x="4359106" y="1891912"/>
            <a:ext cx="3577867" cy="553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23" name="矩形 22"/>
          <p:cNvSpPr/>
          <p:nvPr/>
        </p:nvSpPr>
        <p:spPr>
          <a:xfrm>
            <a:off x="1151563" y="2450370"/>
            <a:ext cx="2552081" cy="55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8" t="22581" r="5992" b="25177"/>
          <a:stretch>
            <a:fillRect/>
          </a:stretch>
        </p:blipFill>
        <p:spPr bwMode="auto">
          <a:xfrm>
            <a:off x="5546836" y="4385213"/>
            <a:ext cx="2415075" cy="63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23657" r="8462" b="21369"/>
          <a:stretch>
            <a:fillRect/>
          </a:stretch>
        </p:blipFill>
        <p:spPr bwMode="auto">
          <a:xfrm>
            <a:off x="5593551" y="5487051"/>
            <a:ext cx="2210670" cy="4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8736943" y="4004491"/>
            <a:ext cx="2184605" cy="740756"/>
            <a:chOff x="8844146" y="4491733"/>
            <a:chExt cx="2184605" cy="740756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4146" y="4491733"/>
              <a:ext cx="740756" cy="740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/>
            <p:cNvGrpSpPr/>
            <p:nvPr/>
          </p:nvGrpSpPr>
          <p:grpSpPr>
            <a:xfrm>
              <a:off x="9593359" y="4653014"/>
              <a:ext cx="1435392" cy="552765"/>
              <a:chOff x="9925396" y="4588625"/>
              <a:chExt cx="1435392" cy="55276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9925396" y="4588625"/>
                <a:ext cx="1203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4AA40C"/>
                    </a:solidFill>
                  </a:rPr>
                  <a:t>Navicat</a:t>
                </a:r>
                <a:endParaRPr lang="zh-CN" altLang="en-US" sz="2400" dirty="0">
                  <a:solidFill>
                    <a:srgbClr val="4AA40C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0860125" y="4588625"/>
                <a:ext cx="3412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solidFill>
                      <a:schemeClr val="accent6"/>
                    </a:solidFill>
                  </a:rPr>
                  <a:t>TM</a:t>
                </a:r>
                <a:endParaRPr lang="zh-CN" altLang="en-US" sz="6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620032" y="4910558"/>
                <a:ext cx="7407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accent6"/>
                    </a:solidFill>
                  </a:rPr>
                  <a:t>For MySQL</a:t>
                </a:r>
                <a:endParaRPr lang="zh-CN" altLang="en-US" sz="900" dirty="0">
                  <a:solidFill>
                    <a:schemeClr val="accent6"/>
                  </a:solidFill>
                </a:endParaRP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984" y="5144259"/>
            <a:ext cx="987431" cy="897664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75312" y="1493105"/>
            <a:ext cx="2370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Implementation mode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BB94B0-69A8-4ACB-A214-1D0DC28729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3497" y="4465653"/>
            <a:ext cx="1713188" cy="1213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248599" y="744288"/>
            <a:ext cx="499680" cy="499835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748279" y="717461"/>
            <a:ext cx="2931786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1/2</a:t>
            </a:r>
          </a:p>
        </p:txBody>
      </p:sp>
      <p:pic>
        <p:nvPicPr>
          <p:cNvPr id="1026" name="Picture 2" descr="Fores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8" y="3097854"/>
            <a:ext cx="1056795" cy="105679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948426" y="5637658"/>
            <a:ext cx="15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ea typeface="等线 Light" panose="02010600030101010101" pitchFamily="2" charset="-122"/>
              </a:rPr>
              <a:t>Forest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App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303" y="1832717"/>
            <a:ext cx="3059833" cy="34290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837303" y="5430295"/>
            <a:ext cx="3059833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[1] 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网址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《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产品分析：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Forest 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专注森林</a:t>
            </a: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r>
              <a:rPr lang="zh-CN" altLang="en-US" sz="1200" dirty="0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en-US" altLang="zh-CN" sz="1200" dirty="0">
                <a:latin typeface="微软雅黑 Light" panose="020B0502040204020203" charset="-122"/>
                <a:ea typeface="微软雅黑 Light" panose="020B0502040204020203" charset="-122"/>
                <a:hlinkClick r:id="rId5"/>
              </a:rPr>
              <a:t>http://www.woshipm.com/evaluating/1053804.html</a:t>
            </a: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12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6" name="Picture 2" descr="软件工程导论 第6版 张海藩 9787302330981 清华大学出版社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63198"/>
            <a:ext cx="2243939" cy="3213278"/>
          </a:xfrm>
          <a:prstGeom prst="rect">
            <a:avLst/>
          </a:prstGeom>
          <a:noFill/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632555" y="5430295"/>
            <a:ext cx="2472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 Light" panose="020B0502040204020203" charset="-122"/>
                <a:ea typeface="微软雅黑 Light" panose="020B0502040204020203" charset="-122"/>
              </a:rPr>
              <a:t>[2]《</a:t>
            </a:r>
            <a:r>
              <a:rPr lang="zh-CN" altLang="en-US" sz="1100" dirty="0">
                <a:latin typeface="微软雅黑 Light" panose="020B0502040204020203" charset="-122"/>
                <a:ea typeface="微软雅黑 Light" panose="020B0502040204020203" charset="-122"/>
              </a:rPr>
              <a:t>软件工程导论</a:t>
            </a:r>
            <a:r>
              <a:rPr lang="en-US" altLang="zh-CN" sz="1100" dirty="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r>
              <a:rPr lang="zh-CN" altLang="en-US" sz="1100" dirty="0">
                <a:latin typeface="微软雅黑 Light" panose="020B0502040204020203" charset="-122"/>
                <a:ea typeface="微软雅黑 Light" panose="020B0502040204020203" charset="-122"/>
              </a:rPr>
              <a:t>清华大学出版社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32" y="1832717"/>
            <a:ext cx="1699499" cy="353117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007053" y="4235776"/>
            <a:ext cx="74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Forest</a:t>
            </a:r>
            <a:endParaRPr lang="zh-CN" altLang="en-US" sz="14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4646" y="1189623"/>
            <a:ext cx="233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reference material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984830" y="471181"/>
            <a:ext cx="499680" cy="499835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484510" y="444354"/>
            <a:ext cx="3172856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参考资料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2/2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520877" y="916516"/>
            <a:ext cx="233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reference material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517826" y="176054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https://blog.csdn.net/qq_40147863/article/details/84194493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20877" y="1370676"/>
            <a:ext cx="48418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-apple-system" charset="0"/>
                <a:cs typeface="-apple-system" charset="0"/>
              </a:rPr>
              <a:t>[3] </a:t>
            </a:r>
            <a:r>
              <a:rPr lang="en-US" altLang="zh-CN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 charset="0"/>
                <a:cs typeface="-apple-system" charset="0"/>
              </a:rPr>
              <a:t>Spring Boot -01- </a:t>
            </a:r>
            <a:r>
              <a:rPr lang="zh-CN" alt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 charset="0"/>
                <a:cs typeface="-apple-system" charset="0"/>
              </a:rPr>
              <a:t>快速入门篇（图文教程）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520782" y="219920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[4]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快速开发跨平台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App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的神器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——Dart + Flutter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520782" y="25832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https://www.jianshu.com/p/9da20e7af94f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520782" y="310754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[5]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flutter 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开发 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android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的完整流程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520782" y="347688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https://www.jianshu.com/p/2ec678ba1d57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17826" y="393030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[6] 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从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0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开始搭建微信小程序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(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前后端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)</a:t>
            </a:r>
            <a:r>
              <a:rPr lang="zh-CN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的全过程</a:t>
            </a:r>
            <a:r>
              <a:rPr lang="en-US" altLang="zh-CN" sz="1800" b="1" kern="100" dirty="0">
                <a:solidFill>
                  <a:schemeClr val="bg2">
                    <a:lumMod val="25000"/>
                  </a:schemeClr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 -CSDN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17826" y="4299639"/>
            <a:ext cx="660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hlinkClick r:id="rId5"/>
              </a:rPr>
              <a:t>https://blog.csdn.net/jackieleewelas/article/details/89303306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D40B79-DDC2-4FCF-A74D-0491D98B8722}"/>
              </a:ext>
            </a:extLst>
          </p:cNvPr>
          <p:cNvSpPr txBox="1"/>
          <p:nvPr/>
        </p:nvSpPr>
        <p:spPr>
          <a:xfrm>
            <a:off x="1517745" y="4753026"/>
            <a:ext cx="10211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[7] GitHub教程 Git Bash详细教程  </a:t>
            </a:r>
            <a:r>
              <a:rPr lang="zh-CN" altLang="en-US" dirty="0">
                <a:hlinkClick r:id="rId6"/>
              </a:rPr>
              <a:t>https://blog.csdn.net/qq_36667170/article/details/79085301?depth_1-utm_source=distribute.pc_relevant.none-task&amp;utm_source=distribute.pc_relevant.none-task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DC5740-DC9A-4E95-929D-33730F8528AF}"/>
              </a:ext>
            </a:extLst>
          </p:cNvPr>
          <p:cNvSpPr txBox="1"/>
          <p:nvPr/>
        </p:nvSpPr>
        <p:spPr>
          <a:xfrm>
            <a:off x="1484510" y="5463489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b="1" kern="100" dirty="0">
                <a:solidFill>
                  <a:schemeClr val="bg2">
                    <a:lumMod val="2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[8] 图解Git：一个软件配置管理工具（简介） </a:t>
            </a:r>
            <a:r>
              <a:rPr lang="zh-CN" altLang="en-US" dirty="0">
                <a:hlinkClick r:id="rId7"/>
              </a:rPr>
              <a:t>https://blog.csdn.net/qq38969070/article/details/80705207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19190" y="1214599"/>
            <a:ext cx="2197762" cy="105157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谢子文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90/100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梁泽生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85/100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 Light" panose="020B0502040204020203" charset="-122"/>
            </a:endParaRPr>
          </a:p>
          <a:p>
            <a:pPr>
              <a:spcBef>
                <a:spcPts val="5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80/100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 Light" panose="020B0502040204020203" charset="-122"/>
              </a:rPr>
              <a:t>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 Light" panose="020B0502040204020203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46406" y="3041601"/>
            <a:ext cx="2018653" cy="48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22139" y="3038161"/>
            <a:ext cx="233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谢子文</a:t>
            </a:r>
            <a:endParaRPr lang="en-US" altLang="zh-CN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665051" y="3101033"/>
            <a:ext cx="1020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梁泽生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849044" y="3066495"/>
            <a:ext cx="1584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黄馨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19190" y="782062"/>
            <a:ext cx="844139" cy="3693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评价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9" name="Group 407"/>
          <p:cNvGrpSpPr/>
          <p:nvPr/>
        </p:nvGrpSpPr>
        <p:grpSpPr>
          <a:xfrm>
            <a:off x="1330433" y="1104183"/>
            <a:ext cx="377946" cy="378063"/>
            <a:chOff x="8876381" y="3510900"/>
            <a:chExt cx="720966" cy="720966"/>
          </a:xfrm>
        </p:grpSpPr>
        <p:sp>
          <p:nvSpPr>
            <p:cNvPr id="70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72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73" name="Text Placeholder 7"/>
          <p:cNvSpPr txBox="1"/>
          <p:nvPr/>
        </p:nvSpPr>
        <p:spPr>
          <a:xfrm>
            <a:off x="1830113" y="1010084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小组分工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66480" y="1482246"/>
            <a:ext cx="298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Light" panose="020B0502040204020203" pitchFamily="34" charset="0"/>
              </a:rPr>
              <a:t>Division of work in groups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0094" y="2055951"/>
            <a:ext cx="448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组长评价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组员都有参与，共同讨论，按贡献度评价：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4F6B63-4F81-4902-A0DD-0B216DFF6B94}"/>
              </a:ext>
            </a:extLst>
          </p:cNvPr>
          <p:cNvSpPr txBox="1"/>
          <p:nvPr/>
        </p:nvSpPr>
        <p:spPr>
          <a:xfrm>
            <a:off x="1489401" y="3609895"/>
            <a:ext cx="3258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参与产品原型设计</a:t>
            </a:r>
            <a:endParaRPr lang="en-US" altLang="zh-CN" sz="2000" dirty="0"/>
          </a:p>
          <a:p>
            <a:r>
              <a:rPr lang="zh-CN" altLang="en-US" sz="2000" dirty="0"/>
              <a:t>参与</a:t>
            </a:r>
            <a:r>
              <a:rPr lang="en-US" altLang="zh-CN" sz="2000" dirty="0"/>
              <a:t>ppt</a:t>
            </a:r>
            <a:r>
              <a:rPr lang="zh-CN" altLang="en-US" sz="2000" dirty="0"/>
              <a:t>的制作及后期修改</a:t>
            </a:r>
            <a:endParaRPr lang="en-US" altLang="zh-CN" sz="2000" dirty="0"/>
          </a:p>
          <a:p>
            <a:r>
              <a:rPr lang="zh-CN" altLang="en-US" sz="2000" dirty="0"/>
              <a:t>进行了微信小程序开发相关的环境配置与测试</a:t>
            </a:r>
            <a:endParaRPr lang="en-US" altLang="zh-CN" sz="2000" dirty="0"/>
          </a:p>
          <a:p>
            <a:r>
              <a:rPr lang="zh-CN" altLang="en-US" sz="2000" dirty="0"/>
              <a:t>获取微信小程序开发相关参考文献</a:t>
            </a:r>
            <a:endParaRPr lang="en-US" altLang="zh-CN" sz="2000" dirty="0"/>
          </a:p>
          <a:p>
            <a:r>
              <a:rPr lang="zh-CN" altLang="en-US" sz="2000" dirty="0"/>
              <a:t>组织小组 指引项目的发展方向</a:t>
            </a:r>
            <a:endParaRPr lang="en-US" altLang="zh-CN" sz="2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023A13-6CAC-4E0B-881E-8ED9B8A79A31}"/>
              </a:ext>
            </a:extLst>
          </p:cNvPr>
          <p:cNvSpPr txBox="1"/>
          <p:nvPr/>
        </p:nvSpPr>
        <p:spPr>
          <a:xfrm>
            <a:off x="5056168" y="3722492"/>
            <a:ext cx="3258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编写项目说明文档</a:t>
            </a:r>
            <a:endParaRPr lang="en-US" altLang="zh-CN" sz="2000" dirty="0"/>
          </a:p>
          <a:p>
            <a:r>
              <a:rPr lang="zh-CN" altLang="en-US" sz="2000" dirty="0"/>
              <a:t>参与</a:t>
            </a:r>
            <a:r>
              <a:rPr lang="en-US" altLang="zh-CN" sz="2000" dirty="0"/>
              <a:t>ppt</a:t>
            </a:r>
            <a:r>
              <a:rPr lang="zh-CN" altLang="en-US" sz="2000" dirty="0"/>
              <a:t>的后期修改</a:t>
            </a:r>
            <a:endParaRPr lang="en-US" altLang="zh-CN" sz="2000" dirty="0"/>
          </a:p>
          <a:p>
            <a:r>
              <a:rPr lang="zh-CN" altLang="en-US" sz="2000" dirty="0"/>
              <a:t>获取版本管理等相关参考文献</a:t>
            </a:r>
            <a:endParaRPr lang="en-US" altLang="zh-CN" sz="2000" dirty="0"/>
          </a:p>
          <a:p>
            <a:r>
              <a:rPr lang="zh-CN" altLang="en-US" sz="2000" dirty="0"/>
              <a:t>小组评审记录</a:t>
            </a:r>
            <a:endParaRPr lang="en-US" altLang="zh-CN" sz="2000" dirty="0"/>
          </a:p>
          <a:p>
            <a:r>
              <a:rPr lang="zh-CN" altLang="en-US" sz="2000" dirty="0"/>
              <a:t>进行可行性研究与分析</a:t>
            </a:r>
            <a:endParaRPr lang="en-US" altLang="zh-CN" sz="2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4E5C91-846B-45EF-A932-AF849869A4AA}"/>
              </a:ext>
            </a:extLst>
          </p:cNvPr>
          <p:cNvSpPr txBox="1"/>
          <p:nvPr/>
        </p:nvSpPr>
        <p:spPr>
          <a:xfrm>
            <a:off x="8434276" y="3606839"/>
            <a:ext cx="3258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参与产品原型设计</a:t>
            </a:r>
            <a:endParaRPr lang="en-US" altLang="zh-CN" sz="2000" dirty="0"/>
          </a:p>
          <a:p>
            <a:r>
              <a:rPr lang="zh-CN" altLang="en-US" sz="2000" dirty="0"/>
              <a:t>参与</a:t>
            </a:r>
            <a:r>
              <a:rPr lang="en-US" altLang="zh-CN" sz="2000" dirty="0"/>
              <a:t>ppt</a:t>
            </a:r>
            <a:r>
              <a:rPr lang="zh-CN" altLang="en-US" sz="2000" dirty="0"/>
              <a:t>的制作及后期修改</a:t>
            </a:r>
            <a:endParaRPr lang="en-US" altLang="zh-CN" sz="2000" dirty="0"/>
          </a:p>
          <a:p>
            <a:r>
              <a:rPr lang="zh-CN" altLang="en-US" sz="2000" dirty="0"/>
              <a:t>进行了相关的环境配置与测试</a:t>
            </a:r>
            <a:endParaRPr lang="en-US" altLang="zh-CN" sz="2000" dirty="0"/>
          </a:p>
          <a:p>
            <a:r>
              <a:rPr lang="zh-CN" altLang="en-US" sz="2000" dirty="0"/>
              <a:t>获取开发相关参考文献</a:t>
            </a:r>
            <a:endParaRPr lang="en-US" altLang="zh-CN" sz="2000" dirty="0"/>
          </a:p>
          <a:p>
            <a:r>
              <a:rPr lang="zh-CN" altLang="en-US" sz="2000" dirty="0"/>
              <a:t>整理会议录音与评审总结内容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430593" y="3136612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Thanks.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683327" y="2379644"/>
            <a:ext cx="653887" cy="654088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437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452518" y="3217379"/>
            <a:ext cx="4696427" cy="2122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是一个帮助您专心于生活中每个重要时刻的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。您是否正困扰于智慧型手机网路成瘾症呢？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能帮助您远离智慧型手机的。每当您想要专注时，种下种籽吧！在接下来的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分钟内，它将成长成为一棵大树。然而，若您无法抗拒，离开了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来使用智慧型手机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电话除外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的话，小树会立即枯萎。每天都有一片森林，每棵树象徵着每个您曾经努力的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分钟。</a:t>
            </a:r>
            <a:endParaRPr lang="en-AU" altLang="zh-CN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52518" y="2445327"/>
            <a:ext cx="2576682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r>
              <a:rPr lang="en-US" altLang="zh-CN" sz="3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[1]</a:t>
            </a:r>
          </a:p>
        </p:txBody>
      </p:sp>
      <p:pic>
        <p:nvPicPr>
          <p:cNvPr id="1026" name="Picture 2" descr="Fores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40" y="2683869"/>
            <a:ext cx="1308242" cy="13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69686" y="4093793"/>
            <a:ext cx="106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  <a:ea typeface="等线 Light" panose="02010600030101010101" pitchFamily="2" charset="-122"/>
              </a:rPr>
              <a:t>Forest</a:t>
            </a:r>
            <a:endParaRPr lang="zh-CN" altLang="en-US" dirty="0">
              <a:latin typeface="Arial Black" panose="020B0A04020102020204" pitchFamily="34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安东尼/AppData/Local/Temp/kaimatting/20201016205156/output_aiMatting_20201016205325.pngoutput_aiMatting_202010162053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50865" y="1841589"/>
            <a:ext cx="2539590" cy="2711854"/>
          </a:xfrm>
          <a:prstGeom prst="rect">
            <a:avLst/>
          </a:prstGeom>
        </p:spPr>
      </p:pic>
      <p:grpSp>
        <p:nvGrpSpPr>
          <p:cNvPr id="46" name="Group 407"/>
          <p:cNvGrpSpPr/>
          <p:nvPr/>
        </p:nvGrpSpPr>
        <p:grpSpPr>
          <a:xfrm>
            <a:off x="1449722" y="3479563"/>
            <a:ext cx="653887" cy="654088"/>
            <a:chOff x="8876381" y="3510900"/>
            <a:chExt cx="720966" cy="720966"/>
          </a:xfrm>
        </p:grpSpPr>
        <p:sp>
          <p:nvSpPr>
            <p:cNvPr id="48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0" name="Text Placeholder 5"/>
          <p:cNvSpPr txBox="1"/>
          <p:nvPr/>
        </p:nvSpPr>
        <p:spPr>
          <a:xfrm>
            <a:off x="2218913" y="4317297"/>
            <a:ext cx="6706878" cy="1493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自制能力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较为差不能专心学习的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学生群体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生活中想减少手机诱惑，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专注眼前事务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的用户；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不怎么依赖手机，却又想在做事期间能有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别样收获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的用户。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1" name="Text Placeholder 7"/>
          <p:cNvSpPr txBox="1"/>
          <p:nvPr/>
        </p:nvSpPr>
        <p:spPr>
          <a:xfrm>
            <a:off x="2218913" y="3545246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目标用户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005" y="1314943"/>
            <a:ext cx="1090295" cy="109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/>
          <p:cNvGrpSpPr/>
          <p:nvPr/>
        </p:nvGrpSpPr>
        <p:grpSpPr>
          <a:xfrm>
            <a:off x="1489824" y="1447800"/>
            <a:ext cx="653887" cy="654088"/>
            <a:chOff x="8876381" y="3510900"/>
            <a:chExt cx="720966" cy="720966"/>
          </a:xfrm>
        </p:grpSpPr>
        <p:sp>
          <p:nvSpPr>
            <p:cNvPr id="3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5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6" name="Text Placeholder 5"/>
          <p:cNvSpPr txBox="1"/>
          <p:nvPr/>
        </p:nvSpPr>
        <p:spPr>
          <a:xfrm>
            <a:off x="1195545" y="2606948"/>
            <a:ext cx="3913929" cy="429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“专注包子”微信小程序产品功能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/>
          <p:cNvSpPr txBox="1"/>
          <p:nvPr/>
        </p:nvSpPr>
        <p:spPr>
          <a:xfrm>
            <a:off x="2259015" y="1513483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474" y="1587001"/>
            <a:ext cx="1101112" cy="95994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34" y="1447800"/>
            <a:ext cx="3665220" cy="3962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 Placeholder 5"/>
          <p:cNvSpPr txBox="1"/>
          <p:nvPr/>
        </p:nvSpPr>
        <p:spPr>
          <a:xfrm>
            <a:off x="1336862" y="3194646"/>
            <a:ext cx="5486135" cy="2871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目标系统目前至少提供以下的功能：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专注时间内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不可切换手机界面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切换界面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立即损毁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包子并做出警告、留下记录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完成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专注时间则给出鼓励称赞提示并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奖励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包子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增删改</a:t>
            </a: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预设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时间与专注动作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总览</a:t>
            </a: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由专注所产生的包子，并点击单个包子可显示对应的时间与专注动作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总览选择时间段内总产生的包子数与总专注时间。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24454" y="5492887"/>
            <a:ext cx="1230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r>
              <a:rPr lang="zh-CN" altLang="en-US" sz="1400" dirty="0">
                <a:latin typeface="微软雅黑 Light" panose="020B0502040204020203" charset="-122"/>
                <a:ea typeface="微软雅黑 Light" panose="020B0502040204020203" charset="-122"/>
              </a:rPr>
              <a:t>灵光乍现</a:t>
            </a:r>
            <a:r>
              <a:rPr lang="en-US" altLang="zh-CN" sz="1400" dirty="0"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endParaRPr lang="zh-CN" altLang="en-US" sz="14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930" y="2844225"/>
            <a:ext cx="353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charset="-122"/>
                <a:ea typeface="微软雅黑 Light" panose="020B0502040204020203" charset="-122"/>
              </a:rPr>
              <a:t>接下来是</a:t>
            </a:r>
            <a:r>
              <a:rPr lang="zh-CN" altLang="en-US" sz="3200" dirty="0">
                <a:solidFill>
                  <a:schemeClr val="accent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基础功能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7" y="5470350"/>
            <a:ext cx="904812" cy="9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32" y="5470350"/>
            <a:ext cx="4776035" cy="9048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118" y="4924585"/>
            <a:ext cx="325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图片使用 </a:t>
            </a:r>
            <a:r>
              <a:rPr lang="zh-CN" altLang="en-US" dirty="0">
                <a:solidFill>
                  <a:schemeClr val="accent2"/>
                </a:solidFill>
              </a:rPr>
              <a:t>墨刀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原型设计工具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42" y="727364"/>
            <a:ext cx="2816043" cy="5353634"/>
          </a:xfrm>
          <a:prstGeom prst="rect">
            <a:avLst/>
          </a:prstGeom>
        </p:spPr>
      </p:pic>
      <p:grpSp>
        <p:nvGrpSpPr>
          <p:cNvPr id="20" name="Group 407"/>
          <p:cNvGrpSpPr/>
          <p:nvPr/>
        </p:nvGrpSpPr>
        <p:grpSpPr>
          <a:xfrm>
            <a:off x="706890" y="1708282"/>
            <a:ext cx="581970" cy="582148"/>
            <a:chOff x="8876381" y="3510900"/>
            <a:chExt cx="720966" cy="720966"/>
          </a:xfrm>
        </p:grpSpPr>
        <p:sp>
          <p:nvSpPr>
            <p:cNvPr id="21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23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25" name="Text Placeholder 7"/>
          <p:cNvSpPr txBox="1"/>
          <p:nvPr/>
        </p:nvSpPr>
        <p:spPr>
          <a:xfrm>
            <a:off x="1441457" y="1708282"/>
            <a:ext cx="457210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主要功能区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 Placeholder 5"/>
          <p:cNvSpPr txBox="1"/>
          <p:nvPr/>
        </p:nvSpPr>
        <p:spPr>
          <a:xfrm>
            <a:off x="1441457" y="2474434"/>
            <a:ext cx="4211238" cy="3231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这是</a:t>
            </a:r>
            <a:r>
              <a:rPr lang="zh-CN" altLang="en-US" sz="1800" b="1" dirty="0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主界面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，小程序主要功能的实现区域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对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的主界面进行了参考，</a:t>
            </a:r>
            <a:r>
              <a:rPr lang="zh-CN" altLang="en-US" sz="1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计时器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醒目突出，用户可以点击中间的物品进行更换。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主界面主要由：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计时器、拖动条、开始计时按钮、换肤按钮（就是中间的包子）、预设按钮、菜单栏按钮、用户金币数 组成。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68" y="662057"/>
            <a:ext cx="2551347" cy="5301129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79B14F-8CF0-4B0D-B93E-A0873751D08A}"/>
              </a:ext>
            </a:extLst>
          </p:cNvPr>
          <p:cNvSpPr txBox="1"/>
          <p:nvPr/>
        </p:nvSpPr>
        <p:spPr>
          <a:xfrm>
            <a:off x="6857999" y="6130636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原型设计图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49CF9-0373-4930-9A19-13ED1E7D23C2}"/>
              </a:ext>
            </a:extLst>
          </p:cNvPr>
          <p:cNvSpPr txBox="1"/>
          <p:nvPr/>
        </p:nvSpPr>
        <p:spPr>
          <a:xfrm>
            <a:off x="9401695" y="6130636"/>
            <a:ext cx="22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-Forest</a:t>
            </a:r>
            <a:r>
              <a:rPr lang="zh-CN" altLang="en-US" dirty="0"/>
              <a:t>中的主界面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6675" y="1230544"/>
            <a:ext cx="7780865" cy="5504742"/>
            <a:chOff x="1735518" y="-1301078"/>
            <a:chExt cx="10469525" cy="74068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890" y="-1301078"/>
              <a:ext cx="3896070" cy="740689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671" y="205739"/>
              <a:ext cx="3032372" cy="5818116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518" y="1205108"/>
              <a:ext cx="2523661" cy="4818748"/>
            </a:xfrm>
            <a:prstGeom prst="rect">
              <a:avLst/>
            </a:prstGeom>
          </p:spPr>
        </p:pic>
        <p:sp>
          <p:nvSpPr>
            <p:cNvPr id="4" name="箭头: 下 3"/>
            <p:cNvSpPr/>
            <p:nvPr/>
          </p:nvSpPr>
          <p:spPr>
            <a:xfrm rot="5400000">
              <a:off x="4574761" y="3643384"/>
              <a:ext cx="386256" cy="1774886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箭头: 右 4"/>
            <p:cNvSpPr/>
            <p:nvPr/>
          </p:nvSpPr>
          <p:spPr>
            <a:xfrm>
              <a:off x="8185926" y="3302494"/>
              <a:ext cx="1147537" cy="40202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Text Placeholder 5"/>
          <p:cNvSpPr txBox="1"/>
          <p:nvPr/>
        </p:nvSpPr>
        <p:spPr>
          <a:xfrm>
            <a:off x="5944072" y="287549"/>
            <a:ext cx="5996393" cy="2149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，小程序主要功能的实现区域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在主界面拖动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滑动组块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可以直接对时间进行设定；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点击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预设按钮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可以跳转到另一个界面，这里可以预设置一些时间。</a:t>
            </a:r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5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点击</a:t>
            </a:r>
            <a:r>
              <a:rPr lang="zh-CN" altLang="en-US" sz="1800" dirty="0">
                <a:solidFill>
                  <a:schemeClr val="accent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开始按钮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后就开始倒计时。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81" y="2350398"/>
            <a:ext cx="2253634" cy="4316000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8136779" y="2943730"/>
            <a:ext cx="852840" cy="2987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7447" y="2350398"/>
            <a:ext cx="21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将得到“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惩罚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14" name="箭头: 下 13"/>
          <p:cNvSpPr/>
          <p:nvPr/>
        </p:nvSpPr>
        <p:spPr>
          <a:xfrm>
            <a:off x="1382388" y="2788615"/>
            <a:ext cx="188497" cy="23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66" y="645453"/>
            <a:ext cx="2962955" cy="5567094"/>
          </a:xfrm>
          <a:prstGeom prst="rect">
            <a:avLst/>
          </a:prstGeom>
        </p:spPr>
      </p:pic>
      <p:grpSp>
        <p:nvGrpSpPr>
          <p:cNvPr id="4" name="Group 407"/>
          <p:cNvGrpSpPr/>
          <p:nvPr/>
        </p:nvGrpSpPr>
        <p:grpSpPr>
          <a:xfrm>
            <a:off x="1285308" y="2377440"/>
            <a:ext cx="532830" cy="532994"/>
            <a:chOff x="8876381" y="3510900"/>
            <a:chExt cx="720966" cy="720966"/>
          </a:xfrm>
        </p:grpSpPr>
        <p:sp>
          <p:nvSpPr>
            <p:cNvPr id="5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7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</p:grpSp>
      <p:sp>
        <p:nvSpPr>
          <p:cNvPr id="8" name="Text Placeholder 5"/>
          <p:cNvSpPr txBox="1"/>
          <p:nvPr/>
        </p:nvSpPr>
        <p:spPr>
          <a:xfrm>
            <a:off x="1996522" y="3068968"/>
            <a:ext cx="4176586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专注时间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（倒计时开始后）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内切换界面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或者手动停止计时，就会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损毁</a:t>
            </a: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当前在做的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包子并</a:t>
            </a:r>
            <a:r>
              <a:rPr lang="zh-CN" altLang="zh-CN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做出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警告、留下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损毁的包子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endParaRPr lang="zh-CN" altLang="en-US" sz="1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Placeholder 7"/>
          <p:cNvSpPr txBox="1"/>
          <p:nvPr/>
        </p:nvSpPr>
        <p:spPr>
          <a:xfrm>
            <a:off x="1996521" y="2316293"/>
            <a:ext cx="320586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惩罚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损毁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10548" y="1241149"/>
            <a:ext cx="4465825" cy="5410208"/>
            <a:chOff x="7211709" y="1487334"/>
            <a:chExt cx="3444073" cy="4172387"/>
          </a:xfrm>
          <a:effectLst>
            <a:outerShdw blurRad="190500" sx="102000" sy="102000" algn="ctr" rotWithShape="0">
              <a:prstClr val="black">
                <a:alpha val="39000"/>
              </a:prstClr>
            </a:outerShdw>
          </a:effectLst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39" t="26708" r="14466" b="35401"/>
            <a:stretch>
              <a:fillRect/>
            </a:stretch>
          </p:blipFill>
          <p:spPr>
            <a:xfrm>
              <a:off x="7211709" y="1487334"/>
              <a:ext cx="3163268" cy="3163268"/>
            </a:xfrm>
            <a:prstGeom prst="ellipse">
              <a:avLst/>
            </a:prstGeom>
            <a:ln w="114300">
              <a:solidFill>
                <a:schemeClr val="tx1">
                  <a:lumMod val="95000"/>
                  <a:lumOff val="5000"/>
                </a:schemeClr>
              </a:solidFill>
            </a:ln>
            <a:effectLst>
              <a:innerShdw blurRad="1143000">
                <a:prstClr val="black">
                  <a:alpha val="20000"/>
                </a:prstClr>
              </a:innerShdw>
            </a:effectLst>
          </p:spPr>
        </p:pic>
        <p:sp>
          <p:nvSpPr>
            <p:cNvPr id="17" name="矩形 16"/>
            <p:cNvSpPr/>
            <p:nvPr/>
          </p:nvSpPr>
          <p:spPr>
            <a:xfrm rot="18900000">
              <a:off x="10432677" y="3951918"/>
              <a:ext cx="223105" cy="17078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2846574-2E33-4A5D-8326-AE9A3BA423A3}"/>
              </a:ext>
            </a:extLst>
          </p:cNvPr>
          <p:cNvSpPr txBox="1"/>
          <p:nvPr/>
        </p:nvSpPr>
        <p:spPr>
          <a:xfrm>
            <a:off x="8099187" y="6238145"/>
            <a:ext cx="1770419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损毁示意图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00,&quot;width&quot;:50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1672</Words>
  <Application>Microsoft Office PowerPoint</Application>
  <PresentationFormat>宽屏</PresentationFormat>
  <Paragraphs>169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-apple-system</vt:lpstr>
      <vt:lpstr>Meiryo</vt:lpstr>
      <vt:lpstr>等线</vt:lpstr>
      <vt:lpstr>等线 Light</vt:lpstr>
      <vt:lpstr>华文中宋</vt:lpstr>
      <vt:lpstr>宋体</vt:lpstr>
      <vt:lpstr>微软雅黑</vt:lpstr>
      <vt:lpstr>微软雅黑 Light</vt:lpstr>
      <vt:lpstr>新宋体</vt:lpstr>
      <vt:lpstr>Agency FB</vt:lpstr>
      <vt:lpstr>Arial</vt:lpstr>
      <vt:lpstr>Arial Black</vt:lpstr>
      <vt:lpstr>Bahnschrift Light</vt:lpstr>
      <vt:lpstr>Segoe UI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liang zesheng</cp:lastModifiedBy>
  <cp:revision>96</cp:revision>
  <dcterms:created xsi:type="dcterms:W3CDTF">2020-10-11T04:48:00Z</dcterms:created>
  <dcterms:modified xsi:type="dcterms:W3CDTF">2020-10-18T10:38:24Z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