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63" r:id="rId11"/>
    <p:sldId id="340" r:id="rId12"/>
    <p:sldId id="267" r:id="rId13"/>
    <p:sldId id="313" r:id="rId14"/>
    <p:sldId id="314" r:id="rId15"/>
    <p:sldId id="268" r:id="rId17"/>
    <p:sldId id="316" r:id="rId18"/>
    <p:sldId id="367" r:id="rId19"/>
    <p:sldId id="317" r:id="rId20"/>
    <p:sldId id="269" r:id="rId21"/>
    <p:sldId id="337" r:id="rId22"/>
    <p:sldId id="338" r:id="rId23"/>
    <p:sldId id="270" r:id="rId24"/>
    <p:sldId id="271" r:id="rId25"/>
    <p:sldId id="339" r:id="rId26"/>
    <p:sldId id="273" r:id="rId27"/>
    <p:sldId id="274" r:id="rId28"/>
    <p:sldId id="275" r:id="rId29"/>
    <p:sldId id="277" r:id="rId30"/>
    <p:sldId id="278" r:id="rId31"/>
    <p:sldId id="279" r:id="rId32"/>
    <p:sldId id="281" r:id="rId33"/>
    <p:sldId id="283" r:id="rId34"/>
    <p:sldId id="284" r:id="rId35"/>
    <p:sldId id="285" r:id="rId36"/>
    <p:sldId id="36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ackielee.cn/posts/2f5be4ff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ackielee.cn/posts/2f5be4ff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solidFill>
            <a:srgbClr val="FAA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0433" y="1504383"/>
            <a:ext cx="1616157" cy="39995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“</a:t>
            </a:r>
            <a:r>
              <a:rPr lang="zh-CN" altLang="en-US" sz="1800" dirty="0"/>
              <a:t>专注包子</a:t>
            </a:r>
            <a:r>
              <a:rPr lang="en-US" altLang="zh-CN" sz="1800" dirty="0"/>
              <a:t>”</a:t>
            </a:r>
            <a:endParaRPr lang="zh-CN" altLang="en-US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122120" y="4149892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Bahnschrift" panose="020B0502040204020203" pitchFamily="34" charset="0"/>
              </a:rPr>
              <a:t>G18</a:t>
            </a:r>
            <a:endParaRPr lang="zh-CN" altLang="en-US" sz="6000" dirty="0">
              <a:latin typeface="Bahnschrift" panose="020B0502040204020203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16331" y="1961106"/>
            <a:ext cx="337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/>
              <a:t>项目计划</a:t>
            </a:r>
            <a:endParaRPr lang="zh-CN" altLang="en-US" sz="6000" dirty="0"/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22362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3"/>
            </p:custDataLst>
          </p:nvPr>
        </p:nvSpPr>
        <p:spPr>
          <a:xfrm>
            <a:off x="6597319" y="3665380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7" name="PA_直接连接符 11"/>
          <p:cNvCxnSpPr>
            <a:endCxn id="21" idx="3"/>
          </p:cNvCxnSpPr>
          <p:nvPr>
            <p:custDataLst>
              <p:tags r:id="rId4"/>
            </p:custDataLst>
          </p:nvPr>
        </p:nvCxnSpPr>
        <p:spPr>
          <a:xfrm flipH="1">
            <a:off x="9648851" y="465772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/>
          <p:nvPr>
            <p:custDataLst>
              <p:tags r:id="rId5"/>
            </p:custDataLst>
          </p:nvPr>
        </p:nvCxnSpPr>
        <p:spPr>
          <a:xfrm flipH="1">
            <a:off x="5765588" y="4657724"/>
            <a:ext cx="2187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PA_组合 25"/>
          <p:cNvGrpSpPr/>
          <p:nvPr>
            <p:custDataLst>
              <p:tags r:id="rId6"/>
            </p:custDataLst>
          </p:nvPr>
        </p:nvGrpSpPr>
        <p:grpSpPr>
          <a:xfrm>
            <a:off x="7019963" y="5442554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31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汇报人：黄馨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436590" y="3033538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基于微信小程序的应用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5872" y="2740413"/>
            <a:ext cx="4069176" cy="901359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/>
              <a:t>可行性分析</a:t>
            </a:r>
            <a:endParaRPr lang="zh-CN" altLang="en-US" sz="67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79603" y="1821993"/>
            <a:ext cx="174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2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21318" y="3852306"/>
            <a:ext cx="1573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技术可行性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经济可行性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操作可行性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社会可行性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法律可行性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可行性分析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429879" y="3852306"/>
            <a:ext cx="0" cy="1555717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前端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后端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60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前端：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开发工具：微信开发者工具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语言：js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45" dirty="0"/>
              <a:t>在腾讯的开发工具里，使用js语言，遵循腾讯小程序的开发文档规范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进行代码编写。开发过程中可以编译、预览、真机调试等，可以使用各种插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件，调用一些公共的api或者自己定义的后端接口，也可以使用腾讯提供的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云函数。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45" dirty="0"/>
              <a:t>开发完成后就可以准备上线了，首先在开发者工具里将写好的代码上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传，点击上传，定义版本号和注释，再到微信公众平台的版本管理提交审核，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待审核通过了就表示上线成功了，就能</a:t>
            </a:r>
            <a:r>
              <a:rPr lang="zh-CN" altLang="en-US" sz="2445" dirty="0"/>
              <a:t>在微信中搜索到你的小程序进行访问</a:t>
            </a:r>
            <a:endParaRPr lang="zh-CN" altLang="en-US" sz="2445" dirty="0"/>
          </a:p>
          <a:p>
            <a:pPr marL="0" indent="0">
              <a:buNone/>
            </a:pPr>
            <a:r>
              <a:rPr lang="zh-CN" altLang="en-US" sz="2445" dirty="0"/>
              <a:t>了。</a:t>
            </a:r>
            <a:endParaRPr lang="zh-CN" altLang="en-US" sz="2445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技术可行性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1005" cy="4446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后端：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语言：</a:t>
            </a:r>
            <a:r>
              <a:rPr lang="en-US" altLang="zh-CN"/>
              <a:t>java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框架：SpringBoot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400"/>
              <a:t>最终的java代码打包成war包部署在云主机上的web服务器Tomcat中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endParaRPr lang="en-US" altLang="zh-CN" sz="2400"/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</a:rPr>
              <a:t>	</a:t>
            </a:r>
            <a:r>
              <a:rPr lang="zh-CN" altLang="en-US" sz="2400">
                <a:latin typeface="+mn-ea"/>
                <a:cs typeface="+mn-ea"/>
                <a:sym typeface="+mn-ea"/>
              </a:rPr>
              <a:t>购买云服务器（服务器搭建第一步）</a:t>
            </a:r>
            <a:r>
              <a:rPr lang="en-US" altLang="zh-CN" sz="2400">
                <a:latin typeface="+mn-ea"/>
                <a:cs typeface="+mn-ea"/>
                <a:sym typeface="+mn-ea"/>
              </a:rPr>
              <a:t>:首先要存放后端程序代码，需要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一台机器，自己的电脑虽然也可以，但是自己的电脑不能保证24小时都开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机且让外网能访问到，所以需要购买一台云服务器；其次，外网能访问到意味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着需要一个公网IP，购买的云服务器会配套一个对应的IP地址</a:t>
            </a:r>
            <a:r>
              <a:rPr lang="zh-CN" altLang="en-US" sz="2400">
                <a:latin typeface="+mn-ea"/>
                <a:cs typeface="+mn-ea"/>
                <a:sym typeface="+mn-ea"/>
              </a:rPr>
              <a:t>。</a:t>
            </a:r>
            <a:endParaRPr lang="zh-CN" altLang="en-US" sz="2400"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技术可行性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基础设备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开发环境与环境使用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云服务器租凭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675"/>
            <a:ext cx="10756900" cy="4955540"/>
          </a:xfrm>
        </p:spPr>
        <p:txBody>
          <a:bodyPr>
            <a:normAutofit/>
          </a:bodyPr>
          <a:lstStyle/>
          <a:p>
            <a:r>
              <a:rPr lang="zh-CN" altLang="en-US" dirty="0"/>
              <a:t>1．基础设备：</a:t>
            </a:r>
            <a:r>
              <a:rPr lang="en-US" altLang="zh-CN" dirty="0">
                <a:sym typeface="+mn-ea"/>
              </a:rPr>
              <a:t>	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开发设备：个人笔记本、实验室电脑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开发地点：</a:t>
            </a:r>
            <a:r>
              <a:rPr lang="en-US" altLang="zh-CN" dirty="0" err="1">
                <a:sym typeface="+mn-ea"/>
              </a:rPr>
              <a:t>uw</a:t>
            </a:r>
            <a:r>
              <a:rPr lang="zh-CN" altLang="en-US" dirty="0">
                <a:sym typeface="+mn-ea"/>
              </a:rPr>
              <a:t>露台，宿舍，理四，图书馆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计算机内存需求：2 GB RAM or more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显卡要求：Video card must be 256MB or more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操作系统：Windows® 10 32 / 64bit / 7 32 / 64bit / XP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处理器：Intel® Core™ 2 Duo E6600 or AMD Phenom™ X3 8750 processor or</a:t>
            </a: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	           </a:t>
            </a:r>
            <a:r>
              <a:rPr lang="zh-CN" altLang="en-US" dirty="0">
                <a:sym typeface="+mn-ea"/>
              </a:rPr>
              <a:t>better</a:t>
            </a:r>
            <a:endParaRPr lang="zh-CN" altLang="en-US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675"/>
            <a:ext cx="10756900" cy="4955540"/>
          </a:xfrm>
        </p:spPr>
        <p:txBody>
          <a:bodyPr>
            <a:normAutofit/>
          </a:bodyPr>
          <a:lstStyle/>
          <a:p>
            <a:r>
              <a:rPr lang="zh-CN" altLang="en-US" dirty="0"/>
              <a:t>2．开发环境与软件使用：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集成开发环境软件：Intellij IDEA（学生资格非商业免费使用）、微信开发者工具（免费使用）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数据库相关：Mysql(开源免费)、PowerDesigner（免费）、Navicat(学生资格非商业免费使用)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原型设计：</a:t>
            </a:r>
            <a:r>
              <a:rPr lang="zh-CN" altLang="en-US" sz="2400" dirty="0">
                <a:sym typeface="+mn-ea"/>
              </a:rPr>
              <a:t>Axure、墨刀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文档</a:t>
            </a:r>
            <a:r>
              <a:rPr lang="en-US" altLang="zh-CN" sz="2400" dirty="0"/>
              <a:t>PPT</a:t>
            </a:r>
            <a:r>
              <a:rPr lang="zh-CN" altLang="en-US" sz="2400" dirty="0"/>
              <a:t>整合：</a:t>
            </a:r>
            <a:r>
              <a:rPr lang="zh-CN" altLang="en-US" sz="2400" dirty="0">
                <a:sym typeface="+mn-ea"/>
              </a:rPr>
              <a:t>Microsoft Office、Microsoft Project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线上沟通：微信（免费使用）、钉钉（免费使用）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版本管理：GitHub（免费使用）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经济可行性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云服务器租凭：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校园云服务器租用（学生优惠 6月54元）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云数据库租用（学生优惠 6月18元）</a:t>
            </a:r>
            <a:endParaRPr lang="en-US" altLang="zh-CN"/>
          </a:p>
        </p:txBody>
      </p:sp>
      <p:pic>
        <p:nvPicPr>
          <p:cNvPr id="4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05" y="3675091"/>
            <a:ext cx="7788275" cy="269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5" y="2374265"/>
            <a:ext cx="2899410" cy="3862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经济可行性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开发准备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微信小程序准备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510030"/>
            <a:ext cx="10808970" cy="4667250"/>
          </a:xfrm>
        </p:spPr>
        <p:txBody>
          <a:bodyPr>
            <a:normAutofit fontScale="9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开发准备：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云服务器租借：在腾讯云上购买学生优惠服务器，是可行操作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服务器域名申请</a:t>
            </a:r>
            <a:r>
              <a:rPr lang="en-US" altLang="zh-CN" dirty="0"/>
              <a:t>/</a:t>
            </a:r>
            <a:r>
              <a:rPr lang="en-US" altLang="zh-CN" dirty="0" err="1"/>
              <a:t>购买：可通过腾讯云域名购买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域名备案</a:t>
            </a:r>
            <a:r>
              <a:rPr lang="en-US" altLang="zh-CN" dirty="0"/>
              <a:t>：</a:t>
            </a:r>
            <a:r>
              <a:rPr lang="zh-CN" altLang="en-US" dirty="0"/>
              <a:t>（</a:t>
            </a:r>
            <a:r>
              <a:rPr lang="en-US" altLang="zh-CN" dirty="0" err="1"/>
              <a:t>备案过程详情参考：网站备案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主要流程包括下面几个</a:t>
            </a:r>
            <a:r>
              <a:rPr lang="en-US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(1) </a:t>
            </a:r>
            <a:r>
              <a:rPr lang="en-US" altLang="zh-CN" dirty="0" err="1"/>
              <a:t>办理幕布拍照</a:t>
            </a:r>
            <a:r>
              <a:rPr lang="en-US" altLang="zh-CN" dirty="0"/>
              <a:t>		</a:t>
            </a:r>
            <a:r>
              <a:rPr lang="en-US" altLang="zh-CN" dirty="0">
                <a:sym typeface="+mn-ea"/>
              </a:rPr>
              <a:t>(5) </a:t>
            </a:r>
            <a:r>
              <a:rPr lang="en-US" altLang="zh-CN" dirty="0" err="1">
                <a:sym typeface="+mn-ea"/>
              </a:rPr>
              <a:t>上传材料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(2) </a:t>
            </a:r>
            <a:r>
              <a:rPr lang="en-US" altLang="zh-CN" dirty="0" err="1"/>
              <a:t>验证备案信息</a:t>
            </a:r>
            <a:r>
              <a:rPr lang="en-US" altLang="zh-CN" dirty="0"/>
              <a:t> 		</a:t>
            </a:r>
            <a:r>
              <a:rPr lang="en-US" altLang="zh-CN" dirty="0">
                <a:sym typeface="+mn-ea"/>
              </a:rPr>
              <a:t>(6) </a:t>
            </a:r>
            <a:r>
              <a:rPr lang="en-US" altLang="zh-CN" dirty="0" err="1">
                <a:sym typeface="+mn-ea"/>
              </a:rPr>
              <a:t>确认备案信息，提交初审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(3) </a:t>
            </a:r>
            <a:r>
              <a:rPr lang="en-US" altLang="zh-CN" dirty="0" err="1"/>
              <a:t>填写主体信息</a:t>
            </a:r>
            <a:r>
              <a:rPr lang="en-US" altLang="zh-CN" dirty="0"/>
              <a:t>		</a:t>
            </a:r>
            <a:r>
              <a:rPr lang="en-US" altLang="zh-CN" dirty="0">
                <a:sym typeface="+mn-ea"/>
              </a:rPr>
              <a:t>(7) </a:t>
            </a:r>
            <a:r>
              <a:rPr lang="en-US" altLang="zh-CN" dirty="0" err="1">
                <a:sym typeface="+mn-ea"/>
              </a:rPr>
              <a:t>通过审核，完成备案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(4) </a:t>
            </a:r>
            <a:r>
              <a:rPr lang="en-US" altLang="zh-CN" dirty="0" err="1"/>
              <a:t>填写网站信息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SSL证书购买：免费购买，流程清晰，是可行操作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7532" y="1764163"/>
            <a:ext cx="2807008" cy="2419835"/>
            <a:chOff x="1524000" y="2315369"/>
            <a:chExt cx="3413220" cy="294243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52400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30610" y="2315369"/>
              <a:ext cx="1706610" cy="2942431"/>
            </a:xfrm>
            <a:prstGeom prst="line">
              <a:avLst/>
            </a:prstGeom>
            <a:ln w="6350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4000" y="5257800"/>
              <a:ext cx="3413220" cy="0"/>
            </a:xfrm>
            <a:prstGeom prst="line">
              <a:avLst/>
            </a:prstGeom>
            <a:ln w="6350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021" y="3732167"/>
            <a:ext cx="2653659" cy="1113479"/>
          </a:xfrm>
          <a:ln w="76200">
            <a:solidFill>
              <a:schemeClr val="tx2"/>
            </a:solidFill>
            <a:prstDash val="dashDot"/>
          </a:ln>
          <a:effectLst/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chemeClr val="bg1">
                    <a:lumMod val="85000"/>
                  </a:schemeClr>
                </a:solidFill>
              </a:rPr>
              <a:t>目录</a:t>
            </a:r>
            <a:endParaRPr lang="zh-CN" altLang="en-US" sz="9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6464" y="1532144"/>
            <a:ext cx="4298004" cy="4400047"/>
          </a:xfrm>
        </p:spPr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 </a:t>
            </a:r>
            <a:r>
              <a:rPr lang="zh-CN" altLang="en-US" dirty="0"/>
              <a:t>项目概述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 </a:t>
            </a:r>
            <a:r>
              <a:rPr lang="zh-CN" altLang="en-US" dirty="0"/>
              <a:t>可行性分析报告</a:t>
            </a:r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/>
              <a:t> </a:t>
            </a:r>
            <a:r>
              <a:rPr lang="zh-CN" altLang="en-US" dirty="0"/>
              <a:t>项目计划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   项目计划</a:t>
            </a:r>
            <a:endParaRPr lang="zh-CN" altLang="en-US" dirty="0">
              <a:sym typeface="+mn-ea"/>
            </a:endParaRPr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   项目团队建设</a:t>
            </a:r>
            <a:endParaRPr lang="zh-CN" altLang="en-US" dirty="0">
              <a:sym typeface="+mn-ea"/>
            </a:endParaRPr>
          </a:p>
          <a:p>
            <a:pPr marL="0" lvl="2" indent="0">
              <a:buNone/>
            </a:pPr>
            <a:r>
              <a:rPr lang="en-US" altLang="zh-CN" dirty="0">
                <a:sym typeface="+mn-ea"/>
              </a:rPr>
              <a:t>	   WBS</a:t>
            </a:r>
            <a:r>
              <a:rPr lang="zh-CN" altLang="en-US" dirty="0">
                <a:sym typeface="+mn-ea"/>
              </a:rPr>
              <a:t>图及甘特图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预算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会议纪要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   绩效评价</a:t>
            </a:r>
            <a:endParaRPr lang="en-US" altLang="zh-CN" dirty="0"/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L</a:t>
            </a:r>
            <a:r>
              <a:rPr lang="zh-CN" altLang="en-US" sz="2800" dirty="0"/>
              <a:t>、参考文献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602916" y="2280504"/>
            <a:ext cx="589084" cy="229699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228050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项目概述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4577495"/>
            <a:ext cx="589084" cy="228050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操作可行性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微信小程序准备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2400">
                <a:sym typeface="+mn-ea"/>
              </a:rPr>
              <a:t>微信小程序上线：符合法定法规的微信小程序均允许审核通过后上线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至客户端，是可行操作。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界面设计操作简易：界面设计时会充分考虑用户的操作心理与习惯，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使得操作简单便宜：数据录入迅速、规范、可靠；统计准确，具有易用性、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灵活性、开放性与可视性等，这些基本都可以实现。</a:t>
            </a:r>
            <a:endParaRPr lang="en-US" altLang="zh-CN" sz="24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操作可行性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社会可行性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碎片化信息时代中部分人违背了设计者的初衷，将时间花费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在无用的信息查看获取，浪费了可用时间，降低了人们的专注度。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此软件旨在帮助使用者更好地保持专注，利用好时间，以帮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助人类更好地管理自己的生活时间为设计初衷，是一个解决的社会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问题可行出发点。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社会可行性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可行性分析</a:t>
            </a:r>
            <a:r>
              <a:rPr lang="en-US" altLang="zh-CN" b="1" dirty="0">
                <a:solidFill>
                  <a:schemeClr val="accent6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chemeClr val="accent6"/>
                </a:solidFill>
                <a:sym typeface="+mn-ea"/>
              </a:rPr>
              <a:t>法律可行性</a:t>
            </a:r>
            <a:endParaRPr lang="zh-CN" altLang="en-US" b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91675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该系统的开发将不会侵犯任何个人、集体、国家的利益，也不会违反国家的政策与法律。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该系统没有爬取外部数据相关操作，无信息法律上的问题。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0"/>
            <a:ext cx="589084" cy="111967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5738327"/>
            <a:ext cx="589084" cy="111967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119671"/>
            <a:ext cx="589084" cy="461865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可行性分析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/>
              <a:t>法律</a:t>
            </a:r>
            <a:endParaRPr lang="en-US" altLang="zh-CN" dirty="0"/>
          </a:p>
          <a:p>
            <a:pPr algn="ctr"/>
            <a:r>
              <a:rPr lang="zh-CN" altLang="en-US" dirty="0"/>
              <a:t>可行性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1944" y="2525168"/>
            <a:ext cx="3410225" cy="1156381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项目计划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90075" y="1825168"/>
            <a:ext cx="1639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3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70172" y="3679372"/>
            <a:ext cx="1639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参照模板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WBS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结构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项目团队建设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预算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会议记录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绩效评价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993676" y="3679372"/>
            <a:ext cx="0" cy="1754326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项目计划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参考模板：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《GB856T——88》国标文档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2095" y="891268"/>
            <a:ext cx="4185032" cy="50754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8295"/>
            <a:ext cx="10515600" cy="136271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项目计划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887595"/>
          </a:xfrm>
        </p:spPr>
        <p:txBody>
          <a:bodyPr/>
          <a:lstStyle/>
          <a:p>
            <a:r>
              <a:rPr lang="en-US" altLang="zh-CN" dirty="0" err="1"/>
              <a:t>wbs</a:t>
            </a:r>
            <a:r>
              <a:rPr lang="zh-CN" altLang="en-US" dirty="0"/>
              <a:t>结构（Work Breakdown Structure）：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21" t="3443" r="1212" b="4774"/>
          <a:stretch>
            <a:fillRect/>
          </a:stretch>
        </p:blipFill>
        <p:spPr>
          <a:xfrm>
            <a:off x="1147445" y="1945005"/>
            <a:ext cx="9500870" cy="4738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项目大致分工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890" y="2952115"/>
            <a:ext cx="28016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谢子文</a:t>
            </a:r>
            <a:r>
              <a:rPr lang="zh-CN" altLang="en-US" sz="2400"/>
              <a:t>：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PPT精细美化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课堂记录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甘特图制作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技术可行性分析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参与版本号制定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课堂记录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项目分工制定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87545" y="2952115"/>
            <a:ext cx="25971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黄馨</a:t>
            </a:r>
            <a:r>
              <a:rPr lang="zh-CN" altLang="en-US" sz="2400"/>
              <a:t>：</a:t>
            </a:r>
            <a:endParaRPr lang="zh-CN" altLang="en-US" sz="240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收集相关模板结构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整合相关信息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文档第二部分编写与更新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项目</a:t>
            </a:r>
            <a:r>
              <a:rPr lang="en-US" altLang="zh-CN"/>
              <a:t>PPT</a:t>
            </a:r>
            <a:r>
              <a:rPr lang="zh-CN" altLang="en-US"/>
              <a:t>的编写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项目</a:t>
            </a:r>
            <a:r>
              <a:rPr lang="en-US" altLang="zh-CN"/>
              <a:t>PPT</a:t>
            </a:r>
            <a:r>
              <a:rPr lang="zh-CN" altLang="en-US"/>
              <a:t>的后续修订更新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/>
              <a:t>PPT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89595" y="2967355"/>
            <a:ext cx="268478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梁泽生</a:t>
            </a:r>
            <a:r>
              <a:rPr lang="zh-CN" altLang="en-US" sz="2000"/>
              <a:t>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国标文档下载与熟悉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可行性分析、word文档书写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熟悉云服务器、域名申请、SSL证书购买流程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Git版本管理、参与项目计划ppt修改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项目团队内部协作：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(1)</a:t>
            </a:r>
            <a:r>
              <a:rPr lang="zh-CN" altLang="en-US" dirty="0"/>
              <a:t>协作模式：每周两次会议，主要为线下面谈，其次是网络联系（微信电话）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(2)</a:t>
            </a:r>
            <a:r>
              <a:rPr lang="zh-CN" altLang="en-US" dirty="0"/>
              <a:t>沟通方式：每周会议、微信等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(3)</a:t>
            </a:r>
            <a:r>
              <a:rPr lang="zh-CN" altLang="en-US" dirty="0"/>
              <a:t>邮件沟通：主送人为谢子文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(4)</a:t>
            </a:r>
            <a:r>
              <a:rPr lang="zh-CN" altLang="en-US" dirty="0"/>
              <a:t>工作进度审核：组长约定一周两次任务成果审核初审、二审时间，并在每周三</a:t>
            </a:r>
            <a:r>
              <a:rPr lang="en-US" altLang="zh-CN" dirty="0"/>
              <a:t>/</a:t>
            </a:r>
            <a:r>
              <a:rPr lang="zh-CN" altLang="en-US" dirty="0"/>
              <a:t>五晚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前向组长报告学习进度和任务进度并作为组内绩效评定的条件之一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项目团队建设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7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项目团队外部沟通与协作：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380" dirty="0"/>
              <a:t>与老师之间的沟通方式包括</a:t>
            </a:r>
            <a:r>
              <a:rPr lang="zh-CN" altLang="en-US" sz="2040" dirty="0"/>
              <a:t>：</a:t>
            </a:r>
            <a:endParaRPr lang="en-US" altLang="zh-CN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(1)</a:t>
            </a:r>
            <a:r>
              <a:rPr lang="zh-CN" altLang="en-US" sz="2160" dirty="0"/>
              <a:t>正式沟通方式：展示</a:t>
            </a:r>
            <a:r>
              <a:rPr lang="en-US" altLang="zh-CN" sz="2160" dirty="0"/>
              <a:t>PPT</a:t>
            </a:r>
            <a:r>
              <a:rPr lang="zh-CN" altLang="en-US" sz="2160" dirty="0"/>
              <a:t>，</a:t>
            </a:r>
            <a:r>
              <a:rPr lang="zh-CN" altLang="en-US" sz="2160" dirty="0"/>
              <a:t>评审会议</a:t>
            </a:r>
            <a:endParaRPr lang="en-US" altLang="zh-CN" sz="216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(2)</a:t>
            </a:r>
            <a:r>
              <a:rPr lang="zh-CN" altLang="en-US" sz="2160" dirty="0"/>
              <a:t>非正式沟通方式：线下面谈</a:t>
            </a:r>
            <a:endParaRPr lang="en-US" altLang="zh-CN" sz="2160" dirty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380" dirty="0"/>
              <a:t>与典型用户之间的沟通方式包括：</a:t>
            </a:r>
            <a:endParaRPr lang="en-US" altLang="zh-CN" sz="238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(1)</a:t>
            </a:r>
            <a:r>
              <a:rPr lang="zh-CN" altLang="en-US" sz="2160" dirty="0"/>
              <a:t>线上沟通：微信、钉钉</a:t>
            </a:r>
            <a:endParaRPr lang="en-US" altLang="zh-CN" sz="2160" dirty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160" dirty="0"/>
              <a:t>(2)</a:t>
            </a:r>
            <a:r>
              <a:rPr lang="zh-CN" altLang="en-US" sz="2160" dirty="0"/>
              <a:t>线下面谈：地点：寝室、食堂</a:t>
            </a:r>
            <a:endParaRPr lang="en-US" altLang="zh-CN" sz="2160" dirty="0"/>
          </a:p>
          <a:p>
            <a:endParaRPr lang="zh-CN" altLang="en-US" sz="2160" dirty="0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团队建设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甘特图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760" y="1383030"/>
            <a:ext cx="10523855" cy="52317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甘特图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3279" y="2620397"/>
            <a:ext cx="3350080" cy="1156381"/>
          </a:xfrm>
        </p:spPr>
        <p:txBody>
          <a:bodyPr>
            <a:noAutofit/>
          </a:bodyPr>
          <a:lstStyle/>
          <a:p>
            <a:r>
              <a:rPr lang="zh-CN" altLang="en-US" sz="6000" b="1" dirty="0"/>
              <a:t>项目概述</a:t>
            </a:r>
            <a:endParaRPr lang="zh-CN" altLang="en-US" sz="6000" b="1" dirty="0"/>
          </a:p>
        </p:txBody>
      </p:sp>
      <p:sp>
        <p:nvSpPr>
          <p:cNvPr id="18" name="矩形 17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项目概述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1602916" y="5725990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5027" y="1912511"/>
            <a:ext cx="177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Part 1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43451" y="3712969"/>
            <a:ext cx="2467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项目基本信息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项目用户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项目功能总述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项目技术实现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41028" y="3776778"/>
            <a:ext cx="0" cy="1136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6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预算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198745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项目整体预算：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基本硬件：小组内三人每人的笔记本电脑均安装了合适的开发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dirty="0" err="1"/>
              <a:t>环境，网络通常，状态良好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开发软件均使用开源或通过教育认证予以个人学习免费使用</a:t>
            </a:r>
            <a:r>
              <a:rPr lang="en-US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开发成本</a:t>
            </a:r>
            <a:r>
              <a:rPr lang="en-US" altLang="zh-CN" dirty="0"/>
              <a:t>：	腾讯云服务器1核2G租用6月 54元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50G云数据库MySql 6月 18元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人力资源薪资</a:t>
            </a:r>
            <a:r>
              <a:rPr lang="en-US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 据私营单位开发人员每小时薪资40.85元 ，小组成员3人，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每日均工作3小时，并每周开会2*4小时，总人员周工作小时为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87小时，从项目伊始至结束共111天，15.8周，总预算计为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56,152.41元</a:t>
            </a:r>
            <a:r>
              <a:rPr lang="zh-CN" altLang="en-US" dirty="0"/>
              <a:t>，</a:t>
            </a:r>
            <a:r>
              <a:rPr lang="en-US" altLang="zh-CN" dirty="0"/>
              <a:t>总设计资金计算为56224.41元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预算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会议记录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48794" cy="1004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每周都有开会，并且将相关文档和会议纪要上传至</a:t>
            </a:r>
            <a:r>
              <a:rPr lang="en-US" altLang="zh-CN" sz="2000" dirty="0"/>
              <a:t>GitHub</a:t>
            </a:r>
            <a:endParaRPr lang="en-US" altLang="zh-CN" sz="2000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474028"/>
            <a:ext cx="4652645" cy="570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3244273"/>
            <a:ext cx="6165215" cy="24487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会议记录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5"/>
                </a:solidFill>
              </a:rPr>
              <a:t>绩效评价（打分）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2916" y="1158241"/>
            <a:ext cx="589084" cy="11222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02916" y="1"/>
            <a:ext cx="589084" cy="11582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2280505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项目计划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/>
              <a:t>绩效评价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840" y="1420495"/>
            <a:ext cx="11073765" cy="485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[1] 《软件工程导论》清华大学出版社，张海藩、牟永敏编著</a:t>
            </a:r>
            <a:endParaRPr lang="zh-CN" altLang="en-US" dirty="0"/>
          </a:p>
          <a:p>
            <a:r>
              <a:rPr lang="zh-CN" altLang="en-US" dirty="0"/>
              <a:t>[2] 《产品分析：Forest 专注森林》：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http://www.woshipm.com/evaluating/1053804.html</a:t>
            </a:r>
            <a:endParaRPr lang="zh-CN" altLang="en-US" dirty="0"/>
          </a:p>
          <a:p>
            <a:r>
              <a:rPr lang="zh-CN" altLang="en-US" dirty="0"/>
              <a:t>[3] 微信开发者工具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https://developers.weixin.qq.com/miniprogram/dev/framework/quickstart/getstart.html</a:t>
            </a:r>
            <a:endParaRPr lang="zh-CN" altLang="en-US" dirty="0"/>
          </a:p>
          <a:p>
            <a:r>
              <a:rPr lang="zh-CN" altLang="en-US" dirty="0"/>
              <a:t>[4]《微信小程序开发零基础入门》 电子工业出版社</a:t>
            </a:r>
            <a:endParaRPr lang="zh-CN" altLang="en-US" dirty="0"/>
          </a:p>
          <a:p>
            <a:r>
              <a:rPr lang="zh-CN" altLang="en-US" dirty="0"/>
              <a:t>[5]《GB856T——88》国标文档</a:t>
            </a:r>
            <a:endParaRPr lang="en-US" altLang="zh-CN" dirty="0"/>
          </a:p>
          <a:p>
            <a:r>
              <a:rPr lang="en-US" altLang="zh-CN" dirty="0"/>
              <a:t>[6] </a:t>
            </a:r>
            <a:r>
              <a:rPr lang="zh-CN" altLang="zh-CN" dirty="0"/>
              <a:t>从</a:t>
            </a:r>
            <a:r>
              <a:rPr lang="en-US" altLang="zh-CN" dirty="0"/>
              <a:t>0</a:t>
            </a:r>
            <a:r>
              <a:rPr lang="zh-CN" altLang="zh-CN" dirty="0"/>
              <a:t>开始搭建微信小程序</a:t>
            </a:r>
            <a:r>
              <a:rPr lang="en-US" altLang="zh-CN" dirty="0"/>
              <a:t>(</a:t>
            </a:r>
            <a:r>
              <a:rPr lang="zh-CN" altLang="zh-CN" dirty="0"/>
              <a:t>前后端</a:t>
            </a:r>
            <a:r>
              <a:rPr lang="en-US" altLang="zh-CN" dirty="0"/>
              <a:t>)</a:t>
            </a:r>
            <a:r>
              <a:rPr lang="zh-CN" altLang="zh-CN" dirty="0"/>
              <a:t>的全过程 </a:t>
            </a:r>
            <a:r>
              <a:rPr lang="en-US" altLang="zh-CN" dirty="0"/>
              <a:t>| </a:t>
            </a:r>
            <a:r>
              <a:rPr lang="zh-CN" altLang="zh-CN" dirty="0"/>
              <a:t>随猿记</a:t>
            </a:r>
            <a:r>
              <a:rPr lang="en-US" altLang="zh-CN" u="sng" dirty="0">
                <a:hlinkClick r:id="rId1"/>
              </a:rPr>
              <a:t>http://www.jackielee.cn/posts/2f5be4ff.html</a:t>
            </a:r>
            <a:endParaRPr lang="en-US" altLang="zh-CN" u="sng" dirty="0">
              <a:hlinkClick r:id="rId1"/>
            </a:endParaRPr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695"/>
            <a:ext cx="10515600" cy="5402580"/>
          </a:xfrm>
        </p:spPr>
        <p:txBody>
          <a:bodyPr>
            <a:normAutofit fontScale="40000"/>
          </a:bodyPr>
          <a:lstStyle/>
          <a:p>
            <a:r>
              <a:rPr lang="zh-CN" altLang="en-US" sz="7000" dirty="0"/>
              <a:t>[7] git从远程下载项目到本地以及本地提交远程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sz="4000" dirty="0"/>
              <a:t> 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https://blog.csdn.net/qq_38133341/article/details/82189302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7000" dirty="0"/>
              <a:t>[8] 如何用github进行代码库的版本管理：</a:t>
            </a:r>
            <a:endParaRPr lang="zh-CN" altLang="en-US" sz="7000" dirty="0"/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sz="4000" u="sng" dirty="0">
                <a:solidFill>
                  <a:schemeClr val="accent1">
                    <a:lumMod val="75000"/>
                  </a:schemeClr>
                </a:solidFill>
              </a:rPr>
              <a:t>https://blog.csdn.net/zhouhuaman/article/details/88598786</a:t>
            </a:r>
            <a:endParaRPr sz="40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7000" dirty="0">
                <a:solidFill>
                  <a:schemeClr val="tx1"/>
                </a:solidFill>
              </a:rPr>
              <a:t>[9] 腾讯云官网</a:t>
            </a:r>
            <a:endParaRPr lang="zh-CN" altLang="en-US" sz="70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https://developers.weixin.qq.com/miniprogram/dev/framework/quickstart/getstart.html</a:t>
            </a:r>
            <a:endParaRPr lang="zh-CN" altLang="en-US" sz="4000" dirty="0"/>
          </a:p>
          <a:p>
            <a:r>
              <a:rPr lang="zh-CN" altLang="en-US" sz="7000" dirty="0"/>
              <a:t>[10] WBS：工作分解结构（WorkBreakdownStructure）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   https://cloud.tencent.com/</a:t>
            </a:r>
            <a:endParaRPr lang="zh-CN" altLang="en-US" dirty="0"/>
          </a:p>
          <a:p>
            <a:r>
              <a:rPr lang="zh-CN" altLang="en-US" sz="7000" dirty="0"/>
              <a:t>[11] 可行性分析应包括哪三方面</a:t>
            </a:r>
            <a:endParaRPr lang="zh-CN" altLang="en-US" sz="7000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4000" u="sng" dirty="0">
                <a:solidFill>
                  <a:schemeClr val="accent1">
                    <a:lumMod val="75000"/>
                  </a:schemeClr>
                </a:solidFill>
              </a:rPr>
              <a:t>https://zhidao.baidu.com/question/2137976698706854108.html</a:t>
            </a:r>
            <a:endParaRPr lang="zh-CN" altLang="en-US" dirty="0"/>
          </a:p>
          <a:p>
            <a:r>
              <a:rPr altLang="zh-CN" sz="7000" dirty="0"/>
              <a:t>[12]《项目管理知识体系指南（PMBOK指南）第6版》</a:t>
            </a:r>
            <a:endParaRPr lang="en-US" altLang="zh-CN" sz="7000" u="sng" dirty="0">
              <a:hlinkClick r:id="rId1"/>
            </a:endParaRPr>
          </a:p>
          <a:p>
            <a:pPr marL="0" indent="0">
              <a:buNone/>
            </a:pPr>
            <a:endParaRPr lang="zh-CN" altLang="zh-CN" sz="7000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3273" y="3013501"/>
            <a:ext cx="26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 Light" panose="020B0502040204020203" charset="-122"/>
                <a:ea typeface="微软雅黑 Light" panose="020B0502040204020203" charset="-122"/>
              </a:rPr>
              <a:t>Thanks.</a:t>
            </a:r>
            <a:endParaRPr lang="zh-CN" altLang="en-US" sz="48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89177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项目基本信息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6870"/>
            <a:ext cx="10515600" cy="4866005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项目的任务提出者：</a:t>
            </a:r>
            <a:endParaRPr lang="zh-CN" altLang="en-US" dirty="0"/>
          </a:p>
          <a:p>
            <a:pPr marL="0" lvl="1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杨枨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(2)</a:t>
            </a:r>
            <a:r>
              <a:rPr lang="zh-CN" altLang="en-US" dirty="0"/>
              <a:t>项目的开发者及联系方式：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424940" y="4035425"/>
          <a:ext cx="87096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/>
                <a:gridCol w="2903220"/>
                <a:gridCol w="2903220"/>
              </a:tblGrid>
              <a:tr h="422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姓名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电话（微信</a:t>
                      </a: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邮箱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谢子文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13656654236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31809172@stu.zucc.edu.cn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黄馨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18282535042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31809131@stu.zucc.edu.cn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梁泽生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15290433011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31803112@stu.zucc.edu.cn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项目基本信息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2818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(3)</a:t>
            </a:r>
            <a:r>
              <a:rPr lang="zh-CN" altLang="en-US" dirty="0">
                <a:sym typeface="+mn-ea"/>
              </a:rPr>
              <a:t>本计划的批准者和批准日期：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>
                <a:sym typeface="+mn-ea"/>
              </a:rPr>
              <a:t>批准者：杨枨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批准日期：2020年10月29日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/>
              <a:t>(4) </a:t>
            </a:r>
            <a:r>
              <a:rPr lang="zh-CN" altLang="en-US" dirty="0"/>
              <a:t>完成项目的最迟期限：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2021年1月12日前，1月12日项目总结报告、总评审ppt。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(5) 验收标准：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项目软件要求的各项功能均可实现，使用者对小程序使用反馈良好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项目用户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用户群体：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面向自制力不强，需要外力帮助监督不玩手机、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或者想要专注学习和工作的人们。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目标用户：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法学</a:t>
            </a:r>
            <a:r>
              <a:rPr lang="en-US" altLang="zh-CN" dirty="0"/>
              <a:t>1802 </a:t>
            </a:r>
            <a:r>
              <a:rPr lang="zh-CN" altLang="en-US" dirty="0"/>
              <a:t>王新</a:t>
            </a:r>
            <a:r>
              <a:rPr lang="en-US" altLang="zh-CN" dirty="0"/>
              <a:t>		行政管理1801 潘士卫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软工1802 陈骁		建筑1801王宇键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项目用户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项目产品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46200" y="3074035"/>
          <a:ext cx="9240520" cy="149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8770"/>
                <a:gridCol w="6381750"/>
              </a:tblGrid>
              <a:tr h="7073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产品名称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专注包子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8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开发语言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JAVA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SQL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JS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HTML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，W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XSS</a:t>
                      </a:r>
                      <a:endParaRPr lang="en-US" alt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项目基本信息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项目功能总述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199" y="2017200"/>
          <a:ext cx="10618177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8170"/>
                <a:gridCol w="7840007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主要功能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详细说明</a:t>
                      </a:r>
                      <a:endParaRPr lang="en-US" altLang="en-US" sz="2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注册用户</a:t>
                      </a:r>
                      <a:r>
                        <a:rPr lang="zh-CN" altLang="en-US" sz="2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（联网）</a:t>
                      </a:r>
                      <a:endParaRPr lang="en-US" altLang="en-US" sz="2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注册用户，将用户账号保存在云端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主界面计时器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用户可自行调节时间长度，然后开始专注计时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预设功能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可提前设计几个时间集，直接开始专注计时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统计总览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可以总览用户一周、一个月或者一年的成果记录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时间历程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一条时间轴，记录每一次的活动</a:t>
                      </a:r>
                      <a:endParaRPr lang="en-US" altLang="en-US" sz="2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个性化商店</a:t>
                      </a:r>
                      <a:r>
                        <a:rPr lang="zh-CN" altLang="en-US" sz="2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（联网）</a:t>
                      </a:r>
                      <a:endParaRPr lang="en-US" altLang="en-US" sz="2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商店，可以购买不同的蒸品（例如包子、蒸饺、馒头等）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排行榜（联网）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连上网络，可与世界各地的人比较排名和专注度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惩罚-损毁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专注时间开始后切换手机界面或手动停止计时器，损毁包子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成就-嘉奖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</a:t>
                      </a:r>
                      <a:r>
                        <a:rPr lang="zh-CN" altLang="en-US" sz="2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伴随着丰富的</a:t>
                      </a:r>
                      <a:r>
                        <a:rPr lang="en-US" sz="22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奖励</a:t>
                      </a:r>
                      <a:endParaRPr lang="en-US" altLang="en-US" sz="2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项目功能总述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项目技术实现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9405" y="1825625"/>
          <a:ext cx="889127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0"/>
                <a:gridCol w="4447540"/>
              </a:tblGrid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功能开发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具体工具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微信开发者工具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b框架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pring Boot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eb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omcat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aven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avicat, MySQL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owerDesigner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版本管理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ithub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602916" y="4577496"/>
            <a:ext cx="589084" cy="114849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02916" y="0"/>
            <a:ext cx="589084" cy="457749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项目概述</a:t>
            </a:r>
            <a:endParaRPr lang="en-US" altLang="zh-CN" dirty="0"/>
          </a:p>
          <a:p>
            <a:pPr algn="ctr"/>
            <a:r>
              <a:rPr lang="en-US" altLang="zh-CN" dirty="0"/>
              <a:t>|</a:t>
            </a:r>
            <a:endParaRPr lang="en-US" altLang="zh-CN" dirty="0"/>
          </a:p>
          <a:p>
            <a:pPr algn="ctr"/>
            <a:r>
              <a:rPr lang="zh-CN" altLang="en-US" dirty="0"/>
              <a:t>项目技术实现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602916" y="5725989"/>
            <a:ext cx="589084" cy="113201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TABLE_BEAUTIFY" val="smartTable{86eeee90-8d38-40d3-9932-9f29d5deff12}"/>
  <p:tag name="TABLE_RECT" val="144*210*671.85*120"/>
  <p:tag name="TABLE_EMPHASIZE_COLOR" val="6579300"/>
  <p:tag name="TABLE_ONEKEY_SKIN_IDX" val="0"/>
  <p:tag name="TABLE_SKINIDX" val="-1"/>
  <p:tag name="TABLE_COLORIDX" val="l"/>
</p:tagLst>
</file>

<file path=ppt/tags/tag7.xml><?xml version="1.0" encoding="utf-8"?>
<p:tagLst xmlns:p="http://schemas.openxmlformats.org/presentationml/2006/main">
  <p:tag name="KSO_WM_UNIT_TABLE_BEAUTIFY" val="smartTable{442e17df-dac4-4272-96fc-7d7318b7b189}"/>
</p:tagLst>
</file>

<file path=ppt/tags/tag8.xml><?xml version="1.0" encoding="utf-8"?>
<p:tagLst xmlns:p="http://schemas.openxmlformats.org/presentationml/2006/main">
  <p:tag name="KSO_WM_UNIT_TABLE_BEAUTIFY" val="smartTable{903268fa-d616-4c0c-8d88-6c3a61fbd29e}"/>
</p:tagLst>
</file>

<file path=ppt/tags/tag9.xml><?xml version="1.0" encoding="utf-8"?>
<p:tagLst xmlns:p="http://schemas.openxmlformats.org/presentationml/2006/main">
  <p:tag name="KSO_WM_UNIT_TABLE_BEAUTIFY" val="smartTable{430b15aa-aa88-4c63-afb2-31db48d7ec7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4567</Words>
  <Application>WPS 演示</Application>
  <PresentationFormat>宽屏</PresentationFormat>
  <Paragraphs>539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Bahnschrift</vt:lpstr>
      <vt:lpstr>Meiryo</vt:lpstr>
      <vt:lpstr>Segoe Print</vt:lpstr>
      <vt:lpstr>微软雅黑 Light</vt:lpstr>
      <vt:lpstr>微软雅黑</vt:lpstr>
      <vt:lpstr>Times New Roman</vt:lpstr>
      <vt:lpstr>Calibri</vt:lpstr>
      <vt:lpstr>Arial Unicode MS</vt:lpstr>
      <vt:lpstr>Wingdings</vt:lpstr>
      <vt:lpstr>Office 主题</vt:lpstr>
      <vt:lpstr>“专注包子”</vt:lpstr>
      <vt:lpstr>目录</vt:lpstr>
      <vt:lpstr>项目概述</vt:lpstr>
      <vt:lpstr>项目基本信息</vt:lpstr>
      <vt:lpstr>项目基本信息</vt:lpstr>
      <vt:lpstr>项目用户</vt:lpstr>
      <vt:lpstr>项目产品</vt:lpstr>
      <vt:lpstr>项目功能总述</vt:lpstr>
      <vt:lpstr>项目技术实现</vt:lpstr>
      <vt:lpstr>可行性分析</vt:lpstr>
      <vt:lpstr>可行性分析——技术可行性</vt:lpstr>
      <vt:lpstr>可行性分析——技术可行性</vt:lpstr>
      <vt:lpstr>可行性分析——技术可行性</vt:lpstr>
      <vt:lpstr>可行性分析——经济可行性</vt:lpstr>
      <vt:lpstr>可行性分析——经济可行性</vt:lpstr>
      <vt:lpstr>可行性分析——经济可行性</vt:lpstr>
      <vt:lpstr>可行性分析——经济可行性</vt:lpstr>
      <vt:lpstr>可行性分析——操作可行性</vt:lpstr>
      <vt:lpstr>可行性分析——操作可行性</vt:lpstr>
      <vt:lpstr>可行性分析——操作可行性</vt:lpstr>
      <vt:lpstr>可行性分析——社会可行性</vt:lpstr>
      <vt:lpstr>可行性分析——法律可行性</vt:lpstr>
      <vt:lpstr>项目计划</vt:lpstr>
      <vt:lpstr>项目计划</vt:lpstr>
      <vt:lpstr>项目计划</vt:lpstr>
      <vt:lpstr>项目团队建设</vt:lpstr>
      <vt:lpstr>项目团队建设</vt:lpstr>
      <vt:lpstr>项目团队建设</vt:lpstr>
      <vt:lpstr>甘特图</vt:lpstr>
      <vt:lpstr>预算</vt:lpstr>
      <vt:lpstr>会议记录</vt:lpstr>
      <vt:lpstr>绩效评价（打分）</vt:lpstr>
      <vt:lpstr>参考文献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安东尼</dc:creator>
  <cp:lastModifiedBy>安东尼</cp:lastModifiedBy>
  <cp:revision>81</cp:revision>
  <dcterms:created xsi:type="dcterms:W3CDTF">2020-10-27T11:01:00Z</dcterms:created>
  <dcterms:modified xsi:type="dcterms:W3CDTF">2020-10-30T03:46:50Z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