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Lst>
  <p:sldIdLst>
    <p:sldId id="293" r:id="rId3"/>
    <p:sldId id="294" r:id="rId4"/>
    <p:sldId id="296" r:id="rId5"/>
    <p:sldId id="313" r:id="rId6"/>
    <p:sldId id="297" r:id="rId7"/>
    <p:sldId id="314" r:id="rId8"/>
    <p:sldId id="325" r:id="rId9"/>
    <p:sldId id="298" r:id="rId10"/>
    <p:sldId id="318" r:id="rId11"/>
    <p:sldId id="326" r:id="rId12"/>
    <p:sldId id="327" r:id="rId13"/>
    <p:sldId id="328" r:id="rId14"/>
    <p:sldId id="329" r:id="rId15"/>
    <p:sldId id="330" r:id="rId16"/>
    <p:sldId id="299" r:id="rId17"/>
    <p:sldId id="319" r:id="rId18"/>
    <p:sldId id="332" r:id="rId19"/>
    <p:sldId id="333" r:id="rId20"/>
    <p:sldId id="334" r:id="rId21"/>
    <p:sldId id="335" r:id="rId22"/>
    <p:sldId id="300" r:id="rId23"/>
    <p:sldId id="320" r:id="rId24"/>
    <p:sldId id="336" r:id="rId25"/>
    <p:sldId id="301" r:id="rId26"/>
    <p:sldId id="321" r:id="rId27"/>
    <p:sldId id="337" r:id="rId28"/>
    <p:sldId id="338" r:id="rId29"/>
    <p:sldId id="302" r:id="rId30"/>
    <p:sldId id="339" r:id="rId31"/>
    <p:sldId id="340" r:id="rId32"/>
    <p:sldId id="341" r:id="rId33"/>
    <p:sldId id="303" r:id="rId34"/>
    <p:sldId id="323" r:id="rId35"/>
    <p:sldId id="304" r:id="rId36"/>
    <p:sldId id="346" r:id="rId37"/>
    <p:sldId id="348" r:id="rId38"/>
    <p:sldId id="349" r:id="rId39"/>
    <p:sldId id="350" r:id="rId40"/>
    <p:sldId id="343" r:id="rId41"/>
    <p:sldId id="324" r:id="rId42"/>
    <p:sldId id="344" r:id="rId43"/>
    <p:sldId id="345" r:id="rId44"/>
    <p:sldId id="316" r:id="rId4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中度样式 4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theme" Target="theme/theme1.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presProps" Target="presProps.xml"/><Relationship Id="rId20" Type="http://schemas.openxmlformats.org/officeDocument/2006/relationships/slide" Target="slides/slide18.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B5C79689-5B17-47A7-B703-8E5181E4B05E}" type="datetimeFigureOut">
              <a:rPr lang="zh-CN" altLang="en-US" smtClean="0"/>
              <a:t>2021/1/20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EC5BC23-5D88-4EBF-A258-424C95F3BEB2}"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B5C79689-5B17-47A7-B703-8E5181E4B05E}" type="datetimeFigureOut">
              <a:rPr lang="zh-CN" altLang="en-US" smtClean="0"/>
              <a:t>2021/1/20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EC5BC23-5D88-4EBF-A258-424C95F3BEB2}"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B5C79689-5B17-47A7-B703-8E5181E4B05E}" type="datetimeFigureOut">
              <a:rPr lang="zh-CN" altLang="en-US" smtClean="0"/>
              <a:t>2021/1/20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EC5BC23-5D88-4EBF-A258-424C95F3BEB2}"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B5C79689-5B17-47A7-B703-8E5181E4B05E}" type="datetimeFigureOut">
              <a:rPr lang="zh-CN" altLang="en-US" smtClean="0"/>
              <a:t>2021/1/20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EC5BC23-5D88-4EBF-A258-424C95F3BEB2}" type="slidenum">
              <a:rPr lang="zh-CN" altLang="en-US" smtClean="0"/>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B5C79689-5B17-47A7-B703-8E5181E4B05E}" type="datetimeFigureOut">
              <a:rPr lang="zh-CN" altLang="en-US" smtClean="0"/>
              <a:t>2021/1/20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EC5BC23-5D88-4EBF-A258-424C95F3BEB2}" type="slidenum">
              <a:rPr lang="zh-CN" altLang="en-US" smtClean="0"/>
              <a:t>‹#›</a:t>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B5C79689-5B17-47A7-B703-8E5181E4B05E}" type="datetimeFigureOut">
              <a:rPr lang="zh-CN" altLang="en-US" smtClean="0"/>
              <a:t>2021/1/20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EC5BC23-5D88-4EBF-A258-424C95F3BEB2}" type="slidenum">
              <a:rPr lang="zh-CN" altLang="en-US" smtClean="0"/>
              <a:t>‹#›</a:t>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p:txBody>
          <a:bodyPr/>
          <a:lstStyle/>
          <a:p>
            <a:fld id="{B5C79689-5B17-47A7-B703-8E5181E4B05E}" type="datetimeFigureOut">
              <a:rPr lang="zh-CN" altLang="en-US" smtClean="0"/>
              <a:t>2021/1/20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EC5BC23-5D88-4EBF-A258-424C95F3BEB2}" type="slidenum">
              <a:rPr lang="zh-CN" altLang="en-US" smtClean="0"/>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B5C79689-5B17-47A7-B703-8E5181E4B05E}" type="datetimeFigureOut">
              <a:rPr lang="zh-CN" altLang="en-US" smtClean="0"/>
              <a:t>2021/1/20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EC5BC23-5D88-4EBF-A258-424C95F3BEB2}" type="slidenum">
              <a:rPr lang="zh-CN" altLang="en-US" smtClean="0"/>
              <a:t>‹#›</a:t>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B5C79689-5B17-47A7-B703-8E5181E4B05E}" type="datetimeFigureOut">
              <a:rPr lang="zh-CN" altLang="en-US" smtClean="0"/>
              <a:t>2021/1/20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EC5BC23-5D88-4EBF-A258-424C95F3BEB2}" type="slidenum">
              <a:rPr lang="zh-CN" altLang="en-US" smtClean="0"/>
              <a:t>‹#›</a:t>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5C79689-5B17-47A7-B703-8E5181E4B05E}" type="datetimeFigureOut">
              <a:rPr lang="zh-CN" altLang="en-US" smtClean="0"/>
              <a:t>2021/1/20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EC5BC23-5D88-4EBF-A258-424C95F3BEB2}" type="slidenum">
              <a:rPr lang="zh-CN" altLang="en-US" smtClean="0"/>
              <a:t>‹#›</a:t>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B5C79689-5B17-47A7-B703-8E5181E4B05E}" type="datetimeFigureOut">
              <a:rPr lang="zh-CN" altLang="en-US" smtClean="0"/>
              <a:t>2021/1/20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EC5BC23-5D88-4EBF-A258-424C95F3BEB2}"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B5C79689-5B17-47A7-B703-8E5181E4B05E}" type="datetimeFigureOut">
              <a:rPr lang="zh-CN" altLang="en-US" smtClean="0"/>
              <a:t>2021/1/20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EC5BC23-5D88-4EBF-A258-424C95F3BEB2}" type="slidenum">
              <a:rPr lang="zh-CN" altLang="en-US" smtClean="0"/>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B5C79689-5B17-47A7-B703-8E5181E4B05E}" type="datetimeFigureOut">
              <a:rPr lang="zh-CN" altLang="en-US" smtClean="0"/>
              <a:t>2021/1/20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EC5BC23-5D88-4EBF-A258-424C95F3BEB2}" type="slidenum">
              <a:rPr lang="zh-CN" altLang="en-US" smtClean="0"/>
              <a:t>‹#›</a:t>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B5C79689-5B17-47A7-B703-8E5181E4B05E}" type="datetimeFigureOut">
              <a:rPr lang="zh-CN" altLang="en-US" smtClean="0"/>
              <a:t>2021/1/20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EC5BC23-5D88-4EBF-A258-424C95F3BEB2}" type="slidenum">
              <a:rPr lang="zh-CN" altLang="en-US" smtClean="0"/>
              <a:t>‹#›</a:t>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B5C79689-5B17-47A7-B703-8E5181E4B05E}" type="datetimeFigureOut">
              <a:rPr lang="zh-CN" altLang="en-US" smtClean="0"/>
              <a:t>2021/1/20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EC5BC23-5D88-4EBF-A258-424C95F3BEB2}"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B5C79689-5B17-47A7-B703-8E5181E4B05E}" type="datetimeFigureOut">
              <a:rPr lang="zh-CN" altLang="en-US" smtClean="0"/>
              <a:t>2021/1/20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EC5BC23-5D88-4EBF-A258-424C95F3BEB2}"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p:txBody>
          <a:bodyPr/>
          <a:lstStyle/>
          <a:p>
            <a:fld id="{B5C79689-5B17-47A7-B703-8E5181E4B05E}" type="datetimeFigureOut">
              <a:rPr lang="zh-CN" altLang="en-US" smtClean="0"/>
              <a:t>2021/1/20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EC5BC23-5D88-4EBF-A258-424C95F3BEB2}"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B5C79689-5B17-47A7-B703-8E5181E4B05E}" type="datetimeFigureOut">
              <a:rPr lang="zh-CN" altLang="en-US" smtClean="0"/>
              <a:t>2021/1/20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EC5BC23-5D88-4EBF-A258-424C95F3BEB2}"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B5C79689-5B17-47A7-B703-8E5181E4B05E}" type="datetimeFigureOut">
              <a:rPr lang="zh-CN" altLang="en-US" smtClean="0"/>
              <a:t>2021/1/20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EC5BC23-5D88-4EBF-A258-424C95F3BEB2}"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5C79689-5B17-47A7-B703-8E5181E4B05E}" type="datetimeFigureOut">
              <a:rPr lang="zh-CN" altLang="en-US" smtClean="0"/>
              <a:t>2021/1/20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EC5BC23-5D88-4EBF-A258-424C95F3BEB2}"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B5C79689-5B17-47A7-B703-8E5181E4B05E}" type="datetimeFigureOut">
              <a:rPr lang="zh-CN" altLang="en-US" smtClean="0"/>
              <a:t>2021/1/20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EC5BC23-5D88-4EBF-A258-424C95F3BEB2}"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B5C79689-5B17-47A7-B703-8E5181E4B05E}" type="datetimeFigureOut">
              <a:rPr lang="zh-CN" altLang="en-US" smtClean="0"/>
              <a:t>2021/1/20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EC5BC23-5D88-4EBF-A258-424C95F3BEB2}"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5C79689-5B17-47A7-B703-8E5181E4B05E}" type="datetimeFigureOut">
              <a:rPr lang="zh-CN" altLang="en-US" smtClean="0"/>
              <a:t>2021/1/20</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C5BC23-5D88-4EBF-A258-424C95F3BEB2}"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5C79689-5B17-47A7-B703-8E5181E4B05E}" type="datetimeFigureOut">
              <a:rPr lang="zh-CN" altLang="en-US" smtClean="0"/>
              <a:t>2021/1/20</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C5BC23-5D88-4EBF-A258-424C95F3BEB2}"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image" Target="../media/image1.png"/><Relationship Id="rId5" Type="http://schemas.openxmlformats.org/officeDocument/2006/relationships/slideLayout" Target="../slideLayouts/slideLayout1.xml"/><Relationship Id="rId4" Type="http://schemas.openxmlformats.org/officeDocument/2006/relationships/tags" Target="../tags/tag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2" Type="http://schemas.openxmlformats.org/officeDocument/2006/relationships/hyperlink" Target="https://org.modao.cc/app/5bc79e1e27d6637b9de515e1f25deec6ecaae78a?simulator_type=device&amp;sticky#screen=skhk4ae506h6oqt" TargetMode="External"/><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8.xml"/><Relationship Id="rId4"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8.xml"/></Relationships>
</file>

<file path=ppt/slides/_rels/slide4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8.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tags" Target="../tags/tag5.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p:cNvSpPr/>
          <p:nvPr/>
        </p:nvSpPr>
        <p:spPr>
          <a:xfrm>
            <a:off x="1" y="1615"/>
            <a:ext cx="5151276" cy="6856385"/>
          </a:xfrm>
          <a:prstGeom prst="rect">
            <a:avLst/>
          </a:prstGeom>
          <a:gradFill flip="none" rotWithShape="1">
            <a:gsLst>
              <a:gs pos="0">
                <a:schemeClr val="accent2"/>
              </a:gs>
              <a:gs pos="100000">
                <a:schemeClr val="accent1"/>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2" name="标题 1"/>
          <p:cNvSpPr>
            <a:spLocks noGrp="1"/>
          </p:cNvSpPr>
          <p:nvPr>
            <p:ph type="ctrTitle"/>
          </p:nvPr>
        </p:nvSpPr>
        <p:spPr>
          <a:xfrm>
            <a:off x="6255671" y="1276503"/>
            <a:ext cx="3092094" cy="705165"/>
          </a:xfrm>
        </p:spPr>
        <p:txBody>
          <a:bodyPr>
            <a:noAutofit/>
          </a:bodyPr>
          <a:lstStyle/>
          <a:p>
            <a:pPr algn="l"/>
            <a:r>
              <a:rPr lang="en-US" altLang="zh-CN" sz="4400" dirty="0">
                <a:latin typeface="微软雅黑" panose="020B0503020204020204" charset="-122"/>
                <a:ea typeface="微软雅黑" panose="020B0503020204020204" charset="-122"/>
              </a:rPr>
              <a:t>《</a:t>
            </a:r>
            <a:r>
              <a:rPr lang="zh-CN" altLang="en-US" sz="4400" dirty="0">
                <a:latin typeface="微软雅黑" panose="020B0503020204020204" charset="-122"/>
                <a:ea typeface="微软雅黑" panose="020B0503020204020204" charset="-122"/>
              </a:rPr>
              <a:t>专注包子</a:t>
            </a:r>
            <a:r>
              <a:rPr lang="en-US" altLang="zh-CN" sz="4400" dirty="0">
                <a:latin typeface="微软雅黑" panose="020B0503020204020204" charset="-122"/>
                <a:ea typeface="微软雅黑" panose="020B0503020204020204" charset="-122"/>
              </a:rPr>
              <a:t>》</a:t>
            </a:r>
          </a:p>
        </p:txBody>
      </p:sp>
      <p:sp>
        <p:nvSpPr>
          <p:cNvPr id="21" name="文本框 20"/>
          <p:cNvSpPr txBox="1"/>
          <p:nvPr/>
        </p:nvSpPr>
        <p:spPr>
          <a:xfrm>
            <a:off x="7963463" y="5460654"/>
            <a:ext cx="1526731" cy="1015663"/>
          </a:xfrm>
          <a:prstGeom prst="rect">
            <a:avLst/>
          </a:prstGeom>
          <a:noFill/>
        </p:spPr>
        <p:txBody>
          <a:bodyPr wrap="square">
            <a:spAutoFit/>
          </a:bodyPr>
          <a:lstStyle/>
          <a:p>
            <a:r>
              <a:rPr lang="en-US" altLang="zh-CN" sz="6000" dirty="0">
                <a:latin typeface="+mn-ea"/>
              </a:rPr>
              <a:t>G18</a:t>
            </a:r>
            <a:endParaRPr lang="zh-CN" altLang="en-US" sz="6000" dirty="0">
              <a:latin typeface="+mn-ea"/>
            </a:endParaRPr>
          </a:p>
        </p:txBody>
      </p:sp>
      <p:sp>
        <p:nvSpPr>
          <p:cNvPr id="23" name="文本框 22"/>
          <p:cNvSpPr txBox="1"/>
          <p:nvPr/>
        </p:nvSpPr>
        <p:spPr>
          <a:xfrm>
            <a:off x="5929465" y="2898919"/>
            <a:ext cx="5732938" cy="1198880"/>
          </a:xfrm>
          <a:prstGeom prst="rect">
            <a:avLst/>
          </a:prstGeom>
          <a:noFill/>
        </p:spPr>
        <p:txBody>
          <a:bodyPr wrap="square">
            <a:spAutoFit/>
          </a:bodyPr>
          <a:lstStyle/>
          <a:p>
            <a:pPr algn="ctr"/>
            <a:r>
              <a:rPr lang="zh-CN" altLang="en-US" sz="7200" b="1" dirty="0">
                <a:solidFill>
                  <a:schemeClr val="accent1"/>
                </a:solidFill>
                <a:latin typeface="微软雅黑" panose="020B0503020204020204" charset="-122"/>
                <a:ea typeface="微软雅黑" panose="020B0503020204020204" charset="-122"/>
              </a:rPr>
              <a:t>总结评审</a:t>
            </a:r>
          </a:p>
        </p:txBody>
      </p:sp>
      <p:pic>
        <p:nvPicPr>
          <p:cNvPr id="24" name="PA_图片 2"/>
          <p:cNvPicPr>
            <a:picLocks noChangeAspect="1"/>
          </p:cNvPicPr>
          <p:nvPr>
            <p:custDataLst>
              <p:tags r:id="rId1"/>
            </p:custDataLst>
          </p:nvPr>
        </p:nvPicPr>
        <p:blipFill rotWithShape="1">
          <a:blip r:embed="rId6">
            <a:extLst>
              <a:ext uri="{28A0092B-C50C-407E-A947-70E740481C1C}">
                <a14:useLocalDpi xmlns:a14="http://schemas.microsoft.com/office/drawing/2010/main" val="0"/>
              </a:ext>
            </a:extLst>
          </a:blip>
          <a:srcRect b="5269"/>
          <a:stretch>
            <a:fillRect/>
          </a:stretch>
        </p:blipFill>
        <p:spPr>
          <a:xfrm>
            <a:off x="231598" y="781550"/>
            <a:ext cx="5873638" cy="5432825"/>
          </a:xfrm>
          <a:prstGeom prst="rect">
            <a:avLst/>
          </a:prstGeom>
          <a:effectLst/>
        </p:spPr>
      </p:pic>
      <p:sp>
        <p:nvSpPr>
          <p:cNvPr id="25" name="PA_文本框 10"/>
          <p:cNvSpPr txBox="1"/>
          <p:nvPr>
            <p:custDataLst>
              <p:tags r:id="rId2"/>
            </p:custDataLst>
          </p:nvPr>
        </p:nvSpPr>
        <p:spPr>
          <a:xfrm>
            <a:off x="6587538" y="4886018"/>
            <a:ext cx="4416515" cy="412750"/>
          </a:xfrm>
          <a:prstGeom prst="rect">
            <a:avLst/>
          </a:prstGeom>
          <a:noFill/>
          <a:ln w="9525">
            <a:noFill/>
            <a:miter/>
          </a:ln>
          <a:effectLst/>
        </p:spPr>
        <p:txBody>
          <a:bodyPr vert="horz" wrap="square" lIns="91412" tIns="45706" rIns="91412" bIns="45706" anchor="t">
            <a:spAutoFit/>
          </a:bodyPr>
          <a:lstStyle/>
          <a:p>
            <a:pPr lvl="0" algn="ctr" eaLnBrk="0" latinLnBrk="0" hangingPunct="0"/>
            <a:r>
              <a:rPr lang="en-US" altLang="zh-CN" sz="2100" dirty="0">
                <a:solidFill>
                  <a:schemeClr val="tx1">
                    <a:lumMod val="75000"/>
                    <a:lumOff val="25000"/>
                  </a:schemeClr>
                </a:solidFill>
                <a:latin typeface="微软雅黑" panose="020B0503020204020204" charset="-122"/>
                <a:ea typeface="微软雅黑" panose="020B0503020204020204" charset="-122"/>
              </a:rPr>
              <a:t> </a:t>
            </a:r>
            <a:r>
              <a:rPr lang="zh-CN" altLang="en-US" sz="2100" dirty="0">
                <a:solidFill>
                  <a:schemeClr val="tx1">
                    <a:lumMod val="75000"/>
                    <a:lumOff val="25000"/>
                  </a:schemeClr>
                </a:solidFill>
                <a:latin typeface="微软雅黑" panose="020B0503020204020204" charset="-122"/>
                <a:ea typeface="微软雅黑" panose="020B0503020204020204" charset="-122"/>
                <a:cs typeface="微软雅黑 Light" panose="020B0502040204020203" charset="-122"/>
              </a:rPr>
              <a:t>组长：谢子文    组员：黄馨 梁泽生</a:t>
            </a:r>
          </a:p>
        </p:txBody>
      </p:sp>
      <p:cxnSp>
        <p:nvCxnSpPr>
          <p:cNvPr id="27" name="PA_直接连接符 11"/>
          <p:cNvCxnSpPr/>
          <p:nvPr>
            <p:custDataLst>
              <p:tags r:id="rId3"/>
            </p:custDataLst>
          </p:nvPr>
        </p:nvCxnSpPr>
        <p:spPr>
          <a:xfrm flipH="1">
            <a:off x="9475842" y="5982544"/>
            <a:ext cx="1930350" cy="0"/>
          </a:xfrm>
          <a:prstGeom prst="line">
            <a:avLst/>
          </a:prstGeom>
          <a:ln>
            <a:solidFill>
              <a:schemeClr val="tx1">
                <a:lumMod val="75000"/>
                <a:lumOff val="25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28" name="PA_直接连接符 12"/>
          <p:cNvCxnSpPr/>
          <p:nvPr>
            <p:custDataLst>
              <p:tags r:id="rId4"/>
            </p:custDataLst>
          </p:nvPr>
        </p:nvCxnSpPr>
        <p:spPr>
          <a:xfrm flipH="1">
            <a:off x="6096000" y="5982542"/>
            <a:ext cx="1780431" cy="1"/>
          </a:xfrm>
          <a:prstGeom prst="line">
            <a:avLst/>
          </a:prstGeom>
          <a:ln>
            <a:solidFill>
              <a:schemeClr val="tx1">
                <a:lumMod val="75000"/>
                <a:lumOff val="25000"/>
              </a:schemeClr>
            </a:solidFill>
            <a:prstDash val="lgDash"/>
          </a:ln>
        </p:spPr>
        <p:style>
          <a:lnRef idx="1">
            <a:schemeClr val="accent1"/>
          </a:lnRef>
          <a:fillRef idx="0">
            <a:schemeClr val="accent1"/>
          </a:fillRef>
          <a:effectRef idx="0">
            <a:schemeClr val="accent1"/>
          </a:effectRef>
          <a:fontRef idx="minor">
            <a:schemeClr val="tx1"/>
          </a:fontRef>
        </p:style>
      </p:cxnSp>
      <p:sp>
        <p:nvSpPr>
          <p:cNvPr id="32" name="圆角矩形 63"/>
          <p:cNvSpPr/>
          <p:nvPr/>
        </p:nvSpPr>
        <p:spPr>
          <a:xfrm>
            <a:off x="10427190" y="0"/>
            <a:ext cx="1764809" cy="30678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chemeClr val="bg1"/>
                </a:solidFill>
                <a:latin typeface="微软雅黑" panose="020B0503020204020204" charset="-122"/>
                <a:ea typeface="微软雅黑" panose="020B0503020204020204" charset="-122"/>
              </a:rPr>
              <a:t>日期：</a:t>
            </a:r>
            <a:r>
              <a:rPr lang="en-US" altLang="zh-CN" sz="1200" dirty="0">
                <a:solidFill>
                  <a:schemeClr val="bg1"/>
                </a:solidFill>
                <a:latin typeface="微软雅黑" panose="020B0503020204020204" charset="-122"/>
                <a:ea typeface="微软雅黑" panose="020B0503020204020204" charset="-122"/>
              </a:rPr>
              <a:t>2021</a:t>
            </a:r>
            <a:r>
              <a:rPr lang="zh-CN" altLang="en-US" sz="1200" dirty="0">
                <a:solidFill>
                  <a:schemeClr val="bg1"/>
                </a:solidFill>
                <a:latin typeface="微软雅黑" panose="020B0503020204020204" charset="-122"/>
                <a:ea typeface="微软雅黑" panose="020B0503020204020204" charset="-122"/>
              </a:rPr>
              <a:t>年</a:t>
            </a:r>
            <a:r>
              <a:rPr lang="en-US" altLang="zh-CN" sz="1200" dirty="0">
                <a:solidFill>
                  <a:schemeClr val="bg1"/>
                </a:solidFill>
                <a:latin typeface="微软雅黑" panose="020B0503020204020204" charset="-122"/>
                <a:ea typeface="微软雅黑" panose="020B0503020204020204" charset="-122"/>
              </a:rPr>
              <a:t>1</a:t>
            </a:r>
            <a:r>
              <a:rPr lang="zh-CN" altLang="en-US" sz="1200" dirty="0">
                <a:solidFill>
                  <a:schemeClr val="bg1"/>
                </a:solidFill>
                <a:latin typeface="微软雅黑" panose="020B0503020204020204" charset="-122"/>
                <a:ea typeface="微软雅黑" panose="020B0503020204020204" charset="-122"/>
              </a:rPr>
              <a:t>月</a:t>
            </a:r>
          </a:p>
        </p:txBody>
      </p:sp>
      <p:sp>
        <p:nvSpPr>
          <p:cNvPr id="38" name="文本框 37"/>
          <p:cNvSpPr txBox="1"/>
          <p:nvPr/>
        </p:nvSpPr>
        <p:spPr>
          <a:xfrm>
            <a:off x="7733030" y="1937385"/>
            <a:ext cx="4025900" cy="398780"/>
          </a:xfrm>
          <a:prstGeom prst="rect">
            <a:avLst/>
          </a:prstGeom>
          <a:noFill/>
        </p:spPr>
        <p:txBody>
          <a:bodyPr wrap="square" rtlCol="0">
            <a:spAutoFit/>
          </a:bodyPr>
          <a:lstStyle/>
          <a:p>
            <a:r>
              <a:rPr lang="zh-CN" altLang="en-US" sz="2000" dirty="0">
                <a:latin typeface="微软雅黑" panose="020B0503020204020204" charset="-122"/>
                <a:ea typeface="微软雅黑" panose="020B0503020204020204" charset="-122"/>
              </a:rPr>
              <a:t>一款基于微信小程序的效率类软件</a:t>
            </a:r>
          </a:p>
        </p:txBody>
      </p:sp>
      <p:sp>
        <p:nvSpPr>
          <p:cNvPr id="4" name="文本框 3"/>
          <p:cNvSpPr txBox="1"/>
          <p:nvPr/>
        </p:nvSpPr>
        <p:spPr>
          <a:xfrm>
            <a:off x="6729557" y="877626"/>
            <a:ext cx="1332230" cy="398780"/>
          </a:xfrm>
          <a:prstGeom prst="rect">
            <a:avLst/>
          </a:prstGeom>
          <a:noFill/>
        </p:spPr>
        <p:txBody>
          <a:bodyPr wrap="none" rtlCol="0">
            <a:spAutoFit/>
          </a:bodyPr>
          <a:lstStyle/>
          <a:p>
            <a:r>
              <a:rPr lang="en-US" altLang="zh-CN" sz="2000" dirty="0"/>
              <a:t>FocusBuns</a:t>
            </a:r>
            <a:endParaRPr lang="zh-CN" altLang="en-US" sz="2000"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3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0"/>
            <a:ext cx="27709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11914910" y="0"/>
            <a:ext cx="27709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526415" y="159385"/>
            <a:ext cx="2874645" cy="706755"/>
          </a:xfrm>
          <a:prstGeom prst="rect">
            <a:avLst/>
          </a:prstGeom>
          <a:noFill/>
        </p:spPr>
        <p:txBody>
          <a:bodyPr wrap="square" rtlCol="0">
            <a:spAutoFit/>
          </a:bodyPr>
          <a:lstStyle/>
          <a:p>
            <a:r>
              <a:rPr lang="zh-CN" altLang="en-US" sz="4000">
                <a:solidFill>
                  <a:srgbClr val="4472C4"/>
                </a:solidFill>
                <a:latin typeface="微软雅黑" panose="020B0503020204020204" charset="-122"/>
                <a:ea typeface="微软雅黑" panose="020B0503020204020204" charset="-122"/>
              </a:rPr>
              <a:t>技术可行性</a:t>
            </a:r>
          </a:p>
        </p:txBody>
      </p:sp>
      <p:sp>
        <p:nvSpPr>
          <p:cNvPr id="11" name="文本框 10"/>
          <p:cNvSpPr txBox="1"/>
          <p:nvPr/>
        </p:nvSpPr>
        <p:spPr>
          <a:xfrm>
            <a:off x="1191260" y="1388745"/>
            <a:ext cx="4476115" cy="1198880"/>
          </a:xfrm>
          <a:prstGeom prst="rect">
            <a:avLst/>
          </a:prstGeom>
          <a:noFill/>
        </p:spPr>
        <p:txBody>
          <a:bodyPr wrap="square" rtlCol="0">
            <a:spAutoFit/>
          </a:bodyPr>
          <a:lstStyle/>
          <a:p>
            <a:r>
              <a:rPr lang="zh-CN" altLang="en-US" noProof="0" dirty="0">
                <a:ln>
                  <a:noFill/>
                </a:ln>
                <a:solidFill>
                  <a:srgbClr val="313530"/>
                </a:solidFill>
                <a:effectLst/>
                <a:uLnTx/>
                <a:uFillTx/>
                <a:latin typeface="微软雅黑" panose="020B0503020204020204" charset="-122"/>
                <a:ea typeface="微软雅黑" panose="020B0503020204020204" charset="-122"/>
                <a:cs typeface="+mn-ea"/>
                <a:sym typeface="Arial" panose="020B0604020202020204"/>
              </a:rPr>
              <a:t>通过微信开发者工具开发（</a:t>
            </a:r>
            <a:r>
              <a:rPr lang="en-US" altLang="zh-CN" noProof="0" dirty="0">
                <a:ln>
                  <a:noFill/>
                </a:ln>
                <a:solidFill>
                  <a:srgbClr val="313530"/>
                </a:solidFill>
                <a:effectLst/>
                <a:uLnTx/>
                <a:uFillTx/>
                <a:latin typeface="微软雅黑" panose="020B0503020204020204" charset="-122"/>
                <a:ea typeface="微软雅黑" panose="020B0503020204020204" charset="-122"/>
                <a:cs typeface="+mn-ea"/>
                <a:sym typeface="Arial" panose="020B0604020202020204"/>
              </a:rPr>
              <a:t>WXML</a:t>
            </a:r>
            <a:r>
              <a:rPr lang="zh-CN" altLang="en-US" noProof="0" dirty="0">
                <a:ln>
                  <a:noFill/>
                </a:ln>
                <a:solidFill>
                  <a:srgbClr val="313530"/>
                </a:solidFill>
                <a:effectLst/>
                <a:uLnTx/>
                <a:uFillTx/>
                <a:latin typeface="微软雅黑" panose="020B0503020204020204" charset="-122"/>
                <a:ea typeface="微软雅黑" panose="020B0503020204020204" charset="-122"/>
                <a:cs typeface="+mn-ea"/>
                <a:sym typeface="Arial" panose="020B0604020202020204"/>
              </a:rPr>
              <a:t>、</a:t>
            </a:r>
            <a:r>
              <a:rPr lang="en-US" altLang="zh-CN" noProof="0" dirty="0">
                <a:ln>
                  <a:noFill/>
                </a:ln>
                <a:solidFill>
                  <a:srgbClr val="313530"/>
                </a:solidFill>
                <a:effectLst/>
                <a:uLnTx/>
                <a:uFillTx/>
                <a:latin typeface="微软雅黑" panose="020B0503020204020204" charset="-122"/>
                <a:ea typeface="微软雅黑" panose="020B0503020204020204" charset="-122"/>
                <a:cs typeface="+mn-ea"/>
                <a:sym typeface="Arial" panose="020B0604020202020204"/>
              </a:rPr>
              <a:t>WXSS</a:t>
            </a:r>
            <a:r>
              <a:rPr lang="zh-CN" altLang="en-US" noProof="0" dirty="0">
                <a:ln>
                  <a:noFill/>
                </a:ln>
                <a:solidFill>
                  <a:srgbClr val="313530"/>
                </a:solidFill>
                <a:effectLst/>
                <a:uLnTx/>
                <a:uFillTx/>
                <a:latin typeface="微软雅黑" panose="020B0503020204020204" charset="-122"/>
                <a:ea typeface="微软雅黑" panose="020B0503020204020204" charset="-122"/>
                <a:cs typeface="+mn-ea"/>
                <a:sym typeface="Arial" panose="020B0604020202020204"/>
              </a:rPr>
              <a:t>、</a:t>
            </a:r>
            <a:r>
              <a:rPr lang="en-US" altLang="zh-CN" noProof="0" dirty="0">
                <a:ln>
                  <a:noFill/>
                </a:ln>
                <a:solidFill>
                  <a:srgbClr val="313530"/>
                </a:solidFill>
                <a:effectLst/>
                <a:uLnTx/>
                <a:uFillTx/>
                <a:latin typeface="微软雅黑" panose="020B0503020204020204" charset="-122"/>
                <a:ea typeface="微软雅黑" panose="020B0503020204020204" charset="-122"/>
                <a:cs typeface="+mn-ea"/>
                <a:sym typeface="Arial" panose="020B0604020202020204"/>
              </a:rPr>
              <a:t>JS</a:t>
            </a:r>
            <a:r>
              <a:rPr lang="zh-CN" altLang="en-US" noProof="0" dirty="0">
                <a:ln>
                  <a:noFill/>
                </a:ln>
                <a:solidFill>
                  <a:srgbClr val="313530"/>
                </a:solidFill>
                <a:effectLst/>
                <a:uLnTx/>
                <a:uFillTx/>
                <a:latin typeface="微软雅黑" panose="020B0503020204020204" charset="-122"/>
                <a:ea typeface="微软雅黑" panose="020B0503020204020204" charset="-122"/>
                <a:cs typeface="+mn-ea"/>
                <a:sym typeface="Arial" panose="020B0604020202020204"/>
              </a:rPr>
              <a:t>、</a:t>
            </a:r>
            <a:r>
              <a:rPr lang="en-US" altLang="zh-CN" noProof="0" dirty="0">
                <a:ln>
                  <a:noFill/>
                </a:ln>
                <a:solidFill>
                  <a:srgbClr val="313530"/>
                </a:solidFill>
                <a:effectLst/>
                <a:uLnTx/>
                <a:uFillTx/>
                <a:latin typeface="微软雅黑" panose="020B0503020204020204" charset="-122"/>
                <a:ea typeface="微软雅黑" panose="020B0503020204020204" charset="-122"/>
                <a:cs typeface="+mn-ea"/>
                <a:sym typeface="Arial" panose="020B0604020202020204"/>
              </a:rPr>
              <a:t>JSON</a:t>
            </a:r>
            <a:r>
              <a:rPr lang="zh-CN" altLang="en-US" noProof="0" dirty="0">
                <a:ln>
                  <a:noFill/>
                </a:ln>
                <a:solidFill>
                  <a:srgbClr val="313530"/>
                </a:solidFill>
                <a:effectLst/>
                <a:uLnTx/>
                <a:uFillTx/>
                <a:latin typeface="微软雅黑" panose="020B0503020204020204" charset="-122"/>
                <a:ea typeface="微软雅黑" panose="020B0503020204020204" charset="-122"/>
                <a:cs typeface="+mn-ea"/>
                <a:sym typeface="Arial" panose="020B0604020202020204"/>
              </a:rPr>
              <a:t>）、</a:t>
            </a:r>
            <a:r>
              <a:rPr lang="en-US" altLang="zh-CN" noProof="0" dirty="0">
                <a:ln>
                  <a:noFill/>
                </a:ln>
                <a:solidFill>
                  <a:srgbClr val="313530"/>
                </a:solidFill>
                <a:effectLst/>
                <a:uLnTx/>
                <a:uFillTx/>
                <a:latin typeface="微软雅黑" panose="020B0503020204020204" charset="-122"/>
                <a:ea typeface="微软雅黑" panose="020B0503020204020204" charset="-122"/>
                <a:cs typeface="+mn-ea"/>
                <a:sym typeface="Arial" panose="020B0604020202020204"/>
              </a:rPr>
              <a:t>Microsoft project</a:t>
            </a:r>
            <a:r>
              <a:rPr lang="zh-CN" altLang="en-US" noProof="0" dirty="0">
                <a:ln>
                  <a:noFill/>
                </a:ln>
                <a:solidFill>
                  <a:srgbClr val="313530"/>
                </a:solidFill>
                <a:effectLst/>
                <a:uLnTx/>
                <a:uFillTx/>
                <a:latin typeface="微软雅黑" panose="020B0503020204020204" charset="-122"/>
                <a:ea typeface="微软雅黑" panose="020B0503020204020204" charset="-122"/>
                <a:cs typeface="+mn-ea"/>
                <a:sym typeface="Arial" panose="020B0604020202020204"/>
              </a:rPr>
              <a:t>、</a:t>
            </a:r>
            <a:r>
              <a:rPr lang="en-US" altLang="zh-CN" noProof="0" dirty="0">
                <a:ln>
                  <a:noFill/>
                </a:ln>
                <a:solidFill>
                  <a:srgbClr val="313530"/>
                </a:solidFill>
                <a:effectLst/>
                <a:uLnTx/>
                <a:uFillTx/>
                <a:latin typeface="微软雅黑" panose="020B0503020204020204" charset="-122"/>
                <a:ea typeface="微软雅黑" panose="020B0503020204020204" charset="-122"/>
                <a:cs typeface="+mn-ea"/>
                <a:sym typeface="Arial" panose="020B0604020202020204"/>
              </a:rPr>
              <a:t>GitHub</a:t>
            </a:r>
            <a:r>
              <a:rPr lang="zh-CN" altLang="en-US" noProof="0" dirty="0">
                <a:ln>
                  <a:noFill/>
                </a:ln>
                <a:solidFill>
                  <a:srgbClr val="313530"/>
                </a:solidFill>
                <a:effectLst/>
                <a:uLnTx/>
                <a:uFillTx/>
                <a:latin typeface="微软雅黑" panose="020B0503020204020204" charset="-122"/>
                <a:ea typeface="微软雅黑" panose="020B0503020204020204" charset="-122"/>
                <a:cs typeface="+mn-ea"/>
                <a:sym typeface="Arial" panose="020B0604020202020204"/>
              </a:rPr>
              <a:t>、</a:t>
            </a:r>
            <a:r>
              <a:rPr lang="en-US" altLang="zh-CN" noProof="0" dirty="0">
                <a:ln>
                  <a:noFill/>
                </a:ln>
                <a:solidFill>
                  <a:srgbClr val="313530"/>
                </a:solidFill>
                <a:effectLst/>
                <a:uLnTx/>
                <a:uFillTx/>
                <a:latin typeface="微软雅黑" panose="020B0503020204020204" charset="-122"/>
                <a:ea typeface="微软雅黑" panose="020B0503020204020204" charset="-122"/>
                <a:cs typeface="+mn-ea"/>
                <a:sym typeface="Arial" panose="020B0604020202020204"/>
              </a:rPr>
              <a:t>Rational</a:t>
            </a:r>
            <a:r>
              <a:rPr lang="zh-CN" altLang="en-US" noProof="0" dirty="0">
                <a:ln>
                  <a:noFill/>
                </a:ln>
                <a:solidFill>
                  <a:srgbClr val="313530"/>
                </a:solidFill>
                <a:effectLst/>
                <a:uLnTx/>
                <a:uFillTx/>
                <a:latin typeface="微软雅黑" panose="020B0503020204020204" charset="-122"/>
                <a:ea typeface="微软雅黑" panose="020B0503020204020204" charset="-122"/>
                <a:cs typeface="+mn-ea"/>
                <a:sym typeface="Arial" panose="020B0604020202020204"/>
              </a:rPr>
              <a:t>、</a:t>
            </a:r>
            <a:r>
              <a:rPr lang="en-US" altLang="zh-CN" noProof="0" dirty="0">
                <a:ln>
                  <a:noFill/>
                </a:ln>
                <a:solidFill>
                  <a:srgbClr val="313530"/>
                </a:solidFill>
                <a:effectLst/>
                <a:uLnTx/>
                <a:uFillTx/>
                <a:latin typeface="微软雅黑" panose="020B0503020204020204" charset="-122"/>
                <a:ea typeface="微软雅黑" panose="020B0503020204020204" charset="-122"/>
                <a:cs typeface="+mn-ea"/>
                <a:sym typeface="Arial" panose="020B0604020202020204"/>
              </a:rPr>
              <a:t>Power Designer, Bugzilla</a:t>
            </a:r>
            <a:r>
              <a:rPr lang="zh-CN" altLang="en-US" noProof="0" dirty="0">
                <a:ln>
                  <a:noFill/>
                </a:ln>
                <a:solidFill>
                  <a:srgbClr val="313530"/>
                </a:solidFill>
                <a:effectLst/>
                <a:uLnTx/>
                <a:uFillTx/>
                <a:latin typeface="微软雅黑" panose="020B0503020204020204" charset="-122"/>
                <a:ea typeface="微软雅黑" panose="020B0503020204020204" charset="-122"/>
                <a:cs typeface="+mn-ea"/>
                <a:sym typeface="Arial" panose="020B0604020202020204"/>
              </a:rPr>
              <a:t>等工具的使用系统实现</a:t>
            </a:r>
            <a:endParaRPr lang="zh-CN" altLang="en-US"/>
          </a:p>
        </p:txBody>
      </p:sp>
      <p:sp>
        <p:nvSpPr>
          <p:cNvPr id="12" name="文本框 11"/>
          <p:cNvSpPr txBox="1"/>
          <p:nvPr/>
        </p:nvSpPr>
        <p:spPr>
          <a:xfrm>
            <a:off x="7058025" y="2289810"/>
            <a:ext cx="3101340" cy="3692525"/>
          </a:xfrm>
          <a:prstGeom prst="rect">
            <a:avLst/>
          </a:prstGeom>
          <a:noFill/>
        </p:spPr>
        <p:txBody>
          <a:bodyPr wrap="square" rtlCol="0">
            <a:spAutoFit/>
          </a:bodyPr>
          <a:lstStyle/>
          <a:p>
            <a:r>
              <a:rPr lang="zh-CN" altLang="en-US"/>
              <a:t>主要技术来源：</a:t>
            </a:r>
          </a:p>
          <a:p>
            <a:r>
              <a:rPr lang="en-US" altLang="zh-CN"/>
              <a:t>1)</a:t>
            </a:r>
            <a:r>
              <a:rPr lang="zh-CN" altLang="en-US"/>
              <a:t>微信开发者工具：主要界面和功能的开发工具。</a:t>
            </a:r>
          </a:p>
          <a:p>
            <a:r>
              <a:rPr lang="en-US" altLang="zh-CN"/>
              <a:t>2</a:t>
            </a:r>
            <a:r>
              <a:rPr lang="zh-CN" altLang="en-US"/>
              <a:t>）</a:t>
            </a:r>
            <a:r>
              <a:rPr lang="en-US" altLang="zh-CN"/>
              <a:t>WXML</a:t>
            </a:r>
            <a:r>
              <a:rPr lang="zh-CN" altLang="en-US"/>
              <a:t>、</a:t>
            </a:r>
            <a:r>
              <a:rPr lang="en-US" altLang="zh-CN"/>
              <a:t>WXSS</a:t>
            </a:r>
            <a:r>
              <a:rPr lang="zh-CN" altLang="en-US"/>
              <a:t>：</a:t>
            </a:r>
            <a:r>
              <a:rPr lang="zh-CN" altLang="en-US" noProof="0" dirty="0">
                <a:ln>
                  <a:noFill/>
                </a:ln>
                <a:solidFill>
                  <a:srgbClr val="575757"/>
                </a:solidFill>
                <a:effectLst/>
                <a:uLnTx/>
                <a:uFillTx/>
                <a:latin typeface="Century Gothic" panose="020B0502020202020204" pitchFamily="34" charset="0"/>
                <a:ea typeface="思源黑体 CN Medium" panose="020B0600000000000000" pitchFamily="34" charset="-122"/>
                <a:sym typeface="Century Gothic" panose="020B0502020202020204" pitchFamily="34" charset="0"/>
              </a:rPr>
              <a:t>构建页面结构和页面样式。</a:t>
            </a:r>
            <a:endParaRPr lang="zh-CN" altLang="en-US"/>
          </a:p>
          <a:p>
            <a:r>
              <a:rPr lang="en-US" altLang="zh-CN"/>
              <a:t>3</a:t>
            </a:r>
            <a:r>
              <a:rPr lang="zh-CN" altLang="en-US"/>
              <a:t>）</a:t>
            </a:r>
            <a:r>
              <a:rPr lang="en-US" altLang="zh-CN"/>
              <a:t>JavaScript</a:t>
            </a:r>
            <a:r>
              <a:rPr lang="zh-CN" altLang="en-US"/>
              <a:t>：</a:t>
            </a:r>
            <a:r>
              <a:rPr lang="zh-CN" altLang="en-US" noProof="0" dirty="0">
                <a:ln>
                  <a:noFill/>
                </a:ln>
                <a:solidFill>
                  <a:srgbClr val="575757"/>
                </a:solidFill>
                <a:effectLst/>
                <a:uLnTx/>
                <a:uFillTx/>
                <a:latin typeface="Century Gothic" panose="020B0502020202020204" pitchFamily="34" charset="0"/>
                <a:ea typeface="思源黑体 CN Medium" panose="020B0600000000000000" pitchFamily="34" charset="-122"/>
                <a:sym typeface="Century Gothic" panose="020B0502020202020204" pitchFamily="34" charset="0"/>
              </a:rPr>
              <a:t>脚本语言，实现小程序的一些特定的功能与效果。</a:t>
            </a:r>
            <a:endParaRPr lang="zh-CN" altLang="en-US"/>
          </a:p>
          <a:p>
            <a:r>
              <a:rPr lang="en-US" altLang="zh-CN"/>
              <a:t>4</a:t>
            </a:r>
            <a:r>
              <a:rPr lang="zh-CN" altLang="en-US"/>
              <a:t>）</a:t>
            </a:r>
            <a:r>
              <a:rPr lang="en-US" altLang="zh-CN"/>
              <a:t>Github</a:t>
            </a:r>
            <a:r>
              <a:rPr lang="zh-CN" altLang="en-US"/>
              <a:t>：配置管理工具，线上共享平台存放代码和文档更新记录，</a:t>
            </a:r>
            <a:r>
              <a:rPr lang="zh-CN" altLang="en-US" noProof="0" dirty="0">
                <a:ln>
                  <a:noFill/>
                </a:ln>
                <a:solidFill>
                  <a:srgbClr val="575757"/>
                </a:solidFill>
                <a:effectLst/>
                <a:uLnTx/>
                <a:uFillTx/>
                <a:latin typeface="Century Gothic" panose="020B0502020202020204" pitchFamily="34" charset="0"/>
                <a:ea typeface="思源黑体 CN Medium" panose="020B0600000000000000" pitchFamily="34" charset="-122"/>
                <a:sym typeface="Century Gothic" panose="020B0502020202020204" pitchFamily="34" charset="0"/>
              </a:rPr>
              <a:t>促进组员之间的交流与沟通，共同完成代码和</a:t>
            </a:r>
            <a:r>
              <a:rPr lang="en-US" altLang="zh-CN" noProof="0" dirty="0">
                <a:ln>
                  <a:noFill/>
                </a:ln>
                <a:solidFill>
                  <a:srgbClr val="575757"/>
                </a:solidFill>
                <a:effectLst/>
                <a:uLnTx/>
                <a:uFillTx/>
                <a:latin typeface="Century Gothic" panose="020B0502020202020204" pitchFamily="34" charset="0"/>
                <a:ea typeface="思源黑体 CN Medium" panose="020B0600000000000000" pitchFamily="34" charset="-122"/>
                <a:sym typeface="Century Gothic" panose="020B0502020202020204" pitchFamily="34" charset="0"/>
              </a:rPr>
              <a:t>ppt</a:t>
            </a:r>
            <a:r>
              <a:rPr lang="zh-CN" altLang="en-US" noProof="0" dirty="0">
                <a:ln>
                  <a:noFill/>
                </a:ln>
                <a:solidFill>
                  <a:srgbClr val="575757"/>
                </a:solidFill>
                <a:effectLst/>
                <a:uLnTx/>
                <a:uFillTx/>
                <a:latin typeface="Century Gothic" panose="020B0502020202020204" pitchFamily="34" charset="0"/>
                <a:ea typeface="思源黑体 CN Medium" panose="020B0600000000000000" pitchFamily="34" charset="-122"/>
                <a:sym typeface="Century Gothic" panose="020B0502020202020204" pitchFamily="34" charset="0"/>
              </a:rPr>
              <a:t>的制作，提高效率。</a:t>
            </a:r>
            <a:endParaRPr lang="zh-CN" altLang="en-US"/>
          </a:p>
        </p:txBody>
      </p:sp>
    </p:spTree>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0"/>
            <a:ext cx="27709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11914910" y="0"/>
            <a:ext cx="27709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526415" y="159385"/>
            <a:ext cx="2874645" cy="706755"/>
          </a:xfrm>
          <a:prstGeom prst="rect">
            <a:avLst/>
          </a:prstGeom>
          <a:noFill/>
        </p:spPr>
        <p:txBody>
          <a:bodyPr wrap="square" rtlCol="0">
            <a:spAutoFit/>
          </a:bodyPr>
          <a:lstStyle/>
          <a:p>
            <a:r>
              <a:rPr lang="zh-CN" altLang="en-US" sz="4000">
                <a:solidFill>
                  <a:srgbClr val="4472C4"/>
                </a:solidFill>
                <a:latin typeface="微软雅黑" panose="020B0503020204020204" charset="-122"/>
                <a:ea typeface="微软雅黑" panose="020B0503020204020204" charset="-122"/>
              </a:rPr>
              <a:t>经济可行性</a:t>
            </a:r>
          </a:p>
        </p:txBody>
      </p:sp>
      <p:sp>
        <p:nvSpPr>
          <p:cNvPr id="5" name="文本框 4"/>
          <p:cNvSpPr txBox="1"/>
          <p:nvPr/>
        </p:nvSpPr>
        <p:spPr>
          <a:xfrm>
            <a:off x="992505" y="1129030"/>
            <a:ext cx="4476115" cy="1753235"/>
          </a:xfrm>
          <a:prstGeom prst="rect">
            <a:avLst/>
          </a:prstGeom>
          <a:noFill/>
        </p:spPr>
        <p:txBody>
          <a:bodyPr wrap="square" rtlCol="0">
            <a:spAutoFit/>
          </a:bodyPr>
          <a:lstStyle/>
          <a:p>
            <a:r>
              <a:rPr lang="zh-CN" altLang="en-US" noProof="0" dirty="0">
                <a:ln>
                  <a:noFill/>
                </a:ln>
                <a:solidFill>
                  <a:srgbClr val="313530"/>
                </a:solidFill>
                <a:effectLst/>
                <a:uLnTx/>
                <a:uFillTx/>
                <a:latin typeface="等线" panose="02010600030101010101" charset="-122"/>
                <a:ea typeface="等线" panose="02010600030101010101" charset="-122"/>
                <a:cs typeface="+mn-ea"/>
                <a:sym typeface="Arial" panose="020B0604020202020204"/>
              </a:rPr>
              <a:t>根据开发的成本和效益判断本软件开发工具的成本都较为低廉，软件编辑器和编辑程序都可以在网上免费下载，对开发者来说并不需要太高的成本支出，而且开发周期在可控范围内，所以本软件在经济上是可行的。</a:t>
            </a:r>
            <a:endParaRPr lang="zh-CN" altLang="en-US">
              <a:latin typeface="等线" panose="02010600030101010101" charset="-122"/>
              <a:ea typeface="等线" panose="02010600030101010101" charset="-122"/>
            </a:endParaRPr>
          </a:p>
        </p:txBody>
      </p:sp>
      <p:sp>
        <p:nvSpPr>
          <p:cNvPr id="6" name="文本框 5"/>
          <p:cNvSpPr txBox="1"/>
          <p:nvPr/>
        </p:nvSpPr>
        <p:spPr>
          <a:xfrm>
            <a:off x="5133975" y="3758565"/>
            <a:ext cx="6493510" cy="2030095"/>
          </a:xfrm>
          <a:prstGeom prst="rect">
            <a:avLst/>
          </a:prstGeom>
          <a:noFill/>
        </p:spPr>
        <p:txBody>
          <a:bodyPr wrap="square" rtlCol="0">
            <a:spAutoFit/>
          </a:bodyPr>
          <a:lstStyle/>
          <a:p>
            <a:r>
              <a:rPr lang="en-US" altLang="zh-CN"/>
              <a:t>1</a:t>
            </a:r>
            <a:r>
              <a:rPr lang="zh-CN" altLang="en-US"/>
              <a:t>）基础设备：</a:t>
            </a:r>
            <a:r>
              <a:rPr lang="zh-CN" altLang="en-US" dirty="0">
                <a:sym typeface="+mn-ea"/>
              </a:rPr>
              <a:t>开发设备：个人笔记本、实验室电脑。开发地点：</a:t>
            </a:r>
            <a:r>
              <a:rPr lang="en-US" altLang="zh-CN" dirty="0" err="1">
                <a:sym typeface="+mn-ea"/>
              </a:rPr>
              <a:t>uw</a:t>
            </a:r>
            <a:r>
              <a:rPr lang="zh-CN" altLang="en-US" dirty="0">
                <a:sym typeface="+mn-ea"/>
              </a:rPr>
              <a:t>露台，宿舍，理四，图书馆。</a:t>
            </a:r>
          </a:p>
          <a:p>
            <a:r>
              <a:rPr lang="en-US" altLang="zh-CN"/>
              <a:t>2</a:t>
            </a:r>
            <a:r>
              <a:rPr lang="zh-CN" altLang="en-US"/>
              <a:t>）开发环境和软件使用：微信开发者工具、</a:t>
            </a:r>
            <a:r>
              <a:rPr lang="en-US" altLang="zh-CN"/>
              <a:t>Mysql</a:t>
            </a:r>
            <a:r>
              <a:rPr lang="zh-CN" altLang="en-US"/>
              <a:t>、</a:t>
            </a:r>
            <a:r>
              <a:rPr lang="zh-CN" altLang="en-US" dirty="0">
                <a:sym typeface="+mn-ea"/>
              </a:rPr>
              <a:t>PowerDesigner、Navicat、墨刀、Microsoft Office、Microsoft Project、</a:t>
            </a:r>
            <a:r>
              <a:rPr lang="en-US" altLang="zh-CN" dirty="0">
                <a:sym typeface="+mn-ea"/>
              </a:rPr>
              <a:t>GitHub</a:t>
            </a:r>
            <a:r>
              <a:rPr lang="zh-CN" altLang="en-US" dirty="0">
                <a:sym typeface="+mn-ea"/>
              </a:rPr>
              <a:t>、</a:t>
            </a:r>
            <a:endParaRPr lang="zh-CN" altLang="en-US"/>
          </a:p>
          <a:p>
            <a:pPr marL="0" indent="0">
              <a:buNone/>
            </a:pPr>
            <a:r>
              <a:rPr lang="en-US" altLang="zh-CN"/>
              <a:t>3</a:t>
            </a:r>
            <a:r>
              <a:rPr lang="zh-CN" altLang="en-US"/>
              <a:t>）云服务器租用：</a:t>
            </a:r>
            <a:r>
              <a:rPr lang="en-US" altLang="zh-CN">
                <a:sym typeface="+mn-ea"/>
              </a:rPr>
              <a:t>校园云服务器租用（学生优惠 6月54元</a:t>
            </a:r>
            <a:r>
              <a:rPr lang="zh-CN" altLang="en-US">
                <a:sym typeface="+mn-ea"/>
              </a:rPr>
              <a:t>）、</a:t>
            </a:r>
            <a:r>
              <a:rPr lang="en-US" altLang="zh-CN">
                <a:sym typeface="+mn-ea"/>
              </a:rPr>
              <a:t>云数据库租用（学生优惠 6月18元）</a:t>
            </a:r>
            <a:r>
              <a:rPr lang="zh-CN" altLang="en-US">
                <a:sym typeface="+mn-ea"/>
              </a:rPr>
              <a:t>。</a:t>
            </a:r>
          </a:p>
        </p:txBody>
      </p:sp>
    </p:spTree>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0"/>
            <a:ext cx="27709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11914910" y="0"/>
            <a:ext cx="27709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526415" y="159385"/>
            <a:ext cx="2874645" cy="706755"/>
          </a:xfrm>
          <a:prstGeom prst="rect">
            <a:avLst/>
          </a:prstGeom>
          <a:noFill/>
        </p:spPr>
        <p:txBody>
          <a:bodyPr wrap="square" rtlCol="0">
            <a:spAutoFit/>
          </a:bodyPr>
          <a:lstStyle/>
          <a:p>
            <a:r>
              <a:rPr lang="zh-CN" altLang="en-US" sz="4000">
                <a:solidFill>
                  <a:srgbClr val="4472C4"/>
                </a:solidFill>
                <a:latin typeface="微软雅黑" panose="020B0503020204020204" charset="-122"/>
                <a:ea typeface="微软雅黑" panose="020B0503020204020204" charset="-122"/>
              </a:rPr>
              <a:t>操作可行性</a:t>
            </a:r>
          </a:p>
        </p:txBody>
      </p:sp>
      <p:sp>
        <p:nvSpPr>
          <p:cNvPr id="5" name="文本框 4"/>
          <p:cNvSpPr txBox="1"/>
          <p:nvPr/>
        </p:nvSpPr>
        <p:spPr>
          <a:xfrm>
            <a:off x="1466215" y="1611630"/>
            <a:ext cx="4935220" cy="1476375"/>
          </a:xfrm>
          <a:prstGeom prst="rect">
            <a:avLst/>
          </a:prstGeom>
          <a:noFill/>
        </p:spPr>
        <p:txBody>
          <a:bodyPr wrap="square" rtlCol="0">
            <a:spAutoFit/>
          </a:bodyPr>
          <a:lstStyle/>
          <a:p>
            <a:r>
              <a:rPr lang="zh-CN" altLang="en-US"/>
              <a:t>对于开发人员来说：</a:t>
            </a:r>
          </a:p>
          <a:p>
            <a:r>
              <a:rPr lang="zh-CN" altLang="en-US"/>
              <a:t>开发人员可以免费自主制作小程序，和制作H5类似，制作好后填写小程序APPIDD和密钥，再上传到微信开发者工具上，调试成功后提交微信公众平台审核。</a:t>
            </a:r>
          </a:p>
        </p:txBody>
      </p:sp>
      <p:sp>
        <p:nvSpPr>
          <p:cNvPr id="6" name="文本框 5"/>
          <p:cNvSpPr txBox="1"/>
          <p:nvPr/>
        </p:nvSpPr>
        <p:spPr>
          <a:xfrm>
            <a:off x="5509895" y="3832860"/>
            <a:ext cx="5530850" cy="1476375"/>
          </a:xfrm>
          <a:prstGeom prst="rect">
            <a:avLst/>
          </a:prstGeom>
          <a:noFill/>
        </p:spPr>
        <p:txBody>
          <a:bodyPr wrap="square" rtlCol="0">
            <a:spAutoFit/>
          </a:bodyPr>
          <a:lstStyle/>
          <a:p>
            <a:r>
              <a:rPr lang="zh-CN" altLang="en-US"/>
              <a:t>对于用户来说：</a:t>
            </a:r>
          </a:p>
          <a:p>
            <a:r>
              <a:rPr lang="zh-CN" altLang="en-US"/>
              <a:t>微信小程序依附于微信</a:t>
            </a:r>
            <a:r>
              <a:rPr lang="en-US" altLang="zh-CN"/>
              <a:t>APP</a:t>
            </a:r>
            <a:r>
              <a:rPr lang="zh-CN" altLang="en-US"/>
              <a:t>，微信</a:t>
            </a:r>
            <a:r>
              <a:rPr lang="en-US" altLang="zh-CN"/>
              <a:t>APP</a:t>
            </a:r>
            <a:r>
              <a:rPr lang="zh-CN" altLang="en-US"/>
              <a:t>在各个系统（例如</a:t>
            </a:r>
            <a:r>
              <a:rPr lang="en-US" altLang="zh-CN"/>
              <a:t>IOS</a:t>
            </a:r>
            <a:r>
              <a:rPr lang="zh-CN" altLang="en-US"/>
              <a:t>和安卓）都兼容，那么微信小程序也能使用。多终端适配，搭配用户手册，符合用户使用习惯，操作逻辑合理。</a:t>
            </a:r>
          </a:p>
        </p:txBody>
      </p:sp>
    </p:spTree>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0"/>
            <a:ext cx="27709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11914910" y="0"/>
            <a:ext cx="27709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526415" y="159385"/>
            <a:ext cx="2874645" cy="706755"/>
          </a:xfrm>
          <a:prstGeom prst="rect">
            <a:avLst/>
          </a:prstGeom>
          <a:noFill/>
        </p:spPr>
        <p:txBody>
          <a:bodyPr wrap="square" rtlCol="0">
            <a:spAutoFit/>
          </a:bodyPr>
          <a:lstStyle/>
          <a:p>
            <a:r>
              <a:rPr lang="zh-CN" altLang="en-US" sz="4000">
                <a:solidFill>
                  <a:srgbClr val="4472C4"/>
                </a:solidFill>
                <a:latin typeface="微软雅黑" panose="020B0503020204020204" charset="-122"/>
                <a:ea typeface="微软雅黑" panose="020B0503020204020204" charset="-122"/>
              </a:rPr>
              <a:t>法律可行性</a:t>
            </a:r>
          </a:p>
        </p:txBody>
      </p:sp>
      <p:sp>
        <p:nvSpPr>
          <p:cNvPr id="5" name="文本框 4"/>
          <p:cNvSpPr txBox="1"/>
          <p:nvPr/>
        </p:nvSpPr>
        <p:spPr>
          <a:xfrm>
            <a:off x="2528570" y="2519045"/>
            <a:ext cx="7639050" cy="1476375"/>
          </a:xfrm>
          <a:prstGeom prst="rect">
            <a:avLst/>
          </a:prstGeom>
          <a:noFill/>
        </p:spPr>
        <p:txBody>
          <a:bodyPr wrap="square" rtlCol="0">
            <a:spAutoFit/>
          </a:bodyPr>
          <a:lstStyle/>
          <a:p>
            <a:pPr marL="0" indent="0">
              <a:lnSpc>
                <a:spcPct val="100000"/>
              </a:lnSpc>
              <a:buNone/>
            </a:pPr>
            <a:r>
              <a:rPr lang="en-US" altLang="zh-CN" dirty="0">
                <a:sym typeface="+mn-ea"/>
              </a:rPr>
              <a:t>       </a:t>
            </a:r>
            <a:r>
              <a:rPr lang="zh-CN" altLang="en-US" dirty="0">
                <a:sym typeface="+mn-ea"/>
              </a:rPr>
              <a:t>该系统的开发将不会侵犯任何个人、集体、国家的利益，也不会违反国家的政策与法律。</a:t>
            </a:r>
            <a:endParaRPr lang="zh-CN" altLang="en-US" dirty="0"/>
          </a:p>
          <a:p>
            <a:pPr marL="0" indent="0">
              <a:lnSpc>
                <a:spcPct val="100000"/>
              </a:lnSpc>
              <a:buNone/>
            </a:pPr>
            <a:endParaRPr lang="zh-CN" altLang="en-US" dirty="0"/>
          </a:p>
          <a:p>
            <a:pPr marL="0" indent="0">
              <a:lnSpc>
                <a:spcPct val="100000"/>
              </a:lnSpc>
              <a:buNone/>
            </a:pPr>
            <a:r>
              <a:rPr lang="zh-CN" altLang="en-US" dirty="0">
                <a:sym typeface="+mn-ea"/>
              </a:rPr>
              <a:t>       该系统没有爬取外部数据相关操作，无信息法律上的问题。</a:t>
            </a:r>
            <a:endParaRPr lang="zh-CN" altLang="en-US" dirty="0"/>
          </a:p>
          <a:p>
            <a:endParaRPr lang="zh-CN" altLang="en-US"/>
          </a:p>
        </p:txBody>
      </p:sp>
    </p:spTree>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0"/>
            <a:ext cx="27709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11914910" y="0"/>
            <a:ext cx="27709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526415" y="159385"/>
            <a:ext cx="2874645" cy="706755"/>
          </a:xfrm>
          <a:prstGeom prst="rect">
            <a:avLst/>
          </a:prstGeom>
          <a:noFill/>
        </p:spPr>
        <p:txBody>
          <a:bodyPr wrap="square" rtlCol="0">
            <a:spAutoFit/>
          </a:bodyPr>
          <a:lstStyle/>
          <a:p>
            <a:r>
              <a:rPr lang="zh-CN" altLang="en-US" sz="4000">
                <a:solidFill>
                  <a:srgbClr val="4472C4"/>
                </a:solidFill>
                <a:latin typeface="微软雅黑" panose="020B0503020204020204" charset="-122"/>
                <a:ea typeface="微软雅黑" panose="020B0503020204020204" charset="-122"/>
              </a:rPr>
              <a:t>社会可行性</a:t>
            </a:r>
          </a:p>
        </p:txBody>
      </p:sp>
      <p:sp>
        <p:nvSpPr>
          <p:cNvPr id="5" name="文本框 4"/>
          <p:cNvSpPr txBox="1"/>
          <p:nvPr/>
        </p:nvSpPr>
        <p:spPr>
          <a:xfrm>
            <a:off x="2498090" y="2412365"/>
            <a:ext cx="7639050" cy="1753235"/>
          </a:xfrm>
          <a:prstGeom prst="rect">
            <a:avLst/>
          </a:prstGeom>
          <a:noFill/>
        </p:spPr>
        <p:txBody>
          <a:bodyPr wrap="square" rtlCol="0">
            <a:spAutoFit/>
          </a:bodyPr>
          <a:lstStyle/>
          <a:p>
            <a:pPr marL="0" indent="0">
              <a:buNone/>
            </a:pPr>
            <a:r>
              <a:rPr lang="en-US" altLang="zh-CN" dirty="0">
                <a:sym typeface="+mn-ea"/>
              </a:rPr>
              <a:t>        </a:t>
            </a:r>
            <a:r>
              <a:rPr lang="zh-CN" altLang="en-US" dirty="0">
                <a:sym typeface="+mn-ea"/>
              </a:rPr>
              <a:t>碎片化信息时代中部分人违背了设计者的初衷，将时间花费</a:t>
            </a:r>
            <a:endParaRPr lang="zh-CN" altLang="en-US" dirty="0"/>
          </a:p>
          <a:p>
            <a:pPr marL="0" indent="0">
              <a:buNone/>
            </a:pPr>
            <a:r>
              <a:rPr lang="zh-CN" altLang="en-US" dirty="0">
                <a:sym typeface="+mn-ea"/>
              </a:rPr>
              <a:t>在无用的信息查看获取，浪费了可用时间，降低了人们的专注度。</a:t>
            </a:r>
            <a:endParaRPr lang="zh-CN" altLang="en-US" dirty="0"/>
          </a:p>
          <a:p>
            <a:pPr marL="0" indent="0">
              <a:buNone/>
            </a:pPr>
            <a:r>
              <a:rPr lang="en-US" altLang="zh-CN" dirty="0">
                <a:sym typeface="+mn-ea"/>
              </a:rPr>
              <a:t>	</a:t>
            </a:r>
            <a:endParaRPr lang="en-US" altLang="zh-CN" dirty="0"/>
          </a:p>
          <a:p>
            <a:pPr marL="0" indent="0">
              <a:buNone/>
            </a:pPr>
            <a:r>
              <a:rPr lang="zh-CN" altLang="en-US" dirty="0">
                <a:sym typeface="+mn-ea"/>
              </a:rPr>
              <a:t>        此软件</a:t>
            </a:r>
            <a:r>
              <a:rPr lang="zh-CN" altLang="en-US" dirty="0">
                <a:solidFill>
                  <a:schemeClr val="tx1"/>
                </a:solidFill>
                <a:sym typeface="+mn-ea"/>
              </a:rPr>
              <a:t>旨在帮助使用者更好地保持专注，利用好时间</a:t>
            </a:r>
            <a:r>
              <a:rPr lang="zh-CN" altLang="en-US" dirty="0">
                <a:solidFill>
                  <a:schemeClr val="accent6">
                    <a:lumMod val="75000"/>
                  </a:schemeClr>
                </a:solidFill>
                <a:sym typeface="+mn-ea"/>
              </a:rPr>
              <a:t>，</a:t>
            </a:r>
            <a:r>
              <a:rPr lang="zh-CN" altLang="en-US" dirty="0">
                <a:sym typeface="+mn-ea"/>
              </a:rPr>
              <a:t>以帮</a:t>
            </a:r>
            <a:endParaRPr lang="zh-CN" altLang="en-US" dirty="0"/>
          </a:p>
          <a:p>
            <a:pPr marL="0" indent="0">
              <a:buNone/>
            </a:pPr>
            <a:r>
              <a:rPr lang="zh-CN" altLang="en-US" dirty="0">
                <a:sym typeface="+mn-ea"/>
              </a:rPr>
              <a:t>助人们更好地管理自己的生活时间为设计初衷，是一个解决社会</a:t>
            </a:r>
            <a:endParaRPr lang="zh-CN" altLang="en-US" dirty="0"/>
          </a:p>
          <a:p>
            <a:pPr marL="0" indent="0">
              <a:buNone/>
            </a:pPr>
            <a:r>
              <a:rPr lang="zh-CN" altLang="en-US" dirty="0">
                <a:sym typeface="+mn-ea"/>
              </a:rPr>
              <a:t>问题的可行出发点。</a:t>
            </a:r>
            <a:endParaRPr lang="zh-CN" altLang="en-US"/>
          </a:p>
        </p:txBody>
      </p:sp>
    </p:spTree>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1914910" y="1"/>
            <a:ext cx="277090" cy="6858000"/>
          </a:xfrm>
          <a:prstGeom prst="rect">
            <a:avLst/>
          </a:prstGeom>
          <a:gradFill>
            <a:gsLst>
              <a:gs pos="0">
                <a:schemeClr val="accent1"/>
              </a:gs>
              <a:gs pos="100000">
                <a:schemeClr val="accent2"/>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4850555" y="1865308"/>
            <a:ext cx="2548890" cy="706755"/>
          </a:xfrm>
          <a:prstGeom prst="rect">
            <a:avLst/>
          </a:prstGeom>
          <a:noFill/>
        </p:spPr>
        <p:txBody>
          <a:bodyPr wrap="none" rtlCol="0">
            <a:spAutoFit/>
          </a:bodyPr>
          <a:lstStyle/>
          <a:p>
            <a:r>
              <a:rPr lang="en-US" altLang="zh-CN" sz="4000" b="1" dirty="0">
                <a:gradFill>
                  <a:gsLst>
                    <a:gs pos="0">
                      <a:schemeClr val="accent2"/>
                    </a:gs>
                    <a:gs pos="100000">
                      <a:schemeClr val="accent1"/>
                    </a:gs>
                  </a:gsLst>
                  <a:path path="circle">
                    <a:fillToRect l="100000" t="100000"/>
                  </a:path>
                </a:gradFill>
                <a:latin typeface="微软雅黑" panose="020B0503020204020204" charset="-122"/>
                <a:ea typeface="微软雅黑" panose="020B0503020204020204" charset="-122"/>
              </a:rPr>
              <a:t>Part Four</a:t>
            </a:r>
            <a:endParaRPr lang="zh-CN" altLang="en-US" sz="4000" b="1" dirty="0">
              <a:gradFill>
                <a:gsLst>
                  <a:gs pos="0">
                    <a:schemeClr val="accent2"/>
                  </a:gs>
                  <a:gs pos="100000">
                    <a:schemeClr val="accent1"/>
                  </a:gs>
                </a:gsLst>
                <a:path path="circle">
                  <a:fillToRect l="100000" t="100000"/>
                </a:path>
              </a:gradFill>
              <a:latin typeface="微软雅黑" panose="020B0503020204020204" charset="-122"/>
              <a:ea typeface="微软雅黑" panose="020B0503020204020204" charset="-122"/>
            </a:endParaRPr>
          </a:p>
        </p:txBody>
      </p:sp>
      <p:sp>
        <p:nvSpPr>
          <p:cNvPr id="4" name="矩形 3"/>
          <p:cNvSpPr/>
          <p:nvPr/>
        </p:nvSpPr>
        <p:spPr>
          <a:xfrm>
            <a:off x="2228480" y="2743201"/>
            <a:ext cx="7696939" cy="1802167"/>
          </a:xfrm>
          <a:prstGeom prst="rect">
            <a:avLst/>
          </a:prstGeom>
          <a:solidFill>
            <a:schemeClr val="accent1"/>
          </a:solidFill>
          <a:ln>
            <a:noFill/>
          </a:ln>
          <a:effectLst>
            <a:outerShdw blurRad="50800" dist="38100" dir="5400000" algn="t" rotWithShape="0">
              <a:schemeClr val="bg1">
                <a:lumMod val="75000"/>
                <a:alpha val="40000"/>
              </a:scheme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sz="8000" b="1" dirty="0">
                <a:latin typeface="微软雅黑" panose="020B0503020204020204" charset="-122"/>
                <a:ea typeface="微软雅黑" panose="020B0503020204020204" charset="-122"/>
              </a:rPr>
              <a:t>需求分析</a:t>
            </a:r>
          </a:p>
        </p:txBody>
      </p:sp>
      <p:sp>
        <p:nvSpPr>
          <p:cNvPr id="6" name="矩形 5"/>
          <p:cNvSpPr/>
          <p:nvPr/>
        </p:nvSpPr>
        <p:spPr>
          <a:xfrm>
            <a:off x="-10394" y="0"/>
            <a:ext cx="27709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0"/>
            <a:ext cx="27709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11914910" y="0"/>
            <a:ext cx="27709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526415" y="159385"/>
            <a:ext cx="4530090" cy="706755"/>
          </a:xfrm>
          <a:prstGeom prst="rect">
            <a:avLst/>
          </a:prstGeom>
          <a:noFill/>
        </p:spPr>
        <p:txBody>
          <a:bodyPr wrap="square" rtlCol="0">
            <a:spAutoFit/>
          </a:bodyPr>
          <a:lstStyle/>
          <a:p>
            <a:r>
              <a:rPr lang="zh-CN" altLang="en-US" sz="4000">
                <a:solidFill>
                  <a:srgbClr val="4472C4"/>
                </a:solidFill>
                <a:latin typeface="微软雅黑" panose="020B0503020204020204" charset="-122"/>
                <a:ea typeface="微软雅黑" panose="020B0503020204020204" charset="-122"/>
              </a:rPr>
              <a:t>用户类别</a:t>
            </a:r>
            <a:r>
              <a:rPr lang="en-US" altLang="zh-CN" sz="4000">
                <a:solidFill>
                  <a:srgbClr val="4472C4"/>
                </a:solidFill>
                <a:latin typeface="微软雅黑" panose="020B0503020204020204" charset="-122"/>
                <a:ea typeface="微软雅黑" panose="020B0503020204020204" charset="-122"/>
              </a:rPr>
              <a:t>/</a:t>
            </a:r>
            <a:r>
              <a:rPr lang="zh-CN" altLang="en-US" sz="4000">
                <a:solidFill>
                  <a:srgbClr val="4472C4"/>
                </a:solidFill>
                <a:latin typeface="微软雅黑" panose="020B0503020204020204" charset="-122"/>
                <a:ea typeface="微软雅黑" panose="020B0503020204020204" charset="-122"/>
              </a:rPr>
              <a:t>用户代表</a:t>
            </a:r>
          </a:p>
        </p:txBody>
      </p:sp>
      <p:sp>
        <p:nvSpPr>
          <p:cNvPr id="6" name="左大括号 5"/>
          <p:cNvSpPr/>
          <p:nvPr/>
        </p:nvSpPr>
        <p:spPr>
          <a:xfrm rot="5400000">
            <a:off x="5752465" y="-2994660"/>
            <a:ext cx="687705" cy="899858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 name="圆角矩形 6"/>
          <p:cNvSpPr/>
          <p:nvPr/>
        </p:nvSpPr>
        <p:spPr>
          <a:xfrm>
            <a:off x="9785350" y="1848485"/>
            <a:ext cx="1659255" cy="457835"/>
          </a:xfrm>
          <a:prstGeom prst="roundRect">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圆角矩形 7"/>
          <p:cNvSpPr/>
          <p:nvPr/>
        </p:nvSpPr>
        <p:spPr>
          <a:xfrm>
            <a:off x="789305" y="1848485"/>
            <a:ext cx="1703705" cy="508635"/>
          </a:xfrm>
          <a:prstGeom prst="roundRect">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圆角矩形 8"/>
          <p:cNvSpPr/>
          <p:nvPr/>
        </p:nvSpPr>
        <p:spPr>
          <a:xfrm>
            <a:off x="3034665" y="1848485"/>
            <a:ext cx="1718310" cy="508000"/>
          </a:xfrm>
          <a:prstGeom prst="roundRect">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圆角矩形 9"/>
          <p:cNvSpPr/>
          <p:nvPr/>
        </p:nvSpPr>
        <p:spPr>
          <a:xfrm>
            <a:off x="7559040" y="1848485"/>
            <a:ext cx="1565275" cy="482600"/>
          </a:xfrm>
          <a:prstGeom prst="roundRect">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圆角矩形 11"/>
          <p:cNvSpPr/>
          <p:nvPr/>
        </p:nvSpPr>
        <p:spPr>
          <a:xfrm>
            <a:off x="5293995" y="1848485"/>
            <a:ext cx="1603375" cy="507365"/>
          </a:xfrm>
          <a:prstGeom prst="roundRect">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p:cNvSpPr txBox="1"/>
          <p:nvPr/>
        </p:nvSpPr>
        <p:spPr>
          <a:xfrm>
            <a:off x="1170305" y="1918970"/>
            <a:ext cx="941705" cy="368300"/>
          </a:xfrm>
          <a:prstGeom prst="rect">
            <a:avLst/>
          </a:prstGeom>
          <a:noFill/>
        </p:spPr>
        <p:txBody>
          <a:bodyPr wrap="square" rtlCol="0">
            <a:spAutoFit/>
          </a:bodyPr>
          <a:lstStyle/>
          <a:p>
            <a:r>
              <a:rPr lang="zh-CN" altLang="en-US"/>
              <a:t>管理员</a:t>
            </a:r>
          </a:p>
        </p:txBody>
      </p:sp>
      <p:sp>
        <p:nvSpPr>
          <p:cNvPr id="14" name="文本框 13"/>
          <p:cNvSpPr txBox="1"/>
          <p:nvPr/>
        </p:nvSpPr>
        <p:spPr>
          <a:xfrm>
            <a:off x="3378200" y="1918970"/>
            <a:ext cx="1206500" cy="368300"/>
          </a:xfrm>
          <a:prstGeom prst="rect">
            <a:avLst/>
          </a:prstGeom>
          <a:noFill/>
        </p:spPr>
        <p:txBody>
          <a:bodyPr wrap="square" rtlCol="0">
            <a:spAutoFit/>
          </a:bodyPr>
          <a:lstStyle/>
          <a:p>
            <a:r>
              <a:rPr lang="zh-CN" altLang="en-US"/>
              <a:t>杨枨老师</a:t>
            </a:r>
          </a:p>
        </p:txBody>
      </p:sp>
      <p:sp>
        <p:nvSpPr>
          <p:cNvPr id="15" name="文本框 14"/>
          <p:cNvSpPr txBox="1"/>
          <p:nvPr/>
        </p:nvSpPr>
        <p:spPr>
          <a:xfrm>
            <a:off x="5469890" y="1917700"/>
            <a:ext cx="1252855" cy="368300"/>
          </a:xfrm>
          <a:prstGeom prst="rect">
            <a:avLst/>
          </a:prstGeom>
          <a:noFill/>
        </p:spPr>
        <p:txBody>
          <a:bodyPr wrap="square" rtlCol="0">
            <a:spAutoFit/>
          </a:bodyPr>
          <a:lstStyle/>
          <a:p>
            <a:r>
              <a:rPr lang="zh-CN" altLang="en-US"/>
              <a:t>体验用户</a:t>
            </a:r>
            <a:r>
              <a:rPr lang="en-US" altLang="zh-CN"/>
              <a:t>1</a:t>
            </a:r>
          </a:p>
        </p:txBody>
      </p:sp>
      <p:sp>
        <p:nvSpPr>
          <p:cNvPr id="16" name="文本框 15"/>
          <p:cNvSpPr txBox="1"/>
          <p:nvPr/>
        </p:nvSpPr>
        <p:spPr>
          <a:xfrm>
            <a:off x="7714615" y="1917700"/>
            <a:ext cx="1254760" cy="368300"/>
          </a:xfrm>
          <a:prstGeom prst="rect">
            <a:avLst/>
          </a:prstGeom>
          <a:noFill/>
        </p:spPr>
        <p:txBody>
          <a:bodyPr wrap="square" rtlCol="0">
            <a:spAutoFit/>
          </a:bodyPr>
          <a:lstStyle/>
          <a:p>
            <a:r>
              <a:rPr lang="zh-CN" altLang="en-US"/>
              <a:t>体验用户</a:t>
            </a:r>
            <a:r>
              <a:rPr lang="en-US" altLang="zh-CN"/>
              <a:t>2</a:t>
            </a:r>
          </a:p>
        </p:txBody>
      </p:sp>
      <p:sp>
        <p:nvSpPr>
          <p:cNvPr id="17" name="文本框 16"/>
          <p:cNvSpPr txBox="1"/>
          <p:nvPr/>
        </p:nvSpPr>
        <p:spPr>
          <a:xfrm>
            <a:off x="9994265" y="1892935"/>
            <a:ext cx="1242060" cy="368300"/>
          </a:xfrm>
          <a:prstGeom prst="rect">
            <a:avLst/>
          </a:prstGeom>
          <a:noFill/>
        </p:spPr>
        <p:txBody>
          <a:bodyPr wrap="square" rtlCol="0">
            <a:spAutoFit/>
          </a:bodyPr>
          <a:lstStyle/>
          <a:p>
            <a:r>
              <a:rPr lang="zh-CN" altLang="en-US"/>
              <a:t>体验用户</a:t>
            </a:r>
            <a:r>
              <a:rPr lang="en-US" altLang="zh-CN"/>
              <a:t>3</a:t>
            </a:r>
          </a:p>
        </p:txBody>
      </p:sp>
      <p:sp>
        <p:nvSpPr>
          <p:cNvPr id="18" name="文本框 17"/>
          <p:cNvSpPr txBox="1"/>
          <p:nvPr/>
        </p:nvSpPr>
        <p:spPr>
          <a:xfrm>
            <a:off x="1170305" y="1918970"/>
            <a:ext cx="941705" cy="368300"/>
          </a:xfrm>
          <a:prstGeom prst="rect">
            <a:avLst/>
          </a:prstGeom>
          <a:noFill/>
        </p:spPr>
        <p:txBody>
          <a:bodyPr wrap="square" rtlCol="0">
            <a:spAutoFit/>
          </a:bodyPr>
          <a:lstStyle/>
          <a:p>
            <a:r>
              <a:rPr lang="zh-CN" altLang="en-US"/>
              <a:t>管理员</a:t>
            </a:r>
          </a:p>
        </p:txBody>
      </p:sp>
      <p:sp>
        <p:nvSpPr>
          <p:cNvPr id="19" name="文本框 18"/>
          <p:cNvSpPr txBox="1"/>
          <p:nvPr/>
        </p:nvSpPr>
        <p:spPr>
          <a:xfrm>
            <a:off x="3378200" y="1918970"/>
            <a:ext cx="1206500" cy="368300"/>
          </a:xfrm>
          <a:prstGeom prst="rect">
            <a:avLst/>
          </a:prstGeom>
          <a:noFill/>
        </p:spPr>
        <p:txBody>
          <a:bodyPr wrap="square" rtlCol="0">
            <a:spAutoFit/>
          </a:bodyPr>
          <a:lstStyle/>
          <a:p>
            <a:r>
              <a:rPr lang="zh-CN" altLang="en-US"/>
              <a:t>杨枨老师</a:t>
            </a:r>
          </a:p>
        </p:txBody>
      </p:sp>
      <p:sp>
        <p:nvSpPr>
          <p:cNvPr id="20" name="文本框 19"/>
          <p:cNvSpPr txBox="1"/>
          <p:nvPr/>
        </p:nvSpPr>
        <p:spPr>
          <a:xfrm>
            <a:off x="5469890" y="1917700"/>
            <a:ext cx="1252855" cy="368300"/>
          </a:xfrm>
          <a:prstGeom prst="rect">
            <a:avLst/>
          </a:prstGeom>
          <a:noFill/>
        </p:spPr>
        <p:txBody>
          <a:bodyPr wrap="square" rtlCol="0">
            <a:spAutoFit/>
          </a:bodyPr>
          <a:lstStyle/>
          <a:p>
            <a:r>
              <a:rPr lang="zh-CN" altLang="en-US"/>
              <a:t>体验用户</a:t>
            </a:r>
            <a:r>
              <a:rPr lang="en-US" altLang="zh-CN"/>
              <a:t>1</a:t>
            </a:r>
          </a:p>
        </p:txBody>
      </p:sp>
      <p:sp>
        <p:nvSpPr>
          <p:cNvPr id="21" name="文本框 20"/>
          <p:cNvSpPr txBox="1"/>
          <p:nvPr/>
        </p:nvSpPr>
        <p:spPr>
          <a:xfrm>
            <a:off x="7714615" y="1917700"/>
            <a:ext cx="1254760" cy="368300"/>
          </a:xfrm>
          <a:prstGeom prst="rect">
            <a:avLst/>
          </a:prstGeom>
          <a:noFill/>
        </p:spPr>
        <p:txBody>
          <a:bodyPr wrap="square" rtlCol="0">
            <a:spAutoFit/>
          </a:bodyPr>
          <a:lstStyle/>
          <a:p>
            <a:r>
              <a:rPr lang="zh-CN" altLang="en-US"/>
              <a:t>体验用户</a:t>
            </a:r>
            <a:r>
              <a:rPr lang="en-US" altLang="zh-CN"/>
              <a:t>2</a:t>
            </a:r>
          </a:p>
        </p:txBody>
      </p:sp>
      <p:sp>
        <p:nvSpPr>
          <p:cNvPr id="22" name="文本框 21"/>
          <p:cNvSpPr txBox="1"/>
          <p:nvPr/>
        </p:nvSpPr>
        <p:spPr>
          <a:xfrm>
            <a:off x="9994265" y="1892935"/>
            <a:ext cx="1242060" cy="368300"/>
          </a:xfrm>
          <a:prstGeom prst="rect">
            <a:avLst/>
          </a:prstGeom>
          <a:noFill/>
        </p:spPr>
        <p:txBody>
          <a:bodyPr wrap="square" rtlCol="0">
            <a:spAutoFit/>
          </a:bodyPr>
          <a:lstStyle/>
          <a:p>
            <a:r>
              <a:rPr lang="zh-CN" altLang="en-US"/>
              <a:t>体验用户</a:t>
            </a:r>
            <a:r>
              <a:rPr lang="en-US" altLang="zh-CN"/>
              <a:t>3</a:t>
            </a:r>
          </a:p>
        </p:txBody>
      </p:sp>
      <p:cxnSp>
        <p:nvCxnSpPr>
          <p:cNvPr id="23" name="直接连接符 22"/>
          <p:cNvCxnSpPr/>
          <p:nvPr/>
        </p:nvCxnSpPr>
        <p:spPr>
          <a:xfrm>
            <a:off x="2749550" y="2656840"/>
            <a:ext cx="0" cy="2750185"/>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a:off x="9582785" y="2656840"/>
            <a:ext cx="0" cy="2750185"/>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7250430" y="2656840"/>
            <a:ext cx="0" cy="2750185"/>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5055870" y="2656840"/>
            <a:ext cx="0" cy="2750185"/>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0"/>
            <a:ext cx="27709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11914910" y="0"/>
            <a:ext cx="27709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526415" y="159385"/>
            <a:ext cx="2478405" cy="706755"/>
          </a:xfrm>
          <a:prstGeom prst="rect">
            <a:avLst/>
          </a:prstGeom>
          <a:noFill/>
        </p:spPr>
        <p:txBody>
          <a:bodyPr wrap="square" rtlCol="0">
            <a:spAutoFit/>
          </a:bodyPr>
          <a:lstStyle/>
          <a:p>
            <a:r>
              <a:rPr lang="zh-CN" altLang="en-US" sz="4000">
                <a:solidFill>
                  <a:srgbClr val="4472C4"/>
                </a:solidFill>
                <a:latin typeface="微软雅黑" panose="020B0503020204020204" charset="-122"/>
                <a:ea typeface="微软雅黑" panose="020B0503020204020204" charset="-122"/>
              </a:rPr>
              <a:t>界面原型</a:t>
            </a:r>
          </a:p>
        </p:txBody>
      </p:sp>
      <p:sp>
        <p:nvSpPr>
          <p:cNvPr id="5" name="文本框 4"/>
          <p:cNvSpPr txBox="1"/>
          <p:nvPr/>
        </p:nvSpPr>
        <p:spPr>
          <a:xfrm>
            <a:off x="9838690" y="5697220"/>
            <a:ext cx="1406525" cy="398780"/>
          </a:xfrm>
          <a:prstGeom prst="rect">
            <a:avLst/>
          </a:prstGeom>
          <a:noFill/>
        </p:spPr>
        <p:txBody>
          <a:bodyPr wrap="square" rtlCol="0">
            <a:spAutoFit/>
          </a:bodyPr>
          <a:lstStyle/>
          <a:p>
            <a:r>
              <a:rPr lang="zh-CN" altLang="en-US" sz="2000">
                <a:hlinkClick r:id="rId2" action="ppaction://hlinkfile"/>
              </a:rPr>
              <a:t>原型设计</a:t>
            </a:r>
            <a:endParaRPr lang="zh-CN" altLang="en-US" sz="2000"/>
          </a:p>
        </p:txBody>
      </p:sp>
      <p:sp>
        <p:nvSpPr>
          <p:cNvPr id="6" name="文本框 5"/>
          <p:cNvSpPr txBox="1"/>
          <p:nvPr/>
        </p:nvSpPr>
        <p:spPr>
          <a:xfrm>
            <a:off x="2382520" y="2580640"/>
            <a:ext cx="4353560" cy="368300"/>
          </a:xfrm>
          <a:prstGeom prst="rect">
            <a:avLst/>
          </a:prstGeom>
          <a:noFill/>
        </p:spPr>
        <p:txBody>
          <a:bodyPr wrap="square" rtlCol="0">
            <a:spAutoFit/>
          </a:bodyPr>
          <a:lstStyle/>
          <a:p>
            <a:r>
              <a:rPr lang="zh-CN" altLang="en-US"/>
              <a:t>获得用户确认，按照用户反馈修改</a:t>
            </a:r>
          </a:p>
        </p:txBody>
      </p:sp>
    </p:spTree>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0"/>
            <a:ext cx="27709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11914910" y="0"/>
            <a:ext cx="27709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526415" y="159385"/>
            <a:ext cx="2478405" cy="706755"/>
          </a:xfrm>
          <a:prstGeom prst="rect">
            <a:avLst/>
          </a:prstGeom>
          <a:noFill/>
        </p:spPr>
        <p:txBody>
          <a:bodyPr wrap="square" rtlCol="0">
            <a:spAutoFit/>
          </a:bodyPr>
          <a:lstStyle/>
          <a:p>
            <a:r>
              <a:rPr lang="en-US" altLang="zh-CN" sz="4000">
                <a:solidFill>
                  <a:srgbClr val="4472C4"/>
                </a:solidFill>
                <a:latin typeface="微软雅黑" panose="020B0503020204020204" charset="-122"/>
                <a:ea typeface="微软雅黑" panose="020B0503020204020204" charset="-122"/>
              </a:rPr>
              <a:t>SRS</a:t>
            </a:r>
          </a:p>
        </p:txBody>
      </p:sp>
      <p:sp>
        <p:nvSpPr>
          <p:cNvPr id="5" name="文本框 4"/>
          <p:cNvSpPr txBox="1"/>
          <p:nvPr/>
        </p:nvSpPr>
        <p:spPr>
          <a:xfrm>
            <a:off x="2023745" y="328930"/>
            <a:ext cx="3177540" cy="368300"/>
          </a:xfrm>
          <a:prstGeom prst="rect">
            <a:avLst/>
          </a:prstGeom>
          <a:noFill/>
        </p:spPr>
        <p:txBody>
          <a:bodyPr wrap="square" rtlCol="0">
            <a:spAutoFit/>
          </a:bodyPr>
          <a:lstStyle/>
          <a:p>
            <a:r>
              <a:rPr lang="zh-CN" altLang="en-US"/>
              <a:t>考虑功能和非功能的需求</a:t>
            </a:r>
          </a:p>
        </p:txBody>
      </p:sp>
      <p:sp>
        <p:nvSpPr>
          <p:cNvPr id="6" name="文本框 5"/>
          <p:cNvSpPr txBox="1"/>
          <p:nvPr/>
        </p:nvSpPr>
        <p:spPr>
          <a:xfrm>
            <a:off x="4964430" y="3557270"/>
            <a:ext cx="6677025" cy="2416175"/>
          </a:xfrm>
          <a:prstGeom prst="rect">
            <a:avLst/>
          </a:prstGeom>
          <a:noFill/>
        </p:spPr>
        <p:txBody>
          <a:bodyPr wrap="square" rtlCol="0">
            <a:spAutoFit/>
          </a:bodyPr>
          <a:lstStyle/>
          <a:p>
            <a:pPr fontAlgn="auto">
              <a:lnSpc>
                <a:spcPct val="120000"/>
              </a:lnSpc>
            </a:pPr>
            <a:r>
              <a:rPr lang="zh-CN" altLang="zh-CN" b="1" dirty="0">
                <a:sym typeface="+mn-ea"/>
              </a:rPr>
              <a:t>功能性需求</a:t>
            </a:r>
            <a:endParaRPr lang="zh-CN" altLang="zh-CN" b="1" dirty="0"/>
          </a:p>
          <a:p>
            <a:pPr fontAlgn="auto">
              <a:lnSpc>
                <a:spcPct val="120000"/>
              </a:lnSpc>
            </a:pPr>
            <a:r>
              <a:rPr lang="zh-CN" altLang="zh-CN" dirty="0">
                <a:sym typeface="+mn-ea"/>
              </a:rPr>
              <a:t>对于用户</a:t>
            </a:r>
            <a:r>
              <a:rPr lang="zh-CN" altLang="en-US" dirty="0">
                <a:sym typeface="+mn-ea"/>
              </a:rPr>
              <a:t>：提醒用户在指定时间睡觉的</a:t>
            </a:r>
            <a:r>
              <a:rPr lang="zh-CN" altLang="zh-CN" dirty="0">
                <a:sym typeface="+mn-ea"/>
              </a:rPr>
              <a:t>功能能够实现。</a:t>
            </a:r>
            <a:endParaRPr lang="zh-CN" altLang="zh-CN" dirty="0"/>
          </a:p>
          <a:p>
            <a:pPr fontAlgn="auto">
              <a:lnSpc>
                <a:spcPct val="120000"/>
              </a:lnSpc>
            </a:pPr>
            <a:r>
              <a:rPr lang="zh-CN" altLang="zh-CN" dirty="0">
                <a:sym typeface="+mn-ea"/>
              </a:rPr>
              <a:t>对于管理员</a:t>
            </a:r>
            <a:r>
              <a:rPr lang="zh-CN" altLang="en-US" dirty="0">
                <a:sym typeface="+mn-ea"/>
              </a:rPr>
              <a:t>：</a:t>
            </a:r>
            <a:r>
              <a:rPr lang="zh-CN" altLang="zh-CN" dirty="0">
                <a:sym typeface="+mn-ea"/>
              </a:rPr>
              <a:t>需要实现</a:t>
            </a:r>
            <a:r>
              <a:rPr lang="zh-CN" altLang="en-US" dirty="0">
                <a:sym typeface="+mn-ea"/>
              </a:rPr>
              <a:t>更新数据库</a:t>
            </a:r>
            <a:r>
              <a:rPr lang="zh-CN" altLang="zh-CN" dirty="0">
                <a:sym typeface="+mn-ea"/>
              </a:rPr>
              <a:t>，</a:t>
            </a:r>
            <a:r>
              <a:rPr lang="zh-CN" altLang="en-US" dirty="0">
                <a:sym typeface="+mn-ea"/>
              </a:rPr>
              <a:t>修改维护小程序等</a:t>
            </a:r>
            <a:r>
              <a:rPr lang="zh-CN" altLang="zh-CN" dirty="0">
                <a:sym typeface="+mn-ea"/>
              </a:rPr>
              <a:t>。</a:t>
            </a:r>
            <a:endParaRPr lang="zh-CN" altLang="zh-CN" dirty="0"/>
          </a:p>
          <a:p>
            <a:pPr fontAlgn="auto">
              <a:lnSpc>
                <a:spcPct val="120000"/>
              </a:lnSpc>
            </a:pPr>
            <a:r>
              <a:rPr lang="zh-CN" altLang="zh-CN" b="1" dirty="0">
                <a:sym typeface="+mn-ea"/>
              </a:rPr>
              <a:t>非功能性需求</a:t>
            </a:r>
            <a:endParaRPr lang="zh-CN" altLang="zh-CN" b="1" dirty="0"/>
          </a:p>
          <a:p>
            <a:pPr fontAlgn="auto">
              <a:lnSpc>
                <a:spcPct val="120000"/>
              </a:lnSpc>
            </a:pPr>
            <a:r>
              <a:rPr lang="zh-CN" altLang="zh-CN" dirty="0">
                <a:sym typeface="+mn-ea"/>
              </a:rPr>
              <a:t>对于用户</a:t>
            </a:r>
            <a:r>
              <a:rPr lang="zh-CN" altLang="en-US" dirty="0">
                <a:sym typeface="+mn-ea"/>
              </a:rPr>
              <a:t>：</a:t>
            </a:r>
            <a:r>
              <a:rPr lang="zh-CN" altLang="zh-CN" dirty="0">
                <a:sym typeface="+mn-ea"/>
              </a:rPr>
              <a:t>界面要较为简洁明了，易于使用，整个</a:t>
            </a:r>
            <a:r>
              <a:rPr lang="zh-CN" altLang="en-US" dirty="0">
                <a:sym typeface="+mn-ea"/>
              </a:rPr>
              <a:t>小程序的简单操作</a:t>
            </a:r>
            <a:r>
              <a:rPr lang="zh-CN" altLang="zh-CN" dirty="0">
                <a:sym typeface="+mn-ea"/>
              </a:rPr>
              <a:t>，信息的准确与快速；</a:t>
            </a:r>
            <a:endParaRPr lang="zh-CN" altLang="zh-CN" dirty="0"/>
          </a:p>
          <a:p>
            <a:pPr fontAlgn="auto">
              <a:lnSpc>
                <a:spcPct val="120000"/>
              </a:lnSpc>
            </a:pPr>
            <a:r>
              <a:rPr lang="zh-CN" altLang="zh-CN" dirty="0">
                <a:sym typeface="+mn-ea"/>
              </a:rPr>
              <a:t>对于管理员</a:t>
            </a:r>
            <a:r>
              <a:rPr lang="zh-CN" altLang="en-US" dirty="0">
                <a:sym typeface="+mn-ea"/>
              </a:rPr>
              <a:t>：</a:t>
            </a:r>
            <a:r>
              <a:rPr lang="zh-CN" altLang="zh-CN" dirty="0">
                <a:sym typeface="+mn-ea"/>
              </a:rPr>
              <a:t>界面简洁明了，能够有更多功能的模块实现。</a:t>
            </a:r>
            <a:endParaRPr lang="zh-CN" altLang="en-US"/>
          </a:p>
        </p:txBody>
      </p:sp>
    </p:spTree>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0"/>
            <a:ext cx="27709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11914910" y="0"/>
            <a:ext cx="27709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526415" y="159385"/>
            <a:ext cx="2478405" cy="706755"/>
          </a:xfrm>
          <a:prstGeom prst="rect">
            <a:avLst/>
          </a:prstGeom>
          <a:noFill/>
        </p:spPr>
        <p:txBody>
          <a:bodyPr wrap="square" rtlCol="0">
            <a:spAutoFit/>
          </a:bodyPr>
          <a:lstStyle/>
          <a:p>
            <a:r>
              <a:rPr lang="zh-CN" altLang="en-US" sz="4000">
                <a:solidFill>
                  <a:srgbClr val="4472C4"/>
                </a:solidFill>
                <a:latin typeface="微软雅黑" panose="020B0503020204020204" charset="-122"/>
                <a:ea typeface="微软雅黑" panose="020B0503020204020204" charset="-122"/>
              </a:rPr>
              <a:t>数据字典</a:t>
            </a:r>
          </a:p>
        </p:txBody>
      </p:sp>
      <p:pic>
        <p:nvPicPr>
          <p:cNvPr id="5" name="图片 4"/>
          <p:cNvPicPr>
            <a:picLocks noChangeAspect="1"/>
          </p:cNvPicPr>
          <p:nvPr/>
        </p:nvPicPr>
        <p:blipFill>
          <a:blip r:embed="rId2"/>
          <a:stretch>
            <a:fillRect/>
          </a:stretch>
        </p:blipFill>
        <p:spPr>
          <a:xfrm>
            <a:off x="1351915" y="866140"/>
            <a:ext cx="6203315" cy="5537200"/>
          </a:xfrm>
          <a:prstGeom prst="rect">
            <a:avLst/>
          </a:prstGeom>
        </p:spPr>
      </p:pic>
      <p:sp>
        <p:nvSpPr>
          <p:cNvPr id="6" name="文本框 5"/>
          <p:cNvSpPr txBox="1"/>
          <p:nvPr/>
        </p:nvSpPr>
        <p:spPr>
          <a:xfrm>
            <a:off x="10006330" y="5910580"/>
            <a:ext cx="1237615" cy="368300"/>
          </a:xfrm>
          <a:prstGeom prst="rect">
            <a:avLst/>
          </a:prstGeom>
          <a:noFill/>
        </p:spPr>
        <p:txBody>
          <a:bodyPr wrap="square" rtlCol="0">
            <a:spAutoFit/>
          </a:bodyPr>
          <a:lstStyle/>
          <a:p>
            <a:r>
              <a:rPr lang="zh-CN" altLang="en-US"/>
              <a:t>数据字典</a:t>
            </a:r>
          </a:p>
        </p:txBody>
      </p:sp>
    </p:spTree>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1914910" y="1"/>
            <a:ext cx="277090" cy="6858000"/>
          </a:xfrm>
          <a:prstGeom prst="rect">
            <a:avLst/>
          </a:prstGeom>
          <a:gradFill>
            <a:gsLst>
              <a:gs pos="0">
                <a:schemeClr val="accent1"/>
              </a:gs>
              <a:gs pos="100000">
                <a:schemeClr val="accent2"/>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1435100" y="2270760"/>
            <a:ext cx="3368040" cy="1753235"/>
          </a:xfrm>
          <a:prstGeom prst="rect">
            <a:avLst/>
          </a:prstGeom>
          <a:noFill/>
        </p:spPr>
        <p:txBody>
          <a:bodyPr wrap="square" rtlCol="0">
            <a:spAutoFit/>
          </a:bodyPr>
          <a:lstStyle/>
          <a:p>
            <a:r>
              <a:rPr lang="zh-CN" altLang="en-US" sz="5400" b="1" dirty="0">
                <a:gradFill>
                  <a:gsLst>
                    <a:gs pos="0">
                      <a:schemeClr val="accent2"/>
                    </a:gs>
                    <a:gs pos="100000">
                      <a:schemeClr val="accent1"/>
                    </a:gs>
                  </a:gsLst>
                  <a:path path="circle">
                    <a:fillToRect l="100000" t="100000"/>
                  </a:path>
                </a:gradFill>
                <a:latin typeface="微软雅黑" panose="020B0503020204020204" charset="-122"/>
                <a:ea typeface="微软雅黑" panose="020B0503020204020204" charset="-122"/>
              </a:rPr>
              <a:t>目录</a:t>
            </a:r>
          </a:p>
          <a:p>
            <a:r>
              <a:rPr lang="en-US" altLang="zh-CN" sz="5400" b="1" dirty="0">
                <a:gradFill>
                  <a:gsLst>
                    <a:gs pos="0">
                      <a:schemeClr val="accent2"/>
                    </a:gs>
                    <a:gs pos="100000">
                      <a:schemeClr val="accent1"/>
                    </a:gs>
                  </a:gsLst>
                  <a:path path="circle">
                    <a:fillToRect l="100000" t="100000"/>
                  </a:path>
                </a:gradFill>
                <a:latin typeface="微软雅黑" panose="020B0503020204020204" charset="-122"/>
                <a:ea typeface="微软雅黑" panose="020B0503020204020204" charset="-122"/>
              </a:rPr>
              <a:t>contents</a:t>
            </a:r>
          </a:p>
        </p:txBody>
      </p:sp>
      <p:sp>
        <p:nvSpPr>
          <p:cNvPr id="6" name="矩形 5"/>
          <p:cNvSpPr/>
          <p:nvPr/>
        </p:nvSpPr>
        <p:spPr>
          <a:xfrm>
            <a:off x="-10394" y="0"/>
            <a:ext cx="27709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rot="5400000">
            <a:off x="5952258" y="-5685562"/>
            <a:ext cx="277090" cy="11648214"/>
          </a:xfrm>
          <a:prstGeom prst="rect">
            <a:avLst/>
          </a:prstGeom>
          <a:gradFill>
            <a:gsLst>
              <a:gs pos="0">
                <a:schemeClr val="accent1"/>
              </a:gs>
              <a:gs pos="100000">
                <a:schemeClr val="accent2"/>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5197475" y="491490"/>
            <a:ext cx="3793490" cy="583565"/>
          </a:xfrm>
          <a:prstGeom prst="rect">
            <a:avLst/>
          </a:prstGeom>
          <a:noFill/>
        </p:spPr>
        <p:txBody>
          <a:bodyPr wrap="square" rtlCol="0">
            <a:spAutoFit/>
          </a:bodyPr>
          <a:lstStyle/>
          <a:p>
            <a:r>
              <a:rPr lang="en-US" altLang="zh-CN" sz="3200">
                <a:latin typeface="微软雅黑" panose="020B0503020204020204" charset="-122"/>
                <a:ea typeface="微软雅黑" panose="020B0503020204020204" charset="-122"/>
              </a:rPr>
              <a:t>1 </a:t>
            </a:r>
            <a:r>
              <a:rPr lang="zh-CN" altLang="en-US" sz="3200">
                <a:latin typeface="微软雅黑" panose="020B0503020204020204" charset="-122"/>
                <a:ea typeface="微软雅黑" panose="020B0503020204020204" charset="-122"/>
              </a:rPr>
              <a:t>引言</a:t>
            </a:r>
          </a:p>
        </p:txBody>
      </p:sp>
      <p:sp>
        <p:nvSpPr>
          <p:cNvPr id="7" name="文本框 6"/>
          <p:cNvSpPr txBox="1"/>
          <p:nvPr/>
        </p:nvSpPr>
        <p:spPr>
          <a:xfrm>
            <a:off x="5197475" y="1172210"/>
            <a:ext cx="3793490" cy="583565"/>
          </a:xfrm>
          <a:prstGeom prst="rect">
            <a:avLst/>
          </a:prstGeom>
          <a:noFill/>
        </p:spPr>
        <p:txBody>
          <a:bodyPr wrap="square" rtlCol="0">
            <a:spAutoFit/>
          </a:bodyPr>
          <a:lstStyle/>
          <a:p>
            <a:r>
              <a:rPr lang="en-US" altLang="zh-CN" sz="3200">
                <a:latin typeface="微软雅黑" panose="020B0503020204020204" charset="-122"/>
                <a:ea typeface="微软雅黑" panose="020B0503020204020204" charset="-122"/>
              </a:rPr>
              <a:t>2 </a:t>
            </a:r>
            <a:r>
              <a:rPr lang="zh-CN" altLang="en-US" sz="3200">
                <a:latin typeface="微软雅黑" panose="020B0503020204020204" charset="-122"/>
                <a:ea typeface="微软雅黑" panose="020B0503020204020204" charset="-122"/>
              </a:rPr>
              <a:t>项目计划</a:t>
            </a:r>
            <a:r>
              <a:rPr lang="en-US" altLang="zh-CN" sz="3200">
                <a:latin typeface="微软雅黑" panose="020B0503020204020204" charset="-122"/>
                <a:ea typeface="微软雅黑" panose="020B0503020204020204" charset="-122"/>
              </a:rPr>
              <a:t> </a:t>
            </a:r>
            <a:endParaRPr lang="zh-CN" altLang="en-US" sz="3200">
              <a:latin typeface="微软雅黑" panose="020B0503020204020204" charset="-122"/>
              <a:ea typeface="微软雅黑" panose="020B0503020204020204" charset="-122"/>
            </a:endParaRPr>
          </a:p>
        </p:txBody>
      </p:sp>
      <p:sp>
        <p:nvSpPr>
          <p:cNvPr id="9" name="文本框 8"/>
          <p:cNvSpPr txBox="1"/>
          <p:nvPr/>
        </p:nvSpPr>
        <p:spPr>
          <a:xfrm>
            <a:off x="5197475" y="3236595"/>
            <a:ext cx="3793490" cy="583565"/>
          </a:xfrm>
          <a:prstGeom prst="rect">
            <a:avLst/>
          </a:prstGeom>
          <a:noFill/>
        </p:spPr>
        <p:txBody>
          <a:bodyPr wrap="square" rtlCol="0">
            <a:spAutoFit/>
          </a:bodyPr>
          <a:lstStyle/>
          <a:p>
            <a:r>
              <a:rPr lang="en-US" altLang="zh-CN" sz="3200">
                <a:latin typeface="微软雅黑" panose="020B0503020204020204" charset="-122"/>
                <a:ea typeface="微软雅黑" panose="020B0503020204020204" charset="-122"/>
              </a:rPr>
              <a:t>5 </a:t>
            </a:r>
            <a:r>
              <a:rPr lang="zh-CN" altLang="en-US" sz="3200">
                <a:latin typeface="微软雅黑" panose="020B0503020204020204" charset="-122"/>
                <a:ea typeface="微软雅黑" panose="020B0503020204020204" charset="-122"/>
              </a:rPr>
              <a:t>总体设计</a:t>
            </a:r>
          </a:p>
        </p:txBody>
      </p:sp>
      <p:sp>
        <p:nvSpPr>
          <p:cNvPr id="10" name="文本框 9"/>
          <p:cNvSpPr txBox="1"/>
          <p:nvPr/>
        </p:nvSpPr>
        <p:spPr>
          <a:xfrm>
            <a:off x="8323580" y="3733800"/>
            <a:ext cx="3793490" cy="583565"/>
          </a:xfrm>
          <a:prstGeom prst="rect">
            <a:avLst/>
          </a:prstGeom>
          <a:noFill/>
        </p:spPr>
        <p:txBody>
          <a:bodyPr wrap="square" rtlCol="0">
            <a:spAutoFit/>
          </a:bodyPr>
          <a:lstStyle/>
          <a:p>
            <a:r>
              <a:rPr lang="en-US" altLang="zh-CN" sz="3200">
                <a:latin typeface="微软雅黑" panose="020B0503020204020204" charset="-122"/>
                <a:ea typeface="微软雅黑" panose="020B0503020204020204" charset="-122"/>
              </a:rPr>
              <a:t>6 </a:t>
            </a:r>
            <a:r>
              <a:rPr lang="zh-CN" altLang="en-US" sz="3200">
                <a:latin typeface="微软雅黑" panose="020B0503020204020204" charset="-122"/>
                <a:ea typeface="微软雅黑" panose="020B0503020204020204" charset="-122"/>
              </a:rPr>
              <a:t>详细设计</a:t>
            </a:r>
          </a:p>
        </p:txBody>
      </p:sp>
      <p:sp>
        <p:nvSpPr>
          <p:cNvPr id="11" name="文本框 10"/>
          <p:cNvSpPr txBox="1"/>
          <p:nvPr/>
        </p:nvSpPr>
        <p:spPr>
          <a:xfrm>
            <a:off x="8323580" y="4446905"/>
            <a:ext cx="3121660" cy="583565"/>
          </a:xfrm>
          <a:prstGeom prst="rect">
            <a:avLst/>
          </a:prstGeom>
          <a:noFill/>
        </p:spPr>
        <p:txBody>
          <a:bodyPr wrap="square" rtlCol="0">
            <a:spAutoFit/>
          </a:bodyPr>
          <a:lstStyle/>
          <a:p>
            <a:r>
              <a:rPr lang="en-US" altLang="zh-CN" sz="3200">
                <a:latin typeface="微软雅黑" panose="020B0503020204020204" charset="-122"/>
                <a:ea typeface="微软雅黑" panose="020B0503020204020204" charset="-122"/>
              </a:rPr>
              <a:t>7 </a:t>
            </a:r>
            <a:r>
              <a:rPr lang="zh-CN" altLang="en-US" sz="3200">
                <a:latin typeface="微软雅黑" panose="020B0503020204020204" charset="-122"/>
                <a:ea typeface="微软雅黑" panose="020B0503020204020204" charset="-122"/>
              </a:rPr>
              <a:t>实现</a:t>
            </a:r>
          </a:p>
        </p:txBody>
      </p:sp>
      <p:sp>
        <p:nvSpPr>
          <p:cNvPr id="12" name="文本框 11"/>
          <p:cNvSpPr txBox="1"/>
          <p:nvPr/>
        </p:nvSpPr>
        <p:spPr>
          <a:xfrm>
            <a:off x="8323580" y="5206365"/>
            <a:ext cx="3234055" cy="583565"/>
          </a:xfrm>
          <a:prstGeom prst="rect">
            <a:avLst/>
          </a:prstGeom>
          <a:noFill/>
        </p:spPr>
        <p:txBody>
          <a:bodyPr wrap="square" rtlCol="0">
            <a:spAutoFit/>
          </a:bodyPr>
          <a:lstStyle/>
          <a:p>
            <a:r>
              <a:rPr lang="en-US" altLang="zh-CN" sz="3200">
                <a:latin typeface="微软雅黑" panose="020B0503020204020204" charset="-122"/>
                <a:ea typeface="微软雅黑" panose="020B0503020204020204" charset="-122"/>
              </a:rPr>
              <a:t>8 </a:t>
            </a:r>
            <a:r>
              <a:rPr lang="zh-CN" altLang="en-US" sz="3200">
                <a:latin typeface="微软雅黑" panose="020B0503020204020204" charset="-122"/>
                <a:ea typeface="微软雅黑" panose="020B0503020204020204" charset="-122"/>
              </a:rPr>
              <a:t>测试计划</a:t>
            </a:r>
          </a:p>
        </p:txBody>
      </p:sp>
      <p:sp>
        <p:nvSpPr>
          <p:cNvPr id="13" name="文本框 12"/>
          <p:cNvSpPr txBox="1"/>
          <p:nvPr/>
        </p:nvSpPr>
        <p:spPr>
          <a:xfrm>
            <a:off x="8323580" y="5965190"/>
            <a:ext cx="3359785" cy="583565"/>
          </a:xfrm>
          <a:prstGeom prst="rect">
            <a:avLst/>
          </a:prstGeom>
          <a:noFill/>
        </p:spPr>
        <p:txBody>
          <a:bodyPr wrap="square" rtlCol="0">
            <a:spAutoFit/>
          </a:bodyPr>
          <a:lstStyle/>
          <a:p>
            <a:r>
              <a:rPr lang="en-US" altLang="zh-CN" sz="3200">
                <a:latin typeface="微软雅黑" panose="020B0503020204020204" charset="-122"/>
                <a:ea typeface="微软雅黑" panose="020B0503020204020204" charset="-122"/>
              </a:rPr>
              <a:t>9 </a:t>
            </a:r>
            <a:r>
              <a:rPr lang="zh-CN" altLang="en-US" sz="3200">
                <a:latin typeface="微软雅黑" panose="020B0503020204020204" charset="-122"/>
                <a:ea typeface="微软雅黑" panose="020B0503020204020204" charset="-122"/>
              </a:rPr>
              <a:t>项目总结</a:t>
            </a:r>
          </a:p>
        </p:txBody>
      </p:sp>
      <p:sp>
        <p:nvSpPr>
          <p:cNvPr id="4" name="文本框 3"/>
          <p:cNvSpPr txBox="1"/>
          <p:nvPr/>
        </p:nvSpPr>
        <p:spPr>
          <a:xfrm>
            <a:off x="5197475" y="1885950"/>
            <a:ext cx="3793490" cy="583565"/>
          </a:xfrm>
          <a:prstGeom prst="rect">
            <a:avLst/>
          </a:prstGeom>
          <a:noFill/>
        </p:spPr>
        <p:txBody>
          <a:bodyPr wrap="square" rtlCol="0">
            <a:spAutoFit/>
          </a:bodyPr>
          <a:lstStyle/>
          <a:p>
            <a:r>
              <a:rPr lang="en-US" altLang="zh-CN" sz="3200">
                <a:latin typeface="微软雅黑" panose="020B0503020204020204" charset="-122"/>
                <a:ea typeface="微软雅黑" panose="020B0503020204020204" charset="-122"/>
              </a:rPr>
              <a:t>3 </a:t>
            </a:r>
            <a:r>
              <a:rPr lang="zh-CN" altLang="en-US" sz="3200">
                <a:latin typeface="微软雅黑" panose="020B0503020204020204" charset="-122"/>
                <a:ea typeface="微软雅黑" panose="020B0503020204020204" charset="-122"/>
              </a:rPr>
              <a:t>可行性分析</a:t>
            </a:r>
            <a:r>
              <a:rPr lang="en-US" altLang="zh-CN" sz="3200">
                <a:latin typeface="微软雅黑" panose="020B0503020204020204" charset="-122"/>
                <a:ea typeface="微软雅黑" panose="020B0503020204020204" charset="-122"/>
              </a:rPr>
              <a:t> </a:t>
            </a:r>
            <a:endParaRPr lang="zh-CN" altLang="en-US" sz="3200">
              <a:latin typeface="微软雅黑" panose="020B0503020204020204" charset="-122"/>
              <a:ea typeface="微软雅黑" panose="020B0503020204020204" charset="-122"/>
            </a:endParaRPr>
          </a:p>
        </p:txBody>
      </p:sp>
      <p:sp>
        <p:nvSpPr>
          <p:cNvPr id="14" name="文本框 13"/>
          <p:cNvSpPr txBox="1"/>
          <p:nvPr/>
        </p:nvSpPr>
        <p:spPr>
          <a:xfrm>
            <a:off x="5197475" y="2579370"/>
            <a:ext cx="3793490" cy="583565"/>
          </a:xfrm>
          <a:prstGeom prst="rect">
            <a:avLst/>
          </a:prstGeom>
          <a:noFill/>
        </p:spPr>
        <p:txBody>
          <a:bodyPr wrap="square" rtlCol="0">
            <a:spAutoFit/>
          </a:bodyPr>
          <a:lstStyle/>
          <a:p>
            <a:r>
              <a:rPr lang="en-US" altLang="zh-CN" sz="3200">
                <a:latin typeface="微软雅黑" panose="020B0503020204020204" charset="-122"/>
                <a:ea typeface="微软雅黑" panose="020B0503020204020204" charset="-122"/>
              </a:rPr>
              <a:t>4 SRS</a:t>
            </a:r>
            <a:r>
              <a:rPr lang="zh-CN" altLang="en-US" sz="3200">
                <a:latin typeface="微软雅黑" panose="020B0503020204020204" charset="-122"/>
                <a:ea typeface="微软雅黑" panose="020B0503020204020204" charset="-122"/>
              </a:rPr>
              <a:t>需求分析</a:t>
            </a:r>
            <a:r>
              <a:rPr lang="en-US" altLang="zh-CN" sz="3200">
                <a:latin typeface="微软雅黑" panose="020B0503020204020204" charset="-122"/>
                <a:ea typeface="微软雅黑" panose="020B0503020204020204" charset="-122"/>
              </a:rPr>
              <a:t> </a:t>
            </a:r>
            <a:endParaRPr lang="zh-CN" altLang="en-US" sz="3200">
              <a:latin typeface="微软雅黑" panose="020B0503020204020204" charset="-122"/>
              <a:ea typeface="微软雅黑" panose="020B0503020204020204" charset="-122"/>
            </a:endParaRPr>
          </a:p>
        </p:txBody>
      </p:sp>
    </p:spTree>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0"/>
            <a:ext cx="27709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11914910" y="0"/>
            <a:ext cx="27709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526415" y="159385"/>
            <a:ext cx="2478405" cy="706755"/>
          </a:xfrm>
          <a:prstGeom prst="rect">
            <a:avLst/>
          </a:prstGeom>
          <a:noFill/>
        </p:spPr>
        <p:txBody>
          <a:bodyPr wrap="square" rtlCol="0">
            <a:spAutoFit/>
          </a:bodyPr>
          <a:lstStyle/>
          <a:p>
            <a:r>
              <a:rPr lang="en-US" altLang="zh-CN" sz="4000">
                <a:solidFill>
                  <a:srgbClr val="4472C4"/>
                </a:solidFill>
                <a:latin typeface="微软雅黑" panose="020B0503020204020204" charset="-122"/>
                <a:ea typeface="微软雅黑" panose="020B0503020204020204" charset="-122"/>
              </a:rPr>
              <a:t>ER</a:t>
            </a:r>
            <a:r>
              <a:rPr lang="zh-CN" altLang="en-US" sz="4000">
                <a:solidFill>
                  <a:srgbClr val="4472C4"/>
                </a:solidFill>
                <a:latin typeface="微软雅黑" panose="020B0503020204020204" charset="-122"/>
                <a:ea typeface="微软雅黑" panose="020B0503020204020204" charset="-122"/>
              </a:rPr>
              <a:t>图</a:t>
            </a:r>
          </a:p>
        </p:txBody>
      </p:sp>
      <p:pic>
        <p:nvPicPr>
          <p:cNvPr id="1026"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94037" y="235733"/>
            <a:ext cx="7603400" cy="63859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文本框 4"/>
          <p:cNvSpPr txBox="1"/>
          <p:nvPr/>
        </p:nvSpPr>
        <p:spPr>
          <a:xfrm>
            <a:off x="10201275" y="6064250"/>
            <a:ext cx="1145540" cy="368300"/>
          </a:xfrm>
          <a:prstGeom prst="rect">
            <a:avLst/>
          </a:prstGeom>
          <a:noFill/>
        </p:spPr>
        <p:txBody>
          <a:bodyPr wrap="square" rtlCol="0">
            <a:spAutoFit/>
          </a:bodyPr>
          <a:lstStyle/>
          <a:p>
            <a:r>
              <a:rPr lang="zh-CN" altLang="en-US"/>
              <a:t>需要更新</a:t>
            </a:r>
          </a:p>
        </p:txBody>
      </p:sp>
    </p:spTree>
  </p:cSld>
  <p:clrMapOvr>
    <a:masterClrMapping/>
  </p:clrMapOvr>
  <p:transition spd="slow">
    <p:push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1914910" y="1"/>
            <a:ext cx="277090" cy="6858000"/>
          </a:xfrm>
          <a:prstGeom prst="rect">
            <a:avLst/>
          </a:prstGeom>
          <a:gradFill>
            <a:gsLst>
              <a:gs pos="0">
                <a:schemeClr val="accent1"/>
              </a:gs>
              <a:gs pos="100000">
                <a:schemeClr val="accent2"/>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4850555" y="1865308"/>
            <a:ext cx="2404745" cy="706755"/>
          </a:xfrm>
          <a:prstGeom prst="rect">
            <a:avLst/>
          </a:prstGeom>
          <a:noFill/>
        </p:spPr>
        <p:txBody>
          <a:bodyPr wrap="none" rtlCol="0">
            <a:spAutoFit/>
          </a:bodyPr>
          <a:lstStyle/>
          <a:p>
            <a:r>
              <a:rPr lang="en-US" altLang="zh-CN" sz="4000" b="1" dirty="0">
                <a:gradFill>
                  <a:gsLst>
                    <a:gs pos="0">
                      <a:schemeClr val="accent2"/>
                    </a:gs>
                    <a:gs pos="100000">
                      <a:schemeClr val="accent1"/>
                    </a:gs>
                  </a:gsLst>
                  <a:path path="circle">
                    <a:fillToRect l="100000" t="100000"/>
                  </a:path>
                </a:gradFill>
                <a:latin typeface="微软雅黑" panose="020B0503020204020204" charset="-122"/>
                <a:ea typeface="微软雅黑" panose="020B0503020204020204" charset="-122"/>
              </a:rPr>
              <a:t>Part Five</a:t>
            </a:r>
            <a:endParaRPr lang="zh-CN" altLang="en-US" sz="4000" b="1" dirty="0">
              <a:gradFill>
                <a:gsLst>
                  <a:gs pos="0">
                    <a:schemeClr val="accent2"/>
                  </a:gs>
                  <a:gs pos="100000">
                    <a:schemeClr val="accent1"/>
                  </a:gs>
                </a:gsLst>
                <a:path path="circle">
                  <a:fillToRect l="100000" t="100000"/>
                </a:path>
              </a:gradFill>
              <a:latin typeface="微软雅黑" panose="020B0503020204020204" charset="-122"/>
              <a:ea typeface="微软雅黑" panose="020B0503020204020204" charset="-122"/>
            </a:endParaRPr>
          </a:p>
        </p:txBody>
      </p:sp>
      <p:sp>
        <p:nvSpPr>
          <p:cNvPr id="4" name="矩形 3"/>
          <p:cNvSpPr/>
          <p:nvPr/>
        </p:nvSpPr>
        <p:spPr>
          <a:xfrm>
            <a:off x="2228480" y="2743201"/>
            <a:ext cx="7696939" cy="1802167"/>
          </a:xfrm>
          <a:prstGeom prst="rect">
            <a:avLst/>
          </a:prstGeom>
          <a:solidFill>
            <a:schemeClr val="accent1"/>
          </a:solidFill>
          <a:ln>
            <a:noFill/>
          </a:ln>
          <a:effectLst>
            <a:outerShdw blurRad="50800" dist="38100" dir="5400000" algn="t" rotWithShape="0">
              <a:schemeClr val="bg1">
                <a:lumMod val="75000"/>
                <a:alpha val="40000"/>
              </a:scheme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sz="8000" b="1" dirty="0">
                <a:latin typeface="微软雅黑" panose="020B0503020204020204" charset="-122"/>
                <a:ea typeface="微软雅黑" panose="020B0503020204020204" charset="-122"/>
              </a:rPr>
              <a:t>总体设计</a:t>
            </a:r>
          </a:p>
        </p:txBody>
      </p:sp>
      <p:sp>
        <p:nvSpPr>
          <p:cNvPr id="6" name="矩形 5"/>
          <p:cNvSpPr/>
          <p:nvPr/>
        </p:nvSpPr>
        <p:spPr>
          <a:xfrm>
            <a:off x="-10394" y="0"/>
            <a:ext cx="27709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slow">
    <p:push dir="u"/>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0"/>
            <a:ext cx="27709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11914910" y="0"/>
            <a:ext cx="27709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526415" y="159385"/>
            <a:ext cx="2478405" cy="706755"/>
          </a:xfrm>
          <a:prstGeom prst="rect">
            <a:avLst/>
          </a:prstGeom>
          <a:noFill/>
        </p:spPr>
        <p:txBody>
          <a:bodyPr wrap="square" rtlCol="0">
            <a:spAutoFit/>
          </a:bodyPr>
          <a:lstStyle/>
          <a:p>
            <a:r>
              <a:rPr lang="en-US" altLang="zh-CN" sz="4000">
                <a:solidFill>
                  <a:srgbClr val="4472C4"/>
                </a:solidFill>
                <a:latin typeface="微软雅黑" panose="020B0503020204020204" charset="-122"/>
                <a:ea typeface="微软雅黑" panose="020B0503020204020204" charset="-122"/>
              </a:rPr>
              <a:t>HIPO</a:t>
            </a:r>
            <a:r>
              <a:rPr lang="zh-CN" altLang="en-US" sz="4000">
                <a:solidFill>
                  <a:srgbClr val="4472C4"/>
                </a:solidFill>
                <a:latin typeface="微软雅黑" panose="020B0503020204020204" charset="-122"/>
                <a:ea typeface="微软雅黑" panose="020B0503020204020204" charset="-122"/>
              </a:rPr>
              <a:t>图</a:t>
            </a:r>
          </a:p>
        </p:txBody>
      </p:sp>
      <p:pic>
        <p:nvPicPr>
          <p:cNvPr id="6" name="图片 5"/>
          <p:cNvPicPr>
            <a:picLocks noChangeAspect="1"/>
          </p:cNvPicPr>
          <p:nvPr/>
        </p:nvPicPr>
        <p:blipFill>
          <a:blip r:embed="rId2"/>
          <a:stretch>
            <a:fillRect/>
          </a:stretch>
        </p:blipFill>
        <p:spPr>
          <a:xfrm>
            <a:off x="650875" y="917575"/>
            <a:ext cx="10889615" cy="5658485"/>
          </a:xfrm>
          <a:prstGeom prst="rect">
            <a:avLst/>
          </a:prstGeom>
        </p:spPr>
      </p:pic>
    </p:spTree>
  </p:cSld>
  <p:clrMapOvr>
    <a:masterClrMapping/>
  </p:clrMapOvr>
  <p:transition spd="slow">
    <p:push dir="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0"/>
            <a:ext cx="27709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11914910" y="0"/>
            <a:ext cx="27709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526415" y="159385"/>
            <a:ext cx="2478405" cy="706755"/>
          </a:xfrm>
          <a:prstGeom prst="rect">
            <a:avLst/>
          </a:prstGeom>
          <a:noFill/>
        </p:spPr>
        <p:txBody>
          <a:bodyPr wrap="square" rtlCol="0">
            <a:spAutoFit/>
          </a:bodyPr>
          <a:lstStyle/>
          <a:p>
            <a:r>
              <a:rPr lang="zh-CN" altLang="en-US" sz="4000">
                <a:solidFill>
                  <a:srgbClr val="4472C4"/>
                </a:solidFill>
                <a:latin typeface="微软雅黑" panose="020B0503020204020204" charset="-122"/>
                <a:ea typeface="微软雅黑" panose="020B0503020204020204" charset="-122"/>
              </a:rPr>
              <a:t>业务流图</a:t>
            </a:r>
          </a:p>
        </p:txBody>
      </p:sp>
      <p:pic>
        <p:nvPicPr>
          <p:cNvPr id="5" name="图片 4"/>
          <p:cNvPicPr>
            <a:picLocks noChangeAspect="1"/>
          </p:cNvPicPr>
          <p:nvPr/>
        </p:nvPicPr>
        <p:blipFill>
          <a:blip r:embed="rId2"/>
          <a:stretch>
            <a:fillRect/>
          </a:stretch>
        </p:blipFill>
        <p:spPr>
          <a:xfrm>
            <a:off x="5326380" y="396875"/>
            <a:ext cx="4267200" cy="6064250"/>
          </a:xfrm>
          <a:prstGeom prst="rect">
            <a:avLst/>
          </a:prstGeom>
        </p:spPr>
      </p:pic>
      <p:sp>
        <p:nvSpPr>
          <p:cNvPr id="7" name="文本框 6"/>
          <p:cNvSpPr txBox="1"/>
          <p:nvPr/>
        </p:nvSpPr>
        <p:spPr>
          <a:xfrm>
            <a:off x="1298575" y="5972175"/>
            <a:ext cx="1375410" cy="368300"/>
          </a:xfrm>
          <a:prstGeom prst="rect">
            <a:avLst/>
          </a:prstGeom>
          <a:noFill/>
        </p:spPr>
        <p:txBody>
          <a:bodyPr wrap="square" rtlCol="0">
            <a:spAutoFit/>
          </a:bodyPr>
          <a:lstStyle/>
          <a:p>
            <a:r>
              <a:rPr lang="zh-CN" altLang="en-US"/>
              <a:t>需要更新</a:t>
            </a:r>
          </a:p>
        </p:txBody>
      </p:sp>
    </p:spTree>
  </p:cSld>
  <p:clrMapOvr>
    <a:masterClrMapping/>
  </p:clrMapOvr>
  <p:transition spd="slow">
    <p:push dir="u"/>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1914910" y="1"/>
            <a:ext cx="277090" cy="6858000"/>
          </a:xfrm>
          <a:prstGeom prst="rect">
            <a:avLst/>
          </a:prstGeom>
          <a:gradFill>
            <a:gsLst>
              <a:gs pos="0">
                <a:schemeClr val="accent1"/>
              </a:gs>
              <a:gs pos="100000">
                <a:schemeClr val="accent2"/>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4850555" y="1865308"/>
            <a:ext cx="2140585" cy="706755"/>
          </a:xfrm>
          <a:prstGeom prst="rect">
            <a:avLst/>
          </a:prstGeom>
          <a:noFill/>
        </p:spPr>
        <p:txBody>
          <a:bodyPr wrap="none" rtlCol="0">
            <a:spAutoFit/>
          </a:bodyPr>
          <a:lstStyle/>
          <a:p>
            <a:r>
              <a:rPr lang="en-US" altLang="zh-CN" sz="4000" b="1" dirty="0">
                <a:gradFill>
                  <a:gsLst>
                    <a:gs pos="0">
                      <a:schemeClr val="accent2"/>
                    </a:gs>
                    <a:gs pos="100000">
                      <a:schemeClr val="accent1"/>
                    </a:gs>
                  </a:gsLst>
                  <a:path path="circle">
                    <a:fillToRect l="100000" t="100000"/>
                  </a:path>
                </a:gradFill>
                <a:latin typeface="微软雅黑" panose="020B0503020204020204" charset="-122"/>
                <a:ea typeface="微软雅黑" panose="020B0503020204020204" charset="-122"/>
              </a:rPr>
              <a:t>Part Six</a:t>
            </a:r>
            <a:endParaRPr lang="zh-CN" altLang="en-US" sz="4000" b="1" dirty="0">
              <a:gradFill>
                <a:gsLst>
                  <a:gs pos="0">
                    <a:schemeClr val="accent2"/>
                  </a:gs>
                  <a:gs pos="100000">
                    <a:schemeClr val="accent1"/>
                  </a:gs>
                </a:gsLst>
                <a:path path="circle">
                  <a:fillToRect l="100000" t="100000"/>
                </a:path>
              </a:gradFill>
              <a:latin typeface="微软雅黑" panose="020B0503020204020204" charset="-122"/>
              <a:ea typeface="微软雅黑" panose="020B0503020204020204" charset="-122"/>
            </a:endParaRPr>
          </a:p>
        </p:txBody>
      </p:sp>
      <p:sp>
        <p:nvSpPr>
          <p:cNvPr id="4" name="矩形 3"/>
          <p:cNvSpPr/>
          <p:nvPr/>
        </p:nvSpPr>
        <p:spPr>
          <a:xfrm>
            <a:off x="2228480" y="2743201"/>
            <a:ext cx="7696939" cy="1802167"/>
          </a:xfrm>
          <a:prstGeom prst="rect">
            <a:avLst/>
          </a:prstGeom>
          <a:solidFill>
            <a:schemeClr val="accent1"/>
          </a:solidFill>
          <a:ln>
            <a:noFill/>
          </a:ln>
          <a:effectLst>
            <a:outerShdw blurRad="50800" dist="38100" dir="5400000" algn="t" rotWithShape="0">
              <a:schemeClr val="bg1">
                <a:lumMod val="75000"/>
                <a:alpha val="40000"/>
              </a:scheme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sz="8000" b="1" dirty="0">
                <a:latin typeface="微软雅黑" panose="020B0503020204020204" charset="-122"/>
                <a:ea typeface="微软雅黑" panose="020B0503020204020204" charset="-122"/>
              </a:rPr>
              <a:t>详细设计</a:t>
            </a:r>
          </a:p>
        </p:txBody>
      </p:sp>
      <p:sp>
        <p:nvSpPr>
          <p:cNvPr id="6" name="矩形 5"/>
          <p:cNvSpPr/>
          <p:nvPr/>
        </p:nvSpPr>
        <p:spPr>
          <a:xfrm>
            <a:off x="-10394" y="0"/>
            <a:ext cx="27709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8432165" y="5621020"/>
            <a:ext cx="2776220" cy="645160"/>
          </a:xfrm>
          <a:prstGeom prst="rect">
            <a:avLst/>
          </a:prstGeom>
          <a:noFill/>
        </p:spPr>
        <p:txBody>
          <a:bodyPr wrap="square" rtlCol="0">
            <a:spAutoFit/>
          </a:bodyPr>
          <a:lstStyle/>
          <a:p>
            <a:r>
              <a:rPr lang="zh-CN" altLang="en-US"/>
              <a:t>采用</a:t>
            </a:r>
            <a:r>
              <a:rPr lang="en-US" altLang="zh-CN"/>
              <a:t>PDL</a:t>
            </a:r>
            <a:r>
              <a:rPr lang="zh-CN" altLang="en-US"/>
              <a:t>进行详细设计？？</a:t>
            </a:r>
            <a:r>
              <a:rPr lang="en-US" altLang="zh-CN"/>
              <a:t>(PDL</a:t>
            </a:r>
            <a:r>
              <a:rPr lang="zh-CN" altLang="en-US"/>
              <a:t>是一种设计工具</a:t>
            </a:r>
            <a:r>
              <a:rPr lang="en-US" altLang="zh-CN"/>
              <a:t>)</a:t>
            </a:r>
          </a:p>
        </p:txBody>
      </p:sp>
    </p:spTree>
  </p:cSld>
  <p:clrMapOvr>
    <a:masterClrMapping/>
  </p:clrMapOvr>
  <p:transition spd="slow">
    <p:push dir="u"/>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0"/>
            <a:ext cx="27709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11914910" y="0"/>
            <a:ext cx="27709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526415" y="159385"/>
            <a:ext cx="2478405" cy="706755"/>
          </a:xfrm>
          <a:prstGeom prst="rect">
            <a:avLst/>
          </a:prstGeom>
          <a:noFill/>
        </p:spPr>
        <p:txBody>
          <a:bodyPr wrap="square" rtlCol="0">
            <a:spAutoFit/>
          </a:bodyPr>
          <a:lstStyle/>
          <a:p>
            <a:r>
              <a:rPr lang="zh-CN" altLang="en-US" sz="4000">
                <a:solidFill>
                  <a:srgbClr val="4472C4"/>
                </a:solidFill>
                <a:latin typeface="微软雅黑" panose="020B0503020204020204" charset="-122"/>
                <a:ea typeface="微软雅黑" panose="020B0503020204020204" charset="-122"/>
              </a:rPr>
              <a:t>界面设计</a:t>
            </a:r>
          </a:p>
        </p:txBody>
      </p:sp>
    </p:spTree>
  </p:cSld>
  <p:clrMapOvr>
    <a:masterClrMapping/>
  </p:clrMapOvr>
  <p:transition spd="slow">
    <p:push dir="u"/>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0"/>
            <a:ext cx="27709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11914910" y="0"/>
            <a:ext cx="27709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526415" y="159385"/>
            <a:ext cx="2921635" cy="706755"/>
          </a:xfrm>
          <a:prstGeom prst="rect">
            <a:avLst/>
          </a:prstGeom>
          <a:noFill/>
        </p:spPr>
        <p:txBody>
          <a:bodyPr wrap="square" rtlCol="0">
            <a:spAutoFit/>
          </a:bodyPr>
          <a:lstStyle/>
          <a:p>
            <a:r>
              <a:rPr lang="zh-CN" altLang="en-US" sz="4000">
                <a:solidFill>
                  <a:srgbClr val="4472C4"/>
                </a:solidFill>
                <a:latin typeface="微软雅黑" panose="020B0503020204020204" charset="-122"/>
                <a:ea typeface="微软雅黑" panose="020B0503020204020204" charset="-122"/>
              </a:rPr>
              <a:t>数据库设计</a:t>
            </a:r>
          </a:p>
        </p:txBody>
      </p:sp>
    </p:spTree>
  </p:cSld>
  <p:clrMapOvr>
    <a:masterClrMapping/>
  </p:clrMapOvr>
  <p:transition spd="slow">
    <p:push dir="u"/>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0"/>
            <a:ext cx="27709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11914910" y="0"/>
            <a:ext cx="27709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526415" y="159385"/>
            <a:ext cx="5213350" cy="706755"/>
          </a:xfrm>
          <a:prstGeom prst="rect">
            <a:avLst/>
          </a:prstGeom>
          <a:noFill/>
        </p:spPr>
        <p:txBody>
          <a:bodyPr wrap="square" rtlCol="0">
            <a:spAutoFit/>
          </a:bodyPr>
          <a:lstStyle/>
          <a:p>
            <a:r>
              <a:rPr lang="zh-CN" altLang="en-US" sz="4000">
                <a:solidFill>
                  <a:srgbClr val="4472C4"/>
                </a:solidFill>
                <a:latin typeface="微软雅黑" panose="020B0503020204020204" charset="-122"/>
                <a:ea typeface="微软雅黑" panose="020B0503020204020204" charset="-122"/>
              </a:rPr>
              <a:t>关键算法设计</a:t>
            </a:r>
            <a:r>
              <a:rPr lang="en-US" altLang="zh-CN" sz="4000">
                <a:solidFill>
                  <a:srgbClr val="4472C4"/>
                </a:solidFill>
                <a:latin typeface="微软雅黑" panose="020B0503020204020204" charset="-122"/>
                <a:ea typeface="微软雅黑" panose="020B0503020204020204" charset="-122"/>
              </a:rPr>
              <a:t>(</a:t>
            </a:r>
            <a:r>
              <a:rPr lang="zh-CN" altLang="en-US" sz="4000">
                <a:solidFill>
                  <a:srgbClr val="4472C4"/>
                </a:solidFill>
                <a:latin typeface="微软雅黑" panose="020B0503020204020204" charset="-122"/>
                <a:ea typeface="微软雅黑" panose="020B0503020204020204" charset="-122"/>
              </a:rPr>
              <a:t>伪代码</a:t>
            </a:r>
            <a:r>
              <a:rPr lang="en-US" altLang="zh-CN" sz="4000">
                <a:solidFill>
                  <a:srgbClr val="4472C4"/>
                </a:solidFill>
                <a:latin typeface="微软雅黑" panose="020B0503020204020204" charset="-122"/>
                <a:ea typeface="微软雅黑" panose="020B0503020204020204" charset="-122"/>
              </a:rPr>
              <a:t>)</a:t>
            </a:r>
          </a:p>
        </p:txBody>
      </p:sp>
    </p:spTree>
  </p:cSld>
  <p:clrMapOvr>
    <a:masterClrMapping/>
  </p:clrMapOvr>
  <p:transition spd="slow">
    <p:push dir="u"/>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1914910" y="1"/>
            <a:ext cx="277090" cy="6858000"/>
          </a:xfrm>
          <a:prstGeom prst="rect">
            <a:avLst/>
          </a:prstGeom>
          <a:gradFill>
            <a:gsLst>
              <a:gs pos="0">
                <a:schemeClr val="accent1"/>
              </a:gs>
              <a:gs pos="100000">
                <a:schemeClr val="accent2"/>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4850555" y="1865308"/>
            <a:ext cx="2901315" cy="706755"/>
          </a:xfrm>
          <a:prstGeom prst="rect">
            <a:avLst/>
          </a:prstGeom>
          <a:noFill/>
        </p:spPr>
        <p:txBody>
          <a:bodyPr wrap="none" rtlCol="0">
            <a:spAutoFit/>
          </a:bodyPr>
          <a:lstStyle/>
          <a:p>
            <a:r>
              <a:rPr lang="en-US" altLang="zh-CN" sz="4000" b="1" dirty="0">
                <a:gradFill>
                  <a:gsLst>
                    <a:gs pos="0">
                      <a:schemeClr val="accent2"/>
                    </a:gs>
                    <a:gs pos="100000">
                      <a:schemeClr val="accent1"/>
                    </a:gs>
                  </a:gsLst>
                  <a:path path="circle">
                    <a:fillToRect l="100000" t="100000"/>
                  </a:path>
                </a:gradFill>
                <a:latin typeface="微软雅黑" panose="020B0503020204020204" charset="-122"/>
                <a:ea typeface="微软雅黑" panose="020B0503020204020204" charset="-122"/>
              </a:rPr>
              <a:t>Part Seven</a:t>
            </a:r>
            <a:endParaRPr lang="zh-CN" altLang="en-US" sz="4000" b="1" dirty="0">
              <a:gradFill>
                <a:gsLst>
                  <a:gs pos="0">
                    <a:schemeClr val="accent2"/>
                  </a:gs>
                  <a:gs pos="100000">
                    <a:schemeClr val="accent1"/>
                  </a:gs>
                </a:gsLst>
                <a:path path="circle">
                  <a:fillToRect l="100000" t="100000"/>
                </a:path>
              </a:gradFill>
              <a:latin typeface="微软雅黑" panose="020B0503020204020204" charset="-122"/>
              <a:ea typeface="微软雅黑" panose="020B0503020204020204" charset="-122"/>
            </a:endParaRPr>
          </a:p>
        </p:txBody>
      </p:sp>
      <p:sp>
        <p:nvSpPr>
          <p:cNvPr id="4" name="矩形 3"/>
          <p:cNvSpPr/>
          <p:nvPr/>
        </p:nvSpPr>
        <p:spPr>
          <a:xfrm>
            <a:off x="2228480" y="2743201"/>
            <a:ext cx="7696939" cy="1802167"/>
          </a:xfrm>
          <a:prstGeom prst="rect">
            <a:avLst/>
          </a:prstGeom>
          <a:solidFill>
            <a:schemeClr val="accent1"/>
          </a:solidFill>
          <a:ln>
            <a:noFill/>
          </a:ln>
          <a:effectLst>
            <a:outerShdw blurRad="50800" dist="38100" dir="5400000" algn="t" rotWithShape="0">
              <a:schemeClr val="bg1">
                <a:lumMod val="75000"/>
                <a:alpha val="40000"/>
              </a:scheme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sz="8000" b="1" dirty="0">
                <a:latin typeface="微软雅黑" panose="020B0503020204020204" charset="-122"/>
                <a:ea typeface="微软雅黑" panose="020B0503020204020204" charset="-122"/>
              </a:rPr>
              <a:t>实现</a:t>
            </a:r>
          </a:p>
        </p:txBody>
      </p:sp>
      <p:sp>
        <p:nvSpPr>
          <p:cNvPr id="6" name="矩形 5"/>
          <p:cNvSpPr/>
          <p:nvPr/>
        </p:nvSpPr>
        <p:spPr>
          <a:xfrm>
            <a:off x="-10394" y="0"/>
            <a:ext cx="27709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slow">
    <p:push dir="u"/>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0"/>
            <a:ext cx="277090" cy="6858000"/>
          </a:xfrm>
          <a:prstGeom prst="rect">
            <a:avLst/>
          </a:prstGeom>
          <a:solidFill>
            <a:schemeClr val="accent1"/>
          </a:solidFill>
          <a:ln>
            <a:solidFill>
              <a:srgbClr val="4472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11914910" y="0"/>
            <a:ext cx="27709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526415" y="159385"/>
            <a:ext cx="2578100" cy="706755"/>
          </a:xfrm>
          <a:prstGeom prst="rect">
            <a:avLst/>
          </a:prstGeom>
          <a:noFill/>
        </p:spPr>
        <p:txBody>
          <a:bodyPr wrap="square" rtlCol="0">
            <a:spAutoFit/>
          </a:bodyPr>
          <a:lstStyle/>
          <a:p>
            <a:r>
              <a:rPr lang="zh-CN" altLang="en-US" sz="4000">
                <a:solidFill>
                  <a:srgbClr val="4472C4"/>
                </a:solidFill>
                <a:latin typeface="微软雅黑" panose="020B0503020204020204" charset="-122"/>
                <a:ea typeface="微软雅黑" panose="020B0503020204020204" charset="-122"/>
              </a:rPr>
              <a:t>命名规范</a:t>
            </a:r>
          </a:p>
        </p:txBody>
      </p:sp>
      <p:sp>
        <p:nvSpPr>
          <p:cNvPr id="5" name="文本框 4"/>
          <p:cNvSpPr txBox="1"/>
          <p:nvPr/>
        </p:nvSpPr>
        <p:spPr>
          <a:xfrm>
            <a:off x="1011555" y="996950"/>
            <a:ext cx="10168890" cy="1529715"/>
          </a:xfrm>
          <a:prstGeom prst="rect">
            <a:avLst/>
          </a:prstGeom>
          <a:noFill/>
        </p:spPr>
        <p:txBody>
          <a:bodyPr wrap="square" rtlCol="0">
            <a:spAutoFit/>
          </a:bodyPr>
          <a:lstStyle/>
          <a:p>
            <a:pPr fontAlgn="auto">
              <a:lnSpc>
                <a:spcPct val="130000"/>
              </a:lnSpc>
            </a:pPr>
            <a:r>
              <a:rPr lang="en-US" altLang="zh-CN" sz="2400">
                <a:latin typeface="等线" panose="02010600030101010101" charset="-122"/>
                <a:ea typeface="等线" panose="02010600030101010101" charset="-122"/>
                <a:cs typeface="等线" panose="02010600030101010101" charset="-122"/>
              </a:rPr>
              <a:t>1.页面page命名全是小写英文单词组合</a:t>
            </a:r>
            <a:r>
              <a:rPr lang="zh-CN" altLang="en-US" sz="2400">
                <a:latin typeface="等线" panose="02010600030101010101" charset="-122"/>
                <a:ea typeface="等线" panose="02010600030101010101" charset="-122"/>
                <a:cs typeface="等线" panose="02010600030101010101" charset="-122"/>
              </a:rPr>
              <a:t>，如图</a:t>
            </a:r>
            <a:r>
              <a:rPr lang="en-US" altLang="zh-CN" sz="2400">
                <a:latin typeface="等线" panose="02010600030101010101" charset="-122"/>
                <a:ea typeface="等线" panose="02010600030101010101" charset="-122"/>
                <a:cs typeface="等线" panose="02010600030101010101" charset="-122"/>
              </a:rPr>
              <a:t>-1。</a:t>
            </a:r>
          </a:p>
          <a:p>
            <a:pPr fontAlgn="auto">
              <a:lnSpc>
                <a:spcPct val="130000"/>
              </a:lnSpc>
            </a:pPr>
            <a:r>
              <a:rPr lang="en-US" altLang="zh-CN" sz="2400">
                <a:latin typeface="等线" panose="02010600030101010101" charset="-122"/>
                <a:ea typeface="等线" panose="02010600030101010101" charset="-122"/>
                <a:cs typeface="等线" panose="02010600030101010101" charset="-122"/>
              </a:rPr>
              <a:t>2.</a:t>
            </a:r>
            <a:r>
              <a:rPr lang="zh-CN" altLang="en-US" sz="2400">
                <a:latin typeface="等线" panose="02010600030101010101" charset="-122"/>
                <a:ea typeface="等线" panose="02010600030101010101" charset="-122"/>
                <a:cs typeface="等线" panose="02010600030101010101" charset="-122"/>
              </a:rPr>
              <a:t>变量为</a:t>
            </a:r>
            <a:r>
              <a:rPr lang="en-US" altLang="zh-CN" sz="2400">
                <a:latin typeface="等线" panose="02010600030101010101" charset="-122"/>
                <a:ea typeface="等线" panose="02010600030101010101" charset="-122"/>
                <a:cs typeface="等线" panose="02010600030101010101" charset="-122"/>
              </a:rPr>
              <a:t>英文单词命名。禁止使用拼音或无意义的字母命名</a:t>
            </a:r>
            <a:r>
              <a:rPr lang="zh-CN" altLang="en-US" sz="2400">
                <a:latin typeface="等线" panose="02010600030101010101" charset="-122"/>
                <a:ea typeface="等线" panose="02010600030101010101" charset="-122"/>
                <a:cs typeface="等线" panose="02010600030101010101" charset="-122"/>
              </a:rPr>
              <a:t>。</a:t>
            </a:r>
          </a:p>
          <a:p>
            <a:pPr fontAlgn="auto">
              <a:lnSpc>
                <a:spcPct val="130000"/>
              </a:lnSpc>
            </a:pPr>
            <a:r>
              <a:rPr lang="en-US" altLang="zh-CN" sz="2400">
                <a:latin typeface="等线" panose="02010600030101010101" charset="-122"/>
                <a:ea typeface="等线" panose="02010600030101010101" charset="-122"/>
                <a:cs typeface="等线" panose="02010600030101010101" charset="-122"/>
              </a:rPr>
              <a:t>3.直观易懂。使用能够描述其功能或意义的英文单词或词组。</a:t>
            </a:r>
          </a:p>
        </p:txBody>
      </p:sp>
      <p:sp>
        <p:nvSpPr>
          <p:cNvPr id="6" name="文本框 5"/>
          <p:cNvSpPr txBox="1"/>
          <p:nvPr/>
        </p:nvSpPr>
        <p:spPr>
          <a:xfrm>
            <a:off x="1011555" y="2526665"/>
            <a:ext cx="9319895" cy="460375"/>
          </a:xfrm>
          <a:prstGeom prst="rect">
            <a:avLst/>
          </a:prstGeom>
          <a:noFill/>
        </p:spPr>
        <p:txBody>
          <a:bodyPr wrap="square" rtlCol="0">
            <a:spAutoFit/>
          </a:bodyPr>
          <a:lstStyle/>
          <a:p>
            <a:r>
              <a:rPr lang="en-US" altLang="zh-CN" sz="2400">
                <a:latin typeface="等线" panose="02010600030101010101" charset="-122"/>
                <a:ea typeface="等线" panose="02010600030101010101" charset="-122"/>
                <a:cs typeface="等线" panose="02010600030101010101" charset="-122"/>
              </a:rPr>
              <a:t>4.采用小驼峰命名法和下划线命名法结合来给变量命名。</a:t>
            </a:r>
            <a:r>
              <a:rPr lang="zh-CN" altLang="en-US" sz="2400">
                <a:latin typeface="等线" panose="02010600030101010101" charset="-122"/>
                <a:ea typeface="等线" panose="02010600030101010101" charset="-122"/>
                <a:cs typeface="等线" panose="02010600030101010101" charset="-122"/>
              </a:rPr>
              <a:t>例如下图：</a:t>
            </a:r>
          </a:p>
        </p:txBody>
      </p:sp>
      <p:pic>
        <p:nvPicPr>
          <p:cNvPr id="7" name="图片 1"/>
          <p:cNvPicPr>
            <a:picLocks noChangeAspect="1"/>
          </p:cNvPicPr>
          <p:nvPr/>
        </p:nvPicPr>
        <p:blipFill>
          <a:blip r:embed="rId2"/>
          <a:srcRect l="1438" r="8328" b="4536"/>
          <a:stretch>
            <a:fillRect/>
          </a:stretch>
        </p:blipFill>
        <p:spPr>
          <a:xfrm>
            <a:off x="1011555" y="3051175"/>
            <a:ext cx="5896610" cy="1684020"/>
          </a:xfrm>
          <a:prstGeom prst="rect">
            <a:avLst/>
          </a:prstGeom>
          <a:noFill/>
          <a:ln>
            <a:noFill/>
          </a:ln>
        </p:spPr>
      </p:pic>
      <p:sp>
        <p:nvSpPr>
          <p:cNvPr id="8" name="文本框 7"/>
          <p:cNvSpPr txBox="1"/>
          <p:nvPr/>
        </p:nvSpPr>
        <p:spPr>
          <a:xfrm>
            <a:off x="1011555" y="4799330"/>
            <a:ext cx="9998075" cy="460375"/>
          </a:xfrm>
          <a:prstGeom prst="rect">
            <a:avLst/>
          </a:prstGeom>
          <a:noFill/>
        </p:spPr>
        <p:txBody>
          <a:bodyPr wrap="square" rtlCol="0">
            <a:spAutoFit/>
          </a:bodyPr>
          <a:lstStyle/>
          <a:p>
            <a:r>
              <a:rPr lang="en-US" altLang="zh-CN" sz="2400">
                <a:latin typeface="等线" panose="02010600030101010101" charset="-122"/>
                <a:ea typeface="等线" panose="02010600030101010101" charset="-122"/>
                <a:cs typeface="等线" panose="02010600030101010101" charset="-122"/>
              </a:rPr>
              <a:t>5.</a:t>
            </a:r>
            <a:r>
              <a:rPr lang="zh-CN" altLang="en-US" sz="2400">
                <a:latin typeface="等线" panose="02010600030101010101" charset="-122"/>
                <a:ea typeface="等线" panose="02010600030101010101" charset="-122"/>
                <a:cs typeface="等线" panose="02010600030101010101" charset="-122"/>
              </a:rPr>
              <a:t>也有部分是采用的短横线命名法，如下图：</a:t>
            </a:r>
          </a:p>
        </p:txBody>
      </p:sp>
      <p:pic>
        <p:nvPicPr>
          <p:cNvPr id="9" name="图片 4"/>
          <p:cNvPicPr>
            <a:picLocks noChangeAspect="1"/>
          </p:cNvPicPr>
          <p:nvPr/>
        </p:nvPicPr>
        <p:blipFill>
          <a:blip r:embed="rId3"/>
          <a:stretch>
            <a:fillRect/>
          </a:stretch>
        </p:blipFill>
        <p:spPr>
          <a:xfrm>
            <a:off x="1011555" y="5318125"/>
            <a:ext cx="7494905" cy="1176020"/>
          </a:xfrm>
          <a:prstGeom prst="rect">
            <a:avLst/>
          </a:prstGeom>
          <a:noFill/>
          <a:ln>
            <a:noFill/>
          </a:ln>
        </p:spPr>
      </p:pic>
      <p:pic>
        <p:nvPicPr>
          <p:cNvPr id="10" name="图片 9"/>
          <p:cNvPicPr>
            <a:picLocks noChangeAspect="1"/>
          </p:cNvPicPr>
          <p:nvPr/>
        </p:nvPicPr>
        <p:blipFill>
          <a:blip r:embed="rId4"/>
          <a:stretch>
            <a:fillRect/>
          </a:stretch>
        </p:blipFill>
        <p:spPr>
          <a:xfrm>
            <a:off x="9326880" y="3292475"/>
            <a:ext cx="1853565" cy="3098800"/>
          </a:xfrm>
          <a:prstGeom prst="rect">
            <a:avLst/>
          </a:prstGeom>
        </p:spPr>
      </p:pic>
      <p:sp>
        <p:nvSpPr>
          <p:cNvPr id="11" name="文本框 10"/>
          <p:cNvSpPr txBox="1"/>
          <p:nvPr/>
        </p:nvSpPr>
        <p:spPr>
          <a:xfrm>
            <a:off x="10057765" y="6309995"/>
            <a:ext cx="845820" cy="306705"/>
          </a:xfrm>
          <a:prstGeom prst="rect">
            <a:avLst/>
          </a:prstGeom>
          <a:noFill/>
        </p:spPr>
        <p:txBody>
          <a:bodyPr wrap="square" rtlCol="0">
            <a:spAutoFit/>
          </a:bodyPr>
          <a:lstStyle/>
          <a:p>
            <a:r>
              <a:rPr lang="zh-CN" altLang="en-US" sz="1400"/>
              <a:t>图</a:t>
            </a:r>
            <a:r>
              <a:rPr lang="en-US" altLang="zh-CN" sz="1400"/>
              <a:t>-1</a:t>
            </a:r>
          </a:p>
        </p:txBody>
      </p:sp>
    </p:spTree>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1914910" y="1"/>
            <a:ext cx="277090" cy="6858000"/>
          </a:xfrm>
          <a:prstGeom prst="rect">
            <a:avLst/>
          </a:prstGeom>
          <a:gradFill>
            <a:gsLst>
              <a:gs pos="0">
                <a:schemeClr val="accent1"/>
              </a:gs>
              <a:gs pos="100000">
                <a:schemeClr val="accent2"/>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4850555" y="1865308"/>
            <a:ext cx="2452787" cy="707886"/>
          </a:xfrm>
          <a:prstGeom prst="rect">
            <a:avLst/>
          </a:prstGeom>
          <a:noFill/>
        </p:spPr>
        <p:txBody>
          <a:bodyPr wrap="none" rtlCol="0">
            <a:spAutoFit/>
          </a:bodyPr>
          <a:lstStyle/>
          <a:p>
            <a:r>
              <a:rPr lang="en-US" altLang="zh-CN" sz="4000" b="1" dirty="0">
                <a:gradFill>
                  <a:gsLst>
                    <a:gs pos="0">
                      <a:schemeClr val="accent2"/>
                    </a:gs>
                    <a:gs pos="100000">
                      <a:schemeClr val="accent1"/>
                    </a:gs>
                  </a:gsLst>
                  <a:path path="circle">
                    <a:fillToRect l="100000" t="100000"/>
                  </a:path>
                </a:gradFill>
                <a:latin typeface="微软雅黑" panose="020B0503020204020204" charset="-122"/>
                <a:ea typeface="微软雅黑" panose="020B0503020204020204" charset="-122"/>
              </a:rPr>
              <a:t>Part One</a:t>
            </a:r>
            <a:endParaRPr lang="zh-CN" altLang="en-US" sz="4000" b="1" dirty="0">
              <a:gradFill>
                <a:gsLst>
                  <a:gs pos="0">
                    <a:schemeClr val="accent2"/>
                  </a:gs>
                  <a:gs pos="100000">
                    <a:schemeClr val="accent1"/>
                  </a:gs>
                </a:gsLst>
                <a:path path="circle">
                  <a:fillToRect l="100000" t="100000"/>
                </a:path>
              </a:gradFill>
              <a:latin typeface="微软雅黑" panose="020B0503020204020204" charset="-122"/>
              <a:ea typeface="微软雅黑" panose="020B0503020204020204" charset="-122"/>
            </a:endParaRPr>
          </a:p>
        </p:txBody>
      </p:sp>
      <p:sp>
        <p:nvSpPr>
          <p:cNvPr id="4" name="矩形 3"/>
          <p:cNvSpPr/>
          <p:nvPr/>
        </p:nvSpPr>
        <p:spPr>
          <a:xfrm>
            <a:off x="2228480" y="2743201"/>
            <a:ext cx="7696939" cy="1802167"/>
          </a:xfrm>
          <a:prstGeom prst="rect">
            <a:avLst/>
          </a:prstGeom>
          <a:solidFill>
            <a:schemeClr val="accent1"/>
          </a:solidFill>
          <a:ln>
            <a:noFill/>
          </a:ln>
          <a:effectLst>
            <a:outerShdw blurRad="50800" dist="38100" dir="5400000" algn="t" rotWithShape="0">
              <a:schemeClr val="bg1">
                <a:lumMod val="75000"/>
                <a:alpha val="40000"/>
              </a:scheme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sz="8000" b="1" dirty="0">
                <a:latin typeface="微软雅黑" panose="020B0503020204020204" charset="-122"/>
                <a:ea typeface="微软雅黑" panose="020B0503020204020204" charset="-122"/>
              </a:rPr>
              <a:t>引言</a:t>
            </a:r>
          </a:p>
        </p:txBody>
      </p:sp>
      <p:sp>
        <p:nvSpPr>
          <p:cNvPr id="6" name="矩形 5"/>
          <p:cNvSpPr/>
          <p:nvPr/>
        </p:nvSpPr>
        <p:spPr>
          <a:xfrm>
            <a:off x="-10394" y="0"/>
            <a:ext cx="27709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slow">
    <p:push dir="u"/>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0"/>
            <a:ext cx="277090" cy="6858000"/>
          </a:xfrm>
          <a:prstGeom prst="rect">
            <a:avLst/>
          </a:prstGeom>
          <a:solidFill>
            <a:schemeClr val="accent1"/>
          </a:solidFill>
          <a:ln>
            <a:solidFill>
              <a:srgbClr val="4472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11914910" y="0"/>
            <a:ext cx="27709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526415" y="159385"/>
            <a:ext cx="2578100" cy="706755"/>
          </a:xfrm>
          <a:prstGeom prst="rect">
            <a:avLst/>
          </a:prstGeom>
          <a:noFill/>
        </p:spPr>
        <p:txBody>
          <a:bodyPr wrap="square" rtlCol="0">
            <a:spAutoFit/>
          </a:bodyPr>
          <a:lstStyle/>
          <a:p>
            <a:r>
              <a:rPr lang="zh-CN" altLang="en-US" sz="4000">
                <a:solidFill>
                  <a:srgbClr val="4472C4"/>
                </a:solidFill>
                <a:latin typeface="微软雅黑" panose="020B0503020204020204" charset="-122"/>
                <a:ea typeface="微软雅黑" panose="020B0503020204020204" charset="-122"/>
              </a:rPr>
              <a:t>代码规范</a:t>
            </a:r>
          </a:p>
        </p:txBody>
      </p:sp>
      <p:sp>
        <p:nvSpPr>
          <p:cNvPr id="5" name="文本框 4"/>
          <p:cNvSpPr txBox="1"/>
          <p:nvPr/>
        </p:nvSpPr>
        <p:spPr>
          <a:xfrm>
            <a:off x="725170" y="979805"/>
            <a:ext cx="7512685" cy="1691640"/>
          </a:xfrm>
          <a:prstGeom prst="rect">
            <a:avLst/>
          </a:prstGeom>
          <a:noFill/>
        </p:spPr>
        <p:txBody>
          <a:bodyPr wrap="square" rtlCol="0">
            <a:spAutoFit/>
          </a:bodyPr>
          <a:lstStyle/>
          <a:p>
            <a:r>
              <a:rPr lang="en-US" altLang="zh-CN" sz="2600" b="1">
                <a:latin typeface="等线" panose="02010600030101010101" charset="-122"/>
                <a:ea typeface="等线" panose="02010600030101010101" charset="-122"/>
                <a:cs typeface="等线" panose="02010600030101010101" charset="-122"/>
              </a:rPr>
              <a:t>WXML</a:t>
            </a:r>
            <a:r>
              <a:rPr lang="zh-CN" altLang="en-US" sz="2600" b="1">
                <a:latin typeface="等线" panose="02010600030101010101" charset="-122"/>
                <a:ea typeface="等线" panose="02010600030101010101" charset="-122"/>
                <a:cs typeface="等线" panose="02010600030101010101" charset="-122"/>
              </a:rPr>
              <a:t>规范：</a:t>
            </a:r>
          </a:p>
          <a:p>
            <a:pPr fontAlgn="auto">
              <a:lnSpc>
                <a:spcPct val="130000"/>
              </a:lnSpc>
            </a:pPr>
            <a:r>
              <a:rPr lang="zh-CN" altLang="en-US" sz="2000">
                <a:latin typeface="等线" panose="02010600030101010101" charset="-122"/>
                <a:ea typeface="等线" panose="02010600030101010101" charset="-122"/>
                <a:cs typeface="等线" panose="02010600030101010101" charset="-122"/>
              </a:rPr>
              <a:t>1.wxml标签可以单独出现的情况，尽量单独出现，如&lt;input /&gt;。</a:t>
            </a:r>
          </a:p>
          <a:p>
            <a:pPr fontAlgn="auto">
              <a:lnSpc>
                <a:spcPct val="130000"/>
              </a:lnSpc>
            </a:pPr>
            <a:r>
              <a:rPr lang="en-US" altLang="zh-CN" sz="2000">
                <a:latin typeface="等线" panose="02010600030101010101" charset="-122"/>
                <a:ea typeface="等线" panose="02010600030101010101" charset="-122"/>
                <a:cs typeface="等线" panose="02010600030101010101" charset="-122"/>
              </a:rPr>
              <a:t>2.</a:t>
            </a:r>
            <a:r>
              <a:rPr lang="zh-CN" altLang="en-US" sz="2000">
                <a:latin typeface="等线" panose="02010600030101010101" charset="-122"/>
                <a:ea typeface="等线" panose="02010600030101010101" charset="-122"/>
                <a:cs typeface="等线" panose="02010600030101010101" charset="-122"/>
              </a:rPr>
              <a:t>每行HTML代码写完整了再换行，看着比较整洁，方便阅读浏览。</a:t>
            </a:r>
          </a:p>
          <a:p>
            <a:pPr fontAlgn="auto">
              <a:lnSpc>
                <a:spcPct val="130000"/>
              </a:lnSpc>
            </a:pPr>
            <a:r>
              <a:rPr lang="en-US" altLang="zh-CN" sz="2000">
                <a:latin typeface="等线" panose="02010600030101010101" charset="-122"/>
                <a:ea typeface="等线" panose="02010600030101010101" charset="-122"/>
                <a:cs typeface="等线" panose="02010600030101010101" charset="-122"/>
              </a:rPr>
              <a:t>3.合理展现分离内容，少使用内联样式。</a:t>
            </a:r>
          </a:p>
        </p:txBody>
      </p:sp>
      <p:sp>
        <p:nvSpPr>
          <p:cNvPr id="6" name="文本框 5"/>
          <p:cNvSpPr txBox="1"/>
          <p:nvPr/>
        </p:nvSpPr>
        <p:spPr>
          <a:xfrm>
            <a:off x="4278630" y="2715895"/>
            <a:ext cx="7512685" cy="2091690"/>
          </a:xfrm>
          <a:prstGeom prst="rect">
            <a:avLst/>
          </a:prstGeom>
          <a:noFill/>
        </p:spPr>
        <p:txBody>
          <a:bodyPr wrap="square" rtlCol="0">
            <a:spAutoFit/>
          </a:bodyPr>
          <a:lstStyle/>
          <a:p>
            <a:r>
              <a:rPr lang="en-US" altLang="zh-CN" sz="2600" b="1">
                <a:latin typeface="等线" panose="02010600030101010101" charset="-122"/>
                <a:ea typeface="等线" panose="02010600030101010101" charset="-122"/>
                <a:cs typeface="等线" panose="02010600030101010101" charset="-122"/>
              </a:rPr>
              <a:t>CSS</a:t>
            </a:r>
            <a:r>
              <a:rPr lang="zh-CN" altLang="en-US" sz="2600" b="1">
                <a:latin typeface="等线" panose="02010600030101010101" charset="-122"/>
                <a:ea typeface="等线" panose="02010600030101010101" charset="-122"/>
                <a:cs typeface="等线" panose="02010600030101010101" charset="-122"/>
              </a:rPr>
              <a:t>规范：</a:t>
            </a:r>
          </a:p>
          <a:p>
            <a:pPr fontAlgn="auto">
              <a:lnSpc>
                <a:spcPct val="130000"/>
              </a:lnSpc>
            </a:pPr>
            <a:r>
              <a:rPr lang="zh-CN" altLang="en-US" sz="2000">
                <a:latin typeface="等线" panose="02010600030101010101" charset="-122"/>
                <a:ea typeface="等线" panose="02010600030101010101" charset="-122"/>
                <a:cs typeface="等线" panose="02010600030101010101" charset="-122"/>
              </a:rPr>
              <a:t>1. 在开发过程中rpx和px均可能用到，尽量使用rpx，少使用</a:t>
            </a:r>
            <a:r>
              <a:rPr lang="en-US" altLang="zh-CN" sz="2000">
                <a:latin typeface="等线" panose="02010600030101010101" charset="-122"/>
                <a:ea typeface="等线" panose="02010600030101010101" charset="-122"/>
                <a:cs typeface="等线" panose="02010600030101010101" charset="-122"/>
              </a:rPr>
              <a:t>px</a:t>
            </a:r>
            <a:r>
              <a:rPr lang="zh-CN" altLang="en-US" sz="2000">
                <a:latin typeface="等线" panose="02010600030101010101" charset="-122"/>
                <a:ea typeface="等线" panose="02010600030101010101" charset="-122"/>
                <a:cs typeface="等线" panose="02010600030101010101" charset="-122"/>
              </a:rPr>
              <a:t>，开发者根据实际情况而定。</a:t>
            </a:r>
          </a:p>
          <a:p>
            <a:pPr fontAlgn="auto">
              <a:lnSpc>
                <a:spcPct val="130000"/>
              </a:lnSpc>
            </a:pPr>
            <a:r>
              <a:rPr lang="zh-CN" altLang="en-US" sz="2000">
                <a:latin typeface="等线" panose="02010600030101010101" charset="-122"/>
                <a:ea typeface="等线" panose="02010600030101010101" charset="-122"/>
                <a:cs typeface="等线" panose="02010600030101010101" charset="-122"/>
              </a:rPr>
              <a:t>2.CSS代码需有明显的代码缩进。每一个样式类之间空出一行。</a:t>
            </a:r>
          </a:p>
          <a:p>
            <a:pPr fontAlgn="auto">
              <a:lnSpc>
                <a:spcPct val="130000"/>
              </a:lnSpc>
            </a:pPr>
            <a:r>
              <a:rPr lang="en-US" altLang="zh-CN" sz="2000">
                <a:latin typeface="等线" panose="02010600030101010101" charset="-122"/>
                <a:ea typeface="等线" panose="02010600030101010101" charset="-122"/>
                <a:cs typeface="等线" panose="02010600030101010101" charset="-122"/>
              </a:rPr>
              <a:t>3.尽量使用简写属性，并且同一模块的属性放置在一起，避免散乱。</a:t>
            </a:r>
          </a:p>
        </p:txBody>
      </p:sp>
      <p:sp>
        <p:nvSpPr>
          <p:cNvPr id="7" name="文本框 6"/>
          <p:cNvSpPr txBox="1"/>
          <p:nvPr/>
        </p:nvSpPr>
        <p:spPr>
          <a:xfrm>
            <a:off x="725170" y="4517390"/>
            <a:ext cx="8324215" cy="2091690"/>
          </a:xfrm>
          <a:prstGeom prst="rect">
            <a:avLst/>
          </a:prstGeom>
          <a:noFill/>
        </p:spPr>
        <p:txBody>
          <a:bodyPr wrap="square" rtlCol="0">
            <a:spAutoFit/>
          </a:bodyPr>
          <a:lstStyle/>
          <a:p>
            <a:r>
              <a:rPr lang="en-US" altLang="zh-CN" sz="2600" b="1">
                <a:latin typeface="等线" panose="02010600030101010101" charset="-122"/>
                <a:ea typeface="等线" panose="02010600030101010101" charset="-122"/>
                <a:cs typeface="等线" panose="02010600030101010101" charset="-122"/>
              </a:rPr>
              <a:t>JS</a:t>
            </a:r>
            <a:r>
              <a:rPr lang="zh-CN" altLang="en-US" sz="2600" b="1">
                <a:latin typeface="等线" panose="02010600030101010101" charset="-122"/>
                <a:ea typeface="等线" panose="02010600030101010101" charset="-122"/>
                <a:cs typeface="等线" panose="02010600030101010101" charset="-122"/>
              </a:rPr>
              <a:t>规范：</a:t>
            </a:r>
          </a:p>
          <a:p>
            <a:pPr fontAlgn="auto">
              <a:lnSpc>
                <a:spcPct val="130000"/>
              </a:lnSpc>
            </a:pPr>
            <a:r>
              <a:rPr lang="zh-CN" altLang="en-US" sz="2000">
                <a:latin typeface="等线" panose="02010600030101010101" charset="-122"/>
                <a:ea typeface="等线" panose="02010600030101010101" charset="-122"/>
                <a:cs typeface="等线" panose="02010600030101010101" charset="-122"/>
              </a:rPr>
              <a:t>1. 变量名以及函数名一般采用小驼峰命名法，偶尔采用小驼峰命名法与下划线命名法结合，两种命名法结合的情况一般是变量属性加描述类型。</a:t>
            </a:r>
          </a:p>
          <a:p>
            <a:pPr fontAlgn="auto">
              <a:lnSpc>
                <a:spcPct val="130000"/>
              </a:lnSpc>
            </a:pPr>
            <a:r>
              <a:rPr lang="en-US" altLang="zh-CN" sz="2000">
                <a:latin typeface="等线" panose="02010600030101010101" charset="-122"/>
                <a:ea typeface="等线" panose="02010600030101010101" charset="-122"/>
                <a:cs typeface="等线" panose="02010600030101010101" charset="-122"/>
              </a:rPr>
              <a:t>2.设置数组类的变量规范，不同类型的数组数据格式也不太一样。</a:t>
            </a:r>
          </a:p>
          <a:p>
            <a:pPr fontAlgn="auto">
              <a:lnSpc>
                <a:spcPct val="130000"/>
              </a:lnSpc>
            </a:pPr>
            <a:r>
              <a:rPr lang="en-US" altLang="zh-CN" sz="2000">
                <a:latin typeface="等线" panose="02010600030101010101" charset="-122"/>
                <a:ea typeface="等线" panose="02010600030101010101" charset="-122"/>
                <a:cs typeface="等线" panose="02010600030101010101" charset="-122"/>
              </a:rPr>
              <a:t>3.点击事件规范：点击事件函数命名方式为 on + 事件名 或者业务名。</a:t>
            </a:r>
          </a:p>
        </p:txBody>
      </p:sp>
    </p:spTree>
  </p:cSld>
  <p:clrMapOvr>
    <a:masterClrMapping/>
  </p:clrMapOvr>
  <p:transition spd="slow">
    <p:push dir="u"/>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0"/>
            <a:ext cx="277090" cy="6858000"/>
          </a:xfrm>
          <a:prstGeom prst="rect">
            <a:avLst/>
          </a:prstGeom>
          <a:solidFill>
            <a:schemeClr val="accent1"/>
          </a:solidFill>
          <a:ln>
            <a:solidFill>
              <a:srgbClr val="4472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11914910" y="0"/>
            <a:ext cx="27709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526415" y="159385"/>
            <a:ext cx="2578100" cy="706755"/>
          </a:xfrm>
          <a:prstGeom prst="rect">
            <a:avLst/>
          </a:prstGeom>
          <a:noFill/>
        </p:spPr>
        <p:txBody>
          <a:bodyPr wrap="square" rtlCol="0">
            <a:spAutoFit/>
          </a:bodyPr>
          <a:lstStyle/>
          <a:p>
            <a:r>
              <a:rPr lang="zh-CN" altLang="en-US" sz="4000">
                <a:solidFill>
                  <a:srgbClr val="4472C4"/>
                </a:solidFill>
                <a:latin typeface="微软雅黑" panose="020B0503020204020204" charset="-122"/>
                <a:ea typeface="微软雅黑" panose="020B0503020204020204" charset="-122"/>
              </a:rPr>
              <a:t>注释规范</a:t>
            </a:r>
          </a:p>
        </p:txBody>
      </p:sp>
      <p:sp>
        <p:nvSpPr>
          <p:cNvPr id="8" name="文本框 7"/>
          <p:cNvSpPr txBox="1"/>
          <p:nvPr/>
        </p:nvSpPr>
        <p:spPr>
          <a:xfrm>
            <a:off x="1439545" y="967105"/>
            <a:ext cx="5012690" cy="2306955"/>
          </a:xfrm>
          <a:prstGeom prst="rect">
            <a:avLst/>
          </a:prstGeom>
          <a:noFill/>
        </p:spPr>
        <p:txBody>
          <a:bodyPr wrap="square" rtlCol="0">
            <a:spAutoFit/>
          </a:bodyPr>
          <a:lstStyle/>
          <a:p>
            <a:pPr fontAlgn="auto">
              <a:lnSpc>
                <a:spcPct val="120000"/>
              </a:lnSpc>
            </a:pPr>
            <a:r>
              <a:rPr lang="en-US" altLang="zh-CN" sz="2000"/>
              <a:t>1</a:t>
            </a:r>
            <a:r>
              <a:rPr lang="zh-CN" altLang="en-US" sz="2000"/>
              <a:t>）</a:t>
            </a:r>
            <a:r>
              <a:rPr lang="en-US" altLang="zh-CN" sz="2000"/>
              <a:t>WXSS</a:t>
            </a:r>
            <a:r>
              <a:rPr lang="zh-CN" altLang="en-US" sz="2000"/>
              <a:t>注释规范：</a:t>
            </a:r>
          </a:p>
          <a:p>
            <a:pPr fontAlgn="auto">
              <a:lnSpc>
                <a:spcPct val="120000"/>
              </a:lnSpc>
            </a:pPr>
            <a:r>
              <a:rPr lang="en-US" altLang="zh-CN" sz="2000"/>
              <a:t>      每个模块的代码开始前，都要注释好这是写的什么模块什么部分，这个地方的注释采用这种模式的注释/*=== ===*/，在这个组（模块）里面，如需注释，则采用/* */的方式</a:t>
            </a:r>
            <a:r>
              <a:rPr lang="zh-CN" altLang="en-US" sz="2000"/>
              <a:t>（如右图）</a:t>
            </a:r>
            <a:r>
              <a:rPr lang="en-US" altLang="zh-CN" sz="2000"/>
              <a:t>。</a:t>
            </a:r>
          </a:p>
        </p:txBody>
      </p:sp>
      <p:sp>
        <p:nvSpPr>
          <p:cNvPr id="9" name="文本框 8"/>
          <p:cNvSpPr txBox="1"/>
          <p:nvPr/>
        </p:nvSpPr>
        <p:spPr>
          <a:xfrm>
            <a:off x="1439545" y="3495675"/>
            <a:ext cx="5934075" cy="1322070"/>
          </a:xfrm>
          <a:prstGeom prst="rect">
            <a:avLst/>
          </a:prstGeom>
          <a:noFill/>
        </p:spPr>
        <p:txBody>
          <a:bodyPr wrap="square" rtlCol="0">
            <a:spAutoFit/>
          </a:bodyPr>
          <a:lstStyle/>
          <a:p>
            <a:r>
              <a:rPr lang="en-US" altLang="zh-CN" sz="2000"/>
              <a:t>2</a:t>
            </a:r>
            <a:r>
              <a:rPr lang="zh-CN" altLang="en-US" sz="2000"/>
              <a:t>）</a:t>
            </a:r>
            <a:r>
              <a:rPr lang="en-US" altLang="zh-CN" sz="2000"/>
              <a:t>WXML</a:t>
            </a:r>
            <a:r>
              <a:rPr lang="zh-CN" altLang="en-US" sz="2000"/>
              <a:t>注释规范：</a:t>
            </a:r>
          </a:p>
          <a:p>
            <a:r>
              <a:rPr lang="zh-CN" altLang="en-US" sz="2000"/>
              <a:t>      代码中基本上每个模块都要注释一下，以方便浏览者了解这部分代码是干什么用的，WXML里面的注释模式是&lt;!-- --&gt;（如下图）。</a:t>
            </a:r>
          </a:p>
        </p:txBody>
      </p:sp>
      <p:pic>
        <p:nvPicPr>
          <p:cNvPr id="10" name="图片 9"/>
          <p:cNvPicPr>
            <a:picLocks noChangeAspect="1"/>
          </p:cNvPicPr>
          <p:nvPr/>
        </p:nvPicPr>
        <p:blipFill>
          <a:blip r:embed="rId2"/>
          <a:stretch>
            <a:fillRect/>
          </a:stretch>
        </p:blipFill>
        <p:spPr>
          <a:xfrm>
            <a:off x="7196455" y="746125"/>
            <a:ext cx="4090035" cy="2749550"/>
          </a:xfrm>
          <a:prstGeom prst="rect">
            <a:avLst/>
          </a:prstGeom>
        </p:spPr>
      </p:pic>
      <p:pic>
        <p:nvPicPr>
          <p:cNvPr id="11" name="图片 10"/>
          <p:cNvPicPr>
            <a:picLocks noChangeAspect="1"/>
          </p:cNvPicPr>
          <p:nvPr/>
        </p:nvPicPr>
        <p:blipFill>
          <a:blip r:embed="rId3"/>
          <a:stretch>
            <a:fillRect/>
          </a:stretch>
        </p:blipFill>
        <p:spPr>
          <a:xfrm>
            <a:off x="1439545" y="4928235"/>
            <a:ext cx="6644005" cy="1562735"/>
          </a:xfrm>
          <a:prstGeom prst="rect">
            <a:avLst/>
          </a:prstGeom>
        </p:spPr>
      </p:pic>
    </p:spTree>
  </p:cSld>
  <p:clrMapOvr>
    <a:masterClrMapping/>
  </p:clrMapOvr>
  <p:transition spd="slow">
    <p:push dir="u"/>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1914910" y="1"/>
            <a:ext cx="277090" cy="6858000"/>
          </a:xfrm>
          <a:prstGeom prst="rect">
            <a:avLst/>
          </a:prstGeom>
          <a:gradFill>
            <a:gsLst>
              <a:gs pos="0">
                <a:schemeClr val="accent1"/>
              </a:gs>
              <a:gs pos="100000">
                <a:schemeClr val="accent2"/>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4850555" y="1865308"/>
            <a:ext cx="2703830" cy="706755"/>
          </a:xfrm>
          <a:prstGeom prst="rect">
            <a:avLst/>
          </a:prstGeom>
          <a:noFill/>
        </p:spPr>
        <p:txBody>
          <a:bodyPr wrap="none" rtlCol="0">
            <a:spAutoFit/>
          </a:bodyPr>
          <a:lstStyle/>
          <a:p>
            <a:r>
              <a:rPr lang="en-US" altLang="zh-CN" sz="4000" b="1" dirty="0">
                <a:gradFill>
                  <a:gsLst>
                    <a:gs pos="0">
                      <a:schemeClr val="accent2"/>
                    </a:gs>
                    <a:gs pos="100000">
                      <a:schemeClr val="accent1"/>
                    </a:gs>
                  </a:gsLst>
                  <a:path path="circle">
                    <a:fillToRect l="100000" t="100000"/>
                  </a:path>
                </a:gradFill>
                <a:latin typeface="微软雅黑" panose="020B0503020204020204" charset="-122"/>
                <a:ea typeface="微软雅黑" panose="020B0503020204020204" charset="-122"/>
              </a:rPr>
              <a:t>Part Eight</a:t>
            </a:r>
            <a:endParaRPr lang="zh-CN" altLang="en-US" sz="4000" b="1" dirty="0">
              <a:gradFill>
                <a:gsLst>
                  <a:gs pos="0">
                    <a:schemeClr val="accent2"/>
                  </a:gs>
                  <a:gs pos="100000">
                    <a:schemeClr val="accent1"/>
                  </a:gs>
                </a:gsLst>
                <a:path path="circle">
                  <a:fillToRect l="100000" t="100000"/>
                </a:path>
              </a:gradFill>
              <a:latin typeface="微软雅黑" panose="020B0503020204020204" charset="-122"/>
              <a:ea typeface="微软雅黑" panose="020B0503020204020204" charset="-122"/>
            </a:endParaRPr>
          </a:p>
        </p:txBody>
      </p:sp>
      <p:sp>
        <p:nvSpPr>
          <p:cNvPr id="4" name="矩形 3"/>
          <p:cNvSpPr/>
          <p:nvPr/>
        </p:nvSpPr>
        <p:spPr>
          <a:xfrm>
            <a:off x="2228480" y="2743201"/>
            <a:ext cx="7696939" cy="1802167"/>
          </a:xfrm>
          <a:prstGeom prst="rect">
            <a:avLst/>
          </a:prstGeom>
          <a:solidFill>
            <a:schemeClr val="accent1"/>
          </a:solidFill>
          <a:ln>
            <a:noFill/>
          </a:ln>
          <a:effectLst>
            <a:outerShdw blurRad="50800" dist="38100" dir="5400000" algn="t" rotWithShape="0">
              <a:schemeClr val="bg1">
                <a:lumMod val="75000"/>
                <a:alpha val="40000"/>
              </a:scheme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sz="8000" b="1" dirty="0">
                <a:latin typeface="微软雅黑" panose="020B0503020204020204" charset="-122"/>
                <a:ea typeface="微软雅黑" panose="020B0503020204020204" charset="-122"/>
              </a:rPr>
              <a:t>测试计划</a:t>
            </a:r>
          </a:p>
        </p:txBody>
      </p:sp>
      <p:sp>
        <p:nvSpPr>
          <p:cNvPr id="6" name="矩形 5"/>
          <p:cNvSpPr/>
          <p:nvPr/>
        </p:nvSpPr>
        <p:spPr>
          <a:xfrm>
            <a:off x="-10394" y="0"/>
            <a:ext cx="27709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slow">
    <p:push dir="u"/>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0"/>
            <a:ext cx="27709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11914910" y="0"/>
            <a:ext cx="27709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526415" y="159385"/>
            <a:ext cx="2478405" cy="706755"/>
          </a:xfrm>
          <a:prstGeom prst="rect">
            <a:avLst/>
          </a:prstGeom>
          <a:noFill/>
        </p:spPr>
        <p:txBody>
          <a:bodyPr wrap="square" rtlCol="0">
            <a:spAutoFit/>
          </a:bodyPr>
          <a:lstStyle/>
          <a:p>
            <a:r>
              <a:rPr lang="zh-CN" altLang="en-US" sz="4000">
                <a:solidFill>
                  <a:srgbClr val="4472C4"/>
                </a:solidFill>
                <a:latin typeface="微软雅黑" panose="020B0503020204020204" charset="-122"/>
                <a:ea typeface="微软雅黑" panose="020B0503020204020204" charset="-122"/>
              </a:rPr>
              <a:t>项目背景</a:t>
            </a:r>
          </a:p>
        </p:txBody>
      </p:sp>
    </p:spTree>
  </p:cSld>
  <p:clrMapOvr>
    <a:masterClrMapping/>
  </p:clrMapOvr>
  <p:transition spd="slow">
    <p:push dir="u"/>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1914910" y="1"/>
            <a:ext cx="277090" cy="6858000"/>
          </a:xfrm>
          <a:prstGeom prst="rect">
            <a:avLst/>
          </a:prstGeom>
          <a:gradFill>
            <a:gsLst>
              <a:gs pos="0">
                <a:schemeClr val="accent1"/>
              </a:gs>
              <a:gs pos="100000">
                <a:schemeClr val="accent2"/>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4850555" y="1865308"/>
            <a:ext cx="2593975" cy="706755"/>
          </a:xfrm>
          <a:prstGeom prst="rect">
            <a:avLst/>
          </a:prstGeom>
          <a:noFill/>
        </p:spPr>
        <p:txBody>
          <a:bodyPr wrap="none" rtlCol="0">
            <a:spAutoFit/>
          </a:bodyPr>
          <a:lstStyle/>
          <a:p>
            <a:r>
              <a:rPr lang="en-US" altLang="zh-CN" sz="4000" b="1" dirty="0">
                <a:gradFill>
                  <a:gsLst>
                    <a:gs pos="0">
                      <a:schemeClr val="accent2"/>
                    </a:gs>
                    <a:gs pos="100000">
                      <a:schemeClr val="accent1"/>
                    </a:gs>
                  </a:gsLst>
                  <a:path path="circle">
                    <a:fillToRect l="100000" t="100000"/>
                  </a:path>
                </a:gradFill>
                <a:latin typeface="微软雅黑" panose="020B0503020204020204" charset="-122"/>
                <a:ea typeface="微软雅黑" panose="020B0503020204020204" charset="-122"/>
              </a:rPr>
              <a:t>Part Nine</a:t>
            </a:r>
            <a:endParaRPr lang="zh-CN" altLang="en-US" sz="4000" b="1" dirty="0">
              <a:gradFill>
                <a:gsLst>
                  <a:gs pos="0">
                    <a:schemeClr val="accent2"/>
                  </a:gs>
                  <a:gs pos="100000">
                    <a:schemeClr val="accent1"/>
                  </a:gs>
                </a:gsLst>
                <a:path path="circle">
                  <a:fillToRect l="100000" t="100000"/>
                </a:path>
              </a:gradFill>
              <a:latin typeface="微软雅黑" panose="020B0503020204020204" charset="-122"/>
              <a:ea typeface="微软雅黑" panose="020B0503020204020204" charset="-122"/>
            </a:endParaRPr>
          </a:p>
        </p:txBody>
      </p:sp>
      <p:sp>
        <p:nvSpPr>
          <p:cNvPr id="4" name="矩形 3"/>
          <p:cNvSpPr/>
          <p:nvPr/>
        </p:nvSpPr>
        <p:spPr>
          <a:xfrm>
            <a:off x="2228480" y="2743201"/>
            <a:ext cx="7696939" cy="1802167"/>
          </a:xfrm>
          <a:prstGeom prst="rect">
            <a:avLst/>
          </a:prstGeom>
          <a:solidFill>
            <a:schemeClr val="accent1"/>
          </a:solidFill>
          <a:ln>
            <a:noFill/>
          </a:ln>
          <a:effectLst>
            <a:outerShdw blurRad="50800" dist="38100" dir="5400000" algn="t" rotWithShape="0">
              <a:schemeClr val="bg1">
                <a:lumMod val="75000"/>
                <a:alpha val="40000"/>
              </a:scheme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sz="8000" b="1" dirty="0">
                <a:latin typeface="微软雅黑" panose="020B0503020204020204" charset="-122"/>
                <a:ea typeface="微软雅黑" panose="020B0503020204020204" charset="-122"/>
              </a:rPr>
              <a:t>项目总结</a:t>
            </a:r>
          </a:p>
        </p:txBody>
      </p:sp>
      <p:sp>
        <p:nvSpPr>
          <p:cNvPr id="6" name="矩形 5"/>
          <p:cNvSpPr/>
          <p:nvPr/>
        </p:nvSpPr>
        <p:spPr>
          <a:xfrm>
            <a:off x="-10394" y="0"/>
            <a:ext cx="27709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slow">
    <p:push dir="u"/>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0"/>
            <a:ext cx="27709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11914910" y="0"/>
            <a:ext cx="27709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526415" y="159385"/>
            <a:ext cx="3746500" cy="706755"/>
          </a:xfrm>
          <a:prstGeom prst="rect">
            <a:avLst/>
          </a:prstGeom>
          <a:noFill/>
        </p:spPr>
        <p:txBody>
          <a:bodyPr wrap="square" rtlCol="0">
            <a:spAutoFit/>
          </a:bodyPr>
          <a:lstStyle/>
          <a:p>
            <a:r>
              <a:rPr lang="zh-CN" altLang="en-US" sz="4000" dirty="0">
                <a:solidFill>
                  <a:srgbClr val="4472C4"/>
                </a:solidFill>
                <a:latin typeface="微软雅黑" panose="020B0503020204020204" charset="-122"/>
                <a:ea typeface="微软雅黑" panose="020B0503020204020204" charset="-122"/>
              </a:rPr>
              <a:t>成员自评</a:t>
            </a:r>
          </a:p>
        </p:txBody>
      </p:sp>
      <p:sp>
        <p:nvSpPr>
          <p:cNvPr id="6" name="文本框 5">
            <a:extLst>
              <a:ext uri="{FF2B5EF4-FFF2-40B4-BE49-F238E27FC236}">
                <a16:creationId xmlns:a16="http://schemas.microsoft.com/office/drawing/2014/main" id="{AA349D06-CBE9-44E2-BD27-E8AB5FD3AE15}"/>
              </a:ext>
            </a:extLst>
          </p:cNvPr>
          <p:cNvSpPr txBox="1"/>
          <p:nvPr/>
        </p:nvSpPr>
        <p:spPr>
          <a:xfrm>
            <a:off x="1671591" y="2049521"/>
            <a:ext cx="8848818" cy="4247317"/>
          </a:xfrm>
          <a:prstGeom prst="rect">
            <a:avLst/>
          </a:prstGeom>
          <a:noFill/>
        </p:spPr>
        <p:txBody>
          <a:bodyPr wrap="square">
            <a:spAutoFit/>
          </a:bodyPr>
          <a:lstStyle/>
          <a:p>
            <a:pPr indent="457200"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历经一学期的磨练历练，在伴随软件工程课程的学习中，结合着软件工程体系结构、用户体验设计、高级程序设计等课程做了许多有关于项目工程理论与实践相关的学习与训练。</a:t>
            </a:r>
          </a:p>
          <a:p>
            <a:pPr indent="457200"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从技术层面了解了更多的技术，有了更宽广的技术架构知识体系与工程实践能力。也第一体验了与其他人来进行项目代码合作编写的优点与缺点，体会到了《人月神话》所言之“沟通成本”。在技术能力上还有欠缺，望能继续勉力学习成长。</a:t>
            </a:r>
          </a:p>
          <a:p>
            <a:pPr indent="457200"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从项目小组等成员沟通，很少进行小组合作进行项目、且不善交际在此时就让自己在许多时候成为了小组前进的一个绊脚石。一直以来不愿多询问他人认为从网络与书本加上自己的脑袋可以解决任何事情的“闭门造车”思维在此学期中受到了严酷的打击，需要调整。</a:t>
            </a:r>
          </a:p>
          <a:p>
            <a:pPr indent="457200"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小组内的工作阶段前期负责文档编写，中期多负责关键绘图制作，后期主要负责程序代码后端实现测试。此外的版本管理控制与会议纪要、绩效评价都由我负责。课程中在文档书写、版本管理、组织活动过程、基础代码技术等层面均有所增强，感谢杨老师严厉紧凑的布置安排，通过这节课在各方面的能力均有成长。</a:t>
            </a:r>
          </a:p>
          <a:p>
            <a:pPr indent="457200" algn="just"/>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7" name="文本框 6">
            <a:extLst>
              <a:ext uri="{FF2B5EF4-FFF2-40B4-BE49-F238E27FC236}">
                <a16:creationId xmlns:a16="http://schemas.microsoft.com/office/drawing/2014/main" id="{A34B61A7-5307-49E8-8E03-6A2BAAF12055}"/>
              </a:ext>
            </a:extLst>
          </p:cNvPr>
          <p:cNvSpPr txBox="1"/>
          <p:nvPr/>
        </p:nvSpPr>
        <p:spPr>
          <a:xfrm>
            <a:off x="1671591" y="934610"/>
            <a:ext cx="1980029" cy="523220"/>
          </a:xfrm>
          <a:prstGeom prst="rect">
            <a:avLst/>
          </a:prstGeom>
          <a:noFill/>
        </p:spPr>
        <p:txBody>
          <a:bodyPr wrap="none" rtlCol="0">
            <a:spAutoFit/>
          </a:bodyPr>
          <a:lstStyle/>
          <a:p>
            <a:r>
              <a:rPr lang="en-US" altLang="zh-CN" sz="2800" dirty="0"/>
              <a:t>——</a:t>
            </a:r>
            <a:r>
              <a:rPr lang="zh-CN" altLang="en-US" sz="2800" dirty="0"/>
              <a:t>梁泽生</a:t>
            </a:r>
          </a:p>
        </p:txBody>
      </p:sp>
    </p:spTree>
  </p:cSld>
  <p:clrMapOvr>
    <a:masterClrMapping/>
  </p:clrMapOvr>
  <p:transition spd="slow">
    <p:push dir="u"/>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0"/>
            <a:ext cx="27709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11914910" y="0"/>
            <a:ext cx="27709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526415" y="159385"/>
            <a:ext cx="3746500" cy="706755"/>
          </a:xfrm>
          <a:prstGeom prst="rect">
            <a:avLst/>
          </a:prstGeom>
          <a:noFill/>
        </p:spPr>
        <p:txBody>
          <a:bodyPr wrap="square" rtlCol="0">
            <a:spAutoFit/>
          </a:bodyPr>
          <a:lstStyle/>
          <a:p>
            <a:r>
              <a:rPr lang="zh-CN" altLang="en-US" sz="4000" dirty="0">
                <a:solidFill>
                  <a:srgbClr val="4472C4"/>
                </a:solidFill>
                <a:latin typeface="微软雅黑" panose="020B0503020204020204" charset="-122"/>
                <a:ea typeface="微软雅黑" panose="020B0503020204020204" charset="-122"/>
              </a:rPr>
              <a:t>成员自评</a:t>
            </a:r>
          </a:p>
        </p:txBody>
      </p:sp>
      <p:sp>
        <p:nvSpPr>
          <p:cNvPr id="5" name="文本框 4">
            <a:extLst>
              <a:ext uri="{FF2B5EF4-FFF2-40B4-BE49-F238E27FC236}">
                <a16:creationId xmlns:a16="http://schemas.microsoft.com/office/drawing/2014/main" id="{45A4A050-7BE2-4352-9015-EB5F6F16FE8B}"/>
              </a:ext>
            </a:extLst>
          </p:cNvPr>
          <p:cNvSpPr txBox="1"/>
          <p:nvPr/>
        </p:nvSpPr>
        <p:spPr>
          <a:xfrm>
            <a:off x="1671591" y="934610"/>
            <a:ext cx="1620957" cy="523220"/>
          </a:xfrm>
          <a:prstGeom prst="rect">
            <a:avLst/>
          </a:prstGeom>
          <a:noFill/>
        </p:spPr>
        <p:txBody>
          <a:bodyPr wrap="none" rtlCol="0">
            <a:spAutoFit/>
          </a:bodyPr>
          <a:lstStyle/>
          <a:p>
            <a:r>
              <a:rPr lang="en-US" altLang="zh-CN" sz="2800" dirty="0"/>
              <a:t>——</a:t>
            </a:r>
            <a:r>
              <a:rPr lang="zh-CN" altLang="en-US" sz="2800" dirty="0"/>
              <a:t>黄馨</a:t>
            </a:r>
          </a:p>
        </p:txBody>
      </p:sp>
      <p:sp>
        <p:nvSpPr>
          <p:cNvPr id="7" name="文本框 6">
            <a:extLst>
              <a:ext uri="{FF2B5EF4-FFF2-40B4-BE49-F238E27FC236}">
                <a16:creationId xmlns:a16="http://schemas.microsoft.com/office/drawing/2014/main" id="{1E2CF184-0809-4A9D-86B9-B3BDEF385A98}"/>
              </a:ext>
            </a:extLst>
          </p:cNvPr>
          <p:cNvSpPr txBox="1"/>
          <p:nvPr/>
        </p:nvSpPr>
        <p:spPr>
          <a:xfrm>
            <a:off x="2253078" y="1973386"/>
            <a:ext cx="7685843" cy="3416320"/>
          </a:xfrm>
          <a:prstGeom prst="rect">
            <a:avLst/>
          </a:prstGeom>
          <a:noFill/>
        </p:spPr>
        <p:txBody>
          <a:bodyPr wrap="square">
            <a:spAutoFit/>
          </a:bodyPr>
          <a:lstStyle/>
          <a:p>
            <a:pPr indent="457200" algn="just"/>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通过这学期学习软件工程基础这门课程，学到了很多以前都没学到的知识，也了解到了成立项目完成项目里团队合作的重要性，老师总是说，不怕神一样的对手就怕猪一样的队友，我想，我可能就是猪队友吧，因为编程能力太弱太垃圾，拖了小组后腿，这是我认为很抱歉的地方。从项目的准备、项目选题、项目计划</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再到最后的项目总结，每周都要开小组会议，每周都要评审，每周都很忙碌，每一步都需要足够的时间去准备，我们虽然做的不够好，但是也是在尽力完成，我们都懵懵懂懂的，从什么都不了解什么都不知道，到现在的对做完一个项目有了整体的认识，这期间，小组的沟通真的很重要，组内成员最好时刻互相汇报自己的任务进度和时间安排。大家都很努力，虽然最后的项目并没有特别完美达到预期效果，但是好歹也是努力做出来了。很高兴这门课让我学到了许多，让我知道了完成一个项目的过程。让我真正了解了团队合作的重要性。</a:t>
            </a:r>
          </a:p>
        </p:txBody>
      </p:sp>
    </p:spTree>
    <p:extLst>
      <p:ext uri="{BB962C8B-B14F-4D97-AF65-F5344CB8AC3E}">
        <p14:creationId xmlns:p14="http://schemas.microsoft.com/office/powerpoint/2010/main" val="544179057"/>
      </p:ext>
    </p:extLst>
  </p:cSld>
  <p:clrMapOvr>
    <a:masterClrMapping/>
  </p:clrMapOvr>
  <p:transition spd="slow">
    <p:push dir="u"/>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0"/>
            <a:ext cx="27709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11914910" y="0"/>
            <a:ext cx="27709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526415" y="159385"/>
            <a:ext cx="6087449" cy="707886"/>
          </a:xfrm>
          <a:prstGeom prst="rect">
            <a:avLst/>
          </a:prstGeom>
          <a:noFill/>
        </p:spPr>
        <p:txBody>
          <a:bodyPr wrap="square" rtlCol="0">
            <a:spAutoFit/>
          </a:bodyPr>
          <a:lstStyle/>
          <a:p>
            <a:r>
              <a:rPr lang="zh-CN" altLang="en-US" sz="4000" dirty="0">
                <a:solidFill>
                  <a:srgbClr val="4472C4"/>
                </a:solidFill>
                <a:latin typeface="微软雅黑" panose="020B0503020204020204" charset="-122"/>
                <a:ea typeface="微软雅黑" panose="020B0503020204020204" charset="-122"/>
              </a:rPr>
              <a:t>组长自评 </a:t>
            </a:r>
            <a:r>
              <a:rPr lang="en-US" altLang="zh-CN" sz="4000" dirty="0">
                <a:solidFill>
                  <a:srgbClr val="4472C4"/>
                </a:solidFill>
                <a:latin typeface="微软雅黑" panose="020B0503020204020204" charset="-122"/>
                <a:ea typeface="微软雅黑" panose="020B0503020204020204" charset="-122"/>
              </a:rPr>
              <a:t>&amp; </a:t>
            </a:r>
            <a:r>
              <a:rPr lang="zh-CN" altLang="en-US" sz="4000" dirty="0">
                <a:solidFill>
                  <a:srgbClr val="4472C4"/>
                </a:solidFill>
                <a:latin typeface="微软雅黑" panose="020B0503020204020204" charset="-122"/>
                <a:ea typeface="微软雅黑" panose="020B0503020204020204" charset="-122"/>
              </a:rPr>
              <a:t>小组项目总结</a:t>
            </a:r>
          </a:p>
        </p:txBody>
      </p:sp>
      <p:sp>
        <p:nvSpPr>
          <p:cNvPr id="5" name="文本框 4">
            <a:extLst>
              <a:ext uri="{FF2B5EF4-FFF2-40B4-BE49-F238E27FC236}">
                <a16:creationId xmlns:a16="http://schemas.microsoft.com/office/drawing/2014/main" id="{A34BD39F-C98A-4C2B-961A-7234FAD362B7}"/>
              </a:ext>
            </a:extLst>
          </p:cNvPr>
          <p:cNvSpPr txBox="1"/>
          <p:nvPr/>
        </p:nvSpPr>
        <p:spPr>
          <a:xfrm>
            <a:off x="1671591" y="934610"/>
            <a:ext cx="1980029" cy="523220"/>
          </a:xfrm>
          <a:prstGeom prst="rect">
            <a:avLst/>
          </a:prstGeom>
          <a:noFill/>
        </p:spPr>
        <p:txBody>
          <a:bodyPr wrap="none" rtlCol="0">
            <a:spAutoFit/>
          </a:bodyPr>
          <a:lstStyle/>
          <a:p>
            <a:r>
              <a:rPr lang="en-US" altLang="zh-CN" sz="2800" dirty="0"/>
              <a:t>——</a:t>
            </a:r>
            <a:r>
              <a:rPr lang="zh-CN" altLang="en-US" sz="2800" dirty="0"/>
              <a:t>谢子文</a:t>
            </a:r>
          </a:p>
        </p:txBody>
      </p:sp>
      <p:sp>
        <p:nvSpPr>
          <p:cNvPr id="7" name="文本框 6">
            <a:extLst>
              <a:ext uri="{FF2B5EF4-FFF2-40B4-BE49-F238E27FC236}">
                <a16:creationId xmlns:a16="http://schemas.microsoft.com/office/drawing/2014/main" id="{187F8EC4-DF8F-4032-A685-5896961D9B7A}"/>
              </a:ext>
            </a:extLst>
          </p:cNvPr>
          <p:cNvSpPr txBox="1"/>
          <p:nvPr/>
        </p:nvSpPr>
        <p:spPr>
          <a:xfrm>
            <a:off x="526415" y="1891517"/>
            <a:ext cx="11139169" cy="4031873"/>
          </a:xfrm>
          <a:prstGeom prst="rect">
            <a:avLst/>
          </a:prstGeom>
          <a:noFill/>
        </p:spPr>
        <p:txBody>
          <a:bodyPr wrap="square">
            <a:spAutoFit/>
          </a:bodyPr>
          <a:lstStyle/>
          <a:p>
            <a:pPr algn="just">
              <a:spcAft>
                <a:spcPts val="780"/>
              </a:spcAft>
            </a:pP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软件工程这门课确实是目前遇到最硬的课了。</a:t>
            </a:r>
          </a:p>
          <a:p>
            <a:pPr algn="just">
              <a:spcAft>
                <a:spcPts val="780"/>
              </a:spcAft>
            </a:pP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这一学期下来，我们主要是以瀑布模型为基础走了一遍软件过程。瀑布模型最大的特点就是文档很多。所以我们这学期做了非常多的文档。每一阶段的文档，写起来都是不一样的体验。</a:t>
            </a:r>
          </a:p>
          <a:p>
            <a:pPr algn="just">
              <a:spcAft>
                <a:spcPts val="780"/>
              </a:spcAft>
            </a:pP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一开始找到文档模板之后，放眼望去完全不知道这个文档到底要怎么写，所有的东西看起来都非常的专业，专业术语一套一套的。所以我们也只能是边问百度边写文档，有时候百度也不好使了，就去学习一下别的组是如何解决这个问题的。</a:t>
            </a:r>
          </a:p>
          <a:p>
            <a:pPr algn="just">
              <a:spcAft>
                <a:spcPts val="780"/>
              </a:spcAft>
            </a:pP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这学期的软工课，我担任了一个小组的组长角色。刚开始分组的时候，也就是很随意的，我当不当组长都行。只是看小组内其他成员都没有这个意向，所以算了那就我当吧。</a:t>
            </a:r>
          </a:p>
          <a:p>
            <a:pPr algn="just">
              <a:spcAft>
                <a:spcPts val="780"/>
              </a:spcAft>
            </a:pP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只是没有想到组长的角色承担的额外任务比想象中还要多。</a:t>
            </a:r>
          </a:p>
          <a:p>
            <a:pPr algn="just">
              <a:spcAft>
                <a:spcPts val="780"/>
              </a:spcAft>
            </a:pP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组长是一个组的管理者角色。组长身为一个小组的成员，自然要和其他成员一样，拿到分解后的任务量应该都差不多。除此之外，组长还要承担一些普通成员不涉及的工作。</a:t>
            </a:r>
            <a:endPar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spcAft>
                <a:spcPts val="780"/>
              </a:spcAft>
            </a:pP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559468790"/>
      </p:ext>
    </p:extLst>
  </p:cSld>
  <p:clrMapOvr>
    <a:masterClrMapping/>
  </p:clrMapOvr>
  <p:transition spd="slow">
    <p:push dir="u"/>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0"/>
            <a:ext cx="27709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11914910" y="0"/>
            <a:ext cx="27709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526415" y="159385"/>
            <a:ext cx="8910548" cy="707886"/>
          </a:xfrm>
          <a:prstGeom prst="rect">
            <a:avLst/>
          </a:prstGeom>
          <a:noFill/>
        </p:spPr>
        <p:txBody>
          <a:bodyPr wrap="square" rtlCol="0">
            <a:spAutoFit/>
          </a:bodyPr>
          <a:lstStyle/>
          <a:p>
            <a:r>
              <a:rPr lang="zh-CN" altLang="en-US" sz="4000" dirty="0">
                <a:solidFill>
                  <a:srgbClr val="4472C4"/>
                </a:solidFill>
                <a:latin typeface="微软雅黑" panose="020B0503020204020204" charset="-122"/>
                <a:ea typeface="微软雅黑" panose="020B0503020204020204" charset="-122"/>
              </a:rPr>
              <a:t>组长自评 </a:t>
            </a:r>
            <a:r>
              <a:rPr lang="en-US" altLang="zh-CN" sz="4000" dirty="0">
                <a:solidFill>
                  <a:srgbClr val="4472C4"/>
                </a:solidFill>
                <a:latin typeface="微软雅黑" panose="020B0503020204020204" charset="-122"/>
                <a:ea typeface="微软雅黑" panose="020B0503020204020204" charset="-122"/>
              </a:rPr>
              <a:t>&amp; </a:t>
            </a:r>
            <a:r>
              <a:rPr lang="zh-CN" altLang="en-US" sz="4000" dirty="0">
                <a:solidFill>
                  <a:srgbClr val="4472C4"/>
                </a:solidFill>
                <a:latin typeface="微软雅黑" panose="020B0503020204020204" charset="-122"/>
                <a:ea typeface="微软雅黑" panose="020B0503020204020204" charset="-122"/>
              </a:rPr>
              <a:t>小组项目总结</a:t>
            </a:r>
            <a:r>
              <a:rPr lang="en-US" altLang="zh-CN" sz="4000" dirty="0">
                <a:solidFill>
                  <a:srgbClr val="4472C4"/>
                </a:solidFill>
                <a:latin typeface="微软雅黑" panose="020B0503020204020204" charset="-122"/>
                <a:ea typeface="微软雅黑" panose="020B0503020204020204" charset="-122"/>
              </a:rPr>
              <a:t>(</a:t>
            </a:r>
            <a:r>
              <a:rPr lang="zh-CN" altLang="en-US" sz="4000" dirty="0">
                <a:solidFill>
                  <a:srgbClr val="4472C4"/>
                </a:solidFill>
                <a:latin typeface="微软雅黑" panose="020B0503020204020204" charset="-122"/>
                <a:ea typeface="微软雅黑" panose="020B0503020204020204" charset="-122"/>
              </a:rPr>
              <a:t>续</a:t>
            </a:r>
            <a:r>
              <a:rPr lang="en-US" altLang="zh-CN" sz="4000" dirty="0">
                <a:solidFill>
                  <a:srgbClr val="4472C4"/>
                </a:solidFill>
                <a:latin typeface="微软雅黑" panose="020B0503020204020204" charset="-122"/>
                <a:ea typeface="微软雅黑" panose="020B0503020204020204" charset="-122"/>
              </a:rPr>
              <a:t>)</a:t>
            </a:r>
            <a:endParaRPr lang="zh-CN" altLang="en-US" sz="4000" dirty="0">
              <a:solidFill>
                <a:srgbClr val="4472C4"/>
              </a:solidFill>
              <a:latin typeface="微软雅黑" panose="020B0503020204020204" charset="-122"/>
              <a:ea typeface="微软雅黑" panose="020B0503020204020204" charset="-122"/>
            </a:endParaRPr>
          </a:p>
        </p:txBody>
      </p:sp>
      <p:sp>
        <p:nvSpPr>
          <p:cNvPr id="5" name="文本框 4">
            <a:extLst>
              <a:ext uri="{FF2B5EF4-FFF2-40B4-BE49-F238E27FC236}">
                <a16:creationId xmlns:a16="http://schemas.microsoft.com/office/drawing/2014/main" id="{A34BD39F-C98A-4C2B-961A-7234FAD362B7}"/>
              </a:ext>
            </a:extLst>
          </p:cNvPr>
          <p:cNvSpPr txBox="1"/>
          <p:nvPr/>
        </p:nvSpPr>
        <p:spPr>
          <a:xfrm>
            <a:off x="1671591" y="934610"/>
            <a:ext cx="1980029" cy="523220"/>
          </a:xfrm>
          <a:prstGeom prst="rect">
            <a:avLst/>
          </a:prstGeom>
          <a:noFill/>
        </p:spPr>
        <p:txBody>
          <a:bodyPr wrap="none" rtlCol="0">
            <a:spAutoFit/>
          </a:bodyPr>
          <a:lstStyle/>
          <a:p>
            <a:r>
              <a:rPr lang="en-US" altLang="zh-CN" sz="2800" dirty="0"/>
              <a:t>——</a:t>
            </a:r>
            <a:r>
              <a:rPr lang="zh-CN" altLang="en-US" sz="2800" dirty="0"/>
              <a:t>谢子文</a:t>
            </a:r>
          </a:p>
        </p:txBody>
      </p:sp>
      <p:sp>
        <p:nvSpPr>
          <p:cNvPr id="7" name="文本框 6">
            <a:extLst>
              <a:ext uri="{FF2B5EF4-FFF2-40B4-BE49-F238E27FC236}">
                <a16:creationId xmlns:a16="http://schemas.microsoft.com/office/drawing/2014/main" id="{187F8EC4-DF8F-4032-A685-5896961D9B7A}"/>
              </a:ext>
            </a:extLst>
          </p:cNvPr>
          <p:cNvSpPr txBox="1"/>
          <p:nvPr/>
        </p:nvSpPr>
        <p:spPr>
          <a:xfrm>
            <a:off x="526415" y="1727369"/>
            <a:ext cx="11139169" cy="4729500"/>
          </a:xfrm>
          <a:prstGeom prst="rect">
            <a:avLst/>
          </a:prstGeom>
          <a:noFill/>
        </p:spPr>
        <p:txBody>
          <a:bodyPr wrap="square">
            <a:spAutoFit/>
          </a:bodyPr>
          <a:lstStyle/>
          <a:p>
            <a:pPr algn="just">
              <a:spcAft>
                <a:spcPts val="780"/>
              </a:spcAft>
            </a:pP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比如一个小组任务被派发下来的时候，小组组长必须要能认真接收。这其实是挺重要的一点。因为有的时候，普通小组成员并不一定能够认真接收到，这大概是一种心理学状态。比如有的时候，小组的普通成员大概会有这种想法：反正组长最后会分配任务，我只要把组长分配的任务做好就行了，其他我都不用管。不太贴切地讲，就是觉得这些和自己并没有太大关系。所以相比较组长来说，小组成员会漏注意到一些重点事项，一些小细节。那么这个时候，如果小组长不能在这个地方做一个后盾，把这些点都给把握住，那最后生产出的小组作业就是会存在明显缺漏的情况的。所以有时候，一个组长的情况和最终小组作业的情况是直接挂钩的。</a:t>
            </a:r>
          </a:p>
          <a:p>
            <a:pPr algn="just">
              <a:spcAft>
                <a:spcPts val="780"/>
              </a:spcAft>
            </a:pP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除此之外，如果组长在分配小组任务的时候，分配合理的情况与分配不合理的情况是会出现很大偏差的。所以分配任务这种事情应该是一门很深的学问，只是我的水平有限，目前只能得到一些比较浅的经验。将小组任务分配之后，必须要能定时检查小组成员的进度。比如一个在周四分配的任务，不能等到周日晚上快要上交小组作业的时候，才去问一下完成情况。这样做具有很大的风险。原因自然是不言自明，万一小组成员没有按时完成，结果也就没有什么额外的时间再去补了，因为截止时间已到。所以最好能做到定期询问一下完成情况。万一是因为组长分配任务不合理，量太多没法按时完成，也能通过定期询问及时做调整。</a:t>
            </a:r>
          </a:p>
          <a:p>
            <a:pPr algn="just">
              <a:spcAft>
                <a:spcPts val="780"/>
              </a:spcAft>
            </a:pP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小组沟通情况还是蛮不错的，基本上没有出现过沟通问题，小组每个人都在尽心尽力地完成分配到的任务。因为我们组的特殊情况，每个人能分配给软件工程的时间都很少，所以虽然每个人都很努力，但是还是比不过原专业的同学，我们组最终的成果看起来并不是很优秀。这个真的也是没办法的事情，一天最多也只有</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24</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小时。但是最重要的是，每个人都尽力了，不留遗憾，这我觉得也是挺好的。</a:t>
            </a:r>
          </a:p>
        </p:txBody>
      </p:sp>
    </p:spTree>
    <p:extLst>
      <p:ext uri="{BB962C8B-B14F-4D97-AF65-F5344CB8AC3E}">
        <p14:creationId xmlns:p14="http://schemas.microsoft.com/office/powerpoint/2010/main" val="3210313297"/>
      </p:ext>
    </p:extLst>
  </p:cSld>
  <p:clrMapOvr>
    <a:masterClrMapping/>
  </p:clrMapOvr>
  <p:transition spd="slow">
    <p:push dir="u"/>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0"/>
            <a:ext cx="27709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11914910" y="0"/>
            <a:ext cx="27709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526415" y="159385"/>
            <a:ext cx="2294255" cy="706755"/>
          </a:xfrm>
          <a:prstGeom prst="rect">
            <a:avLst/>
          </a:prstGeom>
          <a:noFill/>
        </p:spPr>
        <p:txBody>
          <a:bodyPr wrap="square" rtlCol="0">
            <a:spAutoFit/>
          </a:bodyPr>
          <a:lstStyle/>
          <a:p>
            <a:r>
              <a:rPr lang="zh-CN" altLang="en-US" sz="4000">
                <a:solidFill>
                  <a:srgbClr val="4472C4"/>
                </a:solidFill>
                <a:latin typeface="微软雅黑" panose="020B0503020204020204" charset="-122"/>
                <a:ea typeface="微软雅黑" panose="020B0503020204020204" charset="-122"/>
              </a:rPr>
              <a:t>绩效评价</a:t>
            </a:r>
          </a:p>
        </p:txBody>
      </p:sp>
      <p:graphicFrame>
        <p:nvGraphicFramePr>
          <p:cNvPr id="6" name="表格 5">
            <a:extLst>
              <a:ext uri="{FF2B5EF4-FFF2-40B4-BE49-F238E27FC236}">
                <a16:creationId xmlns:a16="http://schemas.microsoft.com/office/drawing/2014/main" id="{BDFEDA8B-0D8D-49B8-9F8D-3C07D63DB1A3}"/>
              </a:ext>
            </a:extLst>
          </p:cNvPr>
          <p:cNvGraphicFramePr/>
          <p:nvPr>
            <p:extLst>
              <p:ext uri="{D42A27DB-BD31-4B8C-83A1-F6EECF244321}">
                <p14:modId xmlns:p14="http://schemas.microsoft.com/office/powerpoint/2010/main" val="631410566"/>
              </p:ext>
            </p:extLst>
          </p:nvPr>
        </p:nvGraphicFramePr>
        <p:xfrm>
          <a:off x="526415" y="1944209"/>
          <a:ext cx="11194728" cy="3859891"/>
        </p:xfrm>
        <a:graphic>
          <a:graphicData uri="http://schemas.openxmlformats.org/drawingml/2006/table">
            <a:tbl>
              <a:tblPr>
                <a:tableStyleId>{69CF1AB2-1976-4502-BF36-3FF5EA218861}</a:tableStyleId>
              </a:tblPr>
              <a:tblGrid>
                <a:gridCol w="975133">
                  <a:extLst>
                    <a:ext uri="{9D8B030D-6E8A-4147-A177-3AD203B41FA5}">
                      <a16:colId xmlns:a16="http://schemas.microsoft.com/office/drawing/2014/main" val="885368646"/>
                    </a:ext>
                  </a:extLst>
                </a:gridCol>
                <a:gridCol w="1430745">
                  <a:extLst>
                    <a:ext uri="{9D8B030D-6E8A-4147-A177-3AD203B41FA5}">
                      <a16:colId xmlns:a16="http://schemas.microsoft.com/office/drawing/2014/main" val="2915411300"/>
                    </a:ext>
                  </a:extLst>
                </a:gridCol>
                <a:gridCol w="1430745">
                  <a:extLst>
                    <a:ext uri="{9D8B030D-6E8A-4147-A177-3AD203B41FA5}">
                      <a16:colId xmlns:a16="http://schemas.microsoft.com/office/drawing/2014/main" val="1802569153"/>
                    </a:ext>
                  </a:extLst>
                </a:gridCol>
                <a:gridCol w="913220">
                  <a:extLst>
                    <a:ext uri="{9D8B030D-6E8A-4147-A177-3AD203B41FA5}">
                      <a16:colId xmlns:a16="http://schemas.microsoft.com/office/drawing/2014/main" val="1068004193"/>
                    </a:ext>
                  </a:extLst>
                </a:gridCol>
                <a:gridCol w="2243545">
                  <a:extLst>
                    <a:ext uri="{9D8B030D-6E8A-4147-A177-3AD203B41FA5}">
                      <a16:colId xmlns:a16="http://schemas.microsoft.com/office/drawing/2014/main" val="858351286"/>
                    </a:ext>
                  </a:extLst>
                </a:gridCol>
                <a:gridCol w="2091145">
                  <a:extLst>
                    <a:ext uri="{9D8B030D-6E8A-4147-A177-3AD203B41FA5}">
                      <a16:colId xmlns:a16="http://schemas.microsoft.com/office/drawing/2014/main" val="3036503844"/>
                    </a:ext>
                  </a:extLst>
                </a:gridCol>
                <a:gridCol w="2110195">
                  <a:extLst>
                    <a:ext uri="{9D8B030D-6E8A-4147-A177-3AD203B41FA5}">
                      <a16:colId xmlns:a16="http://schemas.microsoft.com/office/drawing/2014/main" val="1659107120"/>
                    </a:ext>
                  </a:extLst>
                </a:gridCol>
              </a:tblGrid>
              <a:tr h="964956">
                <a:tc>
                  <a:txBody>
                    <a:bodyPr/>
                    <a:lstStyle/>
                    <a:p>
                      <a:pPr algn="ctr" rtl="0" fontAlgn="ctr">
                        <a:spcBef>
                          <a:spcPts val="0"/>
                        </a:spcBef>
                        <a:spcAft>
                          <a:spcPts val="0"/>
                        </a:spcAft>
                      </a:pPr>
                      <a:r>
                        <a:rPr lang="zh-CN" altLang="en-US" sz="2600" u="none" strike="noStrike" dirty="0">
                          <a:effectLst/>
                        </a:rPr>
                        <a:t>姓名</a:t>
                      </a:r>
                      <a:endParaRPr lang="zh-CN" altLang="en-US" sz="1700" b="0" i="0" u="none" strike="noStrike" dirty="0">
                        <a:effectLst/>
                        <a:latin typeface="Arial" panose="020B0604020202020204" pitchFamily="34" charset="0"/>
                      </a:endParaRPr>
                    </a:p>
                  </a:txBody>
                  <a:tcPr marL="8935" marR="8935" marT="8935" marB="0" anchor="ctr">
                    <a:solidFill>
                      <a:schemeClr val="accent5">
                        <a:lumMod val="60000"/>
                        <a:lumOff val="40000"/>
                      </a:schemeClr>
                    </a:solidFill>
                  </a:tcPr>
                </a:tc>
                <a:tc>
                  <a:txBody>
                    <a:bodyPr/>
                    <a:lstStyle/>
                    <a:p>
                      <a:pPr algn="ctr" rtl="0" fontAlgn="ctr">
                        <a:spcBef>
                          <a:spcPts val="0"/>
                        </a:spcBef>
                        <a:spcAft>
                          <a:spcPts val="0"/>
                        </a:spcAft>
                      </a:pPr>
                      <a:r>
                        <a:rPr lang="zh-CN" altLang="en-US" sz="2600" u="none" strike="noStrike" dirty="0">
                          <a:effectLst/>
                        </a:rPr>
                        <a:t>工作态度</a:t>
                      </a:r>
                      <a:endParaRPr lang="zh-CN" altLang="en-US" sz="1700" b="0" i="0" u="none" strike="noStrike" dirty="0">
                        <a:effectLst/>
                        <a:latin typeface="Arial" panose="020B0604020202020204" pitchFamily="34" charset="0"/>
                      </a:endParaRPr>
                    </a:p>
                  </a:txBody>
                  <a:tcPr marL="8935" marR="8935" marT="8935" marB="0" anchor="ctr">
                    <a:solidFill>
                      <a:schemeClr val="accent5">
                        <a:lumMod val="60000"/>
                        <a:lumOff val="40000"/>
                      </a:schemeClr>
                    </a:solidFill>
                  </a:tcPr>
                </a:tc>
                <a:tc>
                  <a:txBody>
                    <a:bodyPr/>
                    <a:lstStyle/>
                    <a:p>
                      <a:pPr algn="ctr" rtl="0" fontAlgn="ctr">
                        <a:spcBef>
                          <a:spcPts val="0"/>
                        </a:spcBef>
                        <a:spcAft>
                          <a:spcPts val="0"/>
                        </a:spcAft>
                      </a:pPr>
                      <a:r>
                        <a:rPr lang="zh-CN" altLang="en-US" sz="2600" u="none" strike="noStrike" dirty="0">
                          <a:effectLst/>
                        </a:rPr>
                        <a:t>编程能力</a:t>
                      </a:r>
                      <a:endParaRPr lang="zh-CN" altLang="en-US" sz="1700" b="0" i="0" u="none" strike="noStrike" dirty="0">
                        <a:effectLst/>
                        <a:latin typeface="Arial" panose="020B0604020202020204" pitchFamily="34" charset="0"/>
                      </a:endParaRPr>
                    </a:p>
                  </a:txBody>
                  <a:tcPr marL="8935" marR="8935" marT="8935" marB="0" anchor="ctr">
                    <a:solidFill>
                      <a:schemeClr val="accent5">
                        <a:lumMod val="60000"/>
                        <a:lumOff val="40000"/>
                      </a:schemeClr>
                    </a:solidFill>
                  </a:tcPr>
                </a:tc>
                <a:tc>
                  <a:txBody>
                    <a:bodyPr/>
                    <a:lstStyle/>
                    <a:p>
                      <a:pPr algn="ctr" rtl="0" fontAlgn="ctr">
                        <a:spcBef>
                          <a:spcPts val="0"/>
                        </a:spcBef>
                        <a:spcAft>
                          <a:spcPts val="0"/>
                        </a:spcAft>
                      </a:pPr>
                      <a:r>
                        <a:rPr lang="zh-CN" altLang="en-US" sz="2600" u="none" strike="noStrike" dirty="0">
                          <a:effectLst/>
                        </a:rPr>
                        <a:t>沟通</a:t>
                      </a:r>
                      <a:endParaRPr lang="zh-CN" altLang="en-US" sz="1700" b="0" i="0" u="none" strike="noStrike" dirty="0">
                        <a:effectLst/>
                        <a:latin typeface="Arial" panose="020B0604020202020204" pitchFamily="34" charset="0"/>
                      </a:endParaRPr>
                    </a:p>
                  </a:txBody>
                  <a:tcPr marL="8935" marR="8935" marT="8935" marB="0" anchor="ctr">
                    <a:solidFill>
                      <a:schemeClr val="accent5">
                        <a:lumMod val="60000"/>
                        <a:lumOff val="40000"/>
                      </a:schemeClr>
                    </a:solidFill>
                  </a:tcPr>
                </a:tc>
                <a:tc>
                  <a:txBody>
                    <a:bodyPr/>
                    <a:lstStyle/>
                    <a:p>
                      <a:pPr algn="ctr" rtl="0" fontAlgn="ctr">
                        <a:spcBef>
                          <a:spcPts val="0"/>
                        </a:spcBef>
                        <a:spcAft>
                          <a:spcPts val="0"/>
                        </a:spcAft>
                      </a:pPr>
                      <a:r>
                        <a:rPr lang="en-US" sz="2600" u="none" strike="noStrike" dirty="0">
                          <a:effectLst/>
                        </a:rPr>
                        <a:t>ppt</a:t>
                      </a:r>
                      <a:r>
                        <a:rPr lang="zh-CN" altLang="en-US" sz="2600" u="none" strike="noStrike" dirty="0">
                          <a:effectLst/>
                        </a:rPr>
                        <a:t>及文档书写</a:t>
                      </a:r>
                      <a:endParaRPr lang="zh-CN" altLang="en-US" sz="1700" b="0" i="0" u="none" strike="noStrike" dirty="0">
                        <a:effectLst/>
                        <a:latin typeface="Arial" panose="020B0604020202020204" pitchFamily="34" charset="0"/>
                      </a:endParaRPr>
                    </a:p>
                  </a:txBody>
                  <a:tcPr marL="8935" marR="8935" marT="8935" marB="0" anchor="ctr">
                    <a:solidFill>
                      <a:schemeClr val="accent5">
                        <a:lumMod val="60000"/>
                        <a:lumOff val="40000"/>
                      </a:schemeClr>
                    </a:solidFill>
                  </a:tcPr>
                </a:tc>
                <a:tc>
                  <a:txBody>
                    <a:bodyPr/>
                    <a:lstStyle/>
                    <a:p>
                      <a:pPr algn="ctr" rtl="0" fontAlgn="ctr">
                        <a:spcBef>
                          <a:spcPts val="0"/>
                        </a:spcBef>
                        <a:spcAft>
                          <a:spcPts val="0"/>
                        </a:spcAft>
                      </a:pPr>
                      <a:r>
                        <a:rPr lang="zh-CN" altLang="en-US" sz="2600" u="none" strike="noStrike" dirty="0">
                          <a:effectLst/>
                        </a:rPr>
                        <a:t>按时完成情况</a:t>
                      </a:r>
                      <a:endParaRPr lang="zh-CN" altLang="en-US" sz="1700" b="0" i="0" u="none" strike="noStrike" dirty="0">
                        <a:effectLst/>
                        <a:latin typeface="Arial" panose="020B0604020202020204" pitchFamily="34" charset="0"/>
                      </a:endParaRPr>
                    </a:p>
                  </a:txBody>
                  <a:tcPr marL="8935" marR="8935" marT="8935" marB="0" anchor="ctr">
                    <a:solidFill>
                      <a:schemeClr val="accent5">
                        <a:lumMod val="60000"/>
                        <a:lumOff val="40000"/>
                      </a:schemeClr>
                    </a:solidFill>
                  </a:tcPr>
                </a:tc>
                <a:tc>
                  <a:txBody>
                    <a:bodyPr/>
                    <a:lstStyle/>
                    <a:p>
                      <a:pPr algn="ctr" rtl="0" fontAlgn="ctr">
                        <a:spcBef>
                          <a:spcPts val="0"/>
                        </a:spcBef>
                        <a:spcAft>
                          <a:spcPts val="0"/>
                        </a:spcAft>
                      </a:pPr>
                      <a:r>
                        <a:rPr lang="zh-CN" altLang="en-US" sz="2600" u="none" strike="noStrike" dirty="0">
                          <a:effectLst/>
                        </a:rPr>
                        <a:t>总评</a:t>
                      </a:r>
                      <a:r>
                        <a:rPr lang="en-US" altLang="zh-CN" sz="2600" u="none" strike="noStrike" dirty="0">
                          <a:effectLst/>
                        </a:rPr>
                        <a:t>(10</a:t>
                      </a:r>
                      <a:r>
                        <a:rPr lang="zh-CN" altLang="en-US" sz="2600" u="none" strike="noStrike" dirty="0">
                          <a:effectLst/>
                        </a:rPr>
                        <a:t>分</a:t>
                      </a:r>
                      <a:r>
                        <a:rPr lang="en-US" altLang="zh-CN" sz="2600" u="none" strike="noStrike" dirty="0">
                          <a:effectLst/>
                        </a:rPr>
                        <a:t>)</a:t>
                      </a:r>
                      <a:endParaRPr lang="zh-CN" altLang="en-US" sz="1700" b="0" i="0" u="none" strike="noStrike" dirty="0">
                        <a:effectLst/>
                        <a:latin typeface="Arial" panose="020B0604020202020204" pitchFamily="34" charset="0"/>
                      </a:endParaRPr>
                    </a:p>
                  </a:txBody>
                  <a:tcPr marL="8935" marR="8935" marT="8935" marB="0" anchor="ctr">
                    <a:solidFill>
                      <a:schemeClr val="accent5">
                        <a:lumMod val="60000"/>
                        <a:lumOff val="40000"/>
                      </a:schemeClr>
                    </a:solidFill>
                  </a:tcPr>
                </a:tc>
                <a:extLst>
                  <a:ext uri="{0D108BD9-81ED-4DB2-BD59-A6C34878D82A}">
                    <a16:rowId xmlns:a16="http://schemas.microsoft.com/office/drawing/2014/main" val="1667766485"/>
                  </a:ext>
                </a:extLst>
              </a:tr>
              <a:tr h="1090068">
                <a:tc>
                  <a:txBody>
                    <a:bodyPr/>
                    <a:lstStyle/>
                    <a:p>
                      <a:pPr algn="ctr" rtl="0" fontAlgn="ctr">
                        <a:spcBef>
                          <a:spcPts val="0"/>
                        </a:spcBef>
                        <a:spcAft>
                          <a:spcPts val="0"/>
                        </a:spcAft>
                      </a:pPr>
                      <a:r>
                        <a:rPr lang="zh-CN" altLang="en-US" sz="2300" u="none" strike="noStrike">
                          <a:effectLst/>
                        </a:rPr>
                        <a:t>谢子文</a:t>
                      </a:r>
                      <a:endParaRPr lang="zh-CN" altLang="en-US" sz="1700" b="0" i="0" u="none" strike="noStrike">
                        <a:effectLst/>
                        <a:latin typeface="Arial" panose="020B0604020202020204" pitchFamily="34" charset="0"/>
                      </a:endParaRPr>
                    </a:p>
                  </a:txBody>
                  <a:tcPr marL="8935" marR="8935" marT="8935" marB="0" anchor="ctr"/>
                </a:tc>
                <a:tc>
                  <a:txBody>
                    <a:bodyPr/>
                    <a:lstStyle/>
                    <a:p>
                      <a:pPr algn="ctr" rtl="0" fontAlgn="ctr">
                        <a:spcBef>
                          <a:spcPts val="0"/>
                        </a:spcBef>
                        <a:spcAft>
                          <a:spcPts val="0"/>
                        </a:spcAft>
                      </a:pPr>
                      <a:r>
                        <a:rPr lang="en-US" sz="3000" u="none" strike="noStrike">
                          <a:effectLst/>
                        </a:rPr>
                        <a:t>8.0 </a:t>
                      </a:r>
                      <a:endParaRPr lang="en-US" altLang="zh-CN" sz="1700" b="0" i="0" u="none" strike="noStrike">
                        <a:effectLst/>
                        <a:latin typeface="Arial" panose="020B0604020202020204" pitchFamily="34" charset="0"/>
                      </a:endParaRPr>
                    </a:p>
                  </a:txBody>
                  <a:tcPr marL="8935" marR="8935" marT="8935" marB="0" anchor="ctr"/>
                </a:tc>
                <a:tc>
                  <a:txBody>
                    <a:bodyPr/>
                    <a:lstStyle/>
                    <a:p>
                      <a:pPr algn="ctr" rtl="0" fontAlgn="ctr">
                        <a:spcBef>
                          <a:spcPts val="0"/>
                        </a:spcBef>
                        <a:spcAft>
                          <a:spcPts val="0"/>
                        </a:spcAft>
                      </a:pPr>
                      <a:r>
                        <a:rPr lang="en-US" sz="3000" u="none" strike="noStrike">
                          <a:effectLst/>
                        </a:rPr>
                        <a:t>8.0 </a:t>
                      </a:r>
                      <a:endParaRPr lang="en-US" altLang="zh-CN" sz="1700" b="0" i="0" u="none" strike="noStrike">
                        <a:effectLst/>
                        <a:latin typeface="Arial" panose="020B0604020202020204" pitchFamily="34" charset="0"/>
                      </a:endParaRPr>
                    </a:p>
                  </a:txBody>
                  <a:tcPr marL="8935" marR="8935" marT="8935" marB="0" anchor="ctr"/>
                </a:tc>
                <a:tc>
                  <a:txBody>
                    <a:bodyPr/>
                    <a:lstStyle/>
                    <a:p>
                      <a:pPr algn="ctr" rtl="0" fontAlgn="ctr">
                        <a:spcBef>
                          <a:spcPts val="0"/>
                        </a:spcBef>
                        <a:spcAft>
                          <a:spcPts val="0"/>
                        </a:spcAft>
                      </a:pPr>
                      <a:r>
                        <a:rPr lang="en-US" sz="3000" u="none" strike="noStrike">
                          <a:effectLst/>
                        </a:rPr>
                        <a:t>10.0 </a:t>
                      </a:r>
                      <a:endParaRPr lang="en-US" altLang="zh-CN" sz="1700" b="0" i="0" u="none" strike="noStrike">
                        <a:effectLst/>
                        <a:latin typeface="Arial" panose="020B0604020202020204" pitchFamily="34" charset="0"/>
                      </a:endParaRPr>
                    </a:p>
                  </a:txBody>
                  <a:tcPr marL="8935" marR="8935" marT="8935" marB="0" anchor="ctr"/>
                </a:tc>
                <a:tc>
                  <a:txBody>
                    <a:bodyPr/>
                    <a:lstStyle/>
                    <a:p>
                      <a:pPr algn="ctr" rtl="0" fontAlgn="ctr">
                        <a:spcBef>
                          <a:spcPts val="0"/>
                        </a:spcBef>
                        <a:spcAft>
                          <a:spcPts val="0"/>
                        </a:spcAft>
                      </a:pPr>
                      <a:r>
                        <a:rPr lang="en-US" sz="3000" u="none" strike="noStrike">
                          <a:effectLst/>
                        </a:rPr>
                        <a:t>8.0 </a:t>
                      </a:r>
                      <a:endParaRPr lang="en-US" altLang="zh-CN" sz="1700" b="0" i="0" u="none" strike="noStrike">
                        <a:effectLst/>
                        <a:latin typeface="Arial" panose="020B0604020202020204" pitchFamily="34" charset="0"/>
                      </a:endParaRPr>
                    </a:p>
                  </a:txBody>
                  <a:tcPr marL="8935" marR="8935" marT="8935" marB="0" anchor="ctr"/>
                </a:tc>
                <a:tc>
                  <a:txBody>
                    <a:bodyPr/>
                    <a:lstStyle/>
                    <a:p>
                      <a:pPr algn="ctr" rtl="0" fontAlgn="ctr">
                        <a:spcBef>
                          <a:spcPts val="0"/>
                        </a:spcBef>
                        <a:spcAft>
                          <a:spcPts val="0"/>
                        </a:spcAft>
                      </a:pPr>
                      <a:r>
                        <a:rPr lang="en-US" sz="3000" u="none" strike="noStrike">
                          <a:effectLst/>
                        </a:rPr>
                        <a:t>8.0 </a:t>
                      </a:r>
                      <a:endParaRPr lang="en-US" altLang="zh-CN" sz="1700" b="0" i="0" u="none" strike="noStrike">
                        <a:effectLst/>
                        <a:latin typeface="Arial" panose="020B0604020202020204" pitchFamily="34" charset="0"/>
                      </a:endParaRPr>
                    </a:p>
                  </a:txBody>
                  <a:tcPr marL="8935" marR="8935" marT="8935" marB="0" anchor="ctr"/>
                </a:tc>
                <a:tc>
                  <a:txBody>
                    <a:bodyPr/>
                    <a:lstStyle/>
                    <a:p>
                      <a:pPr algn="ctr" rtl="0" fontAlgn="ctr">
                        <a:spcBef>
                          <a:spcPts val="0"/>
                        </a:spcBef>
                        <a:spcAft>
                          <a:spcPts val="0"/>
                        </a:spcAft>
                      </a:pPr>
                      <a:r>
                        <a:rPr lang="en-US" sz="3000" u="none" strike="noStrike">
                          <a:effectLst/>
                        </a:rPr>
                        <a:t>8.4 </a:t>
                      </a:r>
                      <a:endParaRPr lang="en-US" altLang="zh-CN" sz="1700" b="0" i="0" u="none" strike="noStrike">
                        <a:effectLst/>
                        <a:latin typeface="Arial" panose="020B0604020202020204" pitchFamily="34" charset="0"/>
                      </a:endParaRPr>
                    </a:p>
                  </a:txBody>
                  <a:tcPr marL="8935" marR="8935" marT="8935" marB="0" anchor="ctr"/>
                </a:tc>
                <a:extLst>
                  <a:ext uri="{0D108BD9-81ED-4DB2-BD59-A6C34878D82A}">
                    <a16:rowId xmlns:a16="http://schemas.microsoft.com/office/drawing/2014/main" val="314043689"/>
                  </a:ext>
                </a:extLst>
              </a:tr>
              <a:tr h="1081133">
                <a:tc>
                  <a:txBody>
                    <a:bodyPr/>
                    <a:lstStyle/>
                    <a:p>
                      <a:pPr algn="ctr" rtl="0" fontAlgn="ctr">
                        <a:spcBef>
                          <a:spcPts val="0"/>
                        </a:spcBef>
                        <a:spcAft>
                          <a:spcPts val="0"/>
                        </a:spcAft>
                      </a:pPr>
                      <a:r>
                        <a:rPr lang="zh-CN" altLang="en-US" sz="2300" u="none" strike="noStrike">
                          <a:effectLst/>
                        </a:rPr>
                        <a:t>梁泽生</a:t>
                      </a:r>
                      <a:endParaRPr lang="zh-CN" altLang="en-US" sz="1700" b="0" i="0" u="none" strike="noStrike">
                        <a:effectLst/>
                        <a:latin typeface="Arial" panose="020B0604020202020204" pitchFamily="34" charset="0"/>
                      </a:endParaRPr>
                    </a:p>
                  </a:txBody>
                  <a:tcPr marL="8935" marR="8935" marT="8935" marB="0" anchor="ctr"/>
                </a:tc>
                <a:tc>
                  <a:txBody>
                    <a:bodyPr/>
                    <a:lstStyle/>
                    <a:p>
                      <a:pPr algn="ctr" rtl="0" fontAlgn="ctr">
                        <a:spcBef>
                          <a:spcPts val="0"/>
                        </a:spcBef>
                        <a:spcAft>
                          <a:spcPts val="0"/>
                        </a:spcAft>
                      </a:pPr>
                      <a:r>
                        <a:rPr lang="en-US" sz="3000" u="none" strike="noStrike">
                          <a:effectLst/>
                        </a:rPr>
                        <a:t>8.0 </a:t>
                      </a:r>
                      <a:endParaRPr lang="en-US" altLang="zh-CN" sz="1700" b="0" i="0" u="none" strike="noStrike">
                        <a:effectLst/>
                        <a:latin typeface="Arial" panose="020B0604020202020204" pitchFamily="34" charset="0"/>
                      </a:endParaRPr>
                    </a:p>
                  </a:txBody>
                  <a:tcPr marL="8935" marR="8935" marT="8935" marB="0" anchor="ctr"/>
                </a:tc>
                <a:tc>
                  <a:txBody>
                    <a:bodyPr/>
                    <a:lstStyle/>
                    <a:p>
                      <a:pPr algn="ctr" rtl="0" fontAlgn="ctr">
                        <a:spcBef>
                          <a:spcPts val="0"/>
                        </a:spcBef>
                        <a:spcAft>
                          <a:spcPts val="0"/>
                        </a:spcAft>
                      </a:pPr>
                      <a:r>
                        <a:rPr lang="en-US" sz="3000" u="none" strike="noStrike">
                          <a:effectLst/>
                        </a:rPr>
                        <a:t>9.0 </a:t>
                      </a:r>
                      <a:endParaRPr lang="en-US" altLang="zh-CN" sz="1700" b="0" i="0" u="none" strike="noStrike">
                        <a:effectLst/>
                        <a:latin typeface="Arial" panose="020B0604020202020204" pitchFamily="34" charset="0"/>
                      </a:endParaRPr>
                    </a:p>
                  </a:txBody>
                  <a:tcPr marL="8935" marR="8935" marT="8935" marB="0" anchor="ctr"/>
                </a:tc>
                <a:tc>
                  <a:txBody>
                    <a:bodyPr/>
                    <a:lstStyle/>
                    <a:p>
                      <a:pPr algn="ctr" rtl="0" fontAlgn="ctr">
                        <a:spcBef>
                          <a:spcPts val="0"/>
                        </a:spcBef>
                        <a:spcAft>
                          <a:spcPts val="0"/>
                        </a:spcAft>
                      </a:pPr>
                      <a:r>
                        <a:rPr lang="en-US" sz="3000" u="none" strike="noStrike">
                          <a:effectLst/>
                        </a:rPr>
                        <a:t>9.0 </a:t>
                      </a:r>
                      <a:endParaRPr lang="en-US" altLang="zh-CN" sz="1700" b="0" i="0" u="none" strike="noStrike">
                        <a:effectLst/>
                        <a:latin typeface="Arial" panose="020B0604020202020204" pitchFamily="34" charset="0"/>
                      </a:endParaRPr>
                    </a:p>
                  </a:txBody>
                  <a:tcPr marL="8935" marR="8935" marT="8935" marB="0" anchor="ctr"/>
                </a:tc>
                <a:tc>
                  <a:txBody>
                    <a:bodyPr/>
                    <a:lstStyle/>
                    <a:p>
                      <a:pPr algn="ctr" rtl="0" fontAlgn="ctr">
                        <a:spcBef>
                          <a:spcPts val="0"/>
                        </a:spcBef>
                        <a:spcAft>
                          <a:spcPts val="0"/>
                        </a:spcAft>
                      </a:pPr>
                      <a:r>
                        <a:rPr lang="en-US" sz="3000" u="none" strike="noStrike">
                          <a:effectLst/>
                        </a:rPr>
                        <a:t>7.5 </a:t>
                      </a:r>
                      <a:endParaRPr lang="en-US" altLang="zh-CN" sz="1700" b="0" i="0" u="none" strike="noStrike">
                        <a:effectLst/>
                        <a:latin typeface="Arial" panose="020B0604020202020204" pitchFamily="34" charset="0"/>
                      </a:endParaRPr>
                    </a:p>
                  </a:txBody>
                  <a:tcPr marL="8935" marR="8935" marT="8935" marB="0" anchor="ctr"/>
                </a:tc>
                <a:tc>
                  <a:txBody>
                    <a:bodyPr/>
                    <a:lstStyle/>
                    <a:p>
                      <a:pPr algn="ctr" rtl="0" fontAlgn="ctr">
                        <a:spcBef>
                          <a:spcPts val="0"/>
                        </a:spcBef>
                        <a:spcAft>
                          <a:spcPts val="0"/>
                        </a:spcAft>
                      </a:pPr>
                      <a:r>
                        <a:rPr lang="en-US" sz="3000" u="none" strike="noStrike">
                          <a:effectLst/>
                        </a:rPr>
                        <a:t>7.0 </a:t>
                      </a:r>
                      <a:endParaRPr lang="en-US" altLang="zh-CN" sz="1700" b="0" i="0" u="none" strike="noStrike">
                        <a:effectLst/>
                        <a:latin typeface="Arial" panose="020B0604020202020204" pitchFamily="34" charset="0"/>
                      </a:endParaRPr>
                    </a:p>
                  </a:txBody>
                  <a:tcPr marL="8935" marR="8935" marT="8935" marB="0" anchor="ctr"/>
                </a:tc>
                <a:tc>
                  <a:txBody>
                    <a:bodyPr/>
                    <a:lstStyle/>
                    <a:p>
                      <a:pPr algn="ctr" rtl="0" fontAlgn="ctr">
                        <a:spcBef>
                          <a:spcPts val="0"/>
                        </a:spcBef>
                        <a:spcAft>
                          <a:spcPts val="0"/>
                        </a:spcAft>
                      </a:pPr>
                      <a:r>
                        <a:rPr lang="en-US" sz="3000" u="none" strike="noStrike">
                          <a:effectLst/>
                        </a:rPr>
                        <a:t>8.1 </a:t>
                      </a:r>
                      <a:endParaRPr lang="en-US" altLang="zh-CN" sz="1700" b="0" i="0" u="none" strike="noStrike">
                        <a:effectLst/>
                        <a:latin typeface="Arial" panose="020B0604020202020204" pitchFamily="34" charset="0"/>
                      </a:endParaRPr>
                    </a:p>
                  </a:txBody>
                  <a:tcPr marL="8935" marR="8935" marT="8935" marB="0" anchor="ctr"/>
                </a:tc>
                <a:extLst>
                  <a:ext uri="{0D108BD9-81ED-4DB2-BD59-A6C34878D82A}">
                    <a16:rowId xmlns:a16="http://schemas.microsoft.com/office/drawing/2014/main" val="3149485702"/>
                  </a:ext>
                </a:extLst>
              </a:tr>
              <a:tr h="723734">
                <a:tc>
                  <a:txBody>
                    <a:bodyPr/>
                    <a:lstStyle/>
                    <a:p>
                      <a:pPr algn="ctr" rtl="0" fontAlgn="ctr">
                        <a:spcBef>
                          <a:spcPts val="0"/>
                        </a:spcBef>
                        <a:spcAft>
                          <a:spcPts val="0"/>
                        </a:spcAft>
                      </a:pPr>
                      <a:r>
                        <a:rPr lang="zh-CN" altLang="en-US" sz="2300" u="none" strike="noStrike">
                          <a:effectLst/>
                        </a:rPr>
                        <a:t>黄馨</a:t>
                      </a:r>
                      <a:endParaRPr lang="zh-CN" altLang="en-US" sz="1700" b="0" i="0" u="none" strike="noStrike">
                        <a:effectLst/>
                        <a:latin typeface="Arial" panose="020B0604020202020204" pitchFamily="34" charset="0"/>
                      </a:endParaRPr>
                    </a:p>
                  </a:txBody>
                  <a:tcPr marL="8935" marR="8935" marT="8935" marB="0" anchor="ctr"/>
                </a:tc>
                <a:tc>
                  <a:txBody>
                    <a:bodyPr/>
                    <a:lstStyle/>
                    <a:p>
                      <a:pPr algn="ctr" rtl="0" fontAlgn="ctr">
                        <a:spcBef>
                          <a:spcPts val="0"/>
                        </a:spcBef>
                        <a:spcAft>
                          <a:spcPts val="0"/>
                        </a:spcAft>
                      </a:pPr>
                      <a:r>
                        <a:rPr lang="en-US" sz="3000" u="none" strike="noStrike">
                          <a:effectLst/>
                        </a:rPr>
                        <a:t>9.0 </a:t>
                      </a:r>
                      <a:endParaRPr lang="en-US" altLang="zh-CN" sz="1700" b="0" i="0" u="none" strike="noStrike">
                        <a:effectLst/>
                        <a:latin typeface="Arial" panose="020B0604020202020204" pitchFamily="34" charset="0"/>
                      </a:endParaRPr>
                    </a:p>
                  </a:txBody>
                  <a:tcPr marL="8935" marR="8935" marT="8935" marB="0" anchor="ctr"/>
                </a:tc>
                <a:tc>
                  <a:txBody>
                    <a:bodyPr/>
                    <a:lstStyle/>
                    <a:p>
                      <a:pPr algn="ctr" rtl="0" fontAlgn="ctr">
                        <a:spcBef>
                          <a:spcPts val="0"/>
                        </a:spcBef>
                        <a:spcAft>
                          <a:spcPts val="0"/>
                        </a:spcAft>
                      </a:pPr>
                      <a:r>
                        <a:rPr lang="en-US" sz="3000" u="none" strike="noStrike" dirty="0">
                          <a:effectLst/>
                        </a:rPr>
                        <a:t>6.0 </a:t>
                      </a:r>
                      <a:endParaRPr lang="en-US" altLang="zh-CN" sz="1700" b="0" i="0" u="none" strike="noStrike" dirty="0">
                        <a:effectLst/>
                        <a:latin typeface="Arial" panose="020B0604020202020204" pitchFamily="34" charset="0"/>
                      </a:endParaRPr>
                    </a:p>
                  </a:txBody>
                  <a:tcPr marL="8935" marR="8935" marT="8935" marB="0" anchor="ctr"/>
                </a:tc>
                <a:tc>
                  <a:txBody>
                    <a:bodyPr/>
                    <a:lstStyle/>
                    <a:p>
                      <a:pPr algn="ctr" rtl="0" fontAlgn="ctr">
                        <a:spcBef>
                          <a:spcPts val="0"/>
                        </a:spcBef>
                        <a:spcAft>
                          <a:spcPts val="0"/>
                        </a:spcAft>
                      </a:pPr>
                      <a:r>
                        <a:rPr lang="en-US" sz="3000" u="none" strike="noStrike">
                          <a:effectLst/>
                        </a:rPr>
                        <a:t>9.0 </a:t>
                      </a:r>
                      <a:endParaRPr lang="en-US" altLang="zh-CN" sz="1700" b="0" i="0" u="none" strike="noStrike">
                        <a:effectLst/>
                        <a:latin typeface="Arial" panose="020B0604020202020204" pitchFamily="34" charset="0"/>
                      </a:endParaRPr>
                    </a:p>
                  </a:txBody>
                  <a:tcPr marL="8935" marR="8935" marT="8935" marB="0" anchor="ctr"/>
                </a:tc>
                <a:tc>
                  <a:txBody>
                    <a:bodyPr/>
                    <a:lstStyle/>
                    <a:p>
                      <a:pPr algn="ctr" rtl="0" fontAlgn="ctr">
                        <a:spcBef>
                          <a:spcPts val="0"/>
                        </a:spcBef>
                        <a:spcAft>
                          <a:spcPts val="0"/>
                        </a:spcAft>
                      </a:pPr>
                      <a:r>
                        <a:rPr lang="en-US" sz="3000" u="none" strike="noStrike">
                          <a:effectLst/>
                        </a:rPr>
                        <a:t>9.0 </a:t>
                      </a:r>
                      <a:endParaRPr lang="en-US" altLang="zh-CN" sz="1700" b="0" i="0" u="none" strike="noStrike">
                        <a:effectLst/>
                        <a:latin typeface="Arial" panose="020B0604020202020204" pitchFamily="34" charset="0"/>
                      </a:endParaRPr>
                    </a:p>
                  </a:txBody>
                  <a:tcPr marL="8935" marR="8935" marT="8935" marB="0" anchor="ctr"/>
                </a:tc>
                <a:tc>
                  <a:txBody>
                    <a:bodyPr/>
                    <a:lstStyle/>
                    <a:p>
                      <a:pPr algn="ctr" rtl="0" fontAlgn="ctr">
                        <a:spcBef>
                          <a:spcPts val="0"/>
                        </a:spcBef>
                        <a:spcAft>
                          <a:spcPts val="0"/>
                        </a:spcAft>
                      </a:pPr>
                      <a:r>
                        <a:rPr lang="en-US" sz="3000" u="none" strike="noStrike">
                          <a:effectLst/>
                        </a:rPr>
                        <a:t>8.0 </a:t>
                      </a:r>
                      <a:endParaRPr lang="en-US" altLang="zh-CN" sz="1700" b="0" i="0" u="none" strike="noStrike">
                        <a:effectLst/>
                        <a:latin typeface="Arial" panose="020B0604020202020204" pitchFamily="34" charset="0"/>
                      </a:endParaRPr>
                    </a:p>
                  </a:txBody>
                  <a:tcPr marL="8935" marR="8935" marT="8935" marB="0" anchor="ctr"/>
                </a:tc>
                <a:tc>
                  <a:txBody>
                    <a:bodyPr/>
                    <a:lstStyle/>
                    <a:p>
                      <a:pPr algn="ctr" rtl="0" fontAlgn="ctr">
                        <a:spcBef>
                          <a:spcPts val="0"/>
                        </a:spcBef>
                        <a:spcAft>
                          <a:spcPts val="0"/>
                        </a:spcAft>
                      </a:pPr>
                      <a:r>
                        <a:rPr lang="en-US" sz="3000" u="none" strike="noStrike" dirty="0">
                          <a:effectLst/>
                        </a:rPr>
                        <a:t>8.2 </a:t>
                      </a:r>
                      <a:endParaRPr lang="en-US" altLang="zh-CN" sz="1700" b="0" i="0" u="none" strike="noStrike" dirty="0">
                        <a:effectLst/>
                        <a:latin typeface="Arial" panose="020B0604020202020204" pitchFamily="34" charset="0"/>
                      </a:endParaRPr>
                    </a:p>
                  </a:txBody>
                  <a:tcPr marL="8935" marR="8935" marT="8935" marB="0" anchor="ctr"/>
                </a:tc>
                <a:extLst>
                  <a:ext uri="{0D108BD9-81ED-4DB2-BD59-A6C34878D82A}">
                    <a16:rowId xmlns:a16="http://schemas.microsoft.com/office/drawing/2014/main" val="3925618632"/>
                  </a:ext>
                </a:extLst>
              </a:tr>
            </a:tbl>
          </a:graphicData>
        </a:graphic>
      </p:graphicFrame>
    </p:spTree>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圆角 12"/>
          <p:cNvSpPr/>
          <p:nvPr/>
        </p:nvSpPr>
        <p:spPr>
          <a:xfrm>
            <a:off x="588887" y="939226"/>
            <a:ext cx="11014226" cy="5478871"/>
          </a:xfrm>
          <a:prstGeom prst="roundRect">
            <a:avLst>
              <a:gd name="adj" fmla="val 0"/>
            </a:avLst>
          </a:prstGeom>
          <a:noFill/>
          <a:ln w="127000">
            <a:gradFill flip="none" rotWithShape="1">
              <a:gsLst>
                <a:gs pos="0">
                  <a:schemeClr val="accent2"/>
                </a:gs>
                <a:gs pos="100000">
                  <a:schemeClr val="accent1"/>
                </a:gs>
              </a:gsLst>
              <a:path path="circle">
                <a:fillToRect l="100000" t="100000"/>
              </a:path>
              <a:tileRect r="-100000" b="-10000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p:cNvSpPr txBox="1"/>
          <p:nvPr/>
        </p:nvSpPr>
        <p:spPr>
          <a:xfrm>
            <a:off x="1078749" y="289122"/>
            <a:ext cx="3230880" cy="1014730"/>
          </a:xfrm>
          <a:prstGeom prst="rect">
            <a:avLst/>
          </a:prstGeom>
          <a:solidFill>
            <a:schemeClr val="bg1"/>
          </a:solidFill>
        </p:spPr>
        <p:txBody>
          <a:bodyPr wrap="none" rtlCol="0">
            <a:spAutoFit/>
          </a:bodyPr>
          <a:lstStyle/>
          <a:p>
            <a:r>
              <a:rPr lang="zh-CN" altLang="en-US" sz="6000" b="1" dirty="0">
                <a:solidFill>
                  <a:schemeClr val="accent2"/>
                </a:solidFill>
                <a:latin typeface="微软雅黑" panose="020B0503020204020204" charset="-122"/>
                <a:ea typeface="微软雅黑" panose="020B0503020204020204" charset="-122"/>
              </a:rPr>
              <a:t>项目背景</a:t>
            </a:r>
          </a:p>
        </p:txBody>
      </p:sp>
      <p:sp>
        <p:nvSpPr>
          <p:cNvPr id="8" name="文本框 7"/>
          <p:cNvSpPr txBox="1"/>
          <p:nvPr/>
        </p:nvSpPr>
        <p:spPr>
          <a:xfrm>
            <a:off x="1504950" y="1855470"/>
            <a:ext cx="6463665" cy="3646170"/>
          </a:xfrm>
          <a:prstGeom prst="rect">
            <a:avLst/>
          </a:prstGeom>
          <a:noFill/>
        </p:spPr>
        <p:txBody>
          <a:bodyPr wrap="square" rtlCol="0">
            <a:spAutoFit/>
          </a:bodyPr>
          <a:lstStyle/>
          <a:p>
            <a:pPr fontAlgn="auto">
              <a:lnSpc>
                <a:spcPct val="150000"/>
              </a:lnSpc>
            </a:pPr>
            <a:r>
              <a:rPr lang="en-US" altLang="zh-CN" sz="2200"/>
              <a:t>       </a:t>
            </a:r>
            <a:r>
              <a:rPr lang="zh-CN" altLang="en-US" sz="2200"/>
              <a:t>碎片化信息时代，不少人将大量的时间花费在无用信息的查看和获取，违背了设计者的初衷，浪费了大量的时间，降低了人们的专注度。所以此软件旨在帮助使用者在工作学习时更好地保持专注，充分利用时间，以帮助使用者更好地管理自己的生活时间为设计初衷，也是此社会下必不可少的一类效率性软件。</a:t>
            </a:r>
          </a:p>
        </p:txBody>
      </p:sp>
      <p:pic>
        <p:nvPicPr>
          <p:cNvPr id="9" name="图片 8" descr="包子"/>
          <p:cNvPicPr>
            <a:picLocks noChangeAspect="1"/>
          </p:cNvPicPr>
          <p:nvPr/>
        </p:nvPicPr>
        <p:blipFill>
          <a:blip r:embed="rId2"/>
          <a:stretch>
            <a:fillRect/>
          </a:stretch>
        </p:blipFill>
        <p:spPr>
          <a:xfrm>
            <a:off x="8835390" y="2398395"/>
            <a:ext cx="2026920" cy="2060575"/>
          </a:xfrm>
          <a:prstGeom prst="ellipse">
            <a:avLst/>
          </a:prstGeom>
        </p:spPr>
      </p:pic>
      <p:sp>
        <p:nvSpPr>
          <p:cNvPr id="10" name="文本框 9"/>
          <p:cNvSpPr txBox="1"/>
          <p:nvPr/>
        </p:nvSpPr>
        <p:spPr>
          <a:xfrm>
            <a:off x="9387840" y="4523105"/>
            <a:ext cx="1010920" cy="337185"/>
          </a:xfrm>
          <a:prstGeom prst="rect">
            <a:avLst/>
          </a:prstGeom>
          <a:noFill/>
        </p:spPr>
        <p:txBody>
          <a:bodyPr wrap="square" rtlCol="0">
            <a:spAutoFit/>
          </a:bodyPr>
          <a:lstStyle/>
          <a:p>
            <a:r>
              <a:rPr lang="zh-CN" altLang="en-US" sz="1600"/>
              <a:t>专注包子</a:t>
            </a:r>
          </a:p>
        </p:txBody>
      </p:sp>
    </p:spTree>
  </p:cSld>
  <p:clrMapOvr>
    <a:masterClrMapping/>
  </p:clrMapOvr>
  <p:transition spd="slow">
    <p:push dir="u"/>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0"/>
            <a:ext cx="27709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11914910" y="0"/>
            <a:ext cx="27709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526415" y="159385"/>
            <a:ext cx="4280535" cy="706755"/>
          </a:xfrm>
          <a:prstGeom prst="rect">
            <a:avLst/>
          </a:prstGeom>
          <a:noFill/>
        </p:spPr>
        <p:txBody>
          <a:bodyPr wrap="square" rtlCol="0">
            <a:spAutoFit/>
          </a:bodyPr>
          <a:lstStyle/>
          <a:p>
            <a:r>
              <a:rPr lang="en-US" altLang="zh-CN" sz="4000">
                <a:solidFill>
                  <a:srgbClr val="4472C4"/>
                </a:solidFill>
                <a:latin typeface="微软雅黑" panose="020B0503020204020204" charset="-122"/>
                <a:ea typeface="微软雅黑" panose="020B0503020204020204" charset="-122"/>
              </a:rPr>
              <a:t>Github</a:t>
            </a:r>
            <a:r>
              <a:rPr lang="zh-CN" altLang="en-US" sz="4000">
                <a:solidFill>
                  <a:srgbClr val="4472C4"/>
                </a:solidFill>
                <a:latin typeface="微软雅黑" panose="020B0503020204020204" charset="-122"/>
                <a:ea typeface="微软雅黑" panose="020B0503020204020204" charset="-122"/>
              </a:rPr>
              <a:t>版本控制</a:t>
            </a:r>
          </a:p>
        </p:txBody>
      </p:sp>
      <p:pic>
        <p:nvPicPr>
          <p:cNvPr id="8" name="图片 7">
            <a:extLst>
              <a:ext uri="{FF2B5EF4-FFF2-40B4-BE49-F238E27FC236}">
                <a16:creationId xmlns:a16="http://schemas.microsoft.com/office/drawing/2014/main" id="{34591ECC-EC94-4E59-A287-E1509CD553E8}"/>
              </a:ext>
            </a:extLst>
          </p:cNvPr>
          <p:cNvPicPr>
            <a:picLocks noChangeAspect="1"/>
          </p:cNvPicPr>
          <p:nvPr/>
        </p:nvPicPr>
        <p:blipFill>
          <a:blip r:embed="rId2"/>
          <a:stretch>
            <a:fillRect/>
          </a:stretch>
        </p:blipFill>
        <p:spPr>
          <a:xfrm>
            <a:off x="2666682" y="1129967"/>
            <a:ext cx="6122858" cy="5029490"/>
          </a:xfrm>
          <a:prstGeom prst="rect">
            <a:avLst/>
          </a:prstGeom>
          <a:ln>
            <a:solidFill>
              <a:schemeClr val="bg1">
                <a:lumMod val="50000"/>
              </a:schemeClr>
            </a:solidFill>
          </a:ln>
        </p:spPr>
      </p:pic>
      <p:sp>
        <p:nvSpPr>
          <p:cNvPr id="9" name="文本框 8">
            <a:extLst>
              <a:ext uri="{FF2B5EF4-FFF2-40B4-BE49-F238E27FC236}">
                <a16:creationId xmlns:a16="http://schemas.microsoft.com/office/drawing/2014/main" id="{2757CB7A-DC25-45F7-AB22-895DE30A3E02}"/>
              </a:ext>
            </a:extLst>
          </p:cNvPr>
          <p:cNvSpPr txBox="1"/>
          <p:nvPr/>
        </p:nvSpPr>
        <p:spPr>
          <a:xfrm>
            <a:off x="4705234" y="6238618"/>
            <a:ext cx="2045753" cy="369332"/>
          </a:xfrm>
          <a:prstGeom prst="rect">
            <a:avLst/>
          </a:prstGeom>
          <a:noFill/>
        </p:spPr>
        <p:txBody>
          <a:bodyPr wrap="none" rtlCol="0">
            <a:spAutoFit/>
          </a:bodyPr>
          <a:lstStyle/>
          <a:p>
            <a:r>
              <a:rPr lang="en-US" altLang="zh-CN" dirty="0"/>
              <a:t>github.com</a:t>
            </a:r>
            <a:r>
              <a:rPr lang="zh-CN" altLang="en-US" dirty="0"/>
              <a:t>示意图</a:t>
            </a:r>
          </a:p>
        </p:txBody>
      </p:sp>
    </p:spTree>
  </p:cSld>
  <p:clrMapOvr>
    <a:masterClrMapping/>
  </p:clrMapOvr>
  <p:transition spd="slow">
    <p:push dir="u"/>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0"/>
            <a:ext cx="27709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11914910" y="0"/>
            <a:ext cx="27709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526415" y="159385"/>
            <a:ext cx="4280535" cy="706755"/>
          </a:xfrm>
          <a:prstGeom prst="rect">
            <a:avLst/>
          </a:prstGeom>
          <a:noFill/>
        </p:spPr>
        <p:txBody>
          <a:bodyPr wrap="square" rtlCol="0">
            <a:spAutoFit/>
          </a:bodyPr>
          <a:lstStyle/>
          <a:p>
            <a:r>
              <a:rPr lang="zh-CN" altLang="en-US" sz="4000">
                <a:solidFill>
                  <a:srgbClr val="4472C4"/>
                </a:solidFill>
                <a:latin typeface="微软雅黑" panose="020B0503020204020204" charset="-122"/>
                <a:ea typeface="微软雅黑" panose="020B0503020204020204" charset="-122"/>
              </a:rPr>
              <a:t>会议纪要</a:t>
            </a:r>
          </a:p>
        </p:txBody>
      </p:sp>
      <p:pic>
        <p:nvPicPr>
          <p:cNvPr id="6" name="图片 5">
            <a:extLst>
              <a:ext uri="{FF2B5EF4-FFF2-40B4-BE49-F238E27FC236}">
                <a16:creationId xmlns:a16="http://schemas.microsoft.com/office/drawing/2014/main" id="{E3ECD33E-6481-42BE-B7F4-17421EA7A8B6}"/>
              </a:ext>
            </a:extLst>
          </p:cNvPr>
          <p:cNvPicPr>
            <a:picLocks noChangeAspect="1"/>
          </p:cNvPicPr>
          <p:nvPr/>
        </p:nvPicPr>
        <p:blipFill>
          <a:blip r:embed="rId2"/>
          <a:stretch>
            <a:fillRect/>
          </a:stretch>
        </p:blipFill>
        <p:spPr>
          <a:xfrm>
            <a:off x="815727" y="1346025"/>
            <a:ext cx="2800000" cy="4076190"/>
          </a:xfrm>
          <a:prstGeom prst="rect">
            <a:avLst/>
          </a:prstGeom>
          <a:ln>
            <a:solidFill>
              <a:schemeClr val="bg1">
                <a:lumMod val="50000"/>
              </a:schemeClr>
            </a:solidFill>
          </a:ln>
        </p:spPr>
      </p:pic>
      <p:sp>
        <p:nvSpPr>
          <p:cNvPr id="7" name="文本框 6">
            <a:extLst>
              <a:ext uri="{FF2B5EF4-FFF2-40B4-BE49-F238E27FC236}">
                <a16:creationId xmlns:a16="http://schemas.microsoft.com/office/drawing/2014/main" id="{7D43840F-4984-451C-8EEA-4764E785AC33}"/>
              </a:ext>
            </a:extLst>
          </p:cNvPr>
          <p:cNvSpPr txBox="1"/>
          <p:nvPr/>
        </p:nvSpPr>
        <p:spPr>
          <a:xfrm>
            <a:off x="1513451" y="5532768"/>
            <a:ext cx="1404552" cy="369332"/>
          </a:xfrm>
          <a:prstGeom prst="rect">
            <a:avLst/>
          </a:prstGeom>
          <a:noFill/>
        </p:spPr>
        <p:txBody>
          <a:bodyPr wrap="none" rtlCol="0">
            <a:spAutoFit/>
          </a:bodyPr>
          <a:lstStyle/>
          <a:p>
            <a:r>
              <a:rPr lang="zh-CN" altLang="en-US" dirty="0"/>
              <a:t>共</a:t>
            </a:r>
            <a:r>
              <a:rPr lang="en-US" altLang="zh-CN" dirty="0"/>
              <a:t>19</a:t>
            </a:r>
            <a:r>
              <a:rPr lang="zh-CN" altLang="en-US" dirty="0"/>
              <a:t>次会议</a:t>
            </a:r>
          </a:p>
        </p:txBody>
      </p:sp>
      <p:pic>
        <p:nvPicPr>
          <p:cNvPr id="9" name="图片 8">
            <a:extLst>
              <a:ext uri="{FF2B5EF4-FFF2-40B4-BE49-F238E27FC236}">
                <a16:creationId xmlns:a16="http://schemas.microsoft.com/office/drawing/2014/main" id="{E99996E2-8380-469D-B47E-ABD0A848BCC7}"/>
              </a:ext>
            </a:extLst>
          </p:cNvPr>
          <p:cNvPicPr>
            <a:picLocks noChangeAspect="1"/>
          </p:cNvPicPr>
          <p:nvPr/>
        </p:nvPicPr>
        <p:blipFill>
          <a:blip r:embed="rId3"/>
          <a:stretch>
            <a:fillRect/>
          </a:stretch>
        </p:blipFill>
        <p:spPr>
          <a:xfrm>
            <a:off x="3995661" y="677592"/>
            <a:ext cx="7439539" cy="5224509"/>
          </a:xfrm>
          <a:prstGeom prst="rect">
            <a:avLst/>
          </a:prstGeom>
          <a:ln>
            <a:solidFill>
              <a:schemeClr val="bg1">
                <a:lumMod val="50000"/>
              </a:schemeClr>
            </a:solidFill>
          </a:ln>
        </p:spPr>
      </p:pic>
    </p:spTree>
  </p:cSld>
  <p:clrMapOvr>
    <a:masterClrMapping/>
  </p:clrMapOvr>
  <p:transition spd="slow">
    <p:push dir="u"/>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0"/>
            <a:ext cx="27709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11914910" y="0"/>
            <a:ext cx="27709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526415" y="159385"/>
            <a:ext cx="2569845" cy="706755"/>
          </a:xfrm>
          <a:prstGeom prst="rect">
            <a:avLst/>
          </a:prstGeom>
          <a:noFill/>
        </p:spPr>
        <p:txBody>
          <a:bodyPr wrap="square" rtlCol="0">
            <a:spAutoFit/>
          </a:bodyPr>
          <a:lstStyle/>
          <a:p>
            <a:r>
              <a:rPr lang="zh-CN" altLang="en-US" sz="4000">
                <a:solidFill>
                  <a:srgbClr val="4472C4"/>
                </a:solidFill>
                <a:latin typeface="微软雅黑" panose="020B0503020204020204" charset="-122"/>
                <a:ea typeface="微软雅黑" panose="020B0503020204020204" charset="-122"/>
              </a:rPr>
              <a:t>参考资料</a:t>
            </a:r>
          </a:p>
        </p:txBody>
      </p:sp>
    </p:spTree>
  </p:cSld>
  <p:clrMapOvr>
    <a:masterClrMapping/>
  </p:clrMapOvr>
  <p:transition spd="slow">
    <p:push dir="u"/>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1914910" y="1"/>
            <a:ext cx="277090" cy="6858000"/>
          </a:xfrm>
          <a:prstGeom prst="rect">
            <a:avLst/>
          </a:prstGeom>
          <a:gradFill>
            <a:gsLst>
              <a:gs pos="0">
                <a:schemeClr val="accent1"/>
              </a:gs>
              <a:gs pos="100000">
                <a:schemeClr val="accent2"/>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5021370" y="3075618"/>
            <a:ext cx="2149475" cy="706755"/>
          </a:xfrm>
          <a:prstGeom prst="rect">
            <a:avLst/>
          </a:prstGeom>
          <a:noFill/>
        </p:spPr>
        <p:txBody>
          <a:bodyPr wrap="none" rtlCol="0">
            <a:spAutoFit/>
          </a:bodyPr>
          <a:lstStyle/>
          <a:p>
            <a:r>
              <a:rPr lang="en-US" altLang="zh-CN" sz="4000" b="1" dirty="0">
                <a:gradFill>
                  <a:gsLst>
                    <a:gs pos="0">
                      <a:schemeClr val="accent2"/>
                    </a:gs>
                    <a:gs pos="100000">
                      <a:schemeClr val="accent1"/>
                    </a:gs>
                  </a:gsLst>
                  <a:path path="circle">
                    <a:fillToRect l="100000" t="100000"/>
                  </a:path>
                </a:gradFill>
                <a:latin typeface="微软雅黑" panose="020B0503020204020204" charset="-122"/>
                <a:ea typeface="微软雅黑" panose="020B0503020204020204" charset="-122"/>
              </a:rPr>
              <a:t>Thanks.</a:t>
            </a:r>
          </a:p>
        </p:txBody>
      </p:sp>
      <p:sp>
        <p:nvSpPr>
          <p:cNvPr id="6" name="矩形 5"/>
          <p:cNvSpPr/>
          <p:nvPr/>
        </p:nvSpPr>
        <p:spPr>
          <a:xfrm>
            <a:off x="-10394" y="0"/>
            <a:ext cx="27709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rot="5400000">
            <a:off x="5952258" y="-5685562"/>
            <a:ext cx="277090" cy="11648214"/>
          </a:xfrm>
          <a:prstGeom prst="rect">
            <a:avLst/>
          </a:prstGeom>
          <a:gradFill>
            <a:gsLst>
              <a:gs pos="0">
                <a:schemeClr val="accent1"/>
              </a:gs>
              <a:gs pos="100000">
                <a:schemeClr val="accent2"/>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1914910" y="1"/>
            <a:ext cx="277090" cy="6858000"/>
          </a:xfrm>
          <a:prstGeom prst="rect">
            <a:avLst/>
          </a:prstGeom>
          <a:gradFill>
            <a:gsLst>
              <a:gs pos="0">
                <a:schemeClr val="accent1"/>
              </a:gs>
              <a:gs pos="100000">
                <a:schemeClr val="accent2"/>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4850555" y="1865308"/>
            <a:ext cx="2443480" cy="706755"/>
          </a:xfrm>
          <a:prstGeom prst="rect">
            <a:avLst/>
          </a:prstGeom>
          <a:noFill/>
        </p:spPr>
        <p:txBody>
          <a:bodyPr wrap="none" rtlCol="0">
            <a:spAutoFit/>
          </a:bodyPr>
          <a:lstStyle/>
          <a:p>
            <a:r>
              <a:rPr lang="en-US" altLang="zh-CN" sz="4000" b="1" dirty="0">
                <a:gradFill>
                  <a:gsLst>
                    <a:gs pos="0">
                      <a:schemeClr val="accent2"/>
                    </a:gs>
                    <a:gs pos="100000">
                      <a:schemeClr val="accent1"/>
                    </a:gs>
                  </a:gsLst>
                  <a:path path="circle">
                    <a:fillToRect l="100000" t="100000"/>
                  </a:path>
                </a:gradFill>
                <a:latin typeface="微软雅黑" panose="020B0503020204020204" charset="-122"/>
                <a:ea typeface="微软雅黑" panose="020B0503020204020204" charset="-122"/>
              </a:rPr>
              <a:t>Part Two</a:t>
            </a:r>
          </a:p>
        </p:txBody>
      </p:sp>
      <p:sp>
        <p:nvSpPr>
          <p:cNvPr id="4" name="矩形 3"/>
          <p:cNvSpPr/>
          <p:nvPr/>
        </p:nvSpPr>
        <p:spPr>
          <a:xfrm>
            <a:off x="2228480" y="2743201"/>
            <a:ext cx="7696939" cy="1802167"/>
          </a:xfrm>
          <a:prstGeom prst="rect">
            <a:avLst/>
          </a:prstGeom>
          <a:solidFill>
            <a:schemeClr val="accent1"/>
          </a:solidFill>
          <a:ln>
            <a:noFill/>
          </a:ln>
          <a:effectLst>
            <a:outerShdw blurRad="50800" dist="38100" dir="5400000" algn="t" rotWithShape="0">
              <a:schemeClr val="bg1">
                <a:lumMod val="75000"/>
                <a:alpha val="40000"/>
              </a:scheme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sz="8000" b="1" dirty="0">
                <a:latin typeface="微软雅黑" panose="020B0503020204020204" charset="-122"/>
                <a:ea typeface="微软雅黑" panose="020B0503020204020204" charset="-122"/>
              </a:rPr>
              <a:t>项目计划</a:t>
            </a:r>
          </a:p>
        </p:txBody>
      </p:sp>
      <p:sp>
        <p:nvSpPr>
          <p:cNvPr id="6" name="矩形 5"/>
          <p:cNvSpPr/>
          <p:nvPr/>
        </p:nvSpPr>
        <p:spPr>
          <a:xfrm>
            <a:off x="-10394" y="0"/>
            <a:ext cx="27709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0"/>
            <a:ext cx="27709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11914910" y="0"/>
            <a:ext cx="27709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526415" y="159385"/>
            <a:ext cx="3700145" cy="706755"/>
          </a:xfrm>
          <a:prstGeom prst="rect">
            <a:avLst/>
          </a:prstGeom>
          <a:noFill/>
        </p:spPr>
        <p:txBody>
          <a:bodyPr wrap="square" rtlCol="0">
            <a:spAutoFit/>
          </a:bodyPr>
          <a:lstStyle/>
          <a:p>
            <a:r>
              <a:rPr lang="zh-CN" altLang="en-US" sz="4000">
                <a:solidFill>
                  <a:srgbClr val="4472C4"/>
                </a:solidFill>
                <a:latin typeface="微软雅黑" panose="020B0503020204020204" charset="-122"/>
                <a:ea typeface="微软雅黑" panose="020B0503020204020204" charset="-122"/>
              </a:rPr>
              <a:t>小组成员分工</a:t>
            </a:r>
          </a:p>
        </p:txBody>
      </p:sp>
      <p:graphicFrame>
        <p:nvGraphicFramePr>
          <p:cNvPr id="5" name="表格 4"/>
          <p:cNvGraphicFramePr/>
          <p:nvPr>
            <p:custDataLst>
              <p:tags r:id="rId1"/>
            </p:custDataLst>
          </p:nvPr>
        </p:nvGraphicFramePr>
        <p:xfrm>
          <a:off x="560705" y="803910"/>
          <a:ext cx="11252200" cy="6003925"/>
        </p:xfrm>
        <a:graphic>
          <a:graphicData uri="http://schemas.openxmlformats.org/drawingml/2006/table">
            <a:tbl>
              <a:tblPr firstRow="1" bandRow="1">
                <a:tableStyleId>{5C22544A-7EE6-4342-B048-85BDC9FD1C3A}</a:tableStyleId>
              </a:tblPr>
              <a:tblGrid>
                <a:gridCol w="1635760">
                  <a:extLst>
                    <a:ext uri="{9D8B030D-6E8A-4147-A177-3AD203B41FA5}">
                      <a16:colId xmlns:a16="http://schemas.microsoft.com/office/drawing/2014/main" val="20000"/>
                    </a:ext>
                  </a:extLst>
                </a:gridCol>
                <a:gridCol w="2865755">
                  <a:extLst>
                    <a:ext uri="{9D8B030D-6E8A-4147-A177-3AD203B41FA5}">
                      <a16:colId xmlns:a16="http://schemas.microsoft.com/office/drawing/2014/main" val="20001"/>
                    </a:ext>
                  </a:extLst>
                </a:gridCol>
                <a:gridCol w="3383915">
                  <a:extLst>
                    <a:ext uri="{9D8B030D-6E8A-4147-A177-3AD203B41FA5}">
                      <a16:colId xmlns:a16="http://schemas.microsoft.com/office/drawing/2014/main" val="20002"/>
                    </a:ext>
                  </a:extLst>
                </a:gridCol>
                <a:gridCol w="1116330">
                  <a:extLst>
                    <a:ext uri="{9D8B030D-6E8A-4147-A177-3AD203B41FA5}">
                      <a16:colId xmlns:a16="http://schemas.microsoft.com/office/drawing/2014/main" val="20003"/>
                    </a:ext>
                  </a:extLst>
                </a:gridCol>
                <a:gridCol w="2250440">
                  <a:extLst>
                    <a:ext uri="{9D8B030D-6E8A-4147-A177-3AD203B41FA5}">
                      <a16:colId xmlns:a16="http://schemas.microsoft.com/office/drawing/2014/main" val="20004"/>
                    </a:ext>
                  </a:extLst>
                </a:gridCol>
              </a:tblGrid>
              <a:tr h="490220">
                <a:tc>
                  <a:txBody>
                    <a:bodyPr/>
                    <a:lstStyle/>
                    <a:p>
                      <a:pPr>
                        <a:buNone/>
                      </a:pPr>
                      <a:r>
                        <a:rPr lang="zh-CN" altLang="en-US"/>
                        <a:t>阶段</a:t>
                      </a:r>
                    </a:p>
                  </a:txBody>
                  <a:tcPr/>
                </a:tc>
                <a:tc>
                  <a:txBody>
                    <a:bodyPr/>
                    <a:lstStyle/>
                    <a:p>
                      <a:pPr>
                        <a:buNone/>
                      </a:pPr>
                      <a:r>
                        <a:rPr lang="zh-CN" altLang="en-US"/>
                        <a:t>任务名称</a:t>
                      </a:r>
                    </a:p>
                  </a:txBody>
                  <a:tcPr/>
                </a:tc>
                <a:tc>
                  <a:txBody>
                    <a:bodyPr/>
                    <a:lstStyle/>
                    <a:p>
                      <a:pPr>
                        <a:buNone/>
                      </a:pPr>
                      <a:r>
                        <a:rPr lang="zh-CN" altLang="en-US"/>
                        <a:t>任务细分</a:t>
                      </a:r>
                    </a:p>
                  </a:txBody>
                  <a:tcPr/>
                </a:tc>
                <a:tc>
                  <a:txBody>
                    <a:bodyPr/>
                    <a:lstStyle/>
                    <a:p>
                      <a:pPr>
                        <a:buNone/>
                      </a:pPr>
                      <a:r>
                        <a:rPr lang="zh-CN" altLang="en-US"/>
                        <a:t>负责人</a:t>
                      </a:r>
                    </a:p>
                  </a:txBody>
                  <a:tcPr/>
                </a:tc>
                <a:tc>
                  <a:txBody>
                    <a:bodyPr/>
                    <a:lstStyle/>
                    <a:p>
                      <a:pPr>
                        <a:buNone/>
                      </a:pPr>
                      <a:r>
                        <a:rPr lang="zh-CN" altLang="en-US"/>
                        <a:t>参与人员</a:t>
                      </a:r>
                    </a:p>
                  </a:txBody>
                  <a:tcPr/>
                </a:tc>
                <a:extLst>
                  <a:ext uri="{0D108BD9-81ED-4DB2-BD59-A6C34878D82A}">
                    <a16:rowId xmlns:a16="http://schemas.microsoft.com/office/drawing/2014/main" val="10000"/>
                  </a:ext>
                </a:extLst>
              </a:tr>
              <a:tr h="462280">
                <a:tc rowSpan="2">
                  <a:txBody>
                    <a:bodyPr/>
                    <a:lstStyle/>
                    <a:p>
                      <a:pPr>
                        <a:buNone/>
                      </a:pPr>
                      <a:r>
                        <a:rPr lang="zh-CN" altLang="en-US"/>
                        <a:t>项目准备阶段</a:t>
                      </a:r>
                    </a:p>
                  </a:txBody>
                  <a:tcPr/>
                </a:tc>
                <a:tc>
                  <a:txBody>
                    <a:bodyPr/>
                    <a:lstStyle/>
                    <a:p>
                      <a:pPr>
                        <a:buNone/>
                      </a:pPr>
                      <a:r>
                        <a:rPr lang="zh-CN" altLang="en-US"/>
                        <a:t>成立小组</a:t>
                      </a:r>
                    </a:p>
                  </a:txBody>
                  <a:tcPr/>
                </a:tc>
                <a:tc rowSpan="2">
                  <a:txBody>
                    <a:bodyPr/>
                    <a:lstStyle/>
                    <a:p>
                      <a:pPr>
                        <a:buNone/>
                      </a:pPr>
                      <a:endParaRPr lang="zh-CN" altLang="en-US"/>
                    </a:p>
                  </a:txBody>
                  <a:tcPr/>
                </a:tc>
                <a:tc rowSpan="2">
                  <a:txBody>
                    <a:bodyPr/>
                    <a:lstStyle/>
                    <a:p>
                      <a:pPr>
                        <a:buNone/>
                      </a:pPr>
                      <a:endParaRPr lang="zh-CN" altLang="en-US"/>
                    </a:p>
                  </a:txBody>
                  <a:tcPr/>
                </a:tc>
                <a:tc rowSpan="2">
                  <a:txBody>
                    <a:bodyPr/>
                    <a:lstStyle/>
                    <a:p>
                      <a:pPr>
                        <a:buNone/>
                      </a:pPr>
                      <a:endParaRPr lang="zh-CN" altLang="en-US"/>
                    </a:p>
                  </a:txBody>
                  <a:tcPr/>
                </a:tc>
                <a:extLst>
                  <a:ext uri="{0D108BD9-81ED-4DB2-BD59-A6C34878D82A}">
                    <a16:rowId xmlns:a16="http://schemas.microsoft.com/office/drawing/2014/main" val="10001"/>
                  </a:ext>
                </a:extLst>
              </a:tr>
              <a:tr h="461645">
                <a:tc vMerge="1">
                  <a:txBody>
                    <a:bodyPr/>
                    <a:lstStyle/>
                    <a:p>
                      <a:endParaRPr lang="zh-CN"/>
                    </a:p>
                  </a:txBody>
                  <a:tcPr/>
                </a:tc>
                <a:tc>
                  <a:txBody>
                    <a:bodyPr/>
                    <a:lstStyle/>
                    <a:p>
                      <a:pPr>
                        <a:buNone/>
                      </a:pPr>
                      <a:r>
                        <a:rPr lang="zh-CN" altLang="en-US"/>
                        <a:t>项目确定</a:t>
                      </a:r>
                    </a:p>
                  </a:txBody>
                  <a:tcPr/>
                </a:tc>
                <a:tc vMerge="1">
                  <a:txBody>
                    <a:bodyPr/>
                    <a:lstStyle/>
                    <a:p>
                      <a:endParaRPr lang="zh-CN"/>
                    </a:p>
                  </a:txBody>
                  <a:tcPr/>
                </a:tc>
                <a:tc vMerge="1">
                  <a:txBody>
                    <a:bodyPr/>
                    <a:lstStyle/>
                    <a:p>
                      <a:endParaRPr lang="zh-CN"/>
                    </a:p>
                  </a:txBody>
                  <a:tcPr/>
                </a:tc>
                <a:tc vMerge="1">
                  <a:txBody>
                    <a:bodyPr/>
                    <a:lstStyle/>
                    <a:p>
                      <a:endParaRPr lang="zh-CN"/>
                    </a:p>
                  </a:txBody>
                  <a:tcPr/>
                </a:tc>
                <a:extLst>
                  <a:ext uri="{0D108BD9-81ED-4DB2-BD59-A6C34878D82A}">
                    <a16:rowId xmlns:a16="http://schemas.microsoft.com/office/drawing/2014/main" val="10002"/>
                  </a:ext>
                </a:extLst>
              </a:tr>
              <a:tr h="909320">
                <a:tc>
                  <a:txBody>
                    <a:bodyPr/>
                    <a:lstStyle/>
                    <a:p>
                      <a:pPr>
                        <a:buNone/>
                      </a:pPr>
                      <a:r>
                        <a:rPr lang="zh-CN" altLang="en-US"/>
                        <a:t>项目计划</a:t>
                      </a:r>
                    </a:p>
                  </a:txBody>
                  <a:tcPr/>
                </a:tc>
                <a:tc>
                  <a:txBody>
                    <a:bodyPr/>
                    <a:lstStyle/>
                    <a:p>
                      <a:pPr>
                        <a:buNone/>
                      </a:pPr>
                      <a:r>
                        <a:rPr lang="zh-CN" altLang="en-US"/>
                        <a:t>项目计划编写</a:t>
                      </a:r>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extLst>
                  <a:ext uri="{0D108BD9-81ED-4DB2-BD59-A6C34878D82A}">
                    <a16:rowId xmlns:a16="http://schemas.microsoft.com/office/drawing/2014/main" val="10003"/>
                  </a:ext>
                </a:extLst>
              </a:tr>
              <a:tr h="907415">
                <a:tc>
                  <a:txBody>
                    <a:bodyPr/>
                    <a:lstStyle/>
                    <a:p>
                      <a:pPr>
                        <a:buNone/>
                      </a:pPr>
                      <a:r>
                        <a:rPr lang="zh-CN" altLang="en-US"/>
                        <a:t>可行性分析</a:t>
                      </a:r>
                    </a:p>
                  </a:txBody>
                  <a:tcPr/>
                </a:tc>
                <a:tc>
                  <a:txBody>
                    <a:bodyPr/>
                    <a:lstStyle/>
                    <a:p>
                      <a:pPr>
                        <a:buNone/>
                      </a:pPr>
                      <a:r>
                        <a:rPr lang="zh-CN" altLang="en-US"/>
                        <a:t>项目可行性分析报告编写</a:t>
                      </a:r>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extLst>
                  <a:ext uri="{0D108BD9-81ED-4DB2-BD59-A6C34878D82A}">
                    <a16:rowId xmlns:a16="http://schemas.microsoft.com/office/drawing/2014/main" val="10004"/>
                  </a:ext>
                </a:extLst>
              </a:tr>
              <a:tr h="462915">
                <a:tc rowSpan="2">
                  <a:txBody>
                    <a:bodyPr/>
                    <a:lstStyle/>
                    <a:p>
                      <a:pPr>
                        <a:buNone/>
                      </a:pPr>
                      <a:r>
                        <a:rPr lang="zh-CN" altLang="en-US"/>
                        <a:t>项目需求分析</a:t>
                      </a:r>
                    </a:p>
                  </a:txBody>
                  <a:tcPr/>
                </a:tc>
                <a:tc>
                  <a:txBody>
                    <a:bodyPr/>
                    <a:lstStyle/>
                    <a:p>
                      <a:pPr>
                        <a:buNone/>
                      </a:pPr>
                      <a:r>
                        <a:rPr lang="zh-CN" altLang="en-US"/>
                        <a:t>项目需求分析</a:t>
                      </a:r>
                    </a:p>
                  </a:txBody>
                  <a:tcPr/>
                </a:tc>
                <a:tc rowSpan="2">
                  <a:txBody>
                    <a:bodyPr/>
                    <a:lstStyle/>
                    <a:p>
                      <a:pPr>
                        <a:buNone/>
                      </a:pPr>
                      <a:endParaRPr lang="zh-CN" altLang="en-US"/>
                    </a:p>
                  </a:txBody>
                  <a:tcPr/>
                </a:tc>
                <a:tc rowSpan="2">
                  <a:txBody>
                    <a:bodyPr/>
                    <a:lstStyle/>
                    <a:p>
                      <a:pPr>
                        <a:buNone/>
                      </a:pPr>
                      <a:endParaRPr lang="zh-CN" altLang="en-US"/>
                    </a:p>
                  </a:txBody>
                  <a:tcPr/>
                </a:tc>
                <a:tc rowSpan="2">
                  <a:txBody>
                    <a:bodyPr/>
                    <a:lstStyle/>
                    <a:p>
                      <a:pPr>
                        <a:buNone/>
                      </a:pPr>
                      <a:endParaRPr lang="zh-CN" altLang="en-US"/>
                    </a:p>
                  </a:txBody>
                  <a:tcPr/>
                </a:tc>
                <a:extLst>
                  <a:ext uri="{0D108BD9-81ED-4DB2-BD59-A6C34878D82A}">
                    <a16:rowId xmlns:a16="http://schemas.microsoft.com/office/drawing/2014/main" val="10005"/>
                  </a:ext>
                </a:extLst>
              </a:tr>
              <a:tr h="461645">
                <a:tc vMerge="1">
                  <a:txBody>
                    <a:bodyPr/>
                    <a:lstStyle/>
                    <a:p>
                      <a:endParaRPr lang="zh-CN"/>
                    </a:p>
                  </a:txBody>
                  <a:tcPr/>
                </a:tc>
                <a:tc>
                  <a:txBody>
                    <a:bodyPr/>
                    <a:lstStyle/>
                    <a:p>
                      <a:pPr>
                        <a:buNone/>
                      </a:pPr>
                      <a:r>
                        <a:rPr lang="zh-CN" altLang="en-US"/>
                        <a:t>项目需求分析报告</a:t>
                      </a:r>
                    </a:p>
                  </a:txBody>
                  <a:tcPr/>
                </a:tc>
                <a:tc vMerge="1">
                  <a:txBody>
                    <a:bodyPr/>
                    <a:lstStyle/>
                    <a:p>
                      <a:endParaRPr lang="zh-CN"/>
                    </a:p>
                  </a:txBody>
                  <a:tcPr/>
                </a:tc>
                <a:tc vMerge="1">
                  <a:txBody>
                    <a:bodyPr/>
                    <a:lstStyle/>
                    <a:p>
                      <a:endParaRPr lang="zh-CN"/>
                    </a:p>
                  </a:txBody>
                  <a:tcPr/>
                </a:tc>
                <a:tc vMerge="1">
                  <a:txBody>
                    <a:bodyPr/>
                    <a:lstStyle/>
                    <a:p>
                      <a:endParaRPr lang="zh-CN"/>
                    </a:p>
                  </a:txBody>
                  <a:tcPr/>
                </a:tc>
                <a:extLst>
                  <a:ext uri="{0D108BD9-81ED-4DB2-BD59-A6C34878D82A}">
                    <a16:rowId xmlns:a16="http://schemas.microsoft.com/office/drawing/2014/main" val="10006"/>
                  </a:ext>
                </a:extLst>
              </a:tr>
              <a:tr h="462915">
                <a:tc rowSpan="2">
                  <a:txBody>
                    <a:bodyPr/>
                    <a:lstStyle/>
                    <a:p>
                      <a:pPr>
                        <a:buNone/>
                      </a:pPr>
                      <a:r>
                        <a:rPr lang="zh-CN" altLang="en-US"/>
                        <a:t>项目设计</a:t>
                      </a:r>
                    </a:p>
                  </a:txBody>
                  <a:tcPr/>
                </a:tc>
                <a:tc>
                  <a:txBody>
                    <a:bodyPr/>
                    <a:lstStyle/>
                    <a:p>
                      <a:pPr>
                        <a:buNone/>
                      </a:pPr>
                      <a:r>
                        <a:rPr lang="zh-CN" altLang="en-US"/>
                        <a:t>项目总体设计</a:t>
                      </a:r>
                    </a:p>
                  </a:txBody>
                  <a:tcPr/>
                </a:tc>
                <a:tc rowSpan="2">
                  <a:txBody>
                    <a:bodyPr/>
                    <a:lstStyle/>
                    <a:p>
                      <a:pPr>
                        <a:buNone/>
                      </a:pPr>
                      <a:endParaRPr lang="zh-CN" altLang="en-US"/>
                    </a:p>
                  </a:txBody>
                  <a:tcPr/>
                </a:tc>
                <a:tc rowSpan="2">
                  <a:txBody>
                    <a:bodyPr/>
                    <a:lstStyle/>
                    <a:p>
                      <a:pPr>
                        <a:buNone/>
                      </a:pPr>
                      <a:endParaRPr lang="zh-CN" altLang="en-US"/>
                    </a:p>
                  </a:txBody>
                  <a:tcPr/>
                </a:tc>
                <a:tc rowSpan="2">
                  <a:txBody>
                    <a:bodyPr/>
                    <a:lstStyle/>
                    <a:p>
                      <a:pPr>
                        <a:buNone/>
                      </a:pPr>
                      <a:endParaRPr lang="zh-CN" altLang="en-US"/>
                    </a:p>
                  </a:txBody>
                  <a:tcPr/>
                </a:tc>
                <a:extLst>
                  <a:ext uri="{0D108BD9-81ED-4DB2-BD59-A6C34878D82A}">
                    <a16:rowId xmlns:a16="http://schemas.microsoft.com/office/drawing/2014/main" val="10007"/>
                  </a:ext>
                </a:extLst>
              </a:tr>
              <a:tr h="461645">
                <a:tc vMerge="1">
                  <a:txBody>
                    <a:bodyPr/>
                    <a:lstStyle/>
                    <a:p>
                      <a:endParaRPr lang="zh-CN"/>
                    </a:p>
                  </a:txBody>
                  <a:tcPr/>
                </a:tc>
                <a:tc>
                  <a:txBody>
                    <a:bodyPr/>
                    <a:lstStyle/>
                    <a:p>
                      <a:pPr>
                        <a:buNone/>
                      </a:pPr>
                      <a:r>
                        <a:rPr lang="zh-CN" altLang="en-US"/>
                        <a:t>项目详细设计</a:t>
                      </a:r>
                    </a:p>
                  </a:txBody>
                  <a:tcPr/>
                </a:tc>
                <a:tc vMerge="1">
                  <a:txBody>
                    <a:bodyPr/>
                    <a:lstStyle/>
                    <a:p>
                      <a:endParaRPr lang="zh-CN"/>
                    </a:p>
                  </a:txBody>
                  <a:tcPr/>
                </a:tc>
                <a:tc vMerge="1">
                  <a:txBody>
                    <a:bodyPr/>
                    <a:lstStyle/>
                    <a:p>
                      <a:endParaRPr lang="zh-CN"/>
                    </a:p>
                  </a:txBody>
                  <a:tcPr/>
                </a:tc>
                <a:tc vMerge="1">
                  <a:txBody>
                    <a:bodyPr/>
                    <a:lstStyle/>
                    <a:p>
                      <a:endParaRPr lang="zh-CN"/>
                    </a:p>
                  </a:txBody>
                  <a:tcPr/>
                </a:tc>
                <a:extLst>
                  <a:ext uri="{0D108BD9-81ED-4DB2-BD59-A6C34878D82A}">
                    <a16:rowId xmlns:a16="http://schemas.microsoft.com/office/drawing/2014/main" val="10008"/>
                  </a:ext>
                </a:extLst>
              </a:tr>
              <a:tr h="462280">
                <a:tc rowSpan="2">
                  <a:txBody>
                    <a:bodyPr/>
                    <a:lstStyle/>
                    <a:p>
                      <a:pPr>
                        <a:buNone/>
                      </a:pPr>
                      <a:r>
                        <a:rPr lang="zh-CN" altLang="en-US"/>
                        <a:t>实现阶段</a:t>
                      </a:r>
                    </a:p>
                  </a:txBody>
                  <a:tcPr/>
                </a:tc>
                <a:tc>
                  <a:txBody>
                    <a:bodyPr/>
                    <a:lstStyle/>
                    <a:p>
                      <a:pPr>
                        <a:buNone/>
                      </a:pPr>
                      <a:r>
                        <a:rPr lang="zh-CN" altLang="en-US"/>
                        <a:t>小程序实现</a:t>
                      </a:r>
                    </a:p>
                  </a:txBody>
                  <a:tcPr/>
                </a:tc>
                <a:tc rowSpan="2">
                  <a:txBody>
                    <a:bodyPr/>
                    <a:lstStyle/>
                    <a:p>
                      <a:pPr>
                        <a:buNone/>
                      </a:pPr>
                      <a:endParaRPr lang="zh-CN" altLang="en-US"/>
                    </a:p>
                  </a:txBody>
                  <a:tcPr/>
                </a:tc>
                <a:tc rowSpan="2">
                  <a:txBody>
                    <a:bodyPr/>
                    <a:lstStyle/>
                    <a:p>
                      <a:pPr>
                        <a:buNone/>
                      </a:pPr>
                      <a:endParaRPr lang="zh-CN" altLang="en-US"/>
                    </a:p>
                  </a:txBody>
                  <a:tcPr/>
                </a:tc>
                <a:tc rowSpan="2">
                  <a:txBody>
                    <a:bodyPr/>
                    <a:lstStyle/>
                    <a:p>
                      <a:pPr>
                        <a:buNone/>
                      </a:pPr>
                      <a:endParaRPr lang="zh-CN" altLang="en-US"/>
                    </a:p>
                  </a:txBody>
                  <a:tcPr/>
                </a:tc>
                <a:extLst>
                  <a:ext uri="{0D108BD9-81ED-4DB2-BD59-A6C34878D82A}">
                    <a16:rowId xmlns:a16="http://schemas.microsoft.com/office/drawing/2014/main" val="10009"/>
                  </a:ext>
                </a:extLst>
              </a:tr>
              <a:tr h="461645">
                <a:tc vMerge="1">
                  <a:txBody>
                    <a:bodyPr/>
                    <a:lstStyle/>
                    <a:p>
                      <a:endParaRPr lang="zh-CN"/>
                    </a:p>
                  </a:txBody>
                  <a:tcPr/>
                </a:tc>
                <a:tc>
                  <a:txBody>
                    <a:bodyPr/>
                    <a:lstStyle/>
                    <a:p>
                      <a:pPr>
                        <a:buNone/>
                      </a:pPr>
                      <a:r>
                        <a:rPr lang="zh-CN" altLang="en-US"/>
                        <a:t>测试计划</a:t>
                      </a:r>
                    </a:p>
                  </a:txBody>
                  <a:tcPr/>
                </a:tc>
                <a:tc vMerge="1">
                  <a:txBody>
                    <a:bodyPr/>
                    <a:lstStyle/>
                    <a:p>
                      <a:endParaRPr lang="zh-CN"/>
                    </a:p>
                  </a:txBody>
                  <a:tcPr/>
                </a:tc>
                <a:tc vMerge="1">
                  <a:txBody>
                    <a:bodyPr/>
                    <a:lstStyle/>
                    <a:p>
                      <a:endParaRPr lang="zh-CN"/>
                    </a:p>
                  </a:txBody>
                  <a:tcPr/>
                </a:tc>
                <a:tc vMerge="1">
                  <a:txBody>
                    <a:bodyPr/>
                    <a:lstStyle/>
                    <a:p>
                      <a:endParaRPr lang="zh-CN"/>
                    </a:p>
                  </a:txBody>
                  <a:tcPr/>
                </a:tc>
                <a:extLst>
                  <a:ext uri="{0D108BD9-81ED-4DB2-BD59-A6C34878D82A}">
                    <a16:rowId xmlns:a16="http://schemas.microsoft.com/office/drawing/2014/main" val="10010"/>
                  </a:ext>
                </a:extLst>
              </a:tr>
            </a:tbl>
          </a:graphicData>
        </a:graphic>
      </p:graphicFrame>
    </p:spTree>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0"/>
            <a:ext cx="27709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11914910" y="0"/>
            <a:ext cx="27709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526415" y="159385"/>
            <a:ext cx="2982595" cy="706755"/>
          </a:xfrm>
          <a:prstGeom prst="rect">
            <a:avLst/>
          </a:prstGeom>
          <a:noFill/>
        </p:spPr>
        <p:txBody>
          <a:bodyPr wrap="square" rtlCol="0">
            <a:spAutoFit/>
          </a:bodyPr>
          <a:lstStyle/>
          <a:p>
            <a:r>
              <a:rPr lang="zh-CN" altLang="en-US" sz="4000">
                <a:solidFill>
                  <a:srgbClr val="4472C4"/>
                </a:solidFill>
                <a:latin typeface="微软雅黑" panose="020B0503020204020204" charset="-122"/>
                <a:ea typeface="微软雅黑" panose="020B0503020204020204" charset="-122"/>
              </a:rPr>
              <a:t>项目甘特图</a:t>
            </a:r>
          </a:p>
        </p:txBody>
      </p:sp>
      <p:pic>
        <p:nvPicPr>
          <p:cNvPr id="5" name="图片 4"/>
          <p:cNvPicPr>
            <a:picLocks noChangeAspect="1"/>
          </p:cNvPicPr>
          <p:nvPr/>
        </p:nvPicPr>
        <p:blipFill>
          <a:blip r:embed="rId2"/>
          <a:stretch>
            <a:fillRect/>
          </a:stretch>
        </p:blipFill>
        <p:spPr>
          <a:xfrm>
            <a:off x="526415" y="1457325"/>
            <a:ext cx="11267440" cy="4549140"/>
          </a:xfrm>
          <a:prstGeom prst="rect">
            <a:avLst/>
          </a:prstGeom>
        </p:spPr>
      </p:pic>
    </p:spTree>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1914910" y="1"/>
            <a:ext cx="277090" cy="6858000"/>
          </a:xfrm>
          <a:prstGeom prst="rect">
            <a:avLst/>
          </a:prstGeom>
          <a:gradFill>
            <a:gsLst>
              <a:gs pos="0">
                <a:schemeClr val="accent1"/>
              </a:gs>
              <a:gs pos="100000">
                <a:schemeClr val="accent2"/>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4850555" y="1865308"/>
            <a:ext cx="2837180" cy="706755"/>
          </a:xfrm>
          <a:prstGeom prst="rect">
            <a:avLst/>
          </a:prstGeom>
          <a:noFill/>
        </p:spPr>
        <p:txBody>
          <a:bodyPr wrap="none" rtlCol="0">
            <a:spAutoFit/>
          </a:bodyPr>
          <a:lstStyle/>
          <a:p>
            <a:r>
              <a:rPr lang="en-US" altLang="zh-CN" sz="4000" b="1" dirty="0">
                <a:gradFill>
                  <a:gsLst>
                    <a:gs pos="0">
                      <a:schemeClr val="accent2"/>
                    </a:gs>
                    <a:gs pos="100000">
                      <a:schemeClr val="accent1"/>
                    </a:gs>
                  </a:gsLst>
                  <a:path path="circle">
                    <a:fillToRect l="100000" t="100000"/>
                  </a:path>
                </a:gradFill>
                <a:latin typeface="微软雅黑" panose="020B0503020204020204" charset="-122"/>
                <a:ea typeface="微软雅黑" panose="020B0503020204020204" charset="-122"/>
              </a:rPr>
              <a:t>Part Three</a:t>
            </a:r>
          </a:p>
        </p:txBody>
      </p:sp>
      <p:sp>
        <p:nvSpPr>
          <p:cNvPr id="4" name="矩形 3"/>
          <p:cNvSpPr/>
          <p:nvPr/>
        </p:nvSpPr>
        <p:spPr>
          <a:xfrm>
            <a:off x="2228480" y="2743201"/>
            <a:ext cx="7696939" cy="1802167"/>
          </a:xfrm>
          <a:prstGeom prst="rect">
            <a:avLst/>
          </a:prstGeom>
          <a:solidFill>
            <a:schemeClr val="accent1"/>
          </a:solidFill>
          <a:ln>
            <a:noFill/>
          </a:ln>
          <a:effectLst>
            <a:outerShdw blurRad="50800" dist="38100" dir="5400000" algn="t" rotWithShape="0">
              <a:schemeClr val="bg1">
                <a:lumMod val="75000"/>
                <a:alpha val="40000"/>
              </a:scheme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sz="8000" b="1" dirty="0">
                <a:latin typeface="微软雅黑" panose="020B0503020204020204" charset="-122"/>
                <a:ea typeface="微软雅黑" panose="020B0503020204020204" charset="-122"/>
              </a:rPr>
              <a:t>可行性分析</a:t>
            </a:r>
          </a:p>
        </p:txBody>
      </p:sp>
      <p:sp>
        <p:nvSpPr>
          <p:cNvPr id="6" name="矩形 5"/>
          <p:cNvSpPr/>
          <p:nvPr/>
        </p:nvSpPr>
        <p:spPr>
          <a:xfrm>
            <a:off x="-10394" y="0"/>
            <a:ext cx="27709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rot="5400000">
            <a:off x="5952258" y="-5685562"/>
            <a:ext cx="277090" cy="11648214"/>
          </a:xfrm>
          <a:prstGeom prst="rect">
            <a:avLst/>
          </a:prstGeom>
          <a:gradFill>
            <a:gsLst>
              <a:gs pos="0">
                <a:schemeClr val="accent1"/>
              </a:gs>
              <a:gs pos="100000">
                <a:schemeClr val="accent2"/>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0"/>
            <a:ext cx="27709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11914910" y="0"/>
            <a:ext cx="27709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526415" y="159385"/>
            <a:ext cx="2874645" cy="706755"/>
          </a:xfrm>
          <a:prstGeom prst="rect">
            <a:avLst/>
          </a:prstGeom>
          <a:noFill/>
        </p:spPr>
        <p:txBody>
          <a:bodyPr wrap="square" rtlCol="0">
            <a:spAutoFit/>
          </a:bodyPr>
          <a:lstStyle/>
          <a:p>
            <a:r>
              <a:rPr lang="zh-CN" altLang="en-US" sz="4000">
                <a:solidFill>
                  <a:srgbClr val="4472C4"/>
                </a:solidFill>
                <a:latin typeface="微软雅黑" panose="020B0503020204020204" charset="-122"/>
                <a:ea typeface="微软雅黑" panose="020B0503020204020204" charset="-122"/>
              </a:rPr>
              <a:t>可行性分析</a:t>
            </a:r>
          </a:p>
        </p:txBody>
      </p:sp>
      <p:sp>
        <p:nvSpPr>
          <p:cNvPr id="5" name="左大括号 4"/>
          <p:cNvSpPr/>
          <p:nvPr/>
        </p:nvSpPr>
        <p:spPr>
          <a:xfrm>
            <a:off x="2689225" y="1672590"/>
            <a:ext cx="464185" cy="338772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 name="文本框 5"/>
          <p:cNvSpPr txBox="1"/>
          <p:nvPr/>
        </p:nvSpPr>
        <p:spPr>
          <a:xfrm>
            <a:off x="3778250" y="1478915"/>
            <a:ext cx="1936115" cy="491490"/>
          </a:xfrm>
          <a:prstGeom prst="rect">
            <a:avLst/>
          </a:prstGeom>
          <a:noFill/>
        </p:spPr>
        <p:txBody>
          <a:bodyPr wrap="square" rtlCol="0">
            <a:spAutoFit/>
          </a:bodyPr>
          <a:lstStyle/>
          <a:p>
            <a:r>
              <a:rPr lang="zh-CN" altLang="en-US" sz="2600"/>
              <a:t>技术可行性</a:t>
            </a:r>
          </a:p>
        </p:txBody>
      </p:sp>
      <p:sp>
        <p:nvSpPr>
          <p:cNvPr id="7" name="文本框 6"/>
          <p:cNvSpPr txBox="1"/>
          <p:nvPr/>
        </p:nvSpPr>
        <p:spPr>
          <a:xfrm>
            <a:off x="7124700" y="1478915"/>
            <a:ext cx="1879600" cy="491490"/>
          </a:xfrm>
          <a:prstGeom prst="rect">
            <a:avLst/>
          </a:prstGeom>
          <a:noFill/>
        </p:spPr>
        <p:txBody>
          <a:bodyPr wrap="square" rtlCol="0">
            <a:spAutoFit/>
          </a:bodyPr>
          <a:lstStyle/>
          <a:p>
            <a:r>
              <a:rPr lang="zh-CN" altLang="en-US" sz="2600"/>
              <a:t>经济可行性</a:t>
            </a:r>
          </a:p>
        </p:txBody>
      </p:sp>
      <p:sp>
        <p:nvSpPr>
          <p:cNvPr id="8" name="文本框 7"/>
          <p:cNvSpPr txBox="1"/>
          <p:nvPr/>
        </p:nvSpPr>
        <p:spPr>
          <a:xfrm>
            <a:off x="7124700" y="3121025"/>
            <a:ext cx="2021205" cy="491490"/>
          </a:xfrm>
          <a:prstGeom prst="rect">
            <a:avLst/>
          </a:prstGeom>
          <a:noFill/>
        </p:spPr>
        <p:txBody>
          <a:bodyPr wrap="square" rtlCol="0">
            <a:spAutoFit/>
          </a:bodyPr>
          <a:lstStyle/>
          <a:p>
            <a:r>
              <a:rPr lang="zh-CN" altLang="en-US" sz="2600"/>
              <a:t>法律可行性</a:t>
            </a:r>
          </a:p>
        </p:txBody>
      </p:sp>
      <p:sp>
        <p:nvSpPr>
          <p:cNvPr id="9" name="文本框 8"/>
          <p:cNvSpPr txBox="1"/>
          <p:nvPr/>
        </p:nvSpPr>
        <p:spPr>
          <a:xfrm>
            <a:off x="3778250" y="4639945"/>
            <a:ext cx="2051685" cy="491490"/>
          </a:xfrm>
          <a:prstGeom prst="rect">
            <a:avLst/>
          </a:prstGeom>
          <a:noFill/>
        </p:spPr>
        <p:txBody>
          <a:bodyPr wrap="square" rtlCol="0">
            <a:spAutoFit/>
          </a:bodyPr>
          <a:lstStyle/>
          <a:p>
            <a:r>
              <a:rPr lang="zh-CN" altLang="en-US" sz="2600"/>
              <a:t>社会可行性</a:t>
            </a:r>
          </a:p>
        </p:txBody>
      </p:sp>
      <p:sp>
        <p:nvSpPr>
          <p:cNvPr id="10" name="文本框 9"/>
          <p:cNvSpPr txBox="1"/>
          <p:nvPr/>
        </p:nvSpPr>
        <p:spPr>
          <a:xfrm>
            <a:off x="3773170" y="3120390"/>
            <a:ext cx="1941195" cy="491490"/>
          </a:xfrm>
          <a:prstGeom prst="rect">
            <a:avLst/>
          </a:prstGeom>
          <a:noFill/>
        </p:spPr>
        <p:txBody>
          <a:bodyPr wrap="square" rtlCol="0">
            <a:spAutoFit/>
          </a:bodyPr>
          <a:lstStyle/>
          <a:p>
            <a:r>
              <a:rPr lang="zh-CN" altLang="en-US" sz="2600"/>
              <a:t>操作可行性</a:t>
            </a:r>
          </a:p>
        </p:txBody>
      </p:sp>
    </p:spTree>
  </p:cSld>
  <p:clrMapOvr>
    <a:masterClrMapping/>
  </p:clrMapOvr>
  <p:transition spd="slow">
    <p:push dir="u"/>
  </p:transition>
</p:sld>
</file>

<file path=ppt/tags/tag1.xml><?xml version="1.0" encoding="utf-8"?>
<p:tagLst xmlns:a="http://schemas.openxmlformats.org/drawingml/2006/main" xmlns:r="http://schemas.openxmlformats.org/officeDocument/2006/relationships" xmlns:p="http://schemas.openxmlformats.org/presentationml/2006/main">
  <p:tag name="PA" val="v4.1.3"/>
</p:tagLst>
</file>

<file path=ppt/tags/tag2.xml><?xml version="1.0" encoding="utf-8"?>
<p:tagLst xmlns:a="http://schemas.openxmlformats.org/drawingml/2006/main" xmlns:r="http://schemas.openxmlformats.org/officeDocument/2006/relationships" xmlns:p="http://schemas.openxmlformats.org/presentationml/2006/main">
  <p:tag name="PA" val="v4.1.3"/>
</p:tagLst>
</file>

<file path=ppt/tags/tag3.xml><?xml version="1.0" encoding="utf-8"?>
<p:tagLst xmlns:a="http://schemas.openxmlformats.org/drawingml/2006/main" xmlns:r="http://schemas.openxmlformats.org/officeDocument/2006/relationships" xmlns:p="http://schemas.openxmlformats.org/presentationml/2006/main">
  <p:tag name="PA" val="v4.1.3"/>
</p:tagLst>
</file>

<file path=ppt/tags/tag4.xml><?xml version="1.0" encoding="utf-8"?>
<p:tagLst xmlns:a="http://schemas.openxmlformats.org/drawingml/2006/main" xmlns:r="http://schemas.openxmlformats.org/officeDocument/2006/relationships" xmlns:p="http://schemas.openxmlformats.org/presentationml/2006/main">
  <p:tag name="PA" val="v4.1.3"/>
</p:tagLst>
</file>

<file path=ppt/tags/tag5.xml><?xml version="1.0" encoding="utf-8"?>
<p:tagLst xmlns:a="http://schemas.openxmlformats.org/drawingml/2006/main" xmlns:r="http://schemas.openxmlformats.org/officeDocument/2006/relationships" xmlns:p="http://schemas.openxmlformats.org/presentationml/2006/main">
  <p:tag name="KSO_WM_UNIT_TABLE_BEAUTIFY" val="smartTable{456bbc38-ebff-43a2-944f-9a569d5d3b1a}"/>
  <p:tag name="TABLE_ENDDRAG_ORIGIN_RECT" val="886*472"/>
  <p:tag name="TABLE_ENDDRAG_RECT" val="44*63*886*472"/>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240</TotalTime>
  <Words>2509</Words>
  <Application>Microsoft Office PowerPoint</Application>
  <PresentationFormat>宽屏</PresentationFormat>
  <Paragraphs>212</Paragraphs>
  <Slides>43</Slides>
  <Notes>0</Notes>
  <HiddenSlides>0</HiddenSlides>
  <MMClips>0</MMClips>
  <ScaleCrop>false</ScaleCrop>
  <HeadingPairs>
    <vt:vector size="6" baseType="variant">
      <vt:variant>
        <vt:lpstr>已用的字体</vt:lpstr>
      </vt:variant>
      <vt:variant>
        <vt:i4>6</vt:i4>
      </vt:variant>
      <vt:variant>
        <vt:lpstr>主题</vt:lpstr>
      </vt:variant>
      <vt:variant>
        <vt:i4>2</vt:i4>
      </vt:variant>
      <vt:variant>
        <vt:lpstr>幻灯片标题</vt:lpstr>
      </vt:variant>
      <vt:variant>
        <vt:i4>43</vt:i4>
      </vt:variant>
    </vt:vector>
  </HeadingPairs>
  <TitlesOfParts>
    <vt:vector size="51" baseType="lpstr">
      <vt:lpstr>等线</vt:lpstr>
      <vt:lpstr>等线 Light</vt:lpstr>
      <vt:lpstr>微软雅黑</vt:lpstr>
      <vt:lpstr>Arial</vt:lpstr>
      <vt:lpstr>Calibri</vt:lpstr>
      <vt:lpstr>Century Gothic</vt:lpstr>
      <vt:lpstr>Office 主题​​</vt:lpstr>
      <vt:lpstr>1_Office 主题​​</vt:lpstr>
      <vt:lpstr>《专注包子》</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谢 子文</dc:creator>
  <cp:lastModifiedBy>谢 子文</cp:lastModifiedBy>
  <cp:revision>36</cp:revision>
  <dcterms:created xsi:type="dcterms:W3CDTF">2021-01-04T03:47:00Z</dcterms:created>
  <dcterms:modified xsi:type="dcterms:W3CDTF">2021-01-20T16:58:34Z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2052-11.1.0.10228</vt:lpwstr>
  </property>
</Properties>
</file>