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69" r:id="rId2"/>
  </p:sldMasterIdLst>
  <p:notesMasterIdLst>
    <p:notesMasterId r:id="rId28"/>
  </p:notesMasterIdLst>
  <p:sldIdLst>
    <p:sldId id="286" r:id="rId3"/>
    <p:sldId id="1009" r:id="rId4"/>
    <p:sldId id="1011" r:id="rId5"/>
    <p:sldId id="979" r:id="rId6"/>
    <p:sldId id="272" r:id="rId7"/>
    <p:sldId id="1012" r:id="rId8"/>
    <p:sldId id="283" r:id="rId9"/>
    <p:sldId id="984" r:id="rId10"/>
    <p:sldId id="284" r:id="rId11"/>
    <p:sldId id="1014" r:id="rId12"/>
    <p:sldId id="1013" r:id="rId13"/>
    <p:sldId id="985" r:id="rId14"/>
    <p:sldId id="275" r:id="rId15"/>
    <p:sldId id="273" r:id="rId16"/>
    <p:sldId id="277" r:id="rId17"/>
    <p:sldId id="1015" r:id="rId18"/>
    <p:sldId id="278" r:id="rId19"/>
    <p:sldId id="1016" r:id="rId20"/>
    <p:sldId id="280" r:id="rId21"/>
    <p:sldId id="987" r:id="rId22"/>
    <p:sldId id="1017" r:id="rId23"/>
    <p:sldId id="268" r:id="rId24"/>
    <p:sldId id="1018" r:id="rId25"/>
    <p:sldId id="276" r:id="rId26"/>
    <p:sldId id="101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270" autoAdjust="0"/>
  </p:normalViewPr>
  <p:slideViewPr>
    <p:cSldViewPr>
      <p:cViewPr varScale="1">
        <p:scale>
          <a:sx n="68" d="100"/>
          <a:sy n="68" d="100"/>
        </p:scale>
        <p:origin x="92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D4A09-7645-4837-A517-B1D10B8F7C0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1CD83E-FBFF-47CF-ADE0-593CACB800EE}">
      <dgm:prSet custT="1"/>
      <dgm:spPr>
        <a:ln>
          <a:noFill/>
        </a:ln>
      </dgm:spPr>
      <dgm:t>
        <a:bodyPr/>
        <a:lstStyle/>
        <a:p>
          <a:r>
            <a:rPr lang="zh-CN" altLang="en-US" sz="2400" b="1" dirty="0">
              <a:solidFill>
                <a:schemeClr val="accent2"/>
              </a:solidFill>
            </a:rPr>
            <a:t>经济可行性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FC9953E-990A-46E6-929A-E31780EC4452}" type="sib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FD06D2BE-4A8B-473F-9151-1DF5809DDC20}" type="par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9B53D362-BF3C-4F6F-9132-476044409E9A}" type="pres">
      <dgm:prSet presAssocID="{908D4A09-7645-4837-A517-B1D10B8F7C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4BEBB6-F14A-48B8-AC6F-6510E8888FB0}" type="pres">
      <dgm:prSet presAssocID="{3B1CD83E-FBFF-47CF-ADE0-593CACB800EE}" presName="horFlow" presStyleCnt="0"/>
      <dgm:spPr/>
    </dgm:pt>
    <dgm:pt modelId="{64CF8380-7959-42B2-96F9-7CB40B42CAD7}" type="pres">
      <dgm:prSet presAssocID="{3B1CD83E-FBFF-47CF-ADE0-593CACB800EE}" presName="bigChev" presStyleLbl="node1" presStyleIdx="0" presStyleCnt="1" custScaleX="180412" custLinFactNeighborX="5913" custLinFactNeighborY="63830"/>
      <dgm:spPr/>
    </dgm:pt>
  </dgm:ptLst>
  <dgm:cxnLst>
    <dgm:cxn modelId="{D6018256-5FE9-4FB9-ABF5-AE3F599959A1}" srcId="{908D4A09-7645-4837-A517-B1D10B8F7C0F}" destId="{3B1CD83E-FBFF-47CF-ADE0-593CACB800EE}" srcOrd="0" destOrd="0" parTransId="{FD06D2BE-4A8B-473F-9151-1DF5809DDC20}" sibTransId="{BFC9953E-990A-46E6-929A-E31780EC4452}"/>
    <dgm:cxn modelId="{6D4A567D-1278-4FA3-BF31-CF70B4407170}" type="presOf" srcId="{908D4A09-7645-4837-A517-B1D10B8F7C0F}" destId="{9B53D362-BF3C-4F6F-9132-476044409E9A}" srcOrd="0" destOrd="0" presId="urn:microsoft.com/office/officeart/2005/8/layout/lProcess3"/>
    <dgm:cxn modelId="{93AD2AE8-8309-4895-A879-38381299E65D}" type="presOf" srcId="{3B1CD83E-FBFF-47CF-ADE0-593CACB800EE}" destId="{64CF8380-7959-42B2-96F9-7CB40B42CAD7}" srcOrd="0" destOrd="0" presId="urn:microsoft.com/office/officeart/2005/8/layout/lProcess3"/>
    <dgm:cxn modelId="{D8514ABC-CB6A-4A7C-96F3-572947F61C7E}" type="presParOf" srcId="{9B53D362-BF3C-4F6F-9132-476044409E9A}" destId="{684BEBB6-F14A-48B8-AC6F-6510E8888FB0}" srcOrd="0" destOrd="0" presId="urn:microsoft.com/office/officeart/2005/8/layout/lProcess3"/>
    <dgm:cxn modelId="{A317AED7-B22F-4AC6-97E6-4A6A6336C2D5}" type="presParOf" srcId="{684BEBB6-F14A-48B8-AC6F-6510E8888FB0}" destId="{64CF8380-7959-42B2-96F9-7CB40B42CA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8D4A09-7645-4837-A517-B1D10B8F7C0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1CD83E-FBFF-47CF-ADE0-593CACB800EE}">
      <dgm:prSet custT="1"/>
      <dgm:spPr>
        <a:ln>
          <a:noFill/>
        </a:ln>
      </dgm:spPr>
      <dgm:t>
        <a:bodyPr/>
        <a:lstStyle/>
        <a:p>
          <a:r>
            <a:rPr lang="zh-CN" altLang="en-US" sz="2400" b="1" dirty="0">
              <a:solidFill>
                <a:schemeClr val="accent2"/>
              </a:solidFill>
            </a:rPr>
            <a:t>操作可行性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FC9953E-990A-46E6-929A-E31780EC4452}" type="sib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FD06D2BE-4A8B-473F-9151-1DF5809DDC20}" type="par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9B53D362-BF3C-4F6F-9132-476044409E9A}" type="pres">
      <dgm:prSet presAssocID="{908D4A09-7645-4837-A517-B1D10B8F7C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4BEBB6-F14A-48B8-AC6F-6510E8888FB0}" type="pres">
      <dgm:prSet presAssocID="{3B1CD83E-FBFF-47CF-ADE0-593CACB800EE}" presName="horFlow" presStyleCnt="0"/>
      <dgm:spPr/>
    </dgm:pt>
    <dgm:pt modelId="{64CF8380-7959-42B2-96F9-7CB40B42CAD7}" type="pres">
      <dgm:prSet presAssocID="{3B1CD83E-FBFF-47CF-ADE0-593CACB800EE}" presName="bigChev" presStyleLbl="node1" presStyleIdx="0" presStyleCnt="1" custScaleX="180412" custLinFactNeighborX="5913" custLinFactNeighborY="63830"/>
      <dgm:spPr/>
    </dgm:pt>
  </dgm:ptLst>
  <dgm:cxnLst>
    <dgm:cxn modelId="{D6018256-5FE9-4FB9-ABF5-AE3F599959A1}" srcId="{908D4A09-7645-4837-A517-B1D10B8F7C0F}" destId="{3B1CD83E-FBFF-47CF-ADE0-593CACB800EE}" srcOrd="0" destOrd="0" parTransId="{FD06D2BE-4A8B-473F-9151-1DF5809DDC20}" sibTransId="{BFC9953E-990A-46E6-929A-E31780EC4452}"/>
    <dgm:cxn modelId="{6D4A567D-1278-4FA3-BF31-CF70B4407170}" type="presOf" srcId="{908D4A09-7645-4837-A517-B1D10B8F7C0F}" destId="{9B53D362-BF3C-4F6F-9132-476044409E9A}" srcOrd="0" destOrd="0" presId="urn:microsoft.com/office/officeart/2005/8/layout/lProcess3"/>
    <dgm:cxn modelId="{93AD2AE8-8309-4895-A879-38381299E65D}" type="presOf" srcId="{3B1CD83E-FBFF-47CF-ADE0-593CACB800EE}" destId="{64CF8380-7959-42B2-96F9-7CB40B42CAD7}" srcOrd="0" destOrd="0" presId="urn:microsoft.com/office/officeart/2005/8/layout/lProcess3"/>
    <dgm:cxn modelId="{D8514ABC-CB6A-4A7C-96F3-572947F61C7E}" type="presParOf" srcId="{9B53D362-BF3C-4F6F-9132-476044409E9A}" destId="{684BEBB6-F14A-48B8-AC6F-6510E8888FB0}" srcOrd="0" destOrd="0" presId="urn:microsoft.com/office/officeart/2005/8/layout/lProcess3"/>
    <dgm:cxn modelId="{A317AED7-B22F-4AC6-97E6-4A6A6336C2D5}" type="presParOf" srcId="{684BEBB6-F14A-48B8-AC6F-6510E8888FB0}" destId="{64CF8380-7959-42B2-96F9-7CB40B42CA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8380-7959-42B2-96F9-7CB40B42CAD7}">
      <dsp:nvSpPr>
        <dsp:cNvPr id="0" name=""/>
        <dsp:cNvSpPr/>
      </dsp:nvSpPr>
      <dsp:spPr>
        <a:xfrm>
          <a:off x="2249" y="187691"/>
          <a:ext cx="2162888" cy="479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2"/>
              </a:solidFill>
            </a:rPr>
            <a:t>经济可行性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242021" y="187691"/>
        <a:ext cx="1683344" cy="479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8380-7959-42B2-96F9-7CB40B42CAD7}">
      <dsp:nvSpPr>
        <dsp:cNvPr id="0" name=""/>
        <dsp:cNvSpPr/>
      </dsp:nvSpPr>
      <dsp:spPr>
        <a:xfrm>
          <a:off x="2249" y="187691"/>
          <a:ext cx="2162888" cy="479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2"/>
              </a:solidFill>
            </a:rPr>
            <a:t>操作可行性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242021" y="187691"/>
        <a:ext cx="1683344" cy="47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2248-439F-4C97-8B93-E150070D55E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BE75-FBF3-4023-B487-756826CBF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5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6FBA6-9C2B-4D4F-AA95-FDDBD2FE66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4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1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4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36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3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47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886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4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4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8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33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08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41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38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1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329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431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694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0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07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B147B-7632-4013-B5F3-B8E4672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02EB-E2A2-40E3-BBA7-1A5835F2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0015F-40F3-4982-B29F-DC317F5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9C86-6631-4474-AC54-5EDE440D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9ABAF-C65A-4818-B26A-0E0DCA16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17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09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27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732" r:id="rId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399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01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034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051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068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763" indent="-342763" algn="l" rtl="0" fontAlgn="base">
        <a:spcBef>
          <a:spcPct val="20000"/>
        </a:spcBef>
        <a:spcAft>
          <a:spcPct val="0"/>
        </a:spcAft>
        <a:buChar char="•"/>
        <a:defRPr sz="1999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仿宋_GB2312" pitchFamily="49" charset="-122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594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611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628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646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3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p.weixin.qq.com/cgi-bin/w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EE63DEC-8675-4D3F-806B-A4D4231139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25769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ln>
            <a:solidFill>
              <a:srgbClr val="C34C23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381" y="2657780"/>
            <a:ext cx="12186111" cy="1531585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0573" y="1203713"/>
            <a:ext cx="1695507" cy="1093241"/>
          </a:xfrm>
          <a:prstGeom prst="rect">
            <a:avLst/>
          </a:prstGeom>
          <a:solidFill>
            <a:srgbClr val="FE8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5561" y="1452741"/>
            <a:ext cx="1470541" cy="5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199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小程序</a:t>
            </a:r>
            <a:endParaRPr lang="en-US" altLang="zh-CN" sz="3199" dirty="0">
              <a:solidFill>
                <a:schemeClr val="accent2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76394" y="2791937"/>
            <a:ext cx="6783861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798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          睡眠小屋 </a:t>
            </a:r>
            <a:r>
              <a:rPr lang="en-US" altLang="zh-CN" sz="2399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——</a:t>
            </a:r>
            <a:r>
              <a:rPr lang="zh-CN" altLang="en-US" sz="2399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项目计划书</a:t>
            </a:r>
            <a:r>
              <a:rPr lang="zh-CN" altLang="en-US" sz="1999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endParaRPr lang="en-US" altLang="zh-CN" sz="4798" dirty="0">
              <a:solidFill>
                <a:schemeClr val="accent2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0518" y="3519239"/>
            <a:ext cx="5435615" cy="5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2399" dirty="0">
                <a:solidFill>
                  <a:schemeClr val="accent2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Arial"/>
              </a:rPr>
              <a:t>建立健康的睡眠习惯从此做起</a:t>
            </a:r>
            <a:endParaRPr lang="zh-CN" altLang="en-US" sz="900" dirty="0">
              <a:solidFill>
                <a:schemeClr val="accent2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DC24E-2D24-4F2D-AB9B-432C43E636E8}"/>
              </a:ext>
            </a:extLst>
          </p:cNvPr>
          <p:cNvSpPr txBox="1"/>
          <p:nvPr/>
        </p:nvSpPr>
        <p:spPr>
          <a:xfrm>
            <a:off x="8947580" y="4786480"/>
            <a:ext cx="228509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99" dirty="0">
                <a:solidFill>
                  <a:schemeClr val="bg1">
                    <a:lumMod val="50000"/>
                  </a:schemeClr>
                </a:solidFill>
              </a:rPr>
              <a:t>G03</a:t>
            </a:r>
            <a:r>
              <a:rPr lang="zh-CN" altLang="en-US" sz="3599" dirty="0">
                <a:solidFill>
                  <a:schemeClr val="bg1">
                    <a:lumMod val="50000"/>
                  </a:schemeClr>
                </a:solidFill>
              </a:rPr>
              <a:t>小组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BB9262-1E1B-4335-8226-9FFA11B0CC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72" y="4797553"/>
            <a:ext cx="622052" cy="6239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413D99-13C0-47C6-92A1-BD08BED37B0A}"/>
              </a:ext>
            </a:extLst>
          </p:cNvPr>
          <p:cNvSpPr txBox="1"/>
          <p:nvPr/>
        </p:nvSpPr>
        <p:spPr>
          <a:xfrm>
            <a:off x="8974573" y="5383600"/>
            <a:ext cx="246472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9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组长：盛泽文</a:t>
            </a:r>
            <a:endParaRPr lang="en-US" altLang="zh-CN" sz="1799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799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组员：王烨涵、韩宇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0" grpId="1"/>
      <p:bldP spid="14" grpId="0"/>
      <p:bldP spid="14" grpId="1"/>
      <p:bldP spid="14" grpId="2"/>
      <p:bldP spid="9" grpId="0"/>
      <p:bldP spid="9" grpId="1"/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4417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4437112"/>
            <a:ext cx="4715822" cy="301330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5E3FEB3-0221-457C-8C42-471EB9F97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766979"/>
              </p:ext>
            </p:extLst>
          </p:nvPr>
        </p:nvGraphicFramePr>
        <p:xfrm>
          <a:off x="533031" y="198617"/>
          <a:ext cx="2165138" cy="66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BC5BEA41-9A91-46C8-8EA0-089297DB7A42}"/>
              </a:ext>
            </a:extLst>
          </p:cNvPr>
          <p:cNvSpPr txBox="1"/>
          <p:nvPr/>
        </p:nvSpPr>
        <p:spPr>
          <a:xfrm>
            <a:off x="5879976" y="2941403"/>
            <a:ext cx="556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用户只需要少量的手机基础就可以操作。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056FDC-369C-433D-91C0-B62DE19D184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"/>
          <a:stretch/>
        </p:blipFill>
        <p:spPr>
          <a:xfrm>
            <a:off x="911424" y="2780928"/>
            <a:ext cx="4847332" cy="30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21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575757"/>
              </a:solidFill>
              <a:latin typeface="Arial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575757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55594" y="1901750"/>
              <a:ext cx="2072210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794" dirty="0">
                  <a:solidFill>
                    <a:srgbClr val="F3F3F3"/>
                  </a:solidFill>
                  <a:latin typeface="Impact" panose="020B0806030902050204" pitchFamily="34" charset="0"/>
                  <a:ea typeface="宋体" pitchFamily="2" charset="-122"/>
                </a:rPr>
                <a:t>03</a:t>
              </a:r>
              <a:endParaRPr lang="zh-CN" altLang="en-US" sz="13794" dirty="0">
                <a:solidFill>
                  <a:srgbClr val="F3F3F3"/>
                </a:solidFill>
                <a:latin typeface="Impact" panose="020B0806030902050204" pitchFamily="34" charset="0"/>
                <a:ea typeface="宋体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431575" y="2506031"/>
            <a:ext cx="5795956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398" dirty="0">
                <a:solidFill>
                  <a:srgbClr val="3135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275349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EA38147B-A298-4CCD-B6BD-66ECAA7A1F9E}"/>
              </a:ext>
            </a:extLst>
          </p:cNvPr>
          <p:cNvSpPr>
            <a:spLocks/>
          </p:cNvSpPr>
          <p:nvPr/>
        </p:nvSpPr>
        <p:spPr bwMode="auto">
          <a:xfrm rot="10800000">
            <a:off x="2266397" y="3068960"/>
            <a:ext cx="3268089" cy="1080120"/>
          </a:xfrm>
          <a:prstGeom prst="trapezoid">
            <a:avLst>
              <a:gd name="adj" fmla="val 15188"/>
            </a:avLst>
          </a:pr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566143" y="1936100"/>
            <a:ext cx="4778097" cy="4279816"/>
          </a:xfrm>
          <a:custGeom>
            <a:avLst/>
            <a:gdLst>
              <a:gd name="T0" fmla="*/ 1419 w 4728"/>
              <a:gd name="T1" fmla="*/ 121 h 4244"/>
              <a:gd name="T2" fmla="*/ 1301 w 4728"/>
              <a:gd name="T3" fmla="*/ 0 h 4244"/>
              <a:gd name="T4" fmla="*/ 126 w 4728"/>
              <a:gd name="T5" fmla="*/ 0 h 4244"/>
              <a:gd name="T6" fmla="*/ 0 w 4728"/>
              <a:gd name="T7" fmla="*/ 154 h 4244"/>
              <a:gd name="T8" fmla="*/ 195 w 4728"/>
              <a:gd name="T9" fmla="*/ 293 h 4244"/>
              <a:gd name="T10" fmla="*/ 1163 w 4728"/>
              <a:gd name="T11" fmla="*/ 293 h 4244"/>
              <a:gd name="T12" fmla="*/ 1198 w 4728"/>
              <a:gd name="T13" fmla="*/ 498 h 4244"/>
              <a:gd name="T14" fmla="*/ 1602 w 4728"/>
              <a:gd name="T15" fmla="*/ 3146 h 4244"/>
              <a:gd name="T16" fmla="*/ 1638 w 4728"/>
              <a:gd name="T17" fmla="*/ 3278 h 4244"/>
              <a:gd name="T18" fmla="*/ 1747 w 4728"/>
              <a:gd name="T19" fmla="*/ 3358 h 4244"/>
              <a:gd name="T20" fmla="*/ 4569 w 4728"/>
              <a:gd name="T21" fmla="*/ 3358 h 4244"/>
              <a:gd name="T22" fmla="*/ 4678 w 4728"/>
              <a:gd name="T23" fmla="*/ 3278 h 4244"/>
              <a:gd name="T24" fmla="*/ 4714 w 4728"/>
              <a:gd name="T25" fmla="*/ 3146 h 4244"/>
              <a:gd name="T26" fmla="*/ 4728 w 4728"/>
              <a:gd name="T27" fmla="*/ 3049 h 4244"/>
              <a:gd name="T28" fmla="*/ 1873 w 4728"/>
              <a:gd name="T29" fmla="*/ 3049 h 4244"/>
              <a:gd name="T30" fmla="*/ 1419 w 4728"/>
              <a:gd name="T31" fmla="*/ 121 h 4244"/>
              <a:gd name="T32" fmla="*/ 3982 w 4728"/>
              <a:gd name="T33" fmla="*/ 3548 h 4244"/>
              <a:gd name="T34" fmla="*/ 4330 w 4728"/>
              <a:gd name="T35" fmla="*/ 3896 h 4244"/>
              <a:gd name="T36" fmla="*/ 3982 w 4728"/>
              <a:gd name="T37" fmla="*/ 4244 h 4244"/>
              <a:gd name="T38" fmla="*/ 3634 w 4728"/>
              <a:gd name="T39" fmla="*/ 3896 h 4244"/>
              <a:gd name="T40" fmla="*/ 3982 w 4728"/>
              <a:gd name="T41" fmla="*/ 3548 h 4244"/>
              <a:gd name="T42" fmla="*/ 2469 w 4728"/>
              <a:gd name="T43" fmla="*/ 3536 h 4244"/>
              <a:gd name="T44" fmla="*/ 2817 w 4728"/>
              <a:gd name="T45" fmla="*/ 3884 h 4244"/>
              <a:gd name="T46" fmla="*/ 2469 w 4728"/>
              <a:gd name="T47" fmla="*/ 4232 h 4244"/>
              <a:gd name="T48" fmla="*/ 2121 w 4728"/>
              <a:gd name="T49" fmla="*/ 3884 h 4244"/>
              <a:gd name="T50" fmla="*/ 2469 w 4728"/>
              <a:gd name="T51" fmla="*/ 3536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28" h="4244">
                <a:moveTo>
                  <a:pt x="1419" y="121"/>
                </a:moveTo>
                <a:cubicBezTo>
                  <a:pt x="1405" y="30"/>
                  <a:pt x="1355" y="0"/>
                  <a:pt x="1301" y="0"/>
                </a:cubicBezTo>
                <a:lnTo>
                  <a:pt x="126" y="0"/>
                </a:lnTo>
                <a:cubicBezTo>
                  <a:pt x="54" y="0"/>
                  <a:pt x="0" y="35"/>
                  <a:pt x="0" y="154"/>
                </a:cubicBezTo>
                <a:cubicBezTo>
                  <a:pt x="0" y="280"/>
                  <a:pt x="123" y="294"/>
                  <a:pt x="195" y="293"/>
                </a:cubicBezTo>
                <a:lnTo>
                  <a:pt x="1163" y="293"/>
                </a:lnTo>
                <a:cubicBezTo>
                  <a:pt x="1176" y="331"/>
                  <a:pt x="1190" y="443"/>
                  <a:pt x="1198" y="498"/>
                </a:cubicBezTo>
                <a:cubicBezTo>
                  <a:pt x="1322" y="1376"/>
                  <a:pt x="1468" y="2269"/>
                  <a:pt x="1602" y="3146"/>
                </a:cubicBezTo>
                <a:cubicBezTo>
                  <a:pt x="1610" y="3199"/>
                  <a:pt x="1622" y="3238"/>
                  <a:pt x="1638" y="3278"/>
                </a:cubicBezTo>
                <a:cubicBezTo>
                  <a:pt x="1657" y="3324"/>
                  <a:pt x="1698" y="3358"/>
                  <a:pt x="1747" y="3358"/>
                </a:cubicBezTo>
                <a:cubicBezTo>
                  <a:pt x="2688" y="3358"/>
                  <a:pt x="3628" y="3358"/>
                  <a:pt x="4569" y="3358"/>
                </a:cubicBezTo>
                <a:cubicBezTo>
                  <a:pt x="4618" y="3358"/>
                  <a:pt x="4659" y="3324"/>
                  <a:pt x="4678" y="3278"/>
                </a:cubicBezTo>
                <a:cubicBezTo>
                  <a:pt x="4694" y="3238"/>
                  <a:pt x="4706" y="3199"/>
                  <a:pt x="4714" y="3146"/>
                </a:cubicBezTo>
                <a:cubicBezTo>
                  <a:pt x="4719" y="3113"/>
                  <a:pt x="4723" y="3081"/>
                  <a:pt x="4728" y="3049"/>
                </a:cubicBezTo>
                <a:cubicBezTo>
                  <a:pt x="3776" y="3049"/>
                  <a:pt x="2825" y="3049"/>
                  <a:pt x="1873" y="3049"/>
                </a:cubicBezTo>
                <a:cubicBezTo>
                  <a:pt x="1713" y="2016"/>
                  <a:pt x="1568" y="1120"/>
                  <a:pt x="1419" y="121"/>
                </a:cubicBezTo>
                <a:close/>
                <a:moveTo>
                  <a:pt x="3982" y="3548"/>
                </a:moveTo>
                <a:cubicBezTo>
                  <a:pt x="4174" y="3548"/>
                  <a:pt x="4330" y="3704"/>
                  <a:pt x="4330" y="3896"/>
                </a:cubicBezTo>
                <a:cubicBezTo>
                  <a:pt x="4330" y="4089"/>
                  <a:pt x="4174" y="4244"/>
                  <a:pt x="3982" y="4244"/>
                </a:cubicBezTo>
                <a:cubicBezTo>
                  <a:pt x="3789" y="4244"/>
                  <a:pt x="3634" y="4089"/>
                  <a:pt x="3634" y="3896"/>
                </a:cubicBezTo>
                <a:cubicBezTo>
                  <a:pt x="3634" y="3704"/>
                  <a:pt x="3789" y="3548"/>
                  <a:pt x="3982" y="3548"/>
                </a:cubicBezTo>
                <a:close/>
                <a:moveTo>
                  <a:pt x="2469" y="3536"/>
                </a:moveTo>
                <a:cubicBezTo>
                  <a:pt x="2661" y="3536"/>
                  <a:pt x="2817" y="3692"/>
                  <a:pt x="2817" y="3884"/>
                </a:cubicBezTo>
                <a:cubicBezTo>
                  <a:pt x="2817" y="4076"/>
                  <a:pt x="2661" y="4232"/>
                  <a:pt x="2469" y="4232"/>
                </a:cubicBezTo>
                <a:cubicBezTo>
                  <a:pt x="2276" y="4232"/>
                  <a:pt x="2121" y="4076"/>
                  <a:pt x="2121" y="3884"/>
                </a:cubicBezTo>
                <a:cubicBezTo>
                  <a:pt x="2121" y="3692"/>
                  <a:pt x="2276" y="3536"/>
                  <a:pt x="2469" y="3536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 rot="10800000">
            <a:off x="2144523" y="2276871"/>
            <a:ext cx="3511842" cy="694775"/>
          </a:xfrm>
          <a:prstGeom prst="trapezoid">
            <a:avLst>
              <a:gd name="adj" fmla="val 15188"/>
            </a:avLst>
          </a:pr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DB39D39-B1B5-43B7-ACE4-859C480B9F3D}"/>
              </a:ext>
            </a:extLst>
          </p:cNvPr>
          <p:cNvSpPr txBox="1"/>
          <p:nvPr/>
        </p:nvSpPr>
        <p:spPr>
          <a:xfrm>
            <a:off x="5953295" y="1591477"/>
            <a:ext cx="5666769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457200" algn="l" fontAlgn="auto">
              <a:lnSpc>
                <a:spcPct val="20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所以我们小组针对手机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缺乏控制力的人群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，特别是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压力大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且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喜欢熬夜刷手机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的年轻人开发一个能让他们主动放下手机，按时睡觉按时起床的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微信小程序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。我们小组希望通过这个小程序，能改变熬夜看手机的恶习，让这些人养成一个良好的作息时间，拥有健康的身体。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D1796B-13B6-4324-9611-6182959244A0}"/>
              </a:ext>
            </a:extLst>
          </p:cNvPr>
          <p:cNvSpPr txBox="1"/>
          <p:nvPr/>
        </p:nvSpPr>
        <p:spPr>
          <a:xfrm>
            <a:off x="2955191" y="318490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要做啥？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874539-B671-470E-B8A7-A98A1F3813B6}"/>
              </a:ext>
            </a:extLst>
          </p:cNvPr>
          <p:cNvSpPr>
            <a:spLocks/>
          </p:cNvSpPr>
          <p:nvPr/>
        </p:nvSpPr>
        <p:spPr bwMode="auto">
          <a:xfrm rot="10800000">
            <a:off x="2400311" y="4246394"/>
            <a:ext cx="2971159" cy="646330"/>
          </a:xfrm>
          <a:prstGeom prst="trapezoid">
            <a:avLst>
              <a:gd name="adj" fmla="val 15188"/>
            </a:avLst>
          </a:pr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6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40" grpId="0"/>
      <p:bldP spid="40" grpId="1"/>
      <p:bldP spid="2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B02A3C-D349-4E47-A7AC-075471FC3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85" y="4275206"/>
            <a:ext cx="4715822" cy="3013305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11DF380D-4636-492E-991F-C52A9BAA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8093" y="-974416"/>
            <a:ext cx="4715822" cy="3013305"/>
          </a:xfrm>
          <a:prstGeom prst="rect">
            <a:avLst/>
          </a:prstGeom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BEDEA074-5DD2-40C4-9F08-CD282F17FC30}"/>
              </a:ext>
            </a:extLst>
          </p:cNvPr>
          <p:cNvGrpSpPr/>
          <p:nvPr/>
        </p:nvGrpSpPr>
        <p:grpSpPr>
          <a:xfrm>
            <a:off x="7720516" y="1862516"/>
            <a:ext cx="552450" cy="552450"/>
            <a:chOff x="7715921" y="1789455"/>
            <a:chExt cx="736600" cy="736600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320FCC9-8B03-490B-8DAA-A7CFDE5B7BB5}"/>
                </a:ext>
              </a:extLst>
            </p:cNvPr>
            <p:cNvGrpSpPr/>
            <p:nvPr/>
          </p:nvGrpSpPr>
          <p:grpSpPr>
            <a:xfrm>
              <a:off x="7715921" y="1789455"/>
              <a:ext cx="736600" cy="736600"/>
              <a:chOff x="8286667" y="635396"/>
              <a:chExt cx="736600" cy="736600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614D135D-2FF0-4AB5-AF52-AC39599B51E3}"/>
                  </a:ext>
                </a:extLst>
              </p:cNvPr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28E7E4F-676D-42F7-874E-4FA0C5C1477A}"/>
                  </a:ext>
                </a:extLst>
              </p:cNvPr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FFB850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3EC54DC2-1082-4FCC-84C0-2F49438EB2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887974" y="2058396"/>
              <a:ext cx="381104" cy="224116"/>
              <a:chOff x="5315" y="1433"/>
              <a:chExt cx="2197" cy="1292"/>
            </a:xfrm>
            <a:solidFill>
              <a:schemeClr val="bg1"/>
            </a:solidFill>
          </p:grpSpPr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991DAE0B-5742-4422-948F-1494744D3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5" y="1440"/>
                <a:ext cx="1014" cy="1278"/>
              </a:xfrm>
              <a:custGeom>
                <a:avLst/>
                <a:gdLst>
                  <a:gd name="T0" fmla="*/ 221 w 428"/>
                  <a:gd name="T1" fmla="*/ 231 h 538"/>
                  <a:gd name="T2" fmla="*/ 324 w 428"/>
                  <a:gd name="T3" fmla="*/ 115 h 538"/>
                  <a:gd name="T4" fmla="*/ 207 w 428"/>
                  <a:gd name="T5" fmla="*/ 1 h 538"/>
                  <a:gd name="T6" fmla="*/ 93 w 428"/>
                  <a:gd name="T7" fmla="*/ 118 h 538"/>
                  <a:gd name="T8" fmla="*/ 200 w 428"/>
                  <a:gd name="T9" fmla="*/ 231 h 538"/>
                  <a:gd name="T10" fmla="*/ 2 w 428"/>
                  <a:gd name="T11" fmla="*/ 446 h 538"/>
                  <a:gd name="T12" fmla="*/ 216 w 428"/>
                  <a:gd name="T13" fmla="*/ 537 h 538"/>
                  <a:gd name="T14" fmla="*/ 426 w 428"/>
                  <a:gd name="T15" fmla="*/ 439 h 538"/>
                  <a:gd name="T16" fmla="*/ 221 w 428"/>
                  <a:gd name="T17" fmla="*/ 23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538">
                    <a:moveTo>
                      <a:pt x="221" y="231"/>
                    </a:moveTo>
                    <a:cubicBezTo>
                      <a:pt x="280" y="224"/>
                      <a:pt x="325" y="175"/>
                      <a:pt x="324" y="115"/>
                    </a:cubicBezTo>
                    <a:cubicBezTo>
                      <a:pt x="323" y="51"/>
                      <a:pt x="270" y="0"/>
                      <a:pt x="207" y="1"/>
                    </a:cubicBezTo>
                    <a:cubicBezTo>
                      <a:pt x="143" y="2"/>
                      <a:pt x="92" y="55"/>
                      <a:pt x="93" y="118"/>
                    </a:cubicBezTo>
                    <a:cubicBezTo>
                      <a:pt x="94" y="178"/>
                      <a:pt x="141" y="226"/>
                      <a:pt x="200" y="231"/>
                    </a:cubicBezTo>
                    <a:cubicBezTo>
                      <a:pt x="88" y="239"/>
                      <a:pt x="0" y="333"/>
                      <a:pt x="2" y="446"/>
                    </a:cubicBezTo>
                    <a:cubicBezTo>
                      <a:pt x="3" y="511"/>
                      <a:pt x="110" y="538"/>
                      <a:pt x="216" y="537"/>
                    </a:cubicBezTo>
                    <a:cubicBezTo>
                      <a:pt x="321" y="535"/>
                      <a:pt x="428" y="504"/>
                      <a:pt x="426" y="439"/>
                    </a:cubicBezTo>
                    <a:cubicBezTo>
                      <a:pt x="425" y="326"/>
                      <a:pt x="334" y="235"/>
                      <a:pt x="221" y="2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1FC84B08-0493-4C39-963B-986A5CD89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5" y="1501"/>
                <a:ext cx="678" cy="946"/>
              </a:xfrm>
              <a:custGeom>
                <a:avLst/>
                <a:gdLst>
                  <a:gd name="T0" fmla="*/ 132 w 286"/>
                  <a:gd name="T1" fmla="*/ 171 h 398"/>
                  <a:gd name="T2" fmla="*/ 210 w 286"/>
                  <a:gd name="T3" fmla="*/ 85 h 398"/>
                  <a:gd name="T4" fmla="*/ 123 w 286"/>
                  <a:gd name="T5" fmla="*/ 1 h 398"/>
                  <a:gd name="T6" fmla="*/ 39 w 286"/>
                  <a:gd name="T7" fmla="*/ 88 h 398"/>
                  <a:gd name="T8" fmla="*/ 120 w 286"/>
                  <a:gd name="T9" fmla="*/ 171 h 398"/>
                  <a:gd name="T10" fmla="*/ 0 w 286"/>
                  <a:gd name="T11" fmla="*/ 237 h 398"/>
                  <a:gd name="T12" fmla="*/ 77 w 286"/>
                  <a:gd name="T13" fmla="*/ 396 h 398"/>
                  <a:gd name="T14" fmla="*/ 129 w 286"/>
                  <a:gd name="T15" fmla="*/ 398 h 398"/>
                  <a:gd name="T16" fmla="*/ 235 w 286"/>
                  <a:gd name="T17" fmla="*/ 380 h 398"/>
                  <a:gd name="T18" fmla="*/ 286 w 286"/>
                  <a:gd name="T19" fmla="*/ 326 h 398"/>
                  <a:gd name="T20" fmla="*/ 132 w 286"/>
                  <a:gd name="T21" fmla="*/ 17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8">
                    <a:moveTo>
                      <a:pt x="132" y="171"/>
                    </a:moveTo>
                    <a:cubicBezTo>
                      <a:pt x="176" y="167"/>
                      <a:pt x="210" y="130"/>
                      <a:pt x="210" y="85"/>
                    </a:cubicBezTo>
                    <a:cubicBezTo>
                      <a:pt x="209" y="38"/>
                      <a:pt x="170" y="0"/>
                      <a:pt x="123" y="1"/>
                    </a:cubicBezTo>
                    <a:cubicBezTo>
                      <a:pt x="76" y="1"/>
                      <a:pt x="38" y="40"/>
                      <a:pt x="39" y="88"/>
                    </a:cubicBezTo>
                    <a:cubicBezTo>
                      <a:pt x="39" y="133"/>
                      <a:pt x="75" y="169"/>
                      <a:pt x="120" y="171"/>
                    </a:cubicBezTo>
                    <a:cubicBezTo>
                      <a:pt x="71" y="174"/>
                      <a:pt x="28" y="198"/>
                      <a:pt x="0" y="237"/>
                    </a:cubicBezTo>
                    <a:cubicBezTo>
                      <a:pt x="43" y="277"/>
                      <a:pt x="72" y="333"/>
                      <a:pt x="77" y="396"/>
                    </a:cubicBezTo>
                    <a:cubicBezTo>
                      <a:pt x="94" y="398"/>
                      <a:pt x="111" y="398"/>
                      <a:pt x="129" y="398"/>
                    </a:cubicBezTo>
                    <a:cubicBezTo>
                      <a:pt x="170" y="397"/>
                      <a:pt x="207" y="391"/>
                      <a:pt x="235" y="380"/>
                    </a:cubicBezTo>
                    <a:cubicBezTo>
                      <a:pt x="278" y="364"/>
                      <a:pt x="286" y="342"/>
                      <a:pt x="286" y="326"/>
                    </a:cubicBezTo>
                    <a:cubicBezTo>
                      <a:pt x="285" y="241"/>
                      <a:pt x="216" y="173"/>
                      <a:pt x="13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1" name="Freeform 21">
                <a:extLst>
                  <a:ext uri="{FF2B5EF4-FFF2-40B4-BE49-F238E27FC236}">
                    <a16:creationId xmlns:a16="http://schemas.microsoft.com/office/drawing/2014/main" id="{2E79A474-5F95-4B4B-B32C-ED17D94B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" y="1520"/>
                <a:ext cx="678" cy="948"/>
              </a:xfrm>
              <a:custGeom>
                <a:avLst/>
                <a:gdLst>
                  <a:gd name="T0" fmla="*/ 286 w 286"/>
                  <a:gd name="T1" fmla="*/ 235 h 399"/>
                  <a:gd name="T2" fmla="*/ 163 w 286"/>
                  <a:gd name="T3" fmla="*/ 171 h 399"/>
                  <a:gd name="T4" fmla="*/ 241 w 286"/>
                  <a:gd name="T5" fmla="*/ 85 h 399"/>
                  <a:gd name="T6" fmla="*/ 154 w 286"/>
                  <a:gd name="T7" fmla="*/ 1 h 399"/>
                  <a:gd name="T8" fmla="*/ 70 w 286"/>
                  <a:gd name="T9" fmla="*/ 88 h 399"/>
                  <a:gd name="T10" fmla="*/ 151 w 286"/>
                  <a:gd name="T11" fmla="*/ 171 h 399"/>
                  <a:gd name="T12" fmla="*/ 2 w 286"/>
                  <a:gd name="T13" fmla="*/ 331 h 399"/>
                  <a:gd name="T14" fmla="*/ 54 w 286"/>
                  <a:gd name="T15" fmla="*/ 384 h 399"/>
                  <a:gd name="T16" fmla="*/ 161 w 286"/>
                  <a:gd name="T17" fmla="*/ 398 h 399"/>
                  <a:gd name="T18" fmla="*/ 216 w 286"/>
                  <a:gd name="T19" fmla="*/ 394 h 399"/>
                  <a:gd name="T20" fmla="*/ 286 w 286"/>
                  <a:gd name="T21" fmla="*/ 235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9">
                    <a:moveTo>
                      <a:pt x="286" y="235"/>
                    </a:moveTo>
                    <a:cubicBezTo>
                      <a:pt x="257" y="196"/>
                      <a:pt x="212" y="172"/>
                      <a:pt x="163" y="171"/>
                    </a:cubicBezTo>
                    <a:cubicBezTo>
                      <a:pt x="207" y="167"/>
                      <a:pt x="242" y="130"/>
                      <a:pt x="241" y="85"/>
                    </a:cubicBezTo>
                    <a:cubicBezTo>
                      <a:pt x="240" y="38"/>
                      <a:pt x="201" y="0"/>
                      <a:pt x="154" y="1"/>
                    </a:cubicBezTo>
                    <a:cubicBezTo>
                      <a:pt x="107" y="1"/>
                      <a:pt x="69" y="41"/>
                      <a:pt x="70" y="88"/>
                    </a:cubicBezTo>
                    <a:cubicBezTo>
                      <a:pt x="71" y="133"/>
                      <a:pt x="106" y="169"/>
                      <a:pt x="151" y="171"/>
                    </a:cubicBezTo>
                    <a:cubicBezTo>
                      <a:pt x="67" y="176"/>
                      <a:pt x="0" y="247"/>
                      <a:pt x="2" y="331"/>
                    </a:cubicBezTo>
                    <a:cubicBezTo>
                      <a:pt x="2" y="347"/>
                      <a:pt x="11" y="369"/>
                      <a:pt x="54" y="384"/>
                    </a:cubicBezTo>
                    <a:cubicBezTo>
                      <a:pt x="83" y="394"/>
                      <a:pt x="120" y="399"/>
                      <a:pt x="161" y="398"/>
                    </a:cubicBezTo>
                    <a:cubicBezTo>
                      <a:pt x="180" y="398"/>
                      <a:pt x="198" y="396"/>
                      <a:pt x="216" y="394"/>
                    </a:cubicBezTo>
                    <a:cubicBezTo>
                      <a:pt x="219" y="332"/>
                      <a:pt x="246" y="277"/>
                      <a:pt x="286" y="2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2A19E309-38D4-4B54-B737-EE6E7E3AB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127 w 277"/>
                  <a:gd name="T1" fmla="*/ 170 h 389"/>
                  <a:gd name="T2" fmla="*/ 127 w 277"/>
                  <a:gd name="T3" fmla="*/ 162 h 389"/>
                  <a:gd name="T4" fmla="*/ 201 w 277"/>
                  <a:gd name="T5" fmla="*/ 80 h 389"/>
                  <a:gd name="T6" fmla="*/ 119 w 277"/>
                  <a:gd name="T7" fmla="*/ 0 h 389"/>
                  <a:gd name="T8" fmla="*/ 118 w 277"/>
                  <a:gd name="T9" fmla="*/ 0 h 389"/>
                  <a:gd name="T10" fmla="*/ 61 w 277"/>
                  <a:gd name="T11" fmla="*/ 24 h 389"/>
                  <a:gd name="T12" fmla="*/ 38 w 277"/>
                  <a:gd name="T13" fmla="*/ 82 h 389"/>
                  <a:gd name="T14" fmla="*/ 115 w 277"/>
                  <a:gd name="T15" fmla="*/ 162 h 389"/>
                  <a:gd name="T16" fmla="*/ 115 w 277"/>
                  <a:gd name="T17" fmla="*/ 170 h 389"/>
                  <a:gd name="T18" fmla="*/ 0 w 277"/>
                  <a:gd name="T19" fmla="*/ 231 h 389"/>
                  <a:gd name="T20" fmla="*/ 76 w 277"/>
                  <a:gd name="T21" fmla="*/ 387 h 389"/>
                  <a:gd name="T22" fmla="*/ 124 w 277"/>
                  <a:gd name="T23" fmla="*/ 389 h 389"/>
                  <a:gd name="T24" fmla="*/ 229 w 277"/>
                  <a:gd name="T25" fmla="*/ 372 h 389"/>
                  <a:gd name="T26" fmla="*/ 277 w 277"/>
                  <a:gd name="T27" fmla="*/ 321 h 389"/>
                  <a:gd name="T28" fmla="*/ 127 w 277"/>
                  <a:gd name="T29" fmla="*/ 17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7" h="389">
                    <a:moveTo>
                      <a:pt x="127" y="170"/>
                    </a:move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7A76CC9D-8C9D-4A5A-AF3A-DA49A5260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217 w 419"/>
                  <a:gd name="T1" fmla="*/ 230 h 528"/>
                  <a:gd name="T2" fmla="*/ 217 w 419"/>
                  <a:gd name="T3" fmla="*/ 222 h 528"/>
                  <a:gd name="T4" fmla="*/ 316 w 419"/>
                  <a:gd name="T5" fmla="*/ 110 h 528"/>
                  <a:gd name="T6" fmla="*/ 205 w 419"/>
                  <a:gd name="T7" fmla="*/ 0 h 528"/>
                  <a:gd name="T8" fmla="*/ 203 w 419"/>
                  <a:gd name="T9" fmla="*/ 0 h 528"/>
                  <a:gd name="T10" fmla="*/ 93 w 419"/>
                  <a:gd name="T11" fmla="*/ 113 h 528"/>
                  <a:gd name="T12" fmla="*/ 196 w 419"/>
                  <a:gd name="T13" fmla="*/ 222 h 528"/>
                  <a:gd name="T14" fmla="*/ 196 w 419"/>
                  <a:gd name="T15" fmla="*/ 230 h 528"/>
                  <a:gd name="T16" fmla="*/ 2 w 419"/>
                  <a:gd name="T17" fmla="*/ 441 h 528"/>
                  <a:gd name="T18" fmla="*/ 202 w 419"/>
                  <a:gd name="T19" fmla="*/ 528 h 528"/>
                  <a:gd name="T20" fmla="*/ 202 w 419"/>
                  <a:gd name="T21" fmla="*/ 528 h 528"/>
                  <a:gd name="T22" fmla="*/ 211 w 419"/>
                  <a:gd name="T23" fmla="*/ 528 h 528"/>
                  <a:gd name="T24" fmla="*/ 418 w 419"/>
                  <a:gd name="T25" fmla="*/ 434 h 528"/>
                  <a:gd name="T26" fmla="*/ 217 w 419"/>
                  <a:gd name="T27" fmla="*/ 23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528">
                    <a:moveTo>
                      <a:pt x="217" y="230"/>
                    </a:move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124E3B04-ED44-4E4D-AFCE-2F3C8A817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159 w 277"/>
                  <a:gd name="T1" fmla="*/ 170 h 390"/>
                  <a:gd name="T2" fmla="*/ 159 w 277"/>
                  <a:gd name="T3" fmla="*/ 162 h 390"/>
                  <a:gd name="T4" fmla="*/ 233 w 277"/>
                  <a:gd name="T5" fmla="*/ 80 h 390"/>
                  <a:gd name="T6" fmla="*/ 152 w 277"/>
                  <a:gd name="T7" fmla="*/ 0 h 390"/>
                  <a:gd name="T8" fmla="*/ 150 w 277"/>
                  <a:gd name="T9" fmla="*/ 0 h 390"/>
                  <a:gd name="T10" fmla="*/ 70 w 277"/>
                  <a:gd name="T11" fmla="*/ 83 h 390"/>
                  <a:gd name="T12" fmla="*/ 147 w 277"/>
                  <a:gd name="T13" fmla="*/ 162 h 390"/>
                  <a:gd name="T14" fmla="*/ 147 w 277"/>
                  <a:gd name="T15" fmla="*/ 170 h 390"/>
                  <a:gd name="T16" fmla="*/ 2 w 277"/>
                  <a:gd name="T17" fmla="*/ 326 h 390"/>
                  <a:gd name="T18" fmla="*/ 52 w 277"/>
                  <a:gd name="T19" fmla="*/ 375 h 390"/>
                  <a:gd name="T20" fmla="*/ 157 w 277"/>
                  <a:gd name="T21" fmla="*/ 389 h 390"/>
                  <a:gd name="T22" fmla="*/ 208 w 277"/>
                  <a:gd name="T23" fmla="*/ 385 h 390"/>
                  <a:gd name="T24" fmla="*/ 277 w 277"/>
                  <a:gd name="T25" fmla="*/ 230 h 390"/>
                  <a:gd name="T26" fmla="*/ 159 w 277"/>
                  <a:gd name="T27" fmla="*/ 17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7" h="390">
                    <a:moveTo>
                      <a:pt x="159" y="170"/>
                    </a:move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3EAA49DB-89FA-46D3-98C3-411014CE4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233 w 277"/>
                  <a:gd name="T1" fmla="*/ 80 h 390"/>
                  <a:gd name="T2" fmla="*/ 152 w 277"/>
                  <a:gd name="T3" fmla="*/ 0 h 390"/>
                  <a:gd name="T4" fmla="*/ 150 w 277"/>
                  <a:gd name="T5" fmla="*/ 0 h 390"/>
                  <a:gd name="T6" fmla="*/ 70 w 277"/>
                  <a:gd name="T7" fmla="*/ 83 h 390"/>
                  <a:gd name="T8" fmla="*/ 147 w 277"/>
                  <a:gd name="T9" fmla="*/ 162 h 390"/>
                  <a:gd name="T10" fmla="*/ 147 w 277"/>
                  <a:gd name="T11" fmla="*/ 166 h 390"/>
                  <a:gd name="T12" fmla="*/ 149 w 277"/>
                  <a:gd name="T13" fmla="*/ 167 h 390"/>
                  <a:gd name="T14" fmla="*/ 147 w 277"/>
                  <a:gd name="T15" fmla="*/ 166 h 390"/>
                  <a:gd name="T16" fmla="*/ 147 w 277"/>
                  <a:gd name="T17" fmla="*/ 170 h 390"/>
                  <a:gd name="T18" fmla="*/ 2 w 277"/>
                  <a:gd name="T19" fmla="*/ 326 h 390"/>
                  <a:gd name="T20" fmla="*/ 52 w 277"/>
                  <a:gd name="T21" fmla="*/ 375 h 390"/>
                  <a:gd name="T22" fmla="*/ 157 w 277"/>
                  <a:gd name="T23" fmla="*/ 389 h 390"/>
                  <a:gd name="T24" fmla="*/ 208 w 277"/>
                  <a:gd name="T25" fmla="*/ 385 h 390"/>
                  <a:gd name="T26" fmla="*/ 277 w 277"/>
                  <a:gd name="T27" fmla="*/ 230 h 390"/>
                  <a:gd name="T28" fmla="*/ 159 w 277"/>
                  <a:gd name="T29" fmla="*/ 170 h 390"/>
                  <a:gd name="T30" fmla="*/ 159 w 277"/>
                  <a:gd name="T31" fmla="*/ 166 h 390"/>
                  <a:gd name="T32" fmla="*/ 156 w 277"/>
                  <a:gd name="T33" fmla="*/ 167 h 390"/>
                  <a:gd name="T34" fmla="*/ 159 w 277"/>
                  <a:gd name="T35" fmla="*/ 166 h 390"/>
                  <a:gd name="T36" fmla="*/ 159 w 277"/>
                  <a:gd name="T37" fmla="*/ 162 h 390"/>
                  <a:gd name="T38" fmla="*/ 233 w 277"/>
                  <a:gd name="T39" fmla="*/ 8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7" h="390">
                    <a:moveTo>
                      <a:pt x="233" y="80"/>
                    </a:move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9" y="167"/>
                      <a:pt x="149" y="167"/>
                      <a:pt x="149" y="167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4B82EBEC-D9A1-4B37-B781-96FE76084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1924"/>
                <a:ext cx="702" cy="552"/>
              </a:xfrm>
              <a:custGeom>
                <a:avLst/>
                <a:gdLst>
                  <a:gd name="T0" fmla="*/ 294 w 296"/>
                  <a:gd name="T1" fmla="*/ 63 h 232"/>
                  <a:gd name="T2" fmla="*/ 192 w 296"/>
                  <a:gd name="T3" fmla="*/ 0 h 232"/>
                  <a:gd name="T4" fmla="*/ 167 w 296"/>
                  <a:gd name="T5" fmla="*/ 1 h 232"/>
                  <a:gd name="T6" fmla="*/ 167 w 296"/>
                  <a:gd name="T7" fmla="*/ 5 h 232"/>
                  <a:gd name="T8" fmla="*/ 285 w 296"/>
                  <a:gd name="T9" fmla="*/ 65 h 232"/>
                  <a:gd name="T10" fmla="*/ 216 w 296"/>
                  <a:gd name="T11" fmla="*/ 220 h 232"/>
                  <a:gd name="T12" fmla="*/ 165 w 296"/>
                  <a:gd name="T13" fmla="*/ 224 h 232"/>
                  <a:gd name="T14" fmla="*/ 60 w 296"/>
                  <a:gd name="T15" fmla="*/ 210 h 232"/>
                  <a:gd name="T16" fmla="*/ 10 w 296"/>
                  <a:gd name="T17" fmla="*/ 161 h 232"/>
                  <a:gd name="T18" fmla="*/ 155 w 296"/>
                  <a:gd name="T19" fmla="*/ 5 h 232"/>
                  <a:gd name="T20" fmla="*/ 155 w 296"/>
                  <a:gd name="T21" fmla="*/ 1 h 232"/>
                  <a:gd name="T22" fmla="*/ 130 w 296"/>
                  <a:gd name="T23" fmla="*/ 1 h 232"/>
                  <a:gd name="T24" fmla="*/ 155 w 296"/>
                  <a:gd name="T25" fmla="*/ 1 h 232"/>
                  <a:gd name="T26" fmla="*/ 130 w 296"/>
                  <a:gd name="T27" fmla="*/ 1 h 232"/>
                  <a:gd name="T28" fmla="*/ 2 w 296"/>
                  <a:gd name="T29" fmla="*/ 161 h 232"/>
                  <a:gd name="T30" fmla="*/ 57 w 296"/>
                  <a:gd name="T31" fmla="*/ 218 h 232"/>
                  <a:gd name="T32" fmla="*/ 157 w 296"/>
                  <a:gd name="T33" fmla="*/ 232 h 232"/>
                  <a:gd name="T34" fmla="*/ 165 w 296"/>
                  <a:gd name="T35" fmla="*/ 232 h 232"/>
                  <a:gd name="T36" fmla="*/ 220 w 296"/>
                  <a:gd name="T37" fmla="*/ 228 h 232"/>
                  <a:gd name="T38" fmla="*/ 224 w 296"/>
                  <a:gd name="T39" fmla="*/ 227 h 232"/>
                  <a:gd name="T40" fmla="*/ 224 w 296"/>
                  <a:gd name="T41" fmla="*/ 224 h 232"/>
                  <a:gd name="T42" fmla="*/ 293 w 296"/>
                  <a:gd name="T43" fmla="*/ 68 h 232"/>
                  <a:gd name="T44" fmla="*/ 296 w 296"/>
                  <a:gd name="T45" fmla="*/ 66 h 232"/>
                  <a:gd name="T46" fmla="*/ 294 w 296"/>
                  <a:gd name="T47" fmla="*/ 6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6" h="232">
                    <a:moveTo>
                      <a:pt x="294" y="63"/>
                    </a:moveTo>
                    <a:cubicBezTo>
                      <a:pt x="269" y="29"/>
                      <a:pt x="232" y="7"/>
                      <a:pt x="192" y="0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214" y="6"/>
                      <a:pt x="257" y="28"/>
                      <a:pt x="285" y="65"/>
                    </a:cubicBezTo>
                    <a:cubicBezTo>
                      <a:pt x="245" y="107"/>
                      <a:pt x="220" y="162"/>
                      <a:pt x="216" y="220"/>
                    </a:cubicBezTo>
                    <a:cubicBezTo>
                      <a:pt x="199" y="223"/>
                      <a:pt x="182" y="224"/>
                      <a:pt x="165" y="224"/>
                    </a:cubicBezTo>
                    <a:cubicBezTo>
                      <a:pt x="125" y="225"/>
                      <a:pt x="87" y="220"/>
                      <a:pt x="60" y="210"/>
                    </a:cubicBezTo>
                    <a:cubicBezTo>
                      <a:pt x="19" y="196"/>
                      <a:pt x="10" y="176"/>
                      <a:pt x="10" y="161"/>
                    </a:cubicBezTo>
                    <a:cubicBezTo>
                      <a:pt x="8" y="79"/>
                      <a:pt x="72" y="10"/>
                      <a:pt x="155" y="5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55" y="16"/>
                      <a:pt x="0" y="83"/>
                      <a:pt x="2" y="161"/>
                    </a:cubicBezTo>
                    <a:cubicBezTo>
                      <a:pt x="2" y="178"/>
                      <a:pt x="12" y="202"/>
                      <a:pt x="57" y="218"/>
                    </a:cubicBezTo>
                    <a:cubicBezTo>
                      <a:pt x="84" y="227"/>
                      <a:pt x="119" y="232"/>
                      <a:pt x="157" y="232"/>
                    </a:cubicBezTo>
                    <a:cubicBezTo>
                      <a:pt x="160" y="232"/>
                      <a:pt x="162" y="232"/>
                      <a:pt x="165" y="232"/>
                    </a:cubicBezTo>
                    <a:cubicBezTo>
                      <a:pt x="183" y="232"/>
                      <a:pt x="202" y="230"/>
                      <a:pt x="220" y="228"/>
                    </a:cubicBezTo>
                    <a:cubicBezTo>
                      <a:pt x="224" y="227"/>
                      <a:pt x="224" y="227"/>
                      <a:pt x="224" y="227"/>
                    </a:cubicBezTo>
                    <a:cubicBezTo>
                      <a:pt x="224" y="224"/>
                      <a:pt x="224" y="224"/>
                      <a:pt x="224" y="224"/>
                    </a:cubicBezTo>
                    <a:cubicBezTo>
                      <a:pt x="227" y="165"/>
                      <a:pt x="252" y="110"/>
                      <a:pt x="293" y="68"/>
                    </a:cubicBezTo>
                    <a:cubicBezTo>
                      <a:pt x="296" y="66"/>
                      <a:pt x="296" y="66"/>
                      <a:pt x="296" y="66"/>
                    </a:cubicBezTo>
                    <a:lnTo>
                      <a:pt x="294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6996E592-C8C6-4346-BACF-2BBEF1432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9" y="1513"/>
                <a:ext cx="429" cy="414"/>
              </a:xfrm>
              <a:custGeom>
                <a:avLst/>
                <a:gdLst>
                  <a:gd name="T0" fmla="*/ 86 w 181"/>
                  <a:gd name="T1" fmla="*/ 170 h 174"/>
                  <a:gd name="T2" fmla="*/ 9 w 181"/>
                  <a:gd name="T3" fmla="*/ 91 h 174"/>
                  <a:gd name="T4" fmla="*/ 89 w 181"/>
                  <a:gd name="T5" fmla="*/ 8 h 174"/>
                  <a:gd name="T6" fmla="*/ 91 w 181"/>
                  <a:gd name="T7" fmla="*/ 8 h 174"/>
                  <a:gd name="T8" fmla="*/ 172 w 181"/>
                  <a:gd name="T9" fmla="*/ 88 h 174"/>
                  <a:gd name="T10" fmla="*/ 98 w 181"/>
                  <a:gd name="T11" fmla="*/ 170 h 174"/>
                  <a:gd name="T12" fmla="*/ 98 w 181"/>
                  <a:gd name="T13" fmla="*/ 174 h 174"/>
                  <a:gd name="T14" fmla="*/ 123 w 181"/>
                  <a:gd name="T15" fmla="*/ 173 h 174"/>
                  <a:gd name="T16" fmla="*/ 98 w 181"/>
                  <a:gd name="T17" fmla="*/ 174 h 174"/>
                  <a:gd name="T18" fmla="*/ 123 w 181"/>
                  <a:gd name="T19" fmla="*/ 173 h 174"/>
                  <a:gd name="T20" fmla="*/ 180 w 181"/>
                  <a:gd name="T21" fmla="*/ 88 h 174"/>
                  <a:gd name="T22" fmla="*/ 91 w 181"/>
                  <a:gd name="T23" fmla="*/ 0 h 174"/>
                  <a:gd name="T24" fmla="*/ 89 w 181"/>
                  <a:gd name="T25" fmla="*/ 0 h 174"/>
                  <a:gd name="T26" fmla="*/ 1 w 181"/>
                  <a:gd name="T27" fmla="*/ 91 h 174"/>
                  <a:gd name="T28" fmla="*/ 61 w 181"/>
                  <a:gd name="T29" fmla="*/ 174 h 174"/>
                  <a:gd name="T30" fmla="*/ 86 w 181"/>
                  <a:gd name="T31" fmla="*/ 174 h 174"/>
                  <a:gd name="T32" fmla="*/ 86 w 181"/>
                  <a:gd name="T33" fmla="*/ 17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74">
                    <a:moveTo>
                      <a:pt x="86" y="170"/>
                    </a:moveTo>
                    <a:cubicBezTo>
                      <a:pt x="43" y="168"/>
                      <a:pt x="10" y="133"/>
                      <a:pt x="9" y="91"/>
                    </a:cubicBezTo>
                    <a:cubicBezTo>
                      <a:pt x="8" y="46"/>
                      <a:pt x="44" y="8"/>
                      <a:pt x="89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135" y="8"/>
                      <a:pt x="171" y="44"/>
                      <a:pt x="172" y="88"/>
                    </a:cubicBezTo>
                    <a:cubicBezTo>
                      <a:pt x="173" y="130"/>
                      <a:pt x="140" y="167"/>
                      <a:pt x="98" y="170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57" y="159"/>
                      <a:pt x="181" y="126"/>
                      <a:pt x="180" y="88"/>
                    </a:cubicBezTo>
                    <a:cubicBezTo>
                      <a:pt x="179" y="39"/>
                      <a:pt x="139" y="0"/>
                      <a:pt x="91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41"/>
                      <a:pt x="1" y="91"/>
                    </a:cubicBezTo>
                    <a:cubicBezTo>
                      <a:pt x="2" y="129"/>
                      <a:pt x="27" y="162"/>
                      <a:pt x="61" y="174"/>
                    </a:cubicBezTo>
                    <a:cubicBezTo>
                      <a:pt x="86" y="174"/>
                      <a:pt x="86" y="174"/>
                      <a:pt x="86" y="174"/>
                    </a:cubicBezTo>
                    <a:lnTo>
                      <a:pt x="86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2916D383-BC42-4836-BB9D-734BE89C4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316 w 419"/>
                  <a:gd name="T1" fmla="*/ 110 h 528"/>
                  <a:gd name="T2" fmla="*/ 205 w 419"/>
                  <a:gd name="T3" fmla="*/ 0 h 528"/>
                  <a:gd name="T4" fmla="*/ 203 w 419"/>
                  <a:gd name="T5" fmla="*/ 0 h 528"/>
                  <a:gd name="T6" fmla="*/ 93 w 419"/>
                  <a:gd name="T7" fmla="*/ 113 h 528"/>
                  <a:gd name="T8" fmla="*/ 196 w 419"/>
                  <a:gd name="T9" fmla="*/ 222 h 528"/>
                  <a:gd name="T10" fmla="*/ 196 w 419"/>
                  <a:gd name="T11" fmla="*/ 226 h 528"/>
                  <a:gd name="T12" fmla="*/ 198 w 419"/>
                  <a:gd name="T13" fmla="*/ 226 h 528"/>
                  <a:gd name="T14" fmla="*/ 196 w 419"/>
                  <a:gd name="T15" fmla="*/ 226 h 528"/>
                  <a:gd name="T16" fmla="*/ 196 w 419"/>
                  <a:gd name="T17" fmla="*/ 230 h 528"/>
                  <a:gd name="T18" fmla="*/ 2 w 419"/>
                  <a:gd name="T19" fmla="*/ 441 h 528"/>
                  <a:gd name="T20" fmla="*/ 202 w 419"/>
                  <a:gd name="T21" fmla="*/ 528 h 528"/>
                  <a:gd name="T22" fmla="*/ 202 w 419"/>
                  <a:gd name="T23" fmla="*/ 528 h 528"/>
                  <a:gd name="T24" fmla="*/ 211 w 419"/>
                  <a:gd name="T25" fmla="*/ 528 h 528"/>
                  <a:gd name="T26" fmla="*/ 418 w 419"/>
                  <a:gd name="T27" fmla="*/ 434 h 528"/>
                  <a:gd name="T28" fmla="*/ 217 w 419"/>
                  <a:gd name="T29" fmla="*/ 230 h 528"/>
                  <a:gd name="T30" fmla="*/ 217 w 419"/>
                  <a:gd name="T31" fmla="*/ 226 h 528"/>
                  <a:gd name="T32" fmla="*/ 213 w 419"/>
                  <a:gd name="T33" fmla="*/ 226 h 528"/>
                  <a:gd name="T34" fmla="*/ 217 w 419"/>
                  <a:gd name="T35" fmla="*/ 226 h 528"/>
                  <a:gd name="T36" fmla="*/ 217 w 419"/>
                  <a:gd name="T37" fmla="*/ 222 h 528"/>
                  <a:gd name="T38" fmla="*/ 316 w 419"/>
                  <a:gd name="T39" fmla="*/ 11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9" h="528">
                    <a:moveTo>
                      <a:pt x="316" y="110"/>
                    </a:move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8" y="226"/>
                      <a:pt x="198" y="226"/>
                      <a:pt x="198" y="226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3" y="226"/>
                      <a:pt x="213" y="226"/>
                      <a:pt x="213" y="226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2DEF8424-5B62-424E-8876-DD8968C06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5" y="1984"/>
                <a:ext cx="1034" cy="741"/>
              </a:xfrm>
              <a:custGeom>
                <a:avLst/>
                <a:gdLst>
                  <a:gd name="T0" fmla="*/ 251 w 436"/>
                  <a:gd name="T1" fmla="*/ 0 h 312"/>
                  <a:gd name="T2" fmla="*/ 225 w 436"/>
                  <a:gd name="T3" fmla="*/ 2 h 312"/>
                  <a:gd name="T4" fmla="*/ 225 w 436"/>
                  <a:gd name="T5" fmla="*/ 6 h 312"/>
                  <a:gd name="T6" fmla="*/ 426 w 436"/>
                  <a:gd name="T7" fmla="*/ 210 h 312"/>
                  <a:gd name="T8" fmla="*/ 219 w 436"/>
                  <a:gd name="T9" fmla="*/ 304 h 312"/>
                  <a:gd name="T10" fmla="*/ 210 w 436"/>
                  <a:gd name="T11" fmla="*/ 304 h 312"/>
                  <a:gd name="T12" fmla="*/ 210 w 436"/>
                  <a:gd name="T13" fmla="*/ 304 h 312"/>
                  <a:gd name="T14" fmla="*/ 10 w 436"/>
                  <a:gd name="T15" fmla="*/ 217 h 312"/>
                  <a:gd name="T16" fmla="*/ 204 w 436"/>
                  <a:gd name="T17" fmla="*/ 6 h 312"/>
                  <a:gd name="T18" fmla="*/ 204 w 436"/>
                  <a:gd name="T19" fmla="*/ 2 h 312"/>
                  <a:gd name="T20" fmla="*/ 178 w 436"/>
                  <a:gd name="T21" fmla="*/ 1 h 312"/>
                  <a:gd name="T22" fmla="*/ 204 w 436"/>
                  <a:gd name="T23" fmla="*/ 2 h 312"/>
                  <a:gd name="T24" fmla="*/ 178 w 436"/>
                  <a:gd name="T25" fmla="*/ 1 h 312"/>
                  <a:gd name="T26" fmla="*/ 2 w 436"/>
                  <a:gd name="T27" fmla="*/ 217 h 312"/>
                  <a:gd name="T28" fmla="*/ 210 w 436"/>
                  <a:gd name="T29" fmla="*/ 312 h 312"/>
                  <a:gd name="T30" fmla="*/ 210 w 436"/>
                  <a:gd name="T31" fmla="*/ 312 h 312"/>
                  <a:gd name="T32" fmla="*/ 220 w 436"/>
                  <a:gd name="T33" fmla="*/ 312 h 312"/>
                  <a:gd name="T34" fmla="*/ 435 w 436"/>
                  <a:gd name="T35" fmla="*/ 210 h 312"/>
                  <a:gd name="T36" fmla="*/ 251 w 436"/>
                  <a:gd name="T3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6" h="312">
                    <a:moveTo>
                      <a:pt x="251" y="0"/>
                    </a:moveTo>
                    <a:cubicBezTo>
                      <a:pt x="225" y="2"/>
                      <a:pt x="225" y="2"/>
                      <a:pt x="225" y="2"/>
                    </a:cubicBezTo>
                    <a:cubicBezTo>
                      <a:pt x="225" y="6"/>
                      <a:pt x="225" y="6"/>
                      <a:pt x="225" y="6"/>
                    </a:cubicBezTo>
                    <a:cubicBezTo>
                      <a:pt x="336" y="10"/>
                      <a:pt x="425" y="99"/>
                      <a:pt x="426" y="210"/>
                    </a:cubicBezTo>
                    <a:cubicBezTo>
                      <a:pt x="427" y="272"/>
                      <a:pt x="323" y="302"/>
                      <a:pt x="219" y="304"/>
                    </a:cubicBezTo>
                    <a:cubicBezTo>
                      <a:pt x="216" y="304"/>
                      <a:pt x="213" y="304"/>
                      <a:pt x="210" y="304"/>
                    </a:cubicBezTo>
                    <a:cubicBezTo>
                      <a:pt x="210" y="304"/>
                      <a:pt x="210" y="304"/>
                      <a:pt x="210" y="304"/>
                    </a:cubicBezTo>
                    <a:cubicBezTo>
                      <a:pt x="111" y="304"/>
                      <a:pt x="11" y="277"/>
                      <a:pt x="10" y="217"/>
                    </a:cubicBezTo>
                    <a:cubicBezTo>
                      <a:pt x="8" y="106"/>
                      <a:pt x="93" y="14"/>
                      <a:pt x="204" y="6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75" y="20"/>
                      <a:pt x="0" y="111"/>
                      <a:pt x="2" y="217"/>
                    </a:cubicBezTo>
                    <a:cubicBezTo>
                      <a:pt x="3" y="287"/>
                      <a:pt x="115" y="312"/>
                      <a:pt x="210" y="312"/>
                    </a:cubicBezTo>
                    <a:cubicBezTo>
                      <a:pt x="210" y="312"/>
                      <a:pt x="210" y="312"/>
                      <a:pt x="210" y="312"/>
                    </a:cubicBezTo>
                    <a:cubicBezTo>
                      <a:pt x="213" y="312"/>
                      <a:pt x="216" y="312"/>
                      <a:pt x="220" y="312"/>
                    </a:cubicBezTo>
                    <a:cubicBezTo>
                      <a:pt x="327" y="310"/>
                      <a:pt x="436" y="278"/>
                      <a:pt x="435" y="210"/>
                    </a:cubicBezTo>
                    <a:cubicBezTo>
                      <a:pt x="433" y="104"/>
                      <a:pt x="354" y="16"/>
                      <a:pt x="2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533ECB30-25EB-4368-AC88-BAAE85EA5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3" y="1433"/>
                <a:ext cx="571" cy="556"/>
              </a:xfrm>
              <a:custGeom>
                <a:avLst/>
                <a:gdLst>
                  <a:gd name="T0" fmla="*/ 112 w 241"/>
                  <a:gd name="T1" fmla="*/ 230 h 234"/>
                  <a:gd name="T2" fmla="*/ 9 w 241"/>
                  <a:gd name="T3" fmla="*/ 121 h 234"/>
                  <a:gd name="T4" fmla="*/ 119 w 241"/>
                  <a:gd name="T5" fmla="*/ 8 h 234"/>
                  <a:gd name="T6" fmla="*/ 121 w 241"/>
                  <a:gd name="T7" fmla="*/ 8 h 234"/>
                  <a:gd name="T8" fmla="*/ 232 w 241"/>
                  <a:gd name="T9" fmla="*/ 118 h 234"/>
                  <a:gd name="T10" fmla="*/ 133 w 241"/>
                  <a:gd name="T11" fmla="*/ 230 h 234"/>
                  <a:gd name="T12" fmla="*/ 133 w 241"/>
                  <a:gd name="T13" fmla="*/ 234 h 234"/>
                  <a:gd name="T14" fmla="*/ 159 w 241"/>
                  <a:gd name="T15" fmla="*/ 232 h 234"/>
                  <a:gd name="T16" fmla="*/ 133 w 241"/>
                  <a:gd name="T17" fmla="*/ 234 h 234"/>
                  <a:gd name="T18" fmla="*/ 159 w 241"/>
                  <a:gd name="T19" fmla="*/ 232 h 234"/>
                  <a:gd name="T20" fmla="*/ 240 w 241"/>
                  <a:gd name="T21" fmla="*/ 118 h 234"/>
                  <a:gd name="T22" fmla="*/ 121 w 241"/>
                  <a:gd name="T23" fmla="*/ 0 h 234"/>
                  <a:gd name="T24" fmla="*/ 119 w 241"/>
                  <a:gd name="T25" fmla="*/ 0 h 234"/>
                  <a:gd name="T26" fmla="*/ 1 w 241"/>
                  <a:gd name="T27" fmla="*/ 122 h 234"/>
                  <a:gd name="T28" fmla="*/ 86 w 241"/>
                  <a:gd name="T29" fmla="*/ 233 h 234"/>
                  <a:gd name="T30" fmla="*/ 112 w 241"/>
                  <a:gd name="T31" fmla="*/ 234 h 234"/>
                  <a:gd name="T32" fmla="*/ 112 w 241"/>
                  <a:gd name="T33" fmla="*/ 23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234">
                    <a:moveTo>
                      <a:pt x="112" y="230"/>
                    </a:moveTo>
                    <a:cubicBezTo>
                      <a:pt x="54" y="225"/>
                      <a:pt x="10" y="179"/>
                      <a:pt x="9" y="121"/>
                    </a:cubicBezTo>
                    <a:cubicBezTo>
                      <a:pt x="8" y="60"/>
                      <a:pt x="57" y="9"/>
                      <a:pt x="119" y="8"/>
                    </a:cubicBezTo>
                    <a:cubicBezTo>
                      <a:pt x="119" y="8"/>
                      <a:pt x="120" y="8"/>
                      <a:pt x="121" y="8"/>
                    </a:cubicBezTo>
                    <a:cubicBezTo>
                      <a:pt x="181" y="8"/>
                      <a:pt x="231" y="57"/>
                      <a:pt x="232" y="118"/>
                    </a:cubicBezTo>
                    <a:cubicBezTo>
                      <a:pt x="233" y="175"/>
                      <a:pt x="190" y="223"/>
                      <a:pt x="133" y="230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208" y="216"/>
                      <a:pt x="241" y="170"/>
                      <a:pt x="240" y="118"/>
                    </a:cubicBezTo>
                    <a:cubicBezTo>
                      <a:pt x="239" y="53"/>
                      <a:pt x="186" y="0"/>
                      <a:pt x="121" y="0"/>
                    </a:cubicBezTo>
                    <a:cubicBezTo>
                      <a:pt x="120" y="0"/>
                      <a:pt x="119" y="0"/>
                      <a:pt x="119" y="0"/>
                    </a:cubicBezTo>
                    <a:cubicBezTo>
                      <a:pt x="53" y="1"/>
                      <a:pt x="0" y="56"/>
                      <a:pt x="1" y="122"/>
                    </a:cubicBezTo>
                    <a:cubicBezTo>
                      <a:pt x="2" y="174"/>
                      <a:pt x="37" y="219"/>
                      <a:pt x="86" y="233"/>
                    </a:cubicBezTo>
                    <a:cubicBezTo>
                      <a:pt x="112" y="234"/>
                      <a:pt x="112" y="234"/>
                      <a:pt x="112" y="234"/>
                    </a:cubicBezTo>
                    <a:lnTo>
                      <a:pt x="11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A98B5A70-8EF4-4D83-9AF6-329118BDF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201 w 277"/>
                  <a:gd name="T1" fmla="*/ 80 h 389"/>
                  <a:gd name="T2" fmla="*/ 119 w 277"/>
                  <a:gd name="T3" fmla="*/ 0 h 389"/>
                  <a:gd name="T4" fmla="*/ 118 w 277"/>
                  <a:gd name="T5" fmla="*/ 0 h 389"/>
                  <a:gd name="T6" fmla="*/ 61 w 277"/>
                  <a:gd name="T7" fmla="*/ 24 h 389"/>
                  <a:gd name="T8" fmla="*/ 38 w 277"/>
                  <a:gd name="T9" fmla="*/ 82 h 389"/>
                  <a:gd name="T10" fmla="*/ 115 w 277"/>
                  <a:gd name="T11" fmla="*/ 162 h 389"/>
                  <a:gd name="T12" fmla="*/ 115 w 277"/>
                  <a:gd name="T13" fmla="*/ 166 h 389"/>
                  <a:gd name="T14" fmla="*/ 117 w 277"/>
                  <a:gd name="T15" fmla="*/ 166 h 389"/>
                  <a:gd name="T16" fmla="*/ 115 w 277"/>
                  <a:gd name="T17" fmla="*/ 166 h 389"/>
                  <a:gd name="T18" fmla="*/ 115 w 277"/>
                  <a:gd name="T19" fmla="*/ 170 h 389"/>
                  <a:gd name="T20" fmla="*/ 0 w 277"/>
                  <a:gd name="T21" fmla="*/ 231 h 389"/>
                  <a:gd name="T22" fmla="*/ 76 w 277"/>
                  <a:gd name="T23" fmla="*/ 387 h 389"/>
                  <a:gd name="T24" fmla="*/ 124 w 277"/>
                  <a:gd name="T25" fmla="*/ 389 h 389"/>
                  <a:gd name="T26" fmla="*/ 229 w 277"/>
                  <a:gd name="T27" fmla="*/ 372 h 389"/>
                  <a:gd name="T28" fmla="*/ 277 w 277"/>
                  <a:gd name="T29" fmla="*/ 321 h 389"/>
                  <a:gd name="T30" fmla="*/ 127 w 277"/>
                  <a:gd name="T31" fmla="*/ 170 h 389"/>
                  <a:gd name="T32" fmla="*/ 127 w 277"/>
                  <a:gd name="T33" fmla="*/ 166 h 389"/>
                  <a:gd name="T34" fmla="*/ 124 w 277"/>
                  <a:gd name="T35" fmla="*/ 166 h 389"/>
                  <a:gd name="T36" fmla="*/ 127 w 277"/>
                  <a:gd name="T37" fmla="*/ 166 h 389"/>
                  <a:gd name="T38" fmla="*/ 127 w 277"/>
                  <a:gd name="T39" fmla="*/ 162 h 389"/>
                  <a:gd name="T40" fmla="*/ 201 w 277"/>
                  <a:gd name="T41" fmla="*/ 8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7" h="389">
                    <a:moveTo>
                      <a:pt x="201" y="80"/>
                    </a:move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7" y="166"/>
                      <a:pt x="117" y="166"/>
                      <a:pt x="117" y="166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2" name="Freeform 32">
                <a:extLst>
                  <a:ext uri="{FF2B5EF4-FFF2-40B4-BE49-F238E27FC236}">
                    <a16:creationId xmlns:a16="http://schemas.microsoft.com/office/drawing/2014/main" id="{585DB11C-A754-4413-BCCF-04C260DDE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5" y="1492"/>
                <a:ext cx="427" cy="416"/>
              </a:xfrm>
              <a:custGeom>
                <a:avLst/>
                <a:gdLst>
                  <a:gd name="T0" fmla="*/ 86 w 180"/>
                  <a:gd name="T1" fmla="*/ 171 h 175"/>
                  <a:gd name="T2" fmla="*/ 9 w 180"/>
                  <a:gd name="T3" fmla="*/ 91 h 175"/>
                  <a:gd name="T4" fmla="*/ 32 w 180"/>
                  <a:gd name="T5" fmla="*/ 33 h 175"/>
                  <a:gd name="T6" fmla="*/ 89 w 180"/>
                  <a:gd name="T7" fmla="*/ 9 h 175"/>
                  <a:gd name="T8" fmla="*/ 90 w 180"/>
                  <a:gd name="T9" fmla="*/ 9 h 175"/>
                  <a:gd name="T10" fmla="*/ 172 w 180"/>
                  <a:gd name="T11" fmla="*/ 89 h 175"/>
                  <a:gd name="T12" fmla="*/ 98 w 180"/>
                  <a:gd name="T13" fmla="*/ 171 h 175"/>
                  <a:gd name="T14" fmla="*/ 98 w 180"/>
                  <a:gd name="T15" fmla="*/ 175 h 175"/>
                  <a:gd name="T16" fmla="*/ 122 w 180"/>
                  <a:gd name="T17" fmla="*/ 173 h 175"/>
                  <a:gd name="T18" fmla="*/ 98 w 180"/>
                  <a:gd name="T19" fmla="*/ 175 h 175"/>
                  <a:gd name="T20" fmla="*/ 122 w 180"/>
                  <a:gd name="T21" fmla="*/ 173 h 175"/>
                  <a:gd name="T22" fmla="*/ 180 w 180"/>
                  <a:gd name="T23" fmla="*/ 89 h 175"/>
                  <a:gd name="T24" fmla="*/ 90 w 180"/>
                  <a:gd name="T25" fmla="*/ 0 h 175"/>
                  <a:gd name="T26" fmla="*/ 89 w 180"/>
                  <a:gd name="T27" fmla="*/ 1 h 175"/>
                  <a:gd name="T28" fmla="*/ 26 w 180"/>
                  <a:gd name="T29" fmla="*/ 28 h 175"/>
                  <a:gd name="T30" fmla="*/ 1 w 180"/>
                  <a:gd name="T31" fmla="*/ 92 h 175"/>
                  <a:gd name="T32" fmla="*/ 61 w 180"/>
                  <a:gd name="T33" fmla="*/ 174 h 175"/>
                  <a:gd name="T34" fmla="*/ 86 w 180"/>
                  <a:gd name="T35" fmla="*/ 175 h 175"/>
                  <a:gd name="T36" fmla="*/ 61 w 180"/>
                  <a:gd name="T37" fmla="*/ 174 h 175"/>
                  <a:gd name="T38" fmla="*/ 86 w 180"/>
                  <a:gd name="T39" fmla="*/ 175 h 175"/>
                  <a:gd name="T40" fmla="*/ 86 w 180"/>
                  <a:gd name="T41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0" h="175">
                    <a:moveTo>
                      <a:pt x="86" y="171"/>
                    </a:moveTo>
                    <a:cubicBezTo>
                      <a:pt x="43" y="169"/>
                      <a:pt x="9" y="134"/>
                      <a:pt x="9" y="91"/>
                    </a:cubicBezTo>
                    <a:cubicBezTo>
                      <a:pt x="8" y="70"/>
                      <a:pt x="16" y="49"/>
                      <a:pt x="32" y="33"/>
                    </a:cubicBezTo>
                    <a:cubicBezTo>
                      <a:pt x="47" y="18"/>
                      <a:pt x="67" y="9"/>
                      <a:pt x="89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134" y="9"/>
                      <a:pt x="171" y="45"/>
                      <a:pt x="172" y="89"/>
                    </a:cubicBezTo>
                    <a:cubicBezTo>
                      <a:pt x="172" y="131"/>
                      <a:pt x="140" y="167"/>
                      <a:pt x="98" y="171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156" y="160"/>
                      <a:pt x="180" y="127"/>
                      <a:pt x="180" y="89"/>
                    </a:cubicBezTo>
                    <a:cubicBezTo>
                      <a:pt x="179" y="40"/>
                      <a:pt x="139" y="0"/>
                      <a:pt x="90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65" y="1"/>
                      <a:pt x="42" y="11"/>
                      <a:pt x="26" y="28"/>
                    </a:cubicBezTo>
                    <a:cubicBezTo>
                      <a:pt x="9" y="45"/>
                      <a:pt x="0" y="68"/>
                      <a:pt x="1" y="92"/>
                    </a:cubicBezTo>
                    <a:cubicBezTo>
                      <a:pt x="1" y="130"/>
                      <a:pt x="26" y="162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lnTo>
                      <a:pt x="86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3" name="Freeform 33">
                <a:extLst>
                  <a:ext uri="{FF2B5EF4-FFF2-40B4-BE49-F238E27FC236}">
                    <a16:creationId xmlns:a16="http://schemas.microsoft.com/office/drawing/2014/main" id="{5EB298C5-7A90-4CBC-A727-0137B5F3B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3" y="1903"/>
                <a:ext cx="699" cy="554"/>
              </a:xfrm>
              <a:custGeom>
                <a:avLst/>
                <a:gdLst>
                  <a:gd name="T0" fmla="*/ 161 w 295"/>
                  <a:gd name="T1" fmla="*/ 0 h 233"/>
                  <a:gd name="T2" fmla="*/ 137 w 295"/>
                  <a:gd name="T3" fmla="*/ 2 h 233"/>
                  <a:gd name="T4" fmla="*/ 137 w 295"/>
                  <a:gd name="T5" fmla="*/ 6 h 233"/>
                  <a:gd name="T6" fmla="*/ 287 w 295"/>
                  <a:gd name="T7" fmla="*/ 157 h 233"/>
                  <a:gd name="T8" fmla="*/ 239 w 295"/>
                  <a:gd name="T9" fmla="*/ 208 h 233"/>
                  <a:gd name="T10" fmla="*/ 134 w 295"/>
                  <a:gd name="T11" fmla="*/ 225 h 233"/>
                  <a:gd name="T12" fmla="*/ 86 w 295"/>
                  <a:gd name="T13" fmla="*/ 223 h 233"/>
                  <a:gd name="T14" fmla="*/ 10 w 295"/>
                  <a:gd name="T15" fmla="*/ 67 h 233"/>
                  <a:gd name="T16" fmla="*/ 125 w 295"/>
                  <a:gd name="T17" fmla="*/ 6 h 233"/>
                  <a:gd name="T18" fmla="*/ 125 w 295"/>
                  <a:gd name="T19" fmla="*/ 2 h 233"/>
                  <a:gd name="T20" fmla="*/ 100 w 295"/>
                  <a:gd name="T21" fmla="*/ 1 h 233"/>
                  <a:gd name="T22" fmla="*/ 2 w 295"/>
                  <a:gd name="T23" fmla="*/ 65 h 233"/>
                  <a:gd name="T24" fmla="*/ 0 w 295"/>
                  <a:gd name="T25" fmla="*/ 68 h 233"/>
                  <a:gd name="T26" fmla="*/ 2 w 295"/>
                  <a:gd name="T27" fmla="*/ 71 h 233"/>
                  <a:gd name="T28" fmla="*/ 78 w 295"/>
                  <a:gd name="T29" fmla="*/ 227 h 233"/>
                  <a:gd name="T30" fmla="*/ 78 w 295"/>
                  <a:gd name="T31" fmla="*/ 230 h 233"/>
                  <a:gd name="T32" fmla="*/ 81 w 295"/>
                  <a:gd name="T33" fmla="*/ 231 h 233"/>
                  <a:gd name="T34" fmla="*/ 127 w 295"/>
                  <a:gd name="T35" fmla="*/ 233 h 233"/>
                  <a:gd name="T36" fmla="*/ 134 w 295"/>
                  <a:gd name="T37" fmla="*/ 233 h 233"/>
                  <a:gd name="T38" fmla="*/ 242 w 295"/>
                  <a:gd name="T39" fmla="*/ 215 h 233"/>
                  <a:gd name="T40" fmla="*/ 295 w 295"/>
                  <a:gd name="T41" fmla="*/ 157 h 233"/>
                  <a:gd name="T42" fmla="*/ 161 w 295"/>
                  <a:gd name="T43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5" h="233">
                    <a:moveTo>
                      <a:pt x="161" y="0"/>
                    </a:move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6"/>
                      <a:pt x="137" y="6"/>
                      <a:pt x="137" y="6"/>
                    </a:cubicBezTo>
                    <a:cubicBezTo>
                      <a:pt x="220" y="8"/>
                      <a:pt x="286" y="74"/>
                      <a:pt x="287" y="157"/>
                    </a:cubicBezTo>
                    <a:cubicBezTo>
                      <a:pt x="287" y="178"/>
                      <a:pt x="271" y="195"/>
                      <a:pt x="239" y="208"/>
                    </a:cubicBezTo>
                    <a:cubicBezTo>
                      <a:pt x="211" y="218"/>
                      <a:pt x="174" y="224"/>
                      <a:pt x="134" y="225"/>
                    </a:cubicBezTo>
                    <a:cubicBezTo>
                      <a:pt x="118" y="225"/>
                      <a:pt x="101" y="225"/>
                      <a:pt x="86" y="223"/>
                    </a:cubicBezTo>
                    <a:cubicBezTo>
                      <a:pt x="80" y="164"/>
                      <a:pt x="53" y="109"/>
                      <a:pt x="10" y="67"/>
                    </a:cubicBezTo>
                    <a:cubicBezTo>
                      <a:pt x="38" y="31"/>
                      <a:pt x="79" y="9"/>
                      <a:pt x="125" y="6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60" y="10"/>
                      <a:pt x="26" y="32"/>
                      <a:pt x="2" y="6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46" y="112"/>
                      <a:pt x="73" y="167"/>
                      <a:pt x="78" y="227"/>
                    </a:cubicBezTo>
                    <a:cubicBezTo>
                      <a:pt x="78" y="230"/>
                      <a:pt x="78" y="230"/>
                      <a:pt x="78" y="230"/>
                    </a:cubicBezTo>
                    <a:cubicBezTo>
                      <a:pt x="81" y="231"/>
                      <a:pt x="81" y="231"/>
                      <a:pt x="81" y="231"/>
                    </a:cubicBezTo>
                    <a:cubicBezTo>
                      <a:pt x="96" y="232"/>
                      <a:pt x="112" y="233"/>
                      <a:pt x="127" y="233"/>
                    </a:cubicBezTo>
                    <a:cubicBezTo>
                      <a:pt x="130" y="233"/>
                      <a:pt x="132" y="233"/>
                      <a:pt x="134" y="233"/>
                    </a:cubicBezTo>
                    <a:cubicBezTo>
                      <a:pt x="175" y="233"/>
                      <a:pt x="213" y="226"/>
                      <a:pt x="242" y="215"/>
                    </a:cubicBezTo>
                    <a:cubicBezTo>
                      <a:pt x="286" y="198"/>
                      <a:pt x="295" y="174"/>
                      <a:pt x="295" y="157"/>
                    </a:cubicBezTo>
                    <a:cubicBezTo>
                      <a:pt x="294" y="78"/>
                      <a:pt x="237" y="14"/>
                      <a:pt x="1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4" name="Freeform 34">
                <a:extLst>
                  <a:ext uri="{FF2B5EF4-FFF2-40B4-BE49-F238E27FC236}">
                    <a16:creationId xmlns:a16="http://schemas.microsoft.com/office/drawing/2014/main" id="{2596E9E1-4ADF-4F79-A8BF-6AE4EBDCC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454168A7-4352-43EA-982E-D385E43BD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FDF44075-CC5A-4F10-AD94-2650FB0FC14B}"/>
              </a:ext>
            </a:extLst>
          </p:cNvPr>
          <p:cNvGrpSpPr/>
          <p:nvPr/>
        </p:nvGrpSpPr>
        <p:grpSpPr>
          <a:xfrm>
            <a:off x="3736464" y="4324399"/>
            <a:ext cx="552450" cy="552450"/>
            <a:chOff x="3678404" y="3977185"/>
            <a:chExt cx="736600" cy="736600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CD71271-65B1-49BB-9DE3-2233CD03C2D4}"/>
                </a:ext>
              </a:extLst>
            </p:cNvPr>
            <p:cNvGrpSpPr/>
            <p:nvPr/>
          </p:nvGrpSpPr>
          <p:grpSpPr>
            <a:xfrm>
              <a:off x="3678404" y="3977185"/>
              <a:ext cx="736600" cy="736600"/>
              <a:chOff x="8286667" y="635396"/>
              <a:chExt cx="736600" cy="736600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02A7F1E2-BE39-4174-B937-F1B605757D60}"/>
                  </a:ext>
                </a:extLst>
              </p:cNvPr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97B82669-3041-41AC-A628-A8DA58C6BB47}"/>
                  </a:ext>
                </a:extLst>
              </p:cNvPr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663A77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10" name="Group 38">
              <a:extLst>
                <a:ext uri="{FF2B5EF4-FFF2-40B4-BE49-F238E27FC236}">
                  <a16:creationId xmlns:a16="http://schemas.microsoft.com/office/drawing/2014/main" id="{1AF1F967-BF72-4436-B4ED-D59A6191F3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5883" y="4202897"/>
              <a:ext cx="331304" cy="273727"/>
              <a:chOff x="3136" y="1579"/>
              <a:chExt cx="1404" cy="1160"/>
            </a:xfrm>
            <a:solidFill>
              <a:schemeClr val="bg1"/>
            </a:solidFill>
          </p:grpSpPr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97937803-3E26-4FBA-AFCB-CF2420B58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" y="1783"/>
                <a:ext cx="1371" cy="409"/>
              </a:xfrm>
              <a:custGeom>
                <a:avLst/>
                <a:gdLst>
                  <a:gd name="T0" fmla="*/ 532 w 1371"/>
                  <a:gd name="T1" fmla="*/ 288 h 409"/>
                  <a:gd name="T2" fmla="*/ 839 w 1371"/>
                  <a:gd name="T3" fmla="*/ 288 h 409"/>
                  <a:gd name="T4" fmla="*/ 839 w 1371"/>
                  <a:gd name="T5" fmla="*/ 409 h 409"/>
                  <a:gd name="T6" fmla="*/ 1191 w 1371"/>
                  <a:gd name="T7" fmla="*/ 409 h 409"/>
                  <a:gd name="T8" fmla="*/ 1371 w 1371"/>
                  <a:gd name="T9" fmla="*/ 0 h 409"/>
                  <a:gd name="T10" fmla="*/ 0 w 1371"/>
                  <a:gd name="T11" fmla="*/ 0 h 409"/>
                  <a:gd name="T12" fmla="*/ 181 w 1371"/>
                  <a:gd name="T13" fmla="*/ 409 h 409"/>
                  <a:gd name="T14" fmla="*/ 532 w 1371"/>
                  <a:gd name="T15" fmla="*/ 409 h 409"/>
                  <a:gd name="T16" fmla="*/ 532 w 1371"/>
                  <a:gd name="T17" fmla="*/ 288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1" h="409">
                    <a:moveTo>
                      <a:pt x="532" y="288"/>
                    </a:moveTo>
                    <a:lnTo>
                      <a:pt x="839" y="288"/>
                    </a:lnTo>
                    <a:lnTo>
                      <a:pt x="839" y="409"/>
                    </a:lnTo>
                    <a:lnTo>
                      <a:pt x="1191" y="409"/>
                    </a:lnTo>
                    <a:lnTo>
                      <a:pt x="1371" y="0"/>
                    </a:lnTo>
                    <a:lnTo>
                      <a:pt x="0" y="0"/>
                    </a:lnTo>
                    <a:lnTo>
                      <a:pt x="181" y="409"/>
                    </a:lnTo>
                    <a:lnTo>
                      <a:pt x="532" y="409"/>
                    </a:lnTo>
                    <a:lnTo>
                      <a:pt x="532" y="2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2" name="Rectangle 40">
                <a:extLst>
                  <a:ext uri="{FF2B5EF4-FFF2-40B4-BE49-F238E27FC236}">
                    <a16:creationId xmlns:a16="http://schemas.microsoft.com/office/drawing/2014/main" id="{AA4354F0-7007-4665-8760-2CD0EAB81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1" y="2128"/>
                <a:ext cx="19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3" name="Freeform 41">
                <a:extLst>
                  <a:ext uri="{FF2B5EF4-FFF2-40B4-BE49-F238E27FC236}">
                    <a16:creationId xmlns:a16="http://schemas.microsoft.com/office/drawing/2014/main" id="{9253DE1D-E632-4369-9DDD-9BBFEA01D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1919"/>
                <a:ext cx="1375" cy="808"/>
              </a:xfrm>
              <a:custGeom>
                <a:avLst/>
                <a:gdLst>
                  <a:gd name="T0" fmla="*/ 841 w 1375"/>
                  <a:gd name="T1" fmla="*/ 409 h 808"/>
                  <a:gd name="T2" fmla="*/ 534 w 1375"/>
                  <a:gd name="T3" fmla="*/ 409 h 808"/>
                  <a:gd name="T4" fmla="*/ 534 w 1375"/>
                  <a:gd name="T5" fmla="*/ 330 h 808"/>
                  <a:gd name="T6" fmla="*/ 147 w 1375"/>
                  <a:gd name="T7" fmla="*/ 330 h 808"/>
                  <a:gd name="T8" fmla="*/ 0 w 1375"/>
                  <a:gd name="T9" fmla="*/ 0 h 808"/>
                  <a:gd name="T10" fmla="*/ 0 w 1375"/>
                  <a:gd name="T11" fmla="*/ 808 h 808"/>
                  <a:gd name="T12" fmla="*/ 1375 w 1375"/>
                  <a:gd name="T13" fmla="*/ 808 h 808"/>
                  <a:gd name="T14" fmla="*/ 1375 w 1375"/>
                  <a:gd name="T15" fmla="*/ 0 h 808"/>
                  <a:gd name="T16" fmla="*/ 1228 w 1375"/>
                  <a:gd name="T17" fmla="*/ 330 h 808"/>
                  <a:gd name="T18" fmla="*/ 841 w 1375"/>
                  <a:gd name="T19" fmla="*/ 330 h 808"/>
                  <a:gd name="T20" fmla="*/ 841 w 1375"/>
                  <a:gd name="T21" fmla="*/ 40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5" h="808">
                    <a:moveTo>
                      <a:pt x="841" y="409"/>
                    </a:moveTo>
                    <a:lnTo>
                      <a:pt x="534" y="409"/>
                    </a:lnTo>
                    <a:lnTo>
                      <a:pt x="534" y="330"/>
                    </a:lnTo>
                    <a:lnTo>
                      <a:pt x="147" y="330"/>
                    </a:lnTo>
                    <a:lnTo>
                      <a:pt x="0" y="0"/>
                    </a:lnTo>
                    <a:lnTo>
                      <a:pt x="0" y="808"/>
                    </a:lnTo>
                    <a:lnTo>
                      <a:pt x="1375" y="808"/>
                    </a:lnTo>
                    <a:lnTo>
                      <a:pt x="1375" y="0"/>
                    </a:lnTo>
                    <a:lnTo>
                      <a:pt x="1228" y="330"/>
                    </a:lnTo>
                    <a:lnTo>
                      <a:pt x="841" y="330"/>
                    </a:lnTo>
                    <a:lnTo>
                      <a:pt x="841" y="4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4" name="Freeform 42">
                <a:extLst>
                  <a:ext uri="{FF2B5EF4-FFF2-40B4-BE49-F238E27FC236}">
                    <a16:creationId xmlns:a16="http://schemas.microsoft.com/office/drawing/2014/main" id="{BBE629DD-A9B4-4F4C-8951-CCCC9F0E2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588"/>
                <a:ext cx="316" cy="138"/>
              </a:xfrm>
              <a:custGeom>
                <a:avLst/>
                <a:gdLst>
                  <a:gd name="T0" fmla="*/ 256 w 316"/>
                  <a:gd name="T1" fmla="*/ 60 h 138"/>
                  <a:gd name="T2" fmla="*/ 256 w 316"/>
                  <a:gd name="T3" fmla="*/ 138 h 138"/>
                  <a:gd name="T4" fmla="*/ 316 w 316"/>
                  <a:gd name="T5" fmla="*/ 138 h 138"/>
                  <a:gd name="T6" fmla="*/ 316 w 316"/>
                  <a:gd name="T7" fmla="*/ 0 h 138"/>
                  <a:gd name="T8" fmla="*/ 0 w 316"/>
                  <a:gd name="T9" fmla="*/ 0 h 138"/>
                  <a:gd name="T10" fmla="*/ 0 w 316"/>
                  <a:gd name="T11" fmla="*/ 138 h 138"/>
                  <a:gd name="T12" fmla="*/ 59 w 316"/>
                  <a:gd name="T13" fmla="*/ 138 h 138"/>
                  <a:gd name="T14" fmla="*/ 59 w 316"/>
                  <a:gd name="T15" fmla="*/ 60 h 138"/>
                  <a:gd name="T16" fmla="*/ 256 w 316"/>
                  <a:gd name="T17" fmla="*/ 6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138">
                    <a:moveTo>
                      <a:pt x="256" y="60"/>
                    </a:moveTo>
                    <a:lnTo>
                      <a:pt x="256" y="138"/>
                    </a:lnTo>
                    <a:lnTo>
                      <a:pt x="316" y="138"/>
                    </a:lnTo>
                    <a:lnTo>
                      <a:pt x="316" y="0"/>
                    </a:lnTo>
                    <a:lnTo>
                      <a:pt x="0" y="0"/>
                    </a:lnTo>
                    <a:lnTo>
                      <a:pt x="0" y="138"/>
                    </a:lnTo>
                    <a:lnTo>
                      <a:pt x="59" y="138"/>
                    </a:lnTo>
                    <a:lnTo>
                      <a:pt x="59" y="60"/>
                    </a:lnTo>
                    <a:lnTo>
                      <a:pt x="256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5" name="Freeform 43">
                <a:extLst>
                  <a:ext uri="{FF2B5EF4-FFF2-40B4-BE49-F238E27FC236}">
                    <a16:creationId xmlns:a16="http://schemas.microsoft.com/office/drawing/2014/main" id="{1B289CC9-457F-4C82-87B1-D56A18768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4" y="1648"/>
                <a:ext cx="12" cy="90"/>
              </a:xfrm>
              <a:custGeom>
                <a:avLst/>
                <a:gdLst>
                  <a:gd name="T0" fmla="*/ 12 w 12"/>
                  <a:gd name="T1" fmla="*/ 0 h 90"/>
                  <a:gd name="T2" fmla="*/ 0 w 12"/>
                  <a:gd name="T3" fmla="*/ 12 h 90"/>
                  <a:gd name="T4" fmla="*/ 0 w 12"/>
                  <a:gd name="T5" fmla="*/ 90 h 90"/>
                  <a:gd name="T6" fmla="*/ 12 w 12"/>
                  <a:gd name="T7" fmla="*/ 78 h 90"/>
                  <a:gd name="T8" fmla="*/ 12 w 12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0">
                    <a:moveTo>
                      <a:pt x="12" y="0"/>
                    </a:moveTo>
                    <a:lnTo>
                      <a:pt x="0" y="12"/>
                    </a:lnTo>
                    <a:lnTo>
                      <a:pt x="0" y="90"/>
                    </a:lnTo>
                    <a:lnTo>
                      <a:pt x="12" y="78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6" name="Freeform 44">
                <a:extLst>
                  <a:ext uri="{FF2B5EF4-FFF2-40B4-BE49-F238E27FC236}">
                    <a16:creationId xmlns:a16="http://schemas.microsoft.com/office/drawing/2014/main" id="{4976AEE3-8D7E-46BF-848F-396EAAE68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4" y="1726"/>
                <a:ext cx="81" cy="12"/>
              </a:xfrm>
              <a:custGeom>
                <a:avLst/>
                <a:gdLst>
                  <a:gd name="T0" fmla="*/ 12 w 81"/>
                  <a:gd name="T1" fmla="*/ 0 h 12"/>
                  <a:gd name="T2" fmla="*/ 0 w 81"/>
                  <a:gd name="T3" fmla="*/ 12 h 12"/>
                  <a:gd name="T4" fmla="*/ 81 w 81"/>
                  <a:gd name="T5" fmla="*/ 12 h 12"/>
                  <a:gd name="T6" fmla="*/ 72 w 81"/>
                  <a:gd name="T7" fmla="*/ 0 h 12"/>
                  <a:gd name="T8" fmla="*/ 12 w 8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2">
                    <a:moveTo>
                      <a:pt x="12" y="0"/>
                    </a:moveTo>
                    <a:lnTo>
                      <a:pt x="0" y="12"/>
                    </a:lnTo>
                    <a:lnTo>
                      <a:pt x="81" y="12"/>
                    </a:lnTo>
                    <a:lnTo>
                      <a:pt x="7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7" name="Freeform 45">
                <a:extLst>
                  <a:ext uri="{FF2B5EF4-FFF2-40B4-BE49-F238E27FC236}">
                    <a16:creationId xmlns:a16="http://schemas.microsoft.com/office/drawing/2014/main" id="{1CEA8C3C-DE19-47E5-8D1D-AFD0FFED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" y="1579"/>
                <a:ext cx="9" cy="159"/>
              </a:xfrm>
              <a:custGeom>
                <a:avLst/>
                <a:gdLst>
                  <a:gd name="T0" fmla="*/ 0 w 9"/>
                  <a:gd name="T1" fmla="*/ 147 h 159"/>
                  <a:gd name="T2" fmla="*/ 9 w 9"/>
                  <a:gd name="T3" fmla="*/ 159 h 159"/>
                  <a:gd name="T4" fmla="*/ 9 w 9"/>
                  <a:gd name="T5" fmla="*/ 0 h 159"/>
                  <a:gd name="T6" fmla="*/ 0 w 9"/>
                  <a:gd name="T7" fmla="*/ 9 h 159"/>
                  <a:gd name="T8" fmla="*/ 0 w 9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9">
                    <a:moveTo>
                      <a:pt x="0" y="147"/>
                    </a:moveTo>
                    <a:lnTo>
                      <a:pt x="9" y="159"/>
                    </a:lnTo>
                    <a:lnTo>
                      <a:pt x="9" y="0"/>
                    </a:lnTo>
                    <a:lnTo>
                      <a:pt x="0" y="9"/>
                    </a:lnTo>
                    <a:lnTo>
                      <a:pt x="0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8" name="Freeform 46">
                <a:extLst>
                  <a:ext uri="{FF2B5EF4-FFF2-40B4-BE49-F238E27FC236}">
                    <a16:creationId xmlns:a16="http://schemas.microsoft.com/office/drawing/2014/main" id="{979F35C4-D6AA-4397-B8C3-B1A2BE6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0" y="1579"/>
                <a:ext cx="335" cy="9"/>
              </a:xfrm>
              <a:custGeom>
                <a:avLst/>
                <a:gdLst>
                  <a:gd name="T0" fmla="*/ 326 w 335"/>
                  <a:gd name="T1" fmla="*/ 9 h 9"/>
                  <a:gd name="T2" fmla="*/ 335 w 335"/>
                  <a:gd name="T3" fmla="*/ 0 h 9"/>
                  <a:gd name="T4" fmla="*/ 0 w 335"/>
                  <a:gd name="T5" fmla="*/ 0 h 9"/>
                  <a:gd name="T6" fmla="*/ 10 w 335"/>
                  <a:gd name="T7" fmla="*/ 9 h 9"/>
                  <a:gd name="T8" fmla="*/ 326 w 33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9">
                    <a:moveTo>
                      <a:pt x="326" y="9"/>
                    </a:moveTo>
                    <a:lnTo>
                      <a:pt x="335" y="0"/>
                    </a:lnTo>
                    <a:lnTo>
                      <a:pt x="0" y="0"/>
                    </a:lnTo>
                    <a:lnTo>
                      <a:pt x="10" y="9"/>
                    </a:lnTo>
                    <a:lnTo>
                      <a:pt x="32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9" name="Freeform 47">
                <a:extLst>
                  <a:ext uri="{FF2B5EF4-FFF2-40B4-BE49-F238E27FC236}">
                    <a16:creationId xmlns:a16="http://schemas.microsoft.com/office/drawing/2014/main" id="{9C51D238-0FB1-4D19-8494-6F9D90512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1648"/>
                <a:ext cx="197" cy="12"/>
              </a:xfrm>
              <a:custGeom>
                <a:avLst/>
                <a:gdLst>
                  <a:gd name="T0" fmla="*/ 0 w 197"/>
                  <a:gd name="T1" fmla="*/ 0 h 12"/>
                  <a:gd name="T2" fmla="*/ 12 w 197"/>
                  <a:gd name="T3" fmla="*/ 12 h 12"/>
                  <a:gd name="T4" fmla="*/ 185 w 197"/>
                  <a:gd name="T5" fmla="*/ 12 h 12"/>
                  <a:gd name="T6" fmla="*/ 197 w 197"/>
                  <a:gd name="T7" fmla="*/ 0 h 12"/>
                  <a:gd name="T8" fmla="*/ 0 w 19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12">
                    <a:moveTo>
                      <a:pt x="0" y="0"/>
                    </a:moveTo>
                    <a:lnTo>
                      <a:pt x="12" y="12"/>
                    </a:lnTo>
                    <a:lnTo>
                      <a:pt x="185" y="12"/>
                    </a:lnTo>
                    <a:lnTo>
                      <a:pt x="19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0" name="Freeform 48">
                <a:extLst>
                  <a:ext uri="{FF2B5EF4-FFF2-40B4-BE49-F238E27FC236}">
                    <a16:creationId xmlns:a16="http://schemas.microsoft.com/office/drawing/2014/main" id="{A3894670-8BBA-4821-9B13-EB2FA22B6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1648"/>
                <a:ext cx="12" cy="90"/>
              </a:xfrm>
              <a:custGeom>
                <a:avLst/>
                <a:gdLst>
                  <a:gd name="T0" fmla="*/ 0 w 12"/>
                  <a:gd name="T1" fmla="*/ 78 h 90"/>
                  <a:gd name="T2" fmla="*/ 12 w 12"/>
                  <a:gd name="T3" fmla="*/ 90 h 90"/>
                  <a:gd name="T4" fmla="*/ 12 w 12"/>
                  <a:gd name="T5" fmla="*/ 12 h 90"/>
                  <a:gd name="T6" fmla="*/ 0 w 12"/>
                  <a:gd name="T7" fmla="*/ 0 h 90"/>
                  <a:gd name="T8" fmla="*/ 0 w 12"/>
                  <a:gd name="T9" fmla="*/ 7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0">
                    <a:moveTo>
                      <a:pt x="0" y="78"/>
                    </a:moveTo>
                    <a:lnTo>
                      <a:pt x="12" y="90"/>
                    </a:lnTo>
                    <a:lnTo>
                      <a:pt x="12" y="12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1" name="Freeform 49">
                <a:extLst>
                  <a:ext uri="{FF2B5EF4-FFF2-40B4-BE49-F238E27FC236}">
                    <a16:creationId xmlns:a16="http://schemas.microsoft.com/office/drawing/2014/main" id="{77B48ADC-31D9-49C8-86EF-B84CF72C1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0" y="1726"/>
                <a:ext cx="81" cy="12"/>
              </a:xfrm>
              <a:custGeom>
                <a:avLst/>
                <a:gdLst>
                  <a:gd name="T0" fmla="*/ 69 w 81"/>
                  <a:gd name="T1" fmla="*/ 0 h 12"/>
                  <a:gd name="T2" fmla="*/ 10 w 81"/>
                  <a:gd name="T3" fmla="*/ 0 h 12"/>
                  <a:gd name="T4" fmla="*/ 0 w 81"/>
                  <a:gd name="T5" fmla="*/ 12 h 12"/>
                  <a:gd name="T6" fmla="*/ 81 w 81"/>
                  <a:gd name="T7" fmla="*/ 12 h 12"/>
                  <a:gd name="T8" fmla="*/ 69 w 8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2">
                    <a:moveTo>
                      <a:pt x="69" y="0"/>
                    </a:moveTo>
                    <a:lnTo>
                      <a:pt x="10" y="0"/>
                    </a:lnTo>
                    <a:lnTo>
                      <a:pt x="0" y="12"/>
                    </a:lnTo>
                    <a:lnTo>
                      <a:pt x="81" y="1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2" name="Freeform 50">
                <a:extLst>
                  <a:ext uri="{FF2B5EF4-FFF2-40B4-BE49-F238E27FC236}">
                    <a16:creationId xmlns:a16="http://schemas.microsoft.com/office/drawing/2014/main" id="{B157C73C-8ABA-44AB-B910-C0F84296E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0" y="1579"/>
                <a:ext cx="10" cy="159"/>
              </a:xfrm>
              <a:custGeom>
                <a:avLst/>
                <a:gdLst>
                  <a:gd name="T0" fmla="*/ 10 w 10"/>
                  <a:gd name="T1" fmla="*/ 9 h 159"/>
                  <a:gd name="T2" fmla="*/ 0 w 10"/>
                  <a:gd name="T3" fmla="*/ 0 h 159"/>
                  <a:gd name="T4" fmla="*/ 0 w 10"/>
                  <a:gd name="T5" fmla="*/ 159 h 159"/>
                  <a:gd name="T6" fmla="*/ 10 w 10"/>
                  <a:gd name="T7" fmla="*/ 147 h 159"/>
                  <a:gd name="T8" fmla="*/ 10 w 10"/>
                  <a:gd name="T9" fmla="*/ 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9">
                    <a:moveTo>
                      <a:pt x="10" y="9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10" y="147"/>
                    </a:ln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3" name="Freeform 51">
                <a:extLst>
                  <a:ext uri="{FF2B5EF4-FFF2-40B4-BE49-F238E27FC236}">
                    <a16:creationId xmlns:a16="http://schemas.microsoft.com/office/drawing/2014/main" id="{D669AB39-6D6C-4CA9-B267-B57E6CC33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" y="1864"/>
                <a:ext cx="12" cy="875"/>
              </a:xfrm>
              <a:custGeom>
                <a:avLst/>
                <a:gdLst>
                  <a:gd name="T0" fmla="*/ 12 w 12"/>
                  <a:gd name="T1" fmla="*/ 55 h 875"/>
                  <a:gd name="T2" fmla="*/ 0 w 12"/>
                  <a:gd name="T3" fmla="*/ 0 h 875"/>
                  <a:gd name="T4" fmla="*/ 0 w 12"/>
                  <a:gd name="T5" fmla="*/ 875 h 875"/>
                  <a:gd name="T6" fmla="*/ 12 w 12"/>
                  <a:gd name="T7" fmla="*/ 863 h 875"/>
                  <a:gd name="T8" fmla="*/ 12 w 12"/>
                  <a:gd name="T9" fmla="*/ 55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75">
                    <a:moveTo>
                      <a:pt x="12" y="55"/>
                    </a:moveTo>
                    <a:lnTo>
                      <a:pt x="0" y="0"/>
                    </a:lnTo>
                    <a:lnTo>
                      <a:pt x="0" y="875"/>
                    </a:lnTo>
                    <a:lnTo>
                      <a:pt x="12" y="863"/>
                    </a:lnTo>
                    <a:lnTo>
                      <a:pt x="1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4" name="Freeform 52">
                <a:extLst>
                  <a:ext uri="{FF2B5EF4-FFF2-40B4-BE49-F238E27FC236}">
                    <a16:creationId xmlns:a16="http://schemas.microsoft.com/office/drawing/2014/main" id="{6FA2D9BF-9499-4B96-A84C-934F4EE56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2316"/>
                <a:ext cx="307" cy="12"/>
              </a:xfrm>
              <a:custGeom>
                <a:avLst/>
                <a:gdLst>
                  <a:gd name="T0" fmla="*/ 307 w 307"/>
                  <a:gd name="T1" fmla="*/ 12 h 12"/>
                  <a:gd name="T2" fmla="*/ 297 w 307"/>
                  <a:gd name="T3" fmla="*/ 0 h 12"/>
                  <a:gd name="T4" fmla="*/ 10 w 307"/>
                  <a:gd name="T5" fmla="*/ 0 h 12"/>
                  <a:gd name="T6" fmla="*/ 0 w 307"/>
                  <a:gd name="T7" fmla="*/ 12 h 12"/>
                  <a:gd name="T8" fmla="*/ 307 w 30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2">
                    <a:moveTo>
                      <a:pt x="307" y="12"/>
                    </a:moveTo>
                    <a:lnTo>
                      <a:pt x="297" y="0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30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5" name="Freeform 53">
                <a:extLst>
                  <a:ext uri="{FF2B5EF4-FFF2-40B4-BE49-F238E27FC236}">
                    <a16:creationId xmlns:a16="http://schemas.microsoft.com/office/drawing/2014/main" id="{098804FC-BF54-48DA-87B7-53FF02F4F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240"/>
                <a:ext cx="397" cy="9"/>
              </a:xfrm>
              <a:custGeom>
                <a:avLst/>
                <a:gdLst>
                  <a:gd name="T0" fmla="*/ 397 w 397"/>
                  <a:gd name="T1" fmla="*/ 9 h 9"/>
                  <a:gd name="T2" fmla="*/ 390 w 397"/>
                  <a:gd name="T3" fmla="*/ 0 h 9"/>
                  <a:gd name="T4" fmla="*/ 0 w 397"/>
                  <a:gd name="T5" fmla="*/ 0 h 9"/>
                  <a:gd name="T6" fmla="*/ 10 w 397"/>
                  <a:gd name="T7" fmla="*/ 9 h 9"/>
                  <a:gd name="T8" fmla="*/ 397 w 39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9">
                    <a:moveTo>
                      <a:pt x="397" y="9"/>
                    </a:moveTo>
                    <a:lnTo>
                      <a:pt x="390" y="0"/>
                    </a:lnTo>
                    <a:lnTo>
                      <a:pt x="0" y="0"/>
                    </a:lnTo>
                    <a:lnTo>
                      <a:pt x="10" y="9"/>
                    </a:lnTo>
                    <a:lnTo>
                      <a:pt x="39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885E26E3-CD1F-49ED-85E1-E650A95D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" y="1864"/>
                <a:ext cx="12" cy="875"/>
              </a:xfrm>
              <a:custGeom>
                <a:avLst/>
                <a:gdLst>
                  <a:gd name="T0" fmla="*/ 0 w 12"/>
                  <a:gd name="T1" fmla="*/ 863 h 875"/>
                  <a:gd name="T2" fmla="*/ 12 w 12"/>
                  <a:gd name="T3" fmla="*/ 875 h 875"/>
                  <a:gd name="T4" fmla="*/ 12 w 12"/>
                  <a:gd name="T5" fmla="*/ 0 h 875"/>
                  <a:gd name="T6" fmla="*/ 0 w 12"/>
                  <a:gd name="T7" fmla="*/ 55 h 875"/>
                  <a:gd name="T8" fmla="*/ 0 w 12"/>
                  <a:gd name="T9" fmla="*/ 863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75">
                    <a:moveTo>
                      <a:pt x="0" y="863"/>
                    </a:moveTo>
                    <a:lnTo>
                      <a:pt x="12" y="875"/>
                    </a:lnTo>
                    <a:lnTo>
                      <a:pt x="12" y="0"/>
                    </a:lnTo>
                    <a:lnTo>
                      <a:pt x="0" y="55"/>
                    </a:lnTo>
                    <a:lnTo>
                      <a:pt x="0" y="8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7" name="Freeform 55">
                <a:extLst>
                  <a:ext uri="{FF2B5EF4-FFF2-40B4-BE49-F238E27FC236}">
                    <a16:creationId xmlns:a16="http://schemas.microsoft.com/office/drawing/2014/main" id="{5F98E727-025F-44A8-B7FE-360C68982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" y="2727"/>
                <a:ext cx="1399" cy="12"/>
              </a:xfrm>
              <a:custGeom>
                <a:avLst/>
                <a:gdLst>
                  <a:gd name="T0" fmla="*/ 12 w 1399"/>
                  <a:gd name="T1" fmla="*/ 0 h 12"/>
                  <a:gd name="T2" fmla="*/ 0 w 1399"/>
                  <a:gd name="T3" fmla="*/ 12 h 12"/>
                  <a:gd name="T4" fmla="*/ 1399 w 1399"/>
                  <a:gd name="T5" fmla="*/ 12 h 12"/>
                  <a:gd name="T6" fmla="*/ 1387 w 1399"/>
                  <a:gd name="T7" fmla="*/ 0 h 12"/>
                  <a:gd name="T8" fmla="*/ 12 w 139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9" h="12">
                    <a:moveTo>
                      <a:pt x="12" y="0"/>
                    </a:moveTo>
                    <a:lnTo>
                      <a:pt x="0" y="12"/>
                    </a:lnTo>
                    <a:lnTo>
                      <a:pt x="1399" y="12"/>
                    </a:lnTo>
                    <a:lnTo>
                      <a:pt x="138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8" name="Freeform 56">
                <a:extLst>
                  <a:ext uri="{FF2B5EF4-FFF2-40B4-BE49-F238E27FC236}">
                    <a16:creationId xmlns:a16="http://schemas.microsoft.com/office/drawing/2014/main" id="{C19725DB-711C-4310-823E-FFC21EF21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1" y="1864"/>
                <a:ext cx="166" cy="385"/>
              </a:xfrm>
              <a:custGeom>
                <a:avLst/>
                <a:gdLst>
                  <a:gd name="T0" fmla="*/ 7 w 166"/>
                  <a:gd name="T1" fmla="*/ 385 h 385"/>
                  <a:gd name="T2" fmla="*/ 154 w 166"/>
                  <a:gd name="T3" fmla="*/ 55 h 385"/>
                  <a:gd name="T4" fmla="*/ 166 w 166"/>
                  <a:gd name="T5" fmla="*/ 0 h 385"/>
                  <a:gd name="T6" fmla="*/ 0 w 166"/>
                  <a:gd name="T7" fmla="*/ 376 h 385"/>
                  <a:gd name="T8" fmla="*/ 7 w 166"/>
                  <a:gd name="T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85">
                    <a:moveTo>
                      <a:pt x="7" y="385"/>
                    </a:moveTo>
                    <a:lnTo>
                      <a:pt x="154" y="55"/>
                    </a:lnTo>
                    <a:lnTo>
                      <a:pt x="166" y="0"/>
                    </a:lnTo>
                    <a:lnTo>
                      <a:pt x="0" y="376"/>
                    </a:lnTo>
                    <a:lnTo>
                      <a:pt x="7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9" name="Freeform 57">
                <a:extLst>
                  <a:ext uri="{FF2B5EF4-FFF2-40B4-BE49-F238E27FC236}">
                    <a16:creationId xmlns:a16="http://schemas.microsoft.com/office/drawing/2014/main" id="{1A58E9B0-2332-442A-B9D3-7A371EE4F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240"/>
                <a:ext cx="10" cy="88"/>
              </a:xfrm>
              <a:custGeom>
                <a:avLst/>
                <a:gdLst>
                  <a:gd name="T0" fmla="*/ 10 w 10"/>
                  <a:gd name="T1" fmla="*/ 9 h 88"/>
                  <a:gd name="T2" fmla="*/ 0 w 10"/>
                  <a:gd name="T3" fmla="*/ 0 h 88"/>
                  <a:gd name="T4" fmla="*/ 0 w 10"/>
                  <a:gd name="T5" fmla="*/ 76 h 88"/>
                  <a:gd name="T6" fmla="*/ 10 w 10"/>
                  <a:gd name="T7" fmla="*/ 88 h 88"/>
                  <a:gd name="T8" fmla="*/ 10 w 10"/>
                  <a:gd name="T9" fmla="*/ 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8">
                    <a:moveTo>
                      <a:pt x="10" y="9"/>
                    </a:moveTo>
                    <a:lnTo>
                      <a:pt x="0" y="0"/>
                    </a:lnTo>
                    <a:lnTo>
                      <a:pt x="0" y="76"/>
                    </a:lnTo>
                    <a:lnTo>
                      <a:pt x="10" y="88"/>
                    </a:ln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0" name="Freeform 58">
                <a:extLst>
                  <a:ext uri="{FF2B5EF4-FFF2-40B4-BE49-F238E27FC236}">
                    <a16:creationId xmlns:a16="http://schemas.microsoft.com/office/drawing/2014/main" id="{E97A5AC2-9EC9-4E63-AA4E-FF8420FE0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2240"/>
                <a:ext cx="10" cy="88"/>
              </a:xfrm>
              <a:custGeom>
                <a:avLst/>
                <a:gdLst>
                  <a:gd name="T0" fmla="*/ 0 w 10"/>
                  <a:gd name="T1" fmla="*/ 88 h 88"/>
                  <a:gd name="T2" fmla="*/ 10 w 10"/>
                  <a:gd name="T3" fmla="*/ 76 h 88"/>
                  <a:gd name="T4" fmla="*/ 10 w 10"/>
                  <a:gd name="T5" fmla="*/ 0 h 88"/>
                  <a:gd name="T6" fmla="*/ 0 w 10"/>
                  <a:gd name="T7" fmla="*/ 9 h 88"/>
                  <a:gd name="T8" fmla="*/ 0 w 10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8">
                    <a:moveTo>
                      <a:pt x="0" y="88"/>
                    </a:moveTo>
                    <a:lnTo>
                      <a:pt x="10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1" name="Freeform 59">
                <a:extLst>
                  <a:ext uri="{FF2B5EF4-FFF2-40B4-BE49-F238E27FC236}">
                    <a16:creationId xmlns:a16="http://schemas.microsoft.com/office/drawing/2014/main" id="{A37DE890-FB83-490D-BF0E-99FFF414E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2240"/>
                <a:ext cx="397" cy="9"/>
              </a:xfrm>
              <a:custGeom>
                <a:avLst/>
                <a:gdLst>
                  <a:gd name="T0" fmla="*/ 387 w 397"/>
                  <a:gd name="T1" fmla="*/ 9 h 9"/>
                  <a:gd name="T2" fmla="*/ 397 w 397"/>
                  <a:gd name="T3" fmla="*/ 0 h 9"/>
                  <a:gd name="T4" fmla="*/ 7 w 397"/>
                  <a:gd name="T5" fmla="*/ 0 h 9"/>
                  <a:gd name="T6" fmla="*/ 0 w 397"/>
                  <a:gd name="T7" fmla="*/ 9 h 9"/>
                  <a:gd name="T8" fmla="*/ 387 w 39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9">
                    <a:moveTo>
                      <a:pt x="387" y="9"/>
                    </a:moveTo>
                    <a:lnTo>
                      <a:pt x="397" y="0"/>
                    </a:lnTo>
                    <a:lnTo>
                      <a:pt x="7" y="0"/>
                    </a:lnTo>
                    <a:lnTo>
                      <a:pt x="0" y="9"/>
                    </a:lnTo>
                    <a:lnTo>
                      <a:pt x="38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2" name="Freeform 60">
                <a:extLst>
                  <a:ext uri="{FF2B5EF4-FFF2-40B4-BE49-F238E27FC236}">
                    <a16:creationId xmlns:a16="http://schemas.microsoft.com/office/drawing/2014/main" id="{871AC9C0-60C3-4096-BC8D-6B2D41414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" y="1864"/>
                <a:ext cx="166" cy="385"/>
              </a:xfrm>
              <a:custGeom>
                <a:avLst/>
                <a:gdLst>
                  <a:gd name="T0" fmla="*/ 159 w 166"/>
                  <a:gd name="T1" fmla="*/ 385 h 385"/>
                  <a:gd name="T2" fmla="*/ 166 w 166"/>
                  <a:gd name="T3" fmla="*/ 376 h 385"/>
                  <a:gd name="T4" fmla="*/ 0 w 166"/>
                  <a:gd name="T5" fmla="*/ 0 h 385"/>
                  <a:gd name="T6" fmla="*/ 12 w 166"/>
                  <a:gd name="T7" fmla="*/ 55 h 385"/>
                  <a:gd name="T8" fmla="*/ 159 w 166"/>
                  <a:gd name="T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85">
                    <a:moveTo>
                      <a:pt x="159" y="385"/>
                    </a:moveTo>
                    <a:lnTo>
                      <a:pt x="166" y="376"/>
                    </a:lnTo>
                    <a:lnTo>
                      <a:pt x="0" y="0"/>
                    </a:lnTo>
                    <a:lnTo>
                      <a:pt x="12" y="55"/>
                    </a:lnTo>
                    <a:lnTo>
                      <a:pt x="159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3" name="Freeform 61">
                <a:extLst>
                  <a:ext uri="{FF2B5EF4-FFF2-40B4-BE49-F238E27FC236}">
                    <a16:creationId xmlns:a16="http://schemas.microsoft.com/office/drawing/2014/main" id="{1AAEE7F9-3508-4033-9004-00E0929B4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270"/>
                <a:ext cx="216" cy="12"/>
              </a:xfrm>
              <a:custGeom>
                <a:avLst/>
                <a:gdLst>
                  <a:gd name="T0" fmla="*/ 11 w 216"/>
                  <a:gd name="T1" fmla="*/ 0 h 12"/>
                  <a:gd name="T2" fmla="*/ 0 w 216"/>
                  <a:gd name="T3" fmla="*/ 12 h 12"/>
                  <a:gd name="T4" fmla="*/ 216 w 216"/>
                  <a:gd name="T5" fmla="*/ 12 h 12"/>
                  <a:gd name="T6" fmla="*/ 204 w 216"/>
                  <a:gd name="T7" fmla="*/ 0 h 12"/>
                  <a:gd name="T8" fmla="*/ 11 w 21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2">
                    <a:moveTo>
                      <a:pt x="11" y="0"/>
                    </a:moveTo>
                    <a:lnTo>
                      <a:pt x="0" y="12"/>
                    </a:lnTo>
                    <a:lnTo>
                      <a:pt x="216" y="12"/>
                    </a:lnTo>
                    <a:lnTo>
                      <a:pt x="204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4" name="Freeform 62">
                <a:extLst>
                  <a:ext uri="{FF2B5EF4-FFF2-40B4-BE49-F238E27FC236}">
                    <a16:creationId xmlns:a16="http://schemas.microsoft.com/office/drawing/2014/main" id="{67E6EE67-C1AA-47F4-A867-D8E420DDD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4" y="2116"/>
                <a:ext cx="12" cy="166"/>
              </a:xfrm>
              <a:custGeom>
                <a:avLst/>
                <a:gdLst>
                  <a:gd name="T0" fmla="*/ 0 w 12"/>
                  <a:gd name="T1" fmla="*/ 154 h 166"/>
                  <a:gd name="T2" fmla="*/ 12 w 12"/>
                  <a:gd name="T3" fmla="*/ 166 h 166"/>
                  <a:gd name="T4" fmla="*/ 12 w 12"/>
                  <a:gd name="T5" fmla="*/ 0 h 166"/>
                  <a:gd name="T6" fmla="*/ 0 w 12"/>
                  <a:gd name="T7" fmla="*/ 12 h 166"/>
                  <a:gd name="T8" fmla="*/ 0 w 12"/>
                  <a:gd name="T9" fmla="*/ 15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6">
                    <a:moveTo>
                      <a:pt x="0" y="154"/>
                    </a:moveTo>
                    <a:lnTo>
                      <a:pt x="12" y="166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5" name="Freeform 63">
                <a:extLst>
                  <a:ext uri="{FF2B5EF4-FFF2-40B4-BE49-F238E27FC236}">
                    <a16:creationId xmlns:a16="http://schemas.microsoft.com/office/drawing/2014/main" id="{9CA27ADD-E2D9-4CF0-B196-4EA399F0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116"/>
                <a:ext cx="216" cy="12"/>
              </a:xfrm>
              <a:custGeom>
                <a:avLst/>
                <a:gdLst>
                  <a:gd name="T0" fmla="*/ 204 w 216"/>
                  <a:gd name="T1" fmla="*/ 12 h 12"/>
                  <a:gd name="T2" fmla="*/ 216 w 216"/>
                  <a:gd name="T3" fmla="*/ 0 h 12"/>
                  <a:gd name="T4" fmla="*/ 0 w 216"/>
                  <a:gd name="T5" fmla="*/ 0 h 12"/>
                  <a:gd name="T6" fmla="*/ 11 w 216"/>
                  <a:gd name="T7" fmla="*/ 12 h 12"/>
                  <a:gd name="T8" fmla="*/ 204 w 21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2">
                    <a:moveTo>
                      <a:pt x="204" y="12"/>
                    </a:moveTo>
                    <a:lnTo>
                      <a:pt x="216" y="0"/>
                    </a:lnTo>
                    <a:lnTo>
                      <a:pt x="0" y="0"/>
                    </a:lnTo>
                    <a:lnTo>
                      <a:pt x="11" y="12"/>
                    </a:lnTo>
                    <a:lnTo>
                      <a:pt x="20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6" name="Freeform 64">
                <a:extLst>
                  <a:ext uri="{FF2B5EF4-FFF2-40B4-BE49-F238E27FC236}">
                    <a16:creationId xmlns:a16="http://schemas.microsoft.com/office/drawing/2014/main" id="{E77E2B42-0A83-4EC3-9A49-240522C62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116"/>
                <a:ext cx="11" cy="166"/>
              </a:xfrm>
              <a:custGeom>
                <a:avLst/>
                <a:gdLst>
                  <a:gd name="T0" fmla="*/ 11 w 11"/>
                  <a:gd name="T1" fmla="*/ 154 h 166"/>
                  <a:gd name="T2" fmla="*/ 11 w 11"/>
                  <a:gd name="T3" fmla="*/ 12 h 166"/>
                  <a:gd name="T4" fmla="*/ 0 w 11"/>
                  <a:gd name="T5" fmla="*/ 0 h 166"/>
                  <a:gd name="T6" fmla="*/ 0 w 11"/>
                  <a:gd name="T7" fmla="*/ 166 h 166"/>
                  <a:gd name="T8" fmla="*/ 11 w 11"/>
                  <a:gd name="T9" fmla="*/ 15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6">
                    <a:moveTo>
                      <a:pt x="11" y="154"/>
                    </a:moveTo>
                    <a:lnTo>
                      <a:pt x="11" y="12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7" name="Freeform 65">
                <a:extLst>
                  <a:ext uri="{FF2B5EF4-FFF2-40B4-BE49-F238E27FC236}">
                    <a16:creationId xmlns:a16="http://schemas.microsoft.com/office/drawing/2014/main" id="{6BAAB17C-7B7F-4208-B1A6-5CDA816DD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1774"/>
                <a:ext cx="197" cy="430"/>
              </a:xfrm>
              <a:custGeom>
                <a:avLst/>
                <a:gdLst>
                  <a:gd name="T0" fmla="*/ 197 w 197"/>
                  <a:gd name="T1" fmla="*/ 418 h 430"/>
                  <a:gd name="T2" fmla="*/ 16 w 197"/>
                  <a:gd name="T3" fmla="*/ 9 h 430"/>
                  <a:gd name="T4" fmla="*/ 0 w 197"/>
                  <a:gd name="T5" fmla="*/ 0 h 430"/>
                  <a:gd name="T6" fmla="*/ 190 w 197"/>
                  <a:gd name="T7" fmla="*/ 430 h 430"/>
                  <a:gd name="T8" fmla="*/ 197 w 197"/>
                  <a:gd name="T9" fmla="*/ 41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430">
                    <a:moveTo>
                      <a:pt x="197" y="418"/>
                    </a:moveTo>
                    <a:lnTo>
                      <a:pt x="16" y="9"/>
                    </a:lnTo>
                    <a:lnTo>
                      <a:pt x="0" y="0"/>
                    </a:lnTo>
                    <a:lnTo>
                      <a:pt x="190" y="430"/>
                    </a:lnTo>
                    <a:lnTo>
                      <a:pt x="197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8" name="Freeform 66">
                <a:extLst>
                  <a:ext uri="{FF2B5EF4-FFF2-40B4-BE49-F238E27FC236}">
                    <a16:creationId xmlns:a16="http://schemas.microsoft.com/office/drawing/2014/main" id="{8C17AA00-C539-4CEE-BB67-85BBB5E28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2071"/>
                <a:ext cx="307" cy="9"/>
              </a:xfrm>
              <a:custGeom>
                <a:avLst/>
                <a:gdLst>
                  <a:gd name="T0" fmla="*/ 0 w 307"/>
                  <a:gd name="T1" fmla="*/ 0 h 9"/>
                  <a:gd name="T2" fmla="*/ 10 w 307"/>
                  <a:gd name="T3" fmla="*/ 9 h 9"/>
                  <a:gd name="T4" fmla="*/ 297 w 307"/>
                  <a:gd name="T5" fmla="*/ 9 h 9"/>
                  <a:gd name="T6" fmla="*/ 307 w 307"/>
                  <a:gd name="T7" fmla="*/ 0 h 9"/>
                  <a:gd name="T8" fmla="*/ 0 w 3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9">
                    <a:moveTo>
                      <a:pt x="0" y="0"/>
                    </a:moveTo>
                    <a:lnTo>
                      <a:pt x="10" y="9"/>
                    </a:lnTo>
                    <a:lnTo>
                      <a:pt x="297" y="9"/>
                    </a:lnTo>
                    <a:lnTo>
                      <a:pt x="30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9" name="Freeform 67">
                <a:extLst>
                  <a:ext uri="{FF2B5EF4-FFF2-40B4-BE49-F238E27FC236}">
                    <a16:creationId xmlns:a16="http://schemas.microsoft.com/office/drawing/2014/main" id="{C8EB48DB-7D4D-41AA-A2EE-3F9DC8CF0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071"/>
                <a:ext cx="10" cy="133"/>
              </a:xfrm>
              <a:custGeom>
                <a:avLst/>
                <a:gdLst>
                  <a:gd name="T0" fmla="*/ 10 w 10"/>
                  <a:gd name="T1" fmla="*/ 0 h 133"/>
                  <a:gd name="T2" fmla="*/ 0 w 10"/>
                  <a:gd name="T3" fmla="*/ 9 h 133"/>
                  <a:gd name="T4" fmla="*/ 0 w 10"/>
                  <a:gd name="T5" fmla="*/ 133 h 133"/>
                  <a:gd name="T6" fmla="*/ 10 w 10"/>
                  <a:gd name="T7" fmla="*/ 121 h 133"/>
                  <a:gd name="T8" fmla="*/ 10 w 10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3">
                    <a:moveTo>
                      <a:pt x="10" y="0"/>
                    </a:moveTo>
                    <a:lnTo>
                      <a:pt x="0" y="9"/>
                    </a:lnTo>
                    <a:lnTo>
                      <a:pt x="0" y="133"/>
                    </a:lnTo>
                    <a:lnTo>
                      <a:pt x="10" y="12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75A575A2-4EC9-4E73-AD98-562B7FB1E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2071"/>
                <a:ext cx="10" cy="133"/>
              </a:xfrm>
              <a:custGeom>
                <a:avLst/>
                <a:gdLst>
                  <a:gd name="T0" fmla="*/ 0 w 10"/>
                  <a:gd name="T1" fmla="*/ 121 h 133"/>
                  <a:gd name="T2" fmla="*/ 10 w 10"/>
                  <a:gd name="T3" fmla="*/ 133 h 133"/>
                  <a:gd name="T4" fmla="*/ 10 w 10"/>
                  <a:gd name="T5" fmla="*/ 9 h 133"/>
                  <a:gd name="T6" fmla="*/ 0 w 10"/>
                  <a:gd name="T7" fmla="*/ 0 h 133"/>
                  <a:gd name="T8" fmla="*/ 0 w 10"/>
                  <a:gd name="T9" fmla="*/ 12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3">
                    <a:moveTo>
                      <a:pt x="0" y="121"/>
                    </a:moveTo>
                    <a:lnTo>
                      <a:pt x="10" y="133"/>
                    </a:lnTo>
                    <a:lnTo>
                      <a:pt x="10" y="9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7D58A0F4-B148-4AEA-AD77-BF451FEC6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192"/>
                <a:ext cx="369" cy="12"/>
              </a:xfrm>
              <a:custGeom>
                <a:avLst/>
                <a:gdLst>
                  <a:gd name="T0" fmla="*/ 10 w 369"/>
                  <a:gd name="T1" fmla="*/ 0 h 12"/>
                  <a:gd name="T2" fmla="*/ 0 w 369"/>
                  <a:gd name="T3" fmla="*/ 12 h 12"/>
                  <a:gd name="T4" fmla="*/ 369 w 369"/>
                  <a:gd name="T5" fmla="*/ 12 h 12"/>
                  <a:gd name="T6" fmla="*/ 362 w 369"/>
                  <a:gd name="T7" fmla="*/ 0 h 12"/>
                  <a:gd name="T8" fmla="*/ 10 w 36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12">
                    <a:moveTo>
                      <a:pt x="10" y="0"/>
                    </a:moveTo>
                    <a:lnTo>
                      <a:pt x="0" y="12"/>
                    </a:lnTo>
                    <a:lnTo>
                      <a:pt x="369" y="12"/>
                    </a:lnTo>
                    <a:lnTo>
                      <a:pt x="36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2" name="Freeform 70">
                <a:extLst>
                  <a:ext uri="{FF2B5EF4-FFF2-40B4-BE49-F238E27FC236}">
                    <a16:creationId xmlns:a16="http://schemas.microsoft.com/office/drawing/2014/main" id="{853CF865-A541-47FC-A09D-DD229A135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1774"/>
                <a:ext cx="1404" cy="9"/>
              </a:xfrm>
              <a:custGeom>
                <a:avLst/>
                <a:gdLst>
                  <a:gd name="T0" fmla="*/ 1387 w 1404"/>
                  <a:gd name="T1" fmla="*/ 9 h 9"/>
                  <a:gd name="T2" fmla="*/ 1404 w 1404"/>
                  <a:gd name="T3" fmla="*/ 0 h 9"/>
                  <a:gd name="T4" fmla="*/ 0 w 1404"/>
                  <a:gd name="T5" fmla="*/ 0 h 9"/>
                  <a:gd name="T6" fmla="*/ 16 w 1404"/>
                  <a:gd name="T7" fmla="*/ 9 h 9"/>
                  <a:gd name="T8" fmla="*/ 1387 w 140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4" h="9">
                    <a:moveTo>
                      <a:pt x="1387" y="9"/>
                    </a:moveTo>
                    <a:lnTo>
                      <a:pt x="1404" y="0"/>
                    </a:lnTo>
                    <a:lnTo>
                      <a:pt x="0" y="0"/>
                    </a:lnTo>
                    <a:lnTo>
                      <a:pt x="16" y="9"/>
                    </a:lnTo>
                    <a:lnTo>
                      <a:pt x="138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3" name="Freeform 71">
                <a:extLst>
                  <a:ext uri="{FF2B5EF4-FFF2-40B4-BE49-F238E27FC236}">
                    <a16:creationId xmlns:a16="http://schemas.microsoft.com/office/drawing/2014/main" id="{F3C3AE07-3CEF-4F7A-A1B7-703533F93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3" y="1774"/>
                <a:ext cx="197" cy="430"/>
              </a:xfrm>
              <a:custGeom>
                <a:avLst/>
                <a:gdLst>
                  <a:gd name="T0" fmla="*/ 0 w 197"/>
                  <a:gd name="T1" fmla="*/ 418 h 430"/>
                  <a:gd name="T2" fmla="*/ 7 w 197"/>
                  <a:gd name="T3" fmla="*/ 430 h 430"/>
                  <a:gd name="T4" fmla="*/ 197 w 197"/>
                  <a:gd name="T5" fmla="*/ 0 h 430"/>
                  <a:gd name="T6" fmla="*/ 180 w 197"/>
                  <a:gd name="T7" fmla="*/ 9 h 430"/>
                  <a:gd name="T8" fmla="*/ 0 w 197"/>
                  <a:gd name="T9" fmla="*/ 41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430">
                    <a:moveTo>
                      <a:pt x="0" y="418"/>
                    </a:moveTo>
                    <a:lnTo>
                      <a:pt x="7" y="430"/>
                    </a:lnTo>
                    <a:lnTo>
                      <a:pt x="197" y="0"/>
                    </a:lnTo>
                    <a:lnTo>
                      <a:pt x="180" y="9"/>
                    </a:lnTo>
                    <a:lnTo>
                      <a:pt x="0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4" name="Freeform 72">
                <a:extLst>
                  <a:ext uri="{FF2B5EF4-FFF2-40B4-BE49-F238E27FC236}">
                    <a16:creationId xmlns:a16="http://schemas.microsoft.com/office/drawing/2014/main" id="{63FAB264-7931-40DD-9162-9AD4FDF9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6" y="2192"/>
                <a:ext cx="368" cy="12"/>
              </a:xfrm>
              <a:custGeom>
                <a:avLst/>
                <a:gdLst>
                  <a:gd name="T0" fmla="*/ 7 w 368"/>
                  <a:gd name="T1" fmla="*/ 0 h 12"/>
                  <a:gd name="T2" fmla="*/ 0 w 368"/>
                  <a:gd name="T3" fmla="*/ 12 h 12"/>
                  <a:gd name="T4" fmla="*/ 368 w 368"/>
                  <a:gd name="T5" fmla="*/ 12 h 12"/>
                  <a:gd name="T6" fmla="*/ 358 w 368"/>
                  <a:gd name="T7" fmla="*/ 0 h 12"/>
                  <a:gd name="T8" fmla="*/ 7 w 36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12">
                    <a:moveTo>
                      <a:pt x="7" y="0"/>
                    </a:moveTo>
                    <a:lnTo>
                      <a:pt x="0" y="12"/>
                    </a:lnTo>
                    <a:lnTo>
                      <a:pt x="368" y="12"/>
                    </a:lnTo>
                    <a:lnTo>
                      <a:pt x="358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711F47EA-65AF-4F04-8571-51686665832F}"/>
              </a:ext>
            </a:extLst>
          </p:cNvPr>
          <p:cNvGrpSpPr/>
          <p:nvPr/>
        </p:nvGrpSpPr>
        <p:grpSpPr>
          <a:xfrm>
            <a:off x="3506649" y="2085968"/>
            <a:ext cx="552450" cy="552450"/>
            <a:chOff x="3678404" y="2170455"/>
            <a:chExt cx="736600" cy="736600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37BECCA-ED56-4046-8DC1-1D93CE88AFA1}"/>
                </a:ext>
              </a:extLst>
            </p:cNvPr>
            <p:cNvGrpSpPr/>
            <p:nvPr/>
          </p:nvGrpSpPr>
          <p:grpSpPr>
            <a:xfrm>
              <a:off x="3678404" y="2170455"/>
              <a:ext cx="736600" cy="736600"/>
              <a:chOff x="8286667" y="635396"/>
              <a:chExt cx="736600" cy="736600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428975C-2CFD-43D7-ABA2-C91A0340D953}"/>
                  </a:ext>
                </a:extLst>
              </p:cNvPr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9A878984-74B0-449D-A335-E9700A40ED36}"/>
                  </a:ext>
                </a:extLst>
              </p:cNvPr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01ACBE"/>
              </a:solidFill>
              <a:ln w="15875">
                <a:solidFill>
                  <a:schemeClr val="bg1"/>
                </a:soli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49" name="Group 909">
              <a:extLst>
                <a:ext uri="{FF2B5EF4-FFF2-40B4-BE49-F238E27FC236}">
                  <a16:creationId xmlns:a16="http://schemas.microsoft.com/office/drawing/2014/main" id="{EF477FAF-9AA2-489C-BBE6-B1A99845E9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95992" y="2402053"/>
              <a:ext cx="321515" cy="274198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50" name="Freeform 910">
                <a:extLst>
                  <a:ext uri="{FF2B5EF4-FFF2-40B4-BE49-F238E27FC236}">
                    <a16:creationId xmlns:a16="http://schemas.microsoft.com/office/drawing/2014/main" id="{A175D24A-0A96-43E8-9733-9EC275E17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1" name="Freeform 911">
                <a:extLst>
                  <a:ext uri="{FF2B5EF4-FFF2-40B4-BE49-F238E27FC236}">
                    <a16:creationId xmlns:a16="http://schemas.microsoft.com/office/drawing/2014/main" id="{CEE91542-A5C2-4D85-805D-506684AC1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2" name="Freeform 912">
                <a:extLst>
                  <a:ext uri="{FF2B5EF4-FFF2-40B4-BE49-F238E27FC236}">
                    <a16:creationId xmlns:a16="http://schemas.microsoft.com/office/drawing/2014/main" id="{98E34635-7BD5-4F85-B865-4976E55F3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3" name="Freeform 913">
                <a:extLst>
                  <a:ext uri="{FF2B5EF4-FFF2-40B4-BE49-F238E27FC236}">
                    <a16:creationId xmlns:a16="http://schemas.microsoft.com/office/drawing/2014/main" id="{74AD552A-FF69-49A3-BF2E-A10C59846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120ECB56-6D81-477E-80B2-CD425F5BF359}"/>
              </a:ext>
            </a:extLst>
          </p:cNvPr>
          <p:cNvGrpSpPr/>
          <p:nvPr/>
        </p:nvGrpSpPr>
        <p:grpSpPr>
          <a:xfrm>
            <a:off x="7504994" y="4071666"/>
            <a:ext cx="552450" cy="552450"/>
            <a:chOff x="7715921" y="3596185"/>
            <a:chExt cx="736600" cy="736600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7D0038D0-390D-4318-814A-2AF5B4CB5913}"/>
                </a:ext>
              </a:extLst>
            </p:cNvPr>
            <p:cNvGrpSpPr/>
            <p:nvPr/>
          </p:nvGrpSpPr>
          <p:grpSpPr>
            <a:xfrm>
              <a:off x="7715921" y="3596185"/>
              <a:ext cx="736600" cy="736600"/>
              <a:chOff x="8286667" y="635396"/>
              <a:chExt cx="736600" cy="736600"/>
            </a:xfrm>
          </p:grpSpPr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C17064FE-DCEF-4FB3-90FD-B6BF3BF1798F}"/>
                  </a:ext>
                </a:extLst>
              </p:cNvPr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FF57C31E-CDBA-43A2-9A84-466ADAC1CEC7}"/>
                  </a:ext>
                </a:extLst>
              </p:cNvPr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E87071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4413D679-E532-41DF-934D-DE111A3AAFB3}"/>
                </a:ext>
              </a:extLst>
            </p:cNvPr>
            <p:cNvGrpSpPr/>
            <p:nvPr/>
          </p:nvGrpSpPr>
          <p:grpSpPr>
            <a:xfrm>
              <a:off x="7948637" y="3804338"/>
              <a:ext cx="275408" cy="296010"/>
              <a:chOff x="8042594" y="2360613"/>
              <a:chExt cx="403225" cy="433388"/>
            </a:xfrm>
            <a:solidFill>
              <a:schemeClr val="bg1"/>
            </a:solidFill>
          </p:grpSpPr>
          <p:sp>
            <p:nvSpPr>
              <p:cNvPr id="159" name="Freeform 23">
                <a:extLst>
                  <a:ext uri="{FF2B5EF4-FFF2-40B4-BE49-F238E27FC236}">
                    <a16:creationId xmlns:a16="http://schemas.microsoft.com/office/drawing/2014/main" id="{6635DB72-3718-42E7-A266-9345DE872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594" y="2541588"/>
                <a:ext cx="223838" cy="252413"/>
              </a:xfrm>
              <a:custGeom>
                <a:avLst/>
                <a:gdLst>
                  <a:gd name="T0" fmla="*/ 106 w 128"/>
                  <a:gd name="T1" fmla="*/ 144 h 144"/>
                  <a:gd name="T2" fmla="*/ 12 w 128"/>
                  <a:gd name="T3" fmla="*/ 144 h 144"/>
                  <a:gd name="T4" fmla="*/ 12 w 128"/>
                  <a:gd name="T5" fmla="*/ 14 h 144"/>
                  <a:gd name="T6" fmla="*/ 0 w 128"/>
                  <a:gd name="T7" fmla="*/ 14 h 144"/>
                  <a:gd name="T8" fmla="*/ 0 w 128"/>
                  <a:gd name="T9" fmla="*/ 0 h 144"/>
                  <a:gd name="T10" fmla="*/ 128 w 128"/>
                  <a:gd name="T11" fmla="*/ 0 h 144"/>
                  <a:gd name="T12" fmla="*/ 128 w 128"/>
                  <a:gd name="T13" fmla="*/ 14 h 144"/>
                  <a:gd name="T14" fmla="*/ 106 w 128"/>
                  <a:gd name="T15" fmla="*/ 14 h 144"/>
                  <a:gd name="T16" fmla="*/ 106 w 128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06" y="144"/>
                    </a:moveTo>
                    <a:cubicBezTo>
                      <a:pt x="74" y="144"/>
                      <a:pt x="43" y="144"/>
                      <a:pt x="12" y="144"/>
                    </a:cubicBezTo>
                    <a:cubicBezTo>
                      <a:pt x="12" y="100"/>
                      <a:pt x="12" y="57"/>
                      <a:pt x="12" y="14"/>
                    </a:cubicBezTo>
                    <a:cubicBezTo>
                      <a:pt x="8" y="14"/>
                      <a:pt x="4" y="14"/>
                      <a:pt x="0" y="14"/>
                    </a:cubicBezTo>
                    <a:cubicBezTo>
                      <a:pt x="0" y="9"/>
                      <a:pt x="0" y="4"/>
                      <a:pt x="0" y="0"/>
                    </a:cubicBezTo>
                    <a:cubicBezTo>
                      <a:pt x="43" y="0"/>
                      <a:pt x="85" y="0"/>
                      <a:pt x="128" y="0"/>
                    </a:cubicBezTo>
                    <a:cubicBezTo>
                      <a:pt x="128" y="4"/>
                      <a:pt x="128" y="9"/>
                      <a:pt x="128" y="14"/>
                    </a:cubicBezTo>
                    <a:cubicBezTo>
                      <a:pt x="121" y="14"/>
                      <a:pt x="114" y="14"/>
                      <a:pt x="106" y="14"/>
                    </a:cubicBezTo>
                    <a:cubicBezTo>
                      <a:pt x="106" y="57"/>
                      <a:pt x="106" y="100"/>
                      <a:pt x="106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0" name="Freeform 24">
                <a:extLst>
                  <a:ext uri="{FF2B5EF4-FFF2-40B4-BE49-F238E27FC236}">
                    <a16:creationId xmlns:a16="http://schemas.microsoft.com/office/drawing/2014/main" id="{A304332B-81E0-4AE5-A9A6-C6B223C96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0231" y="2424113"/>
                <a:ext cx="228600" cy="369888"/>
              </a:xfrm>
              <a:custGeom>
                <a:avLst/>
                <a:gdLst>
                  <a:gd name="T0" fmla="*/ 0 w 131"/>
                  <a:gd name="T1" fmla="*/ 19 h 211"/>
                  <a:gd name="T2" fmla="*/ 18 w 131"/>
                  <a:gd name="T3" fmla="*/ 0 h 211"/>
                  <a:gd name="T4" fmla="*/ 51 w 131"/>
                  <a:gd name="T5" fmla="*/ 30 h 211"/>
                  <a:gd name="T6" fmla="*/ 48 w 131"/>
                  <a:gd name="T7" fmla="*/ 33 h 211"/>
                  <a:gd name="T8" fmla="*/ 50 w 131"/>
                  <a:gd name="T9" fmla="*/ 36 h 211"/>
                  <a:gd name="T10" fmla="*/ 46 w 131"/>
                  <a:gd name="T11" fmla="*/ 39 h 211"/>
                  <a:gd name="T12" fmla="*/ 60 w 131"/>
                  <a:gd name="T13" fmla="*/ 41 h 211"/>
                  <a:gd name="T14" fmla="*/ 89 w 131"/>
                  <a:gd name="T15" fmla="*/ 35 h 211"/>
                  <a:gd name="T16" fmla="*/ 96 w 131"/>
                  <a:gd name="T17" fmla="*/ 26 h 211"/>
                  <a:gd name="T18" fmla="*/ 115 w 131"/>
                  <a:gd name="T19" fmla="*/ 15 h 211"/>
                  <a:gd name="T20" fmla="*/ 131 w 131"/>
                  <a:gd name="T21" fmla="*/ 30 h 211"/>
                  <a:gd name="T22" fmla="*/ 131 w 131"/>
                  <a:gd name="T23" fmla="*/ 33 h 211"/>
                  <a:gd name="T24" fmla="*/ 122 w 131"/>
                  <a:gd name="T25" fmla="*/ 109 h 211"/>
                  <a:gd name="T26" fmla="*/ 119 w 131"/>
                  <a:gd name="T27" fmla="*/ 122 h 211"/>
                  <a:gd name="T28" fmla="*/ 110 w 131"/>
                  <a:gd name="T29" fmla="*/ 132 h 211"/>
                  <a:gd name="T30" fmla="*/ 57 w 131"/>
                  <a:gd name="T31" fmla="*/ 140 h 211"/>
                  <a:gd name="T32" fmla="*/ 56 w 131"/>
                  <a:gd name="T33" fmla="*/ 140 h 211"/>
                  <a:gd name="T34" fmla="*/ 55 w 131"/>
                  <a:gd name="T35" fmla="*/ 140 h 211"/>
                  <a:gd name="T36" fmla="*/ 55 w 131"/>
                  <a:gd name="T37" fmla="*/ 145 h 211"/>
                  <a:gd name="T38" fmla="*/ 55 w 131"/>
                  <a:gd name="T39" fmla="*/ 195 h 211"/>
                  <a:gd name="T40" fmla="*/ 46 w 131"/>
                  <a:gd name="T41" fmla="*/ 209 h 211"/>
                  <a:gd name="T42" fmla="*/ 31 w 131"/>
                  <a:gd name="T43" fmla="*/ 200 h 211"/>
                  <a:gd name="T44" fmla="*/ 29 w 131"/>
                  <a:gd name="T45" fmla="*/ 170 h 211"/>
                  <a:gd name="T46" fmla="*/ 31 w 131"/>
                  <a:gd name="T47" fmla="*/ 138 h 211"/>
                  <a:gd name="T48" fmla="*/ 34 w 131"/>
                  <a:gd name="T49" fmla="*/ 130 h 211"/>
                  <a:gd name="T50" fmla="*/ 52 w 131"/>
                  <a:gd name="T51" fmla="*/ 116 h 211"/>
                  <a:gd name="T52" fmla="*/ 80 w 131"/>
                  <a:gd name="T53" fmla="*/ 111 h 211"/>
                  <a:gd name="T54" fmla="*/ 85 w 131"/>
                  <a:gd name="T55" fmla="*/ 107 h 211"/>
                  <a:gd name="T56" fmla="*/ 92 w 131"/>
                  <a:gd name="T57" fmla="*/ 62 h 211"/>
                  <a:gd name="T58" fmla="*/ 92 w 131"/>
                  <a:gd name="T59" fmla="*/ 60 h 211"/>
                  <a:gd name="T60" fmla="*/ 82 w 131"/>
                  <a:gd name="T61" fmla="*/ 63 h 211"/>
                  <a:gd name="T62" fmla="*/ 53 w 131"/>
                  <a:gd name="T63" fmla="*/ 63 h 211"/>
                  <a:gd name="T64" fmla="*/ 36 w 131"/>
                  <a:gd name="T65" fmla="*/ 60 h 211"/>
                  <a:gd name="T66" fmla="*/ 27 w 131"/>
                  <a:gd name="T67" fmla="*/ 46 h 211"/>
                  <a:gd name="T68" fmla="*/ 26 w 131"/>
                  <a:gd name="T69" fmla="*/ 43 h 211"/>
                  <a:gd name="T70" fmla="*/ 2 w 131"/>
                  <a:gd name="T71" fmla="*/ 21 h 211"/>
                  <a:gd name="T72" fmla="*/ 0 w 131"/>
                  <a:gd name="T73" fmla="*/ 1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1" h="211">
                    <a:moveTo>
                      <a:pt x="0" y="19"/>
                    </a:moveTo>
                    <a:cubicBezTo>
                      <a:pt x="6" y="12"/>
                      <a:pt x="12" y="6"/>
                      <a:pt x="18" y="0"/>
                    </a:cubicBezTo>
                    <a:cubicBezTo>
                      <a:pt x="29" y="10"/>
                      <a:pt x="40" y="20"/>
                      <a:pt x="51" y="30"/>
                    </a:cubicBezTo>
                    <a:cubicBezTo>
                      <a:pt x="50" y="31"/>
                      <a:pt x="49" y="32"/>
                      <a:pt x="48" y="33"/>
                    </a:cubicBezTo>
                    <a:cubicBezTo>
                      <a:pt x="49" y="34"/>
                      <a:pt x="49" y="35"/>
                      <a:pt x="50" y="36"/>
                    </a:cubicBezTo>
                    <a:cubicBezTo>
                      <a:pt x="49" y="37"/>
                      <a:pt x="48" y="37"/>
                      <a:pt x="46" y="39"/>
                    </a:cubicBezTo>
                    <a:cubicBezTo>
                      <a:pt x="51" y="39"/>
                      <a:pt x="55" y="40"/>
                      <a:pt x="60" y="41"/>
                    </a:cubicBezTo>
                    <a:cubicBezTo>
                      <a:pt x="70" y="42"/>
                      <a:pt x="80" y="41"/>
                      <a:pt x="89" y="35"/>
                    </a:cubicBezTo>
                    <a:cubicBezTo>
                      <a:pt x="92" y="32"/>
                      <a:pt x="95" y="30"/>
                      <a:pt x="96" y="26"/>
                    </a:cubicBezTo>
                    <a:cubicBezTo>
                      <a:pt x="100" y="18"/>
                      <a:pt x="107" y="15"/>
                      <a:pt x="115" y="15"/>
                    </a:cubicBezTo>
                    <a:cubicBezTo>
                      <a:pt x="122" y="16"/>
                      <a:pt x="129" y="23"/>
                      <a:pt x="131" y="30"/>
                    </a:cubicBezTo>
                    <a:cubicBezTo>
                      <a:pt x="131" y="31"/>
                      <a:pt x="131" y="32"/>
                      <a:pt x="131" y="33"/>
                    </a:cubicBezTo>
                    <a:cubicBezTo>
                      <a:pt x="129" y="59"/>
                      <a:pt x="128" y="84"/>
                      <a:pt x="122" y="109"/>
                    </a:cubicBezTo>
                    <a:cubicBezTo>
                      <a:pt x="121" y="114"/>
                      <a:pt x="120" y="118"/>
                      <a:pt x="119" y="122"/>
                    </a:cubicBezTo>
                    <a:cubicBezTo>
                      <a:pt x="118" y="127"/>
                      <a:pt x="114" y="130"/>
                      <a:pt x="110" y="132"/>
                    </a:cubicBezTo>
                    <a:cubicBezTo>
                      <a:pt x="93" y="140"/>
                      <a:pt x="75" y="142"/>
                      <a:pt x="57" y="140"/>
                    </a:cubicBezTo>
                    <a:cubicBezTo>
                      <a:pt x="57" y="140"/>
                      <a:pt x="56" y="140"/>
                      <a:pt x="56" y="140"/>
                    </a:cubicBezTo>
                    <a:cubicBezTo>
                      <a:pt x="56" y="140"/>
                      <a:pt x="56" y="140"/>
                      <a:pt x="55" y="140"/>
                    </a:cubicBezTo>
                    <a:cubicBezTo>
                      <a:pt x="55" y="142"/>
                      <a:pt x="55" y="144"/>
                      <a:pt x="55" y="145"/>
                    </a:cubicBezTo>
                    <a:cubicBezTo>
                      <a:pt x="53" y="162"/>
                      <a:pt x="53" y="178"/>
                      <a:pt x="55" y="195"/>
                    </a:cubicBezTo>
                    <a:cubicBezTo>
                      <a:pt x="56" y="202"/>
                      <a:pt x="52" y="208"/>
                      <a:pt x="46" y="209"/>
                    </a:cubicBezTo>
                    <a:cubicBezTo>
                      <a:pt x="39" y="211"/>
                      <a:pt x="32" y="207"/>
                      <a:pt x="31" y="200"/>
                    </a:cubicBezTo>
                    <a:cubicBezTo>
                      <a:pt x="30" y="190"/>
                      <a:pt x="29" y="180"/>
                      <a:pt x="29" y="170"/>
                    </a:cubicBezTo>
                    <a:cubicBezTo>
                      <a:pt x="28" y="159"/>
                      <a:pt x="29" y="148"/>
                      <a:pt x="31" y="138"/>
                    </a:cubicBezTo>
                    <a:cubicBezTo>
                      <a:pt x="32" y="135"/>
                      <a:pt x="33" y="133"/>
                      <a:pt x="34" y="130"/>
                    </a:cubicBezTo>
                    <a:cubicBezTo>
                      <a:pt x="37" y="122"/>
                      <a:pt x="44" y="118"/>
                      <a:pt x="52" y="116"/>
                    </a:cubicBezTo>
                    <a:cubicBezTo>
                      <a:pt x="61" y="113"/>
                      <a:pt x="71" y="112"/>
                      <a:pt x="80" y="111"/>
                    </a:cubicBezTo>
                    <a:cubicBezTo>
                      <a:pt x="84" y="111"/>
                      <a:pt x="84" y="111"/>
                      <a:pt x="85" y="107"/>
                    </a:cubicBezTo>
                    <a:cubicBezTo>
                      <a:pt x="88" y="92"/>
                      <a:pt x="90" y="77"/>
                      <a:pt x="92" y="62"/>
                    </a:cubicBezTo>
                    <a:cubicBezTo>
                      <a:pt x="92" y="61"/>
                      <a:pt x="92" y="61"/>
                      <a:pt x="92" y="60"/>
                    </a:cubicBezTo>
                    <a:cubicBezTo>
                      <a:pt x="88" y="61"/>
                      <a:pt x="85" y="62"/>
                      <a:pt x="82" y="63"/>
                    </a:cubicBezTo>
                    <a:cubicBezTo>
                      <a:pt x="72" y="65"/>
                      <a:pt x="63" y="65"/>
                      <a:pt x="53" y="63"/>
                    </a:cubicBezTo>
                    <a:cubicBezTo>
                      <a:pt x="47" y="63"/>
                      <a:pt x="42" y="62"/>
                      <a:pt x="36" y="60"/>
                    </a:cubicBezTo>
                    <a:cubicBezTo>
                      <a:pt x="28" y="59"/>
                      <a:pt x="25" y="54"/>
                      <a:pt x="27" y="46"/>
                    </a:cubicBezTo>
                    <a:cubicBezTo>
                      <a:pt x="27" y="45"/>
                      <a:pt x="27" y="44"/>
                      <a:pt x="26" y="43"/>
                    </a:cubicBezTo>
                    <a:cubicBezTo>
                      <a:pt x="18" y="36"/>
                      <a:pt x="10" y="28"/>
                      <a:pt x="2" y="21"/>
                    </a:cubicBezTo>
                    <a:cubicBezTo>
                      <a:pt x="1" y="20"/>
                      <a:pt x="1" y="20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1" name="Freeform 25">
                <a:extLst>
                  <a:ext uri="{FF2B5EF4-FFF2-40B4-BE49-F238E27FC236}">
                    <a16:creationId xmlns:a16="http://schemas.microsoft.com/office/drawing/2014/main" id="{C7D1FDC6-03D4-409B-A1E1-F1B2B2C28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419" y="2566988"/>
                <a:ext cx="152400" cy="219075"/>
              </a:xfrm>
              <a:custGeom>
                <a:avLst/>
                <a:gdLst>
                  <a:gd name="T0" fmla="*/ 39 w 87"/>
                  <a:gd name="T1" fmla="*/ 108 h 125"/>
                  <a:gd name="T2" fmla="*/ 48 w 87"/>
                  <a:gd name="T3" fmla="*/ 111 h 125"/>
                  <a:gd name="T4" fmla="*/ 52 w 87"/>
                  <a:gd name="T5" fmla="*/ 118 h 125"/>
                  <a:gd name="T6" fmla="*/ 50 w 87"/>
                  <a:gd name="T7" fmla="*/ 119 h 125"/>
                  <a:gd name="T8" fmla="*/ 46 w 87"/>
                  <a:gd name="T9" fmla="*/ 118 h 125"/>
                  <a:gd name="T10" fmla="*/ 45 w 87"/>
                  <a:gd name="T11" fmla="*/ 118 h 125"/>
                  <a:gd name="T12" fmla="*/ 44 w 87"/>
                  <a:gd name="T13" fmla="*/ 125 h 125"/>
                  <a:gd name="T14" fmla="*/ 34 w 87"/>
                  <a:gd name="T15" fmla="*/ 114 h 125"/>
                  <a:gd name="T16" fmla="*/ 20 w 87"/>
                  <a:gd name="T17" fmla="*/ 125 h 125"/>
                  <a:gd name="T18" fmla="*/ 22 w 87"/>
                  <a:gd name="T19" fmla="*/ 115 h 125"/>
                  <a:gd name="T20" fmla="*/ 31 w 87"/>
                  <a:gd name="T21" fmla="*/ 109 h 125"/>
                  <a:gd name="T22" fmla="*/ 33 w 87"/>
                  <a:gd name="T23" fmla="*/ 107 h 125"/>
                  <a:gd name="T24" fmla="*/ 33 w 87"/>
                  <a:gd name="T25" fmla="*/ 81 h 125"/>
                  <a:gd name="T26" fmla="*/ 33 w 87"/>
                  <a:gd name="T27" fmla="*/ 80 h 125"/>
                  <a:gd name="T28" fmla="*/ 27 w 87"/>
                  <a:gd name="T29" fmla="*/ 81 h 125"/>
                  <a:gd name="T30" fmla="*/ 7 w 87"/>
                  <a:gd name="T31" fmla="*/ 81 h 125"/>
                  <a:gd name="T32" fmla="*/ 1 w 87"/>
                  <a:gd name="T33" fmla="*/ 73 h 125"/>
                  <a:gd name="T34" fmla="*/ 12 w 87"/>
                  <a:gd name="T35" fmla="*/ 65 h 125"/>
                  <a:gd name="T36" fmla="*/ 43 w 87"/>
                  <a:gd name="T37" fmla="*/ 62 h 125"/>
                  <a:gd name="T38" fmla="*/ 70 w 87"/>
                  <a:gd name="T39" fmla="*/ 31 h 125"/>
                  <a:gd name="T40" fmla="*/ 73 w 87"/>
                  <a:gd name="T41" fmla="*/ 11 h 125"/>
                  <a:gd name="T42" fmla="*/ 81 w 87"/>
                  <a:gd name="T43" fmla="*/ 1 h 125"/>
                  <a:gd name="T44" fmla="*/ 87 w 87"/>
                  <a:gd name="T45" fmla="*/ 5 h 125"/>
                  <a:gd name="T46" fmla="*/ 86 w 87"/>
                  <a:gd name="T47" fmla="*/ 23 h 125"/>
                  <a:gd name="T48" fmla="*/ 72 w 87"/>
                  <a:gd name="T49" fmla="*/ 58 h 125"/>
                  <a:gd name="T50" fmla="*/ 52 w 87"/>
                  <a:gd name="T51" fmla="*/ 73 h 125"/>
                  <a:gd name="T52" fmla="*/ 41 w 87"/>
                  <a:gd name="T53" fmla="*/ 77 h 125"/>
                  <a:gd name="T54" fmla="*/ 39 w 87"/>
                  <a:gd name="T55" fmla="*/ 79 h 125"/>
                  <a:gd name="T56" fmla="*/ 39 w 87"/>
                  <a:gd name="T57" fmla="*/ 10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" h="125">
                    <a:moveTo>
                      <a:pt x="39" y="108"/>
                    </a:moveTo>
                    <a:cubicBezTo>
                      <a:pt x="43" y="109"/>
                      <a:pt x="46" y="110"/>
                      <a:pt x="48" y="111"/>
                    </a:cubicBezTo>
                    <a:cubicBezTo>
                      <a:pt x="52" y="112"/>
                      <a:pt x="53" y="115"/>
                      <a:pt x="52" y="118"/>
                    </a:cubicBezTo>
                    <a:cubicBezTo>
                      <a:pt x="52" y="120"/>
                      <a:pt x="51" y="120"/>
                      <a:pt x="50" y="119"/>
                    </a:cubicBezTo>
                    <a:cubicBezTo>
                      <a:pt x="48" y="119"/>
                      <a:pt x="47" y="119"/>
                      <a:pt x="46" y="118"/>
                    </a:cubicBezTo>
                    <a:cubicBezTo>
                      <a:pt x="46" y="118"/>
                      <a:pt x="45" y="118"/>
                      <a:pt x="45" y="118"/>
                    </a:cubicBezTo>
                    <a:cubicBezTo>
                      <a:pt x="45" y="120"/>
                      <a:pt x="44" y="123"/>
                      <a:pt x="44" y="125"/>
                    </a:cubicBezTo>
                    <a:cubicBezTo>
                      <a:pt x="38" y="122"/>
                      <a:pt x="36" y="120"/>
                      <a:pt x="34" y="114"/>
                    </a:cubicBezTo>
                    <a:cubicBezTo>
                      <a:pt x="30" y="119"/>
                      <a:pt x="26" y="123"/>
                      <a:pt x="20" y="125"/>
                    </a:cubicBezTo>
                    <a:cubicBezTo>
                      <a:pt x="18" y="122"/>
                      <a:pt x="19" y="117"/>
                      <a:pt x="22" y="115"/>
                    </a:cubicBezTo>
                    <a:cubicBezTo>
                      <a:pt x="25" y="113"/>
                      <a:pt x="28" y="111"/>
                      <a:pt x="31" y="109"/>
                    </a:cubicBezTo>
                    <a:cubicBezTo>
                      <a:pt x="32" y="109"/>
                      <a:pt x="33" y="108"/>
                      <a:pt x="33" y="107"/>
                    </a:cubicBezTo>
                    <a:cubicBezTo>
                      <a:pt x="33" y="99"/>
                      <a:pt x="33" y="90"/>
                      <a:pt x="33" y="81"/>
                    </a:cubicBezTo>
                    <a:cubicBezTo>
                      <a:pt x="33" y="81"/>
                      <a:pt x="33" y="81"/>
                      <a:pt x="33" y="80"/>
                    </a:cubicBezTo>
                    <a:cubicBezTo>
                      <a:pt x="31" y="81"/>
                      <a:pt x="29" y="81"/>
                      <a:pt x="27" y="81"/>
                    </a:cubicBezTo>
                    <a:cubicBezTo>
                      <a:pt x="20" y="81"/>
                      <a:pt x="13" y="81"/>
                      <a:pt x="7" y="81"/>
                    </a:cubicBezTo>
                    <a:cubicBezTo>
                      <a:pt x="2" y="81"/>
                      <a:pt x="0" y="78"/>
                      <a:pt x="1" y="73"/>
                    </a:cubicBezTo>
                    <a:cubicBezTo>
                      <a:pt x="3" y="68"/>
                      <a:pt x="7" y="65"/>
                      <a:pt x="12" y="65"/>
                    </a:cubicBezTo>
                    <a:cubicBezTo>
                      <a:pt x="23" y="66"/>
                      <a:pt x="33" y="65"/>
                      <a:pt x="43" y="62"/>
                    </a:cubicBezTo>
                    <a:cubicBezTo>
                      <a:pt x="58" y="57"/>
                      <a:pt x="67" y="46"/>
                      <a:pt x="70" y="31"/>
                    </a:cubicBezTo>
                    <a:cubicBezTo>
                      <a:pt x="72" y="24"/>
                      <a:pt x="72" y="18"/>
                      <a:pt x="73" y="11"/>
                    </a:cubicBezTo>
                    <a:cubicBezTo>
                      <a:pt x="73" y="6"/>
                      <a:pt x="76" y="2"/>
                      <a:pt x="81" y="1"/>
                    </a:cubicBezTo>
                    <a:cubicBezTo>
                      <a:pt x="84" y="0"/>
                      <a:pt x="87" y="2"/>
                      <a:pt x="87" y="5"/>
                    </a:cubicBezTo>
                    <a:cubicBezTo>
                      <a:pt x="87" y="11"/>
                      <a:pt x="87" y="17"/>
                      <a:pt x="86" y="23"/>
                    </a:cubicBezTo>
                    <a:cubicBezTo>
                      <a:pt x="84" y="36"/>
                      <a:pt x="80" y="48"/>
                      <a:pt x="72" y="58"/>
                    </a:cubicBezTo>
                    <a:cubicBezTo>
                      <a:pt x="66" y="64"/>
                      <a:pt x="59" y="69"/>
                      <a:pt x="52" y="73"/>
                    </a:cubicBezTo>
                    <a:cubicBezTo>
                      <a:pt x="48" y="74"/>
                      <a:pt x="45" y="76"/>
                      <a:pt x="41" y="77"/>
                    </a:cubicBezTo>
                    <a:cubicBezTo>
                      <a:pt x="40" y="78"/>
                      <a:pt x="39" y="79"/>
                      <a:pt x="39" y="79"/>
                    </a:cubicBezTo>
                    <a:cubicBezTo>
                      <a:pt x="39" y="89"/>
                      <a:pt x="39" y="99"/>
                      <a:pt x="39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2" name="Freeform 26">
                <a:extLst>
                  <a:ext uri="{FF2B5EF4-FFF2-40B4-BE49-F238E27FC236}">
                    <a16:creationId xmlns:a16="http://schemas.microsoft.com/office/drawing/2014/main" id="{30329898-E629-47EE-978E-5C7899E04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344" y="2360613"/>
                <a:ext cx="74613" cy="76200"/>
              </a:xfrm>
              <a:custGeom>
                <a:avLst/>
                <a:gdLst>
                  <a:gd name="T0" fmla="*/ 22 w 43"/>
                  <a:gd name="T1" fmla="*/ 1 h 43"/>
                  <a:gd name="T2" fmla="*/ 43 w 43"/>
                  <a:gd name="T3" fmla="*/ 22 h 43"/>
                  <a:gd name="T4" fmla="*/ 22 w 43"/>
                  <a:gd name="T5" fmla="*/ 43 h 43"/>
                  <a:gd name="T6" fmla="*/ 1 w 43"/>
                  <a:gd name="T7" fmla="*/ 21 h 43"/>
                  <a:gd name="T8" fmla="*/ 22 w 43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22" y="1"/>
                    </a:moveTo>
                    <a:cubicBezTo>
                      <a:pt x="34" y="1"/>
                      <a:pt x="43" y="10"/>
                      <a:pt x="43" y="22"/>
                    </a:cubicBezTo>
                    <a:cubicBezTo>
                      <a:pt x="42" y="34"/>
                      <a:pt x="33" y="43"/>
                      <a:pt x="22" y="43"/>
                    </a:cubicBezTo>
                    <a:cubicBezTo>
                      <a:pt x="10" y="42"/>
                      <a:pt x="0" y="33"/>
                      <a:pt x="1" y="21"/>
                    </a:cubicBezTo>
                    <a:cubicBezTo>
                      <a:pt x="1" y="10"/>
                      <a:pt x="11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sp>
        <p:nvSpPr>
          <p:cNvPr id="169" name="TextBox 277">
            <a:extLst>
              <a:ext uri="{FF2B5EF4-FFF2-40B4-BE49-F238E27FC236}">
                <a16:creationId xmlns:a16="http://schemas.microsoft.com/office/drawing/2014/main" id="{F02C1B38-BB6A-4324-9E90-86B15650B07C}"/>
              </a:ext>
            </a:extLst>
          </p:cNvPr>
          <p:cNvSpPr txBox="1"/>
          <p:nvPr/>
        </p:nvSpPr>
        <p:spPr>
          <a:xfrm>
            <a:off x="479421" y="1610317"/>
            <a:ext cx="2894584" cy="161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设置就寝时间和起床时间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的功能，会在指定时间提醒你，最后会显示总的时间图</a:t>
            </a:r>
            <a:endParaRPr lang="zh-CN" altLang="zh-CN" sz="17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TextBox 278">
            <a:extLst>
              <a:ext uri="{FF2B5EF4-FFF2-40B4-BE49-F238E27FC236}">
                <a16:creationId xmlns:a16="http://schemas.microsoft.com/office/drawing/2014/main" id="{23C34A85-9F76-48D1-8349-C175864F9B23}"/>
              </a:ext>
            </a:extLst>
          </p:cNvPr>
          <p:cNvSpPr txBox="1"/>
          <p:nvPr/>
        </p:nvSpPr>
        <p:spPr>
          <a:xfrm>
            <a:off x="759526" y="4316789"/>
            <a:ext cx="2894584" cy="8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惩罚的内容是家具或小屋会从新的变旧直至报废坍塌</a:t>
            </a:r>
            <a:endParaRPr lang="zh-CN" altLang="zh-CN" sz="1700" dirty="0">
              <a:solidFill>
                <a:srgbClr val="40404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1" name="TextBox 279">
            <a:extLst>
              <a:ext uri="{FF2B5EF4-FFF2-40B4-BE49-F238E27FC236}">
                <a16:creationId xmlns:a16="http://schemas.microsoft.com/office/drawing/2014/main" id="{3AA97106-C08B-4637-A563-1E49A445F489}"/>
              </a:ext>
            </a:extLst>
          </p:cNvPr>
          <p:cNvSpPr txBox="1"/>
          <p:nvPr/>
        </p:nvSpPr>
        <p:spPr>
          <a:xfrm>
            <a:off x="8334710" y="1151198"/>
            <a:ext cx="3772800" cy="200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到了就寝时间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我们点击睡觉后，你的睡眠小屋中的家具就开始建造。如果超过就寝时间还没有点击睡觉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，或者在规定睡觉时间内推出小程序，将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会受到惩罚</a:t>
            </a:r>
          </a:p>
        </p:txBody>
      </p:sp>
      <p:sp>
        <p:nvSpPr>
          <p:cNvPr id="172" name="TextBox 280">
            <a:extLst>
              <a:ext uri="{FF2B5EF4-FFF2-40B4-BE49-F238E27FC236}">
                <a16:creationId xmlns:a16="http://schemas.microsoft.com/office/drawing/2014/main" id="{51410B3F-B470-4F76-8CE1-1CCB2A90276B}"/>
              </a:ext>
            </a:extLst>
          </p:cNvPr>
          <p:cNvSpPr txBox="1"/>
          <p:nvPr/>
        </p:nvSpPr>
        <p:spPr>
          <a:xfrm>
            <a:off x="8168759" y="4034547"/>
            <a:ext cx="3968889" cy="8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能查看自己的睡眠小屋建造情况在微信好友中的及时排名</a:t>
            </a:r>
            <a:endParaRPr lang="zh-CN" altLang="zh-CN" sz="1700" dirty="0">
              <a:solidFill>
                <a:srgbClr val="404040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47A8EC-F4E4-4426-B372-611645E70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9" y="1357011"/>
            <a:ext cx="3131857" cy="4424848"/>
          </a:xfrm>
          <a:prstGeom prst="rect">
            <a:avLst/>
          </a:prstGeom>
        </p:spPr>
      </p:pic>
      <p:grpSp>
        <p:nvGrpSpPr>
          <p:cNvPr id="181" name="组合 55">
            <a:extLst>
              <a:ext uri="{FF2B5EF4-FFF2-40B4-BE49-F238E27FC236}">
                <a16:creationId xmlns:a16="http://schemas.microsoft.com/office/drawing/2014/main" id="{996A32DC-678A-4002-B74A-1E05291C8232}"/>
              </a:ext>
            </a:extLst>
          </p:cNvPr>
          <p:cNvGrpSpPr/>
          <p:nvPr/>
        </p:nvGrpSpPr>
        <p:grpSpPr bwMode="auto">
          <a:xfrm>
            <a:off x="4038699" y="165785"/>
            <a:ext cx="3573065" cy="696471"/>
            <a:chOff x="3791743" y="5346472"/>
            <a:chExt cx="5833187" cy="1152803"/>
          </a:xfrm>
          <a:effectLst/>
        </p:grpSpPr>
        <p:sp>
          <p:nvSpPr>
            <p:cNvPr id="182" name="任意多边形 166">
              <a:extLst>
                <a:ext uri="{FF2B5EF4-FFF2-40B4-BE49-F238E27FC236}">
                  <a16:creationId xmlns:a16="http://schemas.microsoft.com/office/drawing/2014/main" id="{59F8B9F9-DC97-44CE-8237-52241B6202C1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83" name="圆角矩形 165">
              <a:extLst>
                <a:ext uri="{FF2B5EF4-FFF2-40B4-BE49-F238E27FC236}">
                  <a16:creationId xmlns:a16="http://schemas.microsoft.com/office/drawing/2014/main" id="{EF6CF9C0-71E3-47CB-84B8-F9BEA24A5850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具体功能实现</a:t>
              </a:r>
            </a:p>
          </p:txBody>
        </p:sp>
        <p:sp>
          <p:nvSpPr>
            <p:cNvPr id="184" name="圆角矩形 167">
              <a:extLst>
                <a:ext uri="{FF2B5EF4-FFF2-40B4-BE49-F238E27FC236}">
                  <a16:creationId xmlns:a16="http://schemas.microsoft.com/office/drawing/2014/main" id="{A8B9D888-F4F1-42E0-BAAC-181BB04564AA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426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  <p:bldP spid="171" grpId="0"/>
      <p:bldP spid="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DA23BB-EA49-49EB-8C35-448749CAF1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4" y="903602"/>
            <a:ext cx="2841072" cy="50507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ACF73-9F8C-4926-8813-606EED6733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02" y="903603"/>
            <a:ext cx="2841072" cy="50507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337669-E906-4B72-9432-2A0EA973DB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58" y="902466"/>
            <a:ext cx="2841072" cy="50507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8EFC62-9C7B-41DF-B3E9-F2063370EC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80" y="903602"/>
            <a:ext cx="2841072" cy="50507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FF35C5F-676B-4389-A204-1C07877272CC}"/>
              </a:ext>
            </a:extLst>
          </p:cNvPr>
          <p:cNvSpPr txBox="1"/>
          <p:nvPr/>
        </p:nvSpPr>
        <p:spPr>
          <a:xfrm>
            <a:off x="335360" y="26064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51781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6D755B-7264-4C2A-B016-D2C07AE1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03" y="948240"/>
            <a:ext cx="2841072" cy="50170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36370F-6047-4588-8304-6E17818F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894214"/>
            <a:ext cx="2841072" cy="50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26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575757"/>
              </a:solidFill>
              <a:latin typeface="Arial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575757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2856" y="1901750"/>
              <a:ext cx="2017687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794" dirty="0">
                  <a:solidFill>
                    <a:srgbClr val="F3F3F3"/>
                  </a:solidFill>
                  <a:latin typeface="Impact" panose="020B0806030902050204" pitchFamily="34" charset="0"/>
                  <a:ea typeface="宋体" pitchFamily="2" charset="-122"/>
                </a:rPr>
                <a:t>04</a:t>
              </a:r>
              <a:endParaRPr lang="zh-CN" altLang="en-US" sz="13794" dirty="0">
                <a:solidFill>
                  <a:srgbClr val="F3F3F3"/>
                </a:solidFill>
                <a:latin typeface="Impact" panose="020B0806030902050204" pitchFamily="34" charset="0"/>
                <a:ea typeface="宋体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431575" y="2506031"/>
            <a:ext cx="5795956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398" dirty="0">
                <a:solidFill>
                  <a:srgbClr val="3135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项目计划</a:t>
            </a:r>
          </a:p>
        </p:txBody>
      </p:sp>
      <p:sp>
        <p:nvSpPr>
          <p:cNvPr id="12" name="TextBox 65">
            <a:extLst>
              <a:ext uri="{FF2B5EF4-FFF2-40B4-BE49-F238E27FC236}">
                <a16:creationId xmlns:a16="http://schemas.microsoft.com/office/drawing/2014/main" id="{E5E9E161-138B-44A7-8D3F-8BD1C1C52CB7}"/>
              </a:ext>
            </a:extLst>
          </p:cNvPr>
          <p:cNvSpPr txBox="1"/>
          <p:nvPr/>
        </p:nvSpPr>
        <p:spPr>
          <a:xfrm>
            <a:off x="4894297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预算</a:t>
            </a:r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C12842FB-46EF-4C47-AE34-B53526D69B4F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575757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TextBox 65">
            <a:extLst>
              <a:ext uri="{FF2B5EF4-FFF2-40B4-BE49-F238E27FC236}">
                <a16:creationId xmlns:a16="http://schemas.microsoft.com/office/drawing/2014/main" id="{CDAC9DBC-E967-4DD4-B6AE-5505B67F8CE9}"/>
              </a:ext>
            </a:extLst>
          </p:cNvPr>
          <p:cNvSpPr txBox="1"/>
          <p:nvPr/>
        </p:nvSpPr>
        <p:spPr>
          <a:xfrm>
            <a:off x="6996248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Gantt</a:t>
            </a:r>
            <a:r>
              <a:rPr lang="zh-CN" altLang="en-US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图</a:t>
            </a: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FC954E7-1987-4310-91CC-CDAA2219C7D3}"/>
              </a:ext>
            </a:extLst>
          </p:cNvPr>
          <p:cNvSpPr>
            <a:spLocks noEditPoints="1"/>
          </p:cNvSpPr>
          <p:nvPr/>
        </p:nvSpPr>
        <p:spPr bwMode="auto">
          <a:xfrm>
            <a:off x="6714164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575757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TextBox 65">
            <a:extLst>
              <a:ext uri="{FF2B5EF4-FFF2-40B4-BE49-F238E27FC236}">
                <a16:creationId xmlns:a16="http://schemas.microsoft.com/office/drawing/2014/main" id="{481C79CD-67A3-4ECF-B6DD-F5A4DDB5B239}"/>
              </a:ext>
            </a:extLst>
          </p:cNvPr>
          <p:cNvSpPr txBox="1"/>
          <p:nvPr/>
        </p:nvSpPr>
        <p:spPr>
          <a:xfrm>
            <a:off x="9098199" y="4523425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小组成员分工</a:t>
            </a:r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BAA540AE-1AB0-490E-A254-C2D9C3DA7F1F}"/>
              </a:ext>
            </a:extLst>
          </p:cNvPr>
          <p:cNvSpPr>
            <a:spLocks noEditPoints="1"/>
          </p:cNvSpPr>
          <p:nvPr/>
        </p:nvSpPr>
        <p:spPr bwMode="auto">
          <a:xfrm>
            <a:off x="8816115" y="4589336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575757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TextBox 65">
            <a:extLst>
              <a:ext uri="{FF2B5EF4-FFF2-40B4-BE49-F238E27FC236}">
                <a16:creationId xmlns:a16="http://schemas.microsoft.com/office/drawing/2014/main" id="{F9143D49-5835-4A30-BC08-0173D686A503}"/>
              </a:ext>
            </a:extLst>
          </p:cNvPr>
          <p:cNvSpPr txBox="1"/>
          <p:nvPr/>
        </p:nvSpPr>
        <p:spPr>
          <a:xfrm>
            <a:off x="4894297" y="5013955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风险分析</a:t>
            </a:r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F2EBDA87-E5D5-4C3C-A0A2-8ACEBD091AEF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5079866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575757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20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4" grpId="0"/>
      <p:bldP spid="15" grpId="0" animBg="1"/>
      <p:bldP spid="17" grpId="0"/>
      <p:bldP spid="18" grpId="0" animBg="1"/>
      <p:bldP spid="16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839416" y="74763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1.</a:t>
            </a:r>
            <a:r>
              <a:rPr lang="zh-CN" altLang="en-US" sz="3200" b="1" dirty="0"/>
              <a:t>预算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668C39-6739-48C1-BF17-55280A272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F23FF8-3547-476D-8B31-14A90D8CB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61193"/>
              </p:ext>
            </p:extLst>
          </p:nvPr>
        </p:nvGraphicFramePr>
        <p:xfrm>
          <a:off x="1127448" y="2073164"/>
          <a:ext cx="9433049" cy="2940665"/>
        </p:xfrm>
        <a:graphic>
          <a:graphicData uri="http://schemas.openxmlformats.org/drawingml/2006/table">
            <a:tbl>
              <a:tblPr firstRow="1" bandRow="1"/>
              <a:tblGrid>
                <a:gridCol w="835697">
                  <a:extLst>
                    <a:ext uri="{9D8B030D-6E8A-4147-A177-3AD203B41FA5}">
                      <a16:colId xmlns:a16="http://schemas.microsoft.com/office/drawing/2014/main" val="974659333"/>
                    </a:ext>
                  </a:extLst>
                </a:gridCol>
                <a:gridCol w="2937522">
                  <a:extLst>
                    <a:ext uri="{9D8B030D-6E8A-4147-A177-3AD203B41FA5}">
                      <a16:colId xmlns:a16="http://schemas.microsoft.com/office/drawing/2014/main" val="2582322065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3276324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420057469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97131171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序号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成本项目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单位（个）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单价（元）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总计（单位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×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单价）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10580"/>
                  </a:ext>
                </a:extLst>
              </a:tr>
              <a:tr h="64375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/>
                        <a:t>开发人员工资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29392"/>
                  </a:ext>
                </a:extLst>
              </a:tr>
              <a:tr h="64375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/>
                        <a:t>团建费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58420"/>
                  </a:ext>
                </a:extLst>
              </a:tr>
              <a:tr h="64375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/>
                        <a:t>开发所用书籍费用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43568"/>
                  </a:ext>
                </a:extLst>
              </a:tr>
              <a:tr h="64375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/>
                        <a:t>服务器费用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95906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59B934A-3F5F-407B-9394-327B2414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56989"/>
              </p:ext>
            </p:extLst>
          </p:nvPr>
        </p:nvGraphicFramePr>
        <p:xfrm>
          <a:off x="1127448" y="5013956"/>
          <a:ext cx="9433048" cy="370840"/>
        </p:xfrm>
        <a:graphic>
          <a:graphicData uri="http://schemas.openxmlformats.org/drawingml/2006/table">
            <a:tbl>
              <a:tblPr firstRow="1" bandRow="1"/>
              <a:tblGrid>
                <a:gridCol w="6840760">
                  <a:extLst>
                    <a:ext uri="{9D8B030D-6E8A-4147-A177-3AD203B41FA5}">
                      <a16:colId xmlns:a16="http://schemas.microsoft.com/office/drawing/2014/main" val="276458403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3940996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总计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359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89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274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551384" y="27205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2.Gantt</a:t>
            </a:r>
            <a:r>
              <a:rPr lang="zh-CN" altLang="en-US" sz="3200" b="1" dirty="0"/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018DD-B83C-4562-9425-7353405A3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773DF3-EFF5-45D6-AA60-446899EDC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2" y="856831"/>
            <a:ext cx="12043807" cy="57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5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98FBB69-A01F-45BA-9580-508A44CF7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1590"/>
              </p:ext>
            </p:extLst>
          </p:nvPr>
        </p:nvGraphicFramePr>
        <p:xfrm>
          <a:off x="1271463" y="13396"/>
          <a:ext cx="10550171" cy="6934200"/>
        </p:xfrm>
        <a:graphic>
          <a:graphicData uri="http://schemas.openxmlformats.org/drawingml/2006/table">
            <a:tbl>
              <a:tblPr firstRow="1" firstCol="1" bandRow="1"/>
              <a:tblGrid>
                <a:gridCol w="2285870">
                  <a:extLst>
                    <a:ext uri="{9D8B030D-6E8A-4147-A177-3AD203B41FA5}">
                      <a16:colId xmlns:a16="http://schemas.microsoft.com/office/drawing/2014/main" val="554866406"/>
                    </a:ext>
                  </a:extLst>
                </a:gridCol>
                <a:gridCol w="2285870">
                  <a:extLst>
                    <a:ext uri="{9D8B030D-6E8A-4147-A177-3AD203B41FA5}">
                      <a16:colId xmlns:a16="http://schemas.microsoft.com/office/drawing/2014/main" val="3874483146"/>
                    </a:ext>
                  </a:extLst>
                </a:gridCol>
                <a:gridCol w="2285870">
                  <a:extLst>
                    <a:ext uri="{9D8B030D-6E8A-4147-A177-3AD203B41FA5}">
                      <a16:colId xmlns:a16="http://schemas.microsoft.com/office/drawing/2014/main" val="2113862148"/>
                    </a:ext>
                  </a:extLst>
                </a:gridCol>
                <a:gridCol w="879181">
                  <a:extLst>
                    <a:ext uri="{9D8B030D-6E8A-4147-A177-3AD203B41FA5}">
                      <a16:colId xmlns:a16="http://schemas.microsoft.com/office/drawing/2014/main" val="3698216385"/>
                    </a:ext>
                  </a:extLst>
                </a:gridCol>
                <a:gridCol w="1406690">
                  <a:extLst>
                    <a:ext uri="{9D8B030D-6E8A-4147-A177-3AD203B41FA5}">
                      <a16:colId xmlns:a16="http://schemas.microsoft.com/office/drawing/2014/main" val="2575689776"/>
                    </a:ext>
                  </a:extLst>
                </a:gridCol>
                <a:gridCol w="1406690">
                  <a:extLst>
                    <a:ext uri="{9D8B030D-6E8A-4147-A177-3AD203B41FA5}">
                      <a16:colId xmlns:a16="http://schemas.microsoft.com/office/drawing/2014/main" val="455514746"/>
                    </a:ext>
                  </a:extLst>
                </a:gridCol>
              </a:tblGrid>
              <a:tr h="293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阶段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任务名称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任务细分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预算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参与人员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475776"/>
                  </a:ext>
                </a:extLst>
              </a:tr>
              <a:tr h="29350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项目准备阶段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小组组建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小组成员确立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188108"/>
                  </a:ext>
                </a:extLst>
              </a:tr>
              <a:tr h="733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项目确定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项目方向确定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完成项目介绍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开展小组会议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设计小组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logo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新馆项目介绍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07274"/>
                  </a:ext>
                </a:extLst>
              </a:tr>
              <a:tr h="8805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项目计划编写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项目背景分析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初步可行性分析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初步需求分析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完成初步项目计划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与老师进行项目交流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修改项目计划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98498"/>
                  </a:ext>
                </a:extLst>
              </a:tr>
              <a:tr h="4402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可行性分析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项目可行性分析报告编写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技术可行性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经济可行性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操作可行性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520386"/>
                  </a:ext>
                </a:extLst>
              </a:tr>
              <a:tr h="29350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与用户进行交流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与老师交流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66615"/>
                  </a:ext>
                </a:extLst>
              </a:tr>
              <a:tr h="733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项目需求分析报告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功能需求、性能需求、可靠性和可用性需求、出错处理需求、接口需求、约束、逆向需求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规格分析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67574"/>
                  </a:ext>
                </a:extLst>
              </a:tr>
              <a:tr h="37746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项目设计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项目总体设计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小组会议，提出初步方案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小组分工安排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8714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项目详细设计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02076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数据库设计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36428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310888"/>
                  </a:ext>
                </a:extLst>
              </a:tr>
            </a:tbl>
          </a:graphicData>
        </a:graphic>
      </p:graphicFrame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A53F6-CE51-46BE-A518-A6D2798A5F72}"/>
              </a:ext>
            </a:extLst>
          </p:cNvPr>
          <p:cNvSpPr txBox="1"/>
          <p:nvPr/>
        </p:nvSpPr>
        <p:spPr>
          <a:xfrm>
            <a:off x="32796" y="69269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3.</a:t>
            </a:r>
            <a:r>
              <a:rPr lang="zh-CN" altLang="en-US" sz="3200" b="1" dirty="0"/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3350114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1" b="6135"/>
          <a:stretch/>
        </p:blipFill>
        <p:spPr>
          <a:xfrm>
            <a:off x="0" y="1339"/>
            <a:ext cx="12187240" cy="685532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 flipH="1">
            <a:off x="-1" y="1339"/>
            <a:ext cx="12187240" cy="6855323"/>
          </a:xfrm>
          <a:prstGeom prst="rect">
            <a:avLst/>
          </a:prstGeom>
          <a:gradFill>
            <a:gsLst>
              <a:gs pos="66000">
                <a:srgbClr val="FE9730">
                  <a:alpha val="40000"/>
                </a:srgbClr>
              </a:gs>
              <a:gs pos="0">
                <a:srgbClr val="586AC4">
                  <a:alpha val="60000"/>
                </a:srgbClr>
              </a:gs>
              <a:gs pos="100000">
                <a:srgbClr val="EE716D">
                  <a:alpha val="70000"/>
                </a:srgbClr>
              </a:gs>
            </a:gsLst>
            <a:lin ang="189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4580678"/>
            <a:ext cx="12187239" cy="227598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805479" y="2781181"/>
            <a:ext cx="10581043" cy="3311075"/>
          </a:xfrm>
          <a:prstGeom prst="roundRect">
            <a:avLst>
              <a:gd name="adj" fmla="val 4956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0" algn="ctr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6C09EA-C6A4-4A65-B4EC-2FD3C7906FD0}"/>
              </a:ext>
            </a:extLst>
          </p:cNvPr>
          <p:cNvSpPr txBox="1"/>
          <p:nvPr/>
        </p:nvSpPr>
        <p:spPr>
          <a:xfrm>
            <a:off x="1129388" y="3096383"/>
            <a:ext cx="388691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99" dirty="0"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目 录 </a:t>
            </a:r>
            <a:r>
              <a:rPr lang="en-US" altLang="zh-CN" sz="2799" b="1" dirty="0">
                <a:latin typeface="Century Gothic" panose="020B0502020202020204" pitchFamily="34" charset="0"/>
                <a:ea typeface="思源黑体 CN Medium" panose="020B0600000000000000" pitchFamily="34" charset="-122"/>
                <a:cs typeface="Verdana" panose="020B0604030504040204" pitchFamily="34" charset="0"/>
                <a:sym typeface="Century Gothic" panose="020B0502020202020204" pitchFamily="34" charset="0"/>
              </a:rPr>
              <a:t>/ CONTENTS</a:t>
            </a:r>
            <a:endParaRPr lang="zh-CN" altLang="en-US" sz="2799" b="1" dirty="0">
              <a:latin typeface="Century Gothic" panose="020B0502020202020204" pitchFamily="34" charset="0"/>
              <a:ea typeface="思源黑体 CN Medium" panose="020B0600000000000000" pitchFamily="34" charset="-122"/>
              <a:cs typeface="Verdana" panose="020B0604030504040204" pitchFamily="34" charset="0"/>
              <a:sym typeface="Century Gothic" panose="020B0502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89924" y="4211656"/>
            <a:ext cx="655693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01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78" name="TextBox 47"/>
          <p:cNvSpPr txBox="1"/>
          <p:nvPr/>
        </p:nvSpPr>
        <p:spPr>
          <a:xfrm>
            <a:off x="1300895" y="4991246"/>
            <a:ext cx="1727517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项目背景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410614" y="4204997"/>
            <a:ext cx="718185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02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0" name="TextBox 48"/>
          <p:cNvSpPr txBox="1"/>
          <p:nvPr/>
        </p:nvSpPr>
        <p:spPr>
          <a:xfrm>
            <a:off x="2796571" y="5016859"/>
            <a:ext cx="1949518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可行性分析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066684" y="4211656"/>
            <a:ext cx="732607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03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2" name="TextBox 55"/>
          <p:cNvSpPr txBox="1"/>
          <p:nvPr/>
        </p:nvSpPr>
        <p:spPr>
          <a:xfrm>
            <a:off x="4707342" y="5028119"/>
            <a:ext cx="1444202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需求分析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649559" y="4204997"/>
            <a:ext cx="716583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04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4" name="TextBox 56"/>
          <p:cNvSpPr txBox="1"/>
          <p:nvPr/>
        </p:nvSpPr>
        <p:spPr>
          <a:xfrm>
            <a:off x="6114862" y="5024449"/>
            <a:ext cx="1798902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项目计划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213428" y="4197881"/>
            <a:ext cx="735812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05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6" name="TextBox 57"/>
          <p:cNvSpPr txBox="1"/>
          <p:nvPr/>
        </p:nvSpPr>
        <p:spPr>
          <a:xfrm>
            <a:off x="7869221" y="4912607"/>
            <a:ext cx="1444202" cy="110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小组成员分工及评分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DF838D-1B55-4EB2-8816-5EFE5AB676CC}"/>
              </a:ext>
            </a:extLst>
          </p:cNvPr>
          <p:cNvSpPr txBox="1"/>
          <p:nvPr/>
        </p:nvSpPr>
        <p:spPr>
          <a:xfrm>
            <a:off x="9912280" y="4164242"/>
            <a:ext cx="736100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06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57">
            <a:extLst>
              <a:ext uri="{FF2B5EF4-FFF2-40B4-BE49-F238E27FC236}">
                <a16:creationId xmlns:a16="http://schemas.microsoft.com/office/drawing/2014/main" id="{C390C417-1FD8-4BDA-8DE2-85C774835652}"/>
              </a:ext>
            </a:extLst>
          </p:cNvPr>
          <p:cNvSpPr txBox="1"/>
          <p:nvPr/>
        </p:nvSpPr>
        <p:spPr>
          <a:xfrm>
            <a:off x="9558229" y="4930332"/>
            <a:ext cx="1444202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77821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6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7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1200"/>
                                </p:stCondLst>
                                <p:childTnLst>
                                  <p:par>
                                    <p:cTn id="8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9" grpId="0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6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7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1200"/>
                                </p:stCondLst>
                                <p:childTnLst>
                                  <p:par>
                                    <p:cTn id="8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9" grpId="0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17" grpId="0"/>
          <p:bldP spid="1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1A0E5F05-63BA-4E48-B20F-B73DF1CB5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8BBF47F-34C4-4AD9-A6C8-FA5FA811D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920" y="0"/>
            <a:ext cx="6810375" cy="3686175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 bwMode="auto">
          <a:xfrm>
            <a:off x="1199456" y="2205084"/>
            <a:ext cx="3580733" cy="3580733"/>
          </a:xfrm>
          <a:prstGeom prst="ellipse">
            <a:avLst/>
          </a:pr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12202" y="1611551"/>
            <a:ext cx="1033226" cy="1033226"/>
            <a:chOff x="2533480" y="2098605"/>
            <a:chExt cx="864096" cy="864096"/>
          </a:xfrm>
        </p:grpSpPr>
        <p:sp>
          <p:nvSpPr>
            <p:cNvPr id="37" name="椭圆 36"/>
            <p:cNvSpPr/>
            <p:nvPr/>
          </p:nvSpPr>
          <p:spPr bwMode="auto">
            <a:xfrm>
              <a:off x="2533480" y="2098605"/>
              <a:ext cx="864096" cy="864096"/>
            </a:xfrm>
            <a:prstGeom prst="ellipse">
              <a:avLst/>
            </a:prstGeom>
            <a:solidFill>
              <a:srgbClr val="F7A115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3F3F3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8" name="TextBox 35"/>
            <p:cNvSpPr txBox="1"/>
            <p:nvPr/>
          </p:nvSpPr>
          <p:spPr>
            <a:xfrm>
              <a:off x="2608184" y="2187265"/>
              <a:ext cx="707396" cy="6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399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风险一</a:t>
              </a:r>
            </a:p>
          </p:txBody>
        </p:sp>
      </p:grpSp>
      <p:sp>
        <p:nvSpPr>
          <p:cNvPr id="39" name="TextBox 32"/>
          <p:cNvSpPr txBox="1"/>
          <p:nvPr/>
        </p:nvSpPr>
        <p:spPr>
          <a:xfrm>
            <a:off x="2179383" y="3139663"/>
            <a:ext cx="1621345" cy="130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主要有</a:t>
            </a:r>
            <a:endParaRPr lang="en-US" altLang="zh-CN" sz="2800" b="1" dirty="0">
              <a:solidFill>
                <a:srgbClr val="FFFFFF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 algn="ctr" defTabSz="91403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四个方面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034389" y="2789099"/>
            <a:ext cx="1033226" cy="1033226"/>
            <a:chOff x="3391688" y="3040973"/>
            <a:chExt cx="864096" cy="864096"/>
          </a:xfrm>
        </p:grpSpPr>
        <p:sp>
          <p:nvSpPr>
            <p:cNvPr id="41" name="椭圆 40"/>
            <p:cNvSpPr/>
            <p:nvPr/>
          </p:nvSpPr>
          <p:spPr bwMode="auto">
            <a:xfrm>
              <a:off x="3391688" y="3040973"/>
              <a:ext cx="864096" cy="864096"/>
            </a:xfrm>
            <a:prstGeom prst="ellipse">
              <a:avLst/>
            </a:prstGeom>
            <a:solidFill>
              <a:srgbClr val="F7A115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3F3F3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3" name="TextBox 35"/>
            <p:cNvSpPr txBox="1"/>
            <p:nvPr/>
          </p:nvSpPr>
          <p:spPr>
            <a:xfrm>
              <a:off x="3487384" y="3133625"/>
              <a:ext cx="707396" cy="6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399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风险二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85628" y="4214054"/>
            <a:ext cx="1033226" cy="1033226"/>
            <a:chOff x="3442947" y="4345916"/>
            <a:chExt cx="864096" cy="864096"/>
          </a:xfrm>
        </p:grpSpPr>
        <p:sp>
          <p:nvSpPr>
            <p:cNvPr id="48" name="椭圆 47"/>
            <p:cNvSpPr/>
            <p:nvPr/>
          </p:nvSpPr>
          <p:spPr bwMode="auto">
            <a:xfrm>
              <a:off x="3442947" y="4345916"/>
              <a:ext cx="864096" cy="864096"/>
            </a:xfrm>
            <a:prstGeom prst="ellipse">
              <a:avLst/>
            </a:prstGeom>
            <a:solidFill>
              <a:srgbClr val="F7A115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3F3F3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9" name="TextBox 35"/>
            <p:cNvSpPr txBox="1"/>
            <p:nvPr/>
          </p:nvSpPr>
          <p:spPr>
            <a:xfrm>
              <a:off x="3537011" y="4436502"/>
              <a:ext cx="707396" cy="6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399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风险三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118517" y="5241837"/>
            <a:ext cx="1033226" cy="1033226"/>
            <a:chOff x="2590178" y="5251660"/>
            <a:chExt cx="864096" cy="864096"/>
          </a:xfrm>
        </p:grpSpPr>
        <p:sp>
          <p:nvSpPr>
            <p:cNvPr id="51" name="椭圆 50"/>
            <p:cNvSpPr/>
            <p:nvPr/>
          </p:nvSpPr>
          <p:spPr bwMode="auto">
            <a:xfrm>
              <a:off x="2590178" y="5251660"/>
              <a:ext cx="864096" cy="864096"/>
            </a:xfrm>
            <a:prstGeom prst="ellipse">
              <a:avLst/>
            </a:prstGeom>
            <a:solidFill>
              <a:srgbClr val="F7A115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3F3F3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2" name="TextBox 35"/>
            <p:cNvSpPr txBox="1"/>
            <p:nvPr/>
          </p:nvSpPr>
          <p:spPr>
            <a:xfrm>
              <a:off x="2668528" y="5336359"/>
              <a:ext cx="707396" cy="6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399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风险四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4299069" y="1837932"/>
            <a:ext cx="6418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13530"/>
                </a:solidFill>
              </a:rPr>
              <a:t>没有组员能够非常熟练的运用</a:t>
            </a:r>
            <a:r>
              <a:rPr lang="en-US" altLang="zh-CN" sz="2000" dirty="0">
                <a:solidFill>
                  <a:srgbClr val="313530"/>
                </a:solidFill>
              </a:rPr>
              <a:t>JAVA</a:t>
            </a:r>
            <a:r>
              <a:rPr lang="zh-CN" altLang="en-US" sz="2000" dirty="0">
                <a:solidFill>
                  <a:srgbClr val="313530"/>
                </a:solidFill>
              </a:rPr>
              <a:t>语言编出程序，导致开发进程受阻，代码交流困难</a:t>
            </a:r>
            <a:endParaRPr lang="zh-CN" altLang="en-US" sz="1499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82042" y="3149533"/>
            <a:ext cx="5449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rgbClr val="313530"/>
                </a:solidFill>
              </a:rPr>
              <a:t>课程作业繁多，时间紧迫，导致任务进度变慢</a:t>
            </a:r>
            <a:endParaRPr lang="en-US" altLang="zh-CN" sz="2000" dirty="0">
              <a:solidFill>
                <a:srgbClr val="31353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82042" y="4409648"/>
            <a:ext cx="5439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13530"/>
                </a:solidFill>
              </a:rPr>
              <a:t>使用</a:t>
            </a:r>
            <a:r>
              <a:rPr lang="en-US" altLang="zh-CN" sz="2000" dirty="0">
                <a:solidFill>
                  <a:srgbClr val="313530"/>
                </a:solidFill>
              </a:rPr>
              <a:t>JS</a:t>
            </a:r>
            <a:r>
              <a:rPr lang="zh-CN" altLang="en-US" sz="2000" dirty="0">
                <a:solidFill>
                  <a:srgbClr val="313530"/>
                </a:solidFill>
              </a:rPr>
              <a:t>等语言，没有经验； 测试时产生未知错误，解决困难</a:t>
            </a:r>
            <a:endParaRPr lang="en-US" altLang="zh-CN" sz="1499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45428" y="5622977"/>
            <a:ext cx="6539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13530"/>
                </a:solidFill>
              </a:rPr>
              <a:t>项目量较大，规模估算不精确甚至项目交付时间会拖延</a:t>
            </a:r>
            <a:endParaRPr lang="zh-CN" altLang="en-US" sz="1499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TextBox 42"/>
          <p:cNvSpPr txBox="1"/>
          <p:nvPr/>
        </p:nvSpPr>
        <p:spPr>
          <a:xfrm>
            <a:off x="-292863" y="610648"/>
            <a:ext cx="467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575757">
                    <a:lumMod val="75000"/>
                  </a:srgb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4.</a:t>
            </a:r>
            <a:r>
              <a:rPr lang="zh-CN" altLang="en-US" sz="3200" dirty="0">
                <a:solidFill>
                  <a:srgbClr val="575757">
                    <a:lumMod val="75000"/>
                  </a:srgb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风险分析</a:t>
            </a:r>
          </a:p>
        </p:txBody>
      </p:sp>
    </p:spTree>
    <p:extLst>
      <p:ext uri="{BB962C8B-B14F-4D97-AF65-F5344CB8AC3E}">
        <p14:creationId xmlns:p14="http://schemas.microsoft.com/office/powerpoint/2010/main" val="34801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/>
      <p:bldP spid="53" grpId="0"/>
      <p:bldP spid="54" grpId="0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575757"/>
              </a:solidFill>
              <a:latin typeface="Arial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575757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9981" y="1901750"/>
              <a:ext cx="2083436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794" dirty="0">
                  <a:solidFill>
                    <a:srgbClr val="F3F3F3"/>
                  </a:solidFill>
                  <a:latin typeface="Impact" panose="020B0806030902050204" pitchFamily="34" charset="0"/>
                  <a:ea typeface="宋体" pitchFamily="2" charset="-122"/>
                </a:rPr>
                <a:t>05</a:t>
              </a:r>
              <a:endParaRPr lang="zh-CN" altLang="en-US" sz="13794" dirty="0">
                <a:solidFill>
                  <a:srgbClr val="F3F3F3"/>
                </a:solidFill>
                <a:latin typeface="Impact" panose="020B0806030902050204" pitchFamily="34" charset="0"/>
                <a:ea typeface="宋体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316206" y="2505990"/>
            <a:ext cx="6464080" cy="9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398" dirty="0">
                <a:solidFill>
                  <a:srgbClr val="3135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小组成员分工及评分</a:t>
            </a:r>
          </a:p>
        </p:txBody>
      </p:sp>
    </p:spTree>
    <p:extLst>
      <p:ext uri="{BB962C8B-B14F-4D97-AF65-F5344CB8AC3E}">
        <p14:creationId xmlns:p14="http://schemas.microsoft.com/office/powerpoint/2010/main" val="188407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541316B1-4D8D-4E5F-A372-2773F49954C6}"/>
              </a:ext>
            </a:extLst>
          </p:cNvPr>
          <p:cNvSpPr/>
          <p:nvPr/>
        </p:nvSpPr>
        <p:spPr>
          <a:xfrm>
            <a:off x="7572614" y="2420887"/>
            <a:ext cx="2953228" cy="405254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C9BDE1-8B86-4BD9-BB0F-3FBA96D0FA40}"/>
              </a:ext>
            </a:extLst>
          </p:cNvPr>
          <p:cNvSpPr/>
          <p:nvPr/>
        </p:nvSpPr>
        <p:spPr>
          <a:xfrm>
            <a:off x="1666158" y="1916832"/>
            <a:ext cx="2953228" cy="4531731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473345-C3B4-4386-A2C8-07135190D441}"/>
              </a:ext>
            </a:extLst>
          </p:cNvPr>
          <p:cNvSpPr/>
          <p:nvPr/>
        </p:nvSpPr>
        <p:spPr>
          <a:xfrm>
            <a:off x="4619386" y="620688"/>
            <a:ext cx="2953228" cy="5827876"/>
          </a:xfrm>
          <a:prstGeom prst="rect">
            <a:avLst/>
          </a:prstGeom>
          <a:solidFill>
            <a:srgbClr val="92D05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8A1DDB-65D1-4B6F-94BA-48B485CBD841}"/>
              </a:ext>
            </a:extLst>
          </p:cNvPr>
          <p:cNvSpPr txBox="1"/>
          <p:nvPr/>
        </p:nvSpPr>
        <p:spPr>
          <a:xfrm>
            <a:off x="4925375" y="2932373"/>
            <a:ext cx="2520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组员：王烨涵</a:t>
            </a:r>
            <a:endParaRPr lang="en-US" altLang="zh-CN" sz="2200" dirty="0"/>
          </a:p>
          <a:p>
            <a:r>
              <a:rPr lang="zh-CN" altLang="en-US" sz="2200" dirty="0"/>
              <a:t>甘特图绘画，项目计划撰写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9.3/10</a:t>
            </a:r>
            <a:r>
              <a:rPr lang="zh-CN" altLang="en-US" sz="2200" dirty="0"/>
              <a:t>分）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评价：兢兢业业、刻苦钻研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EABC16-33AC-46AE-B2F9-A897CA19BB55}"/>
              </a:ext>
            </a:extLst>
          </p:cNvPr>
          <p:cNvSpPr txBox="1"/>
          <p:nvPr/>
        </p:nvSpPr>
        <p:spPr>
          <a:xfrm>
            <a:off x="7829245" y="2932372"/>
            <a:ext cx="2520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组员：韩宇</a:t>
            </a:r>
            <a:endParaRPr lang="en-US" altLang="zh-CN" sz="2200" dirty="0"/>
          </a:p>
          <a:p>
            <a:r>
              <a:rPr lang="zh-CN" altLang="en-US" sz="2200" dirty="0"/>
              <a:t>可行性分析，项目计划文档编写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9.5/10</a:t>
            </a:r>
            <a:r>
              <a:rPr lang="zh-CN" altLang="en-US" sz="2200" dirty="0"/>
              <a:t>分）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评价：勤勤恳恳、艰苦奋斗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A3D6D2-9C37-4C03-8F88-EE21DDD2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141" y="3778178"/>
            <a:ext cx="3657298" cy="36572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B636883-4638-461E-9970-FC2B62C225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5941">
            <a:off x="10200777" y="-277274"/>
            <a:ext cx="2303614" cy="23036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332D831-9AE6-4F08-AF15-A9404A64E71C}"/>
              </a:ext>
            </a:extLst>
          </p:cNvPr>
          <p:cNvSpPr txBox="1"/>
          <p:nvPr/>
        </p:nvSpPr>
        <p:spPr>
          <a:xfrm>
            <a:off x="1877579" y="2938707"/>
            <a:ext cx="2768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组长：盛泽文</a:t>
            </a:r>
            <a:endParaRPr lang="en-US" altLang="zh-CN" sz="2200" dirty="0"/>
          </a:p>
          <a:p>
            <a:r>
              <a:rPr lang="en-US" altLang="zh-CN" sz="2200" dirty="0"/>
              <a:t>ppt</a:t>
            </a:r>
            <a:r>
              <a:rPr lang="zh-CN" altLang="en-US" sz="2200" dirty="0"/>
              <a:t>制作、资料查找、需求分析、项目计划报告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9.2/10</a:t>
            </a:r>
            <a:r>
              <a:rPr lang="zh-CN" altLang="en-US" sz="2200" dirty="0"/>
              <a:t>分）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评价：思想成熟、精明能干、脚踏实地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16" grpId="0"/>
      <p:bldP spid="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575757"/>
              </a:solidFill>
              <a:latin typeface="Arial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575757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5171" y="1901750"/>
              <a:ext cx="2093056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794" dirty="0">
                  <a:solidFill>
                    <a:srgbClr val="F3F3F3"/>
                  </a:solidFill>
                  <a:latin typeface="Impact" panose="020B0806030902050204" pitchFamily="34" charset="0"/>
                  <a:ea typeface="宋体" pitchFamily="2" charset="-122"/>
                </a:rPr>
                <a:t>06</a:t>
              </a:r>
              <a:endParaRPr lang="zh-CN" altLang="en-US" sz="13794" dirty="0">
                <a:solidFill>
                  <a:srgbClr val="F3F3F3"/>
                </a:solidFill>
                <a:latin typeface="Impact" panose="020B0806030902050204" pitchFamily="34" charset="0"/>
                <a:ea typeface="宋体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316206" y="2505990"/>
            <a:ext cx="6464080" cy="9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398" dirty="0">
                <a:solidFill>
                  <a:srgbClr val="3135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65098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903EB-CF19-4391-A47F-B7F444BC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514500"/>
            <a:ext cx="1116245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张海藩</a:t>
            </a:r>
            <a:r>
              <a:rPr lang="en-US" altLang="zh-CN" sz="2200" dirty="0"/>
              <a:t>.</a:t>
            </a:r>
            <a:r>
              <a:rPr lang="zh-CN" altLang="en-US" sz="2200" dirty="0"/>
              <a:t> 软件工程导论（第六版）</a:t>
            </a:r>
            <a:r>
              <a:rPr lang="en-US" altLang="zh-CN" sz="2200" dirty="0"/>
              <a:t>. </a:t>
            </a:r>
            <a:r>
              <a:rPr lang="zh-CN" altLang="en-US" sz="2200" dirty="0"/>
              <a:t>北京</a:t>
            </a:r>
            <a:r>
              <a:rPr lang="en-US" altLang="zh-CN" sz="2200" dirty="0"/>
              <a:t>:  </a:t>
            </a:r>
            <a:r>
              <a:rPr lang="zh-CN" altLang="en-US" sz="2200" dirty="0"/>
              <a:t>清华大学出版社，</a:t>
            </a:r>
            <a:r>
              <a:rPr lang="en-US" altLang="zh-CN" sz="2200" dirty="0"/>
              <a:t>2013</a:t>
            </a:r>
            <a:endParaRPr lang="en-US" altLang="zh-CN" sz="2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https://mp.weixin.qq.com/cgi-bin/wx</a:t>
            </a:r>
            <a:r>
              <a:rPr lang="en-US" altLang="zh-CN" sz="2200" dirty="0"/>
              <a:t>.</a:t>
            </a:r>
            <a:r>
              <a:rPr lang="zh-CN" altLang="en-US" sz="2200" dirty="0"/>
              <a:t> 微信小程序平台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熊普江 ，</a:t>
            </a:r>
            <a:r>
              <a:rPr lang="en-US" altLang="zh-CN" sz="2200" dirty="0"/>
              <a:t> </a:t>
            </a:r>
            <a:r>
              <a:rPr lang="zh-CN" altLang="en-US" sz="2200" dirty="0"/>
              <a:t>谢宇华 </a:t>
            </a:r>
            <a:r>
              <a:rPr lang="en-US" altLang="zh-CN" sz="2200" dirty="0"/>
              <a:t>. </a:t>
            </a:r>
            <a:r>
              <a:rPr lang="zh-CN" altLang="en-US" sz="2200" dirty="0"/>
              <a:t>小程序，巧应用  </a:t>
            </a:r>
            <a:r>
              <a:rPr lang="en-US" altLang="zh-CN" sz="2200" dirty="0"/>
              <a:t>: </a:t>
            </a:r>
            <a:r>
              <a:rPr lang="zh-CN" altLang="en-US" sz="2200" dirty="0"/>
              <a:t>机械工业出版社，</a:t>
            </a:r>
            <a:r>
              <a:rPr lang="en-US" altLang="zh-CN" sz="2200" dirty="0"/>
              <a:t>2017-01-09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雷磊</a:t>
            </a:r>
            <a:r>
              <a:rPr lang="en-US" altLang="zh-CN" sz="2200" dirty="0"/>
              <a:t>. </a:t>
            </a:r>
            <a:r>
              <a:rPr lang="zh-CN" altLang="en-US" sz="2200" dirty="0"/>
              <a:t>微信小程序开发入门与实践 </a:t>
            </a:r>
            <a:r>
              <a:rPr lang="en-US" altLang="zh-CN" sz="2200" dirty="0"/>
              <a:t>.</a:t>
            </a:r>
            <a:r>
              <a:rPr lang="zh-CN" altLang="en-US" sz="2200" dirty="0"/>
              <a:t>北京：清华大学出版社，</a:t>
            </a:r>
            <a:r>
              <a:rPr lang="en-US" altLang="zh-CN" sz="2200" dirty="0"/>
              <a:t>2017-04-01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Jeremy Keith</a:t>
            </a:r>
            <a:r>
              <a:rPr lang="zh-CN" altLang="en-US" sz="2200" dirty="0"/>
              <a:t>，</a:t>
            </a:r>
            <a:r>
              <a:rPr lang="en-US" altLang="zh-CN" sz="2200" dirty="0"/>
              <a:t>Jeffrey Sambells. JavaScript DOM</a:t>
            </a:r>
            <a:r>
              <a:rPr lang="zh-CN" altLang="en-US" sz="2200" dirty="0"/>
              <a:t>编程艺术</a:t>
            </a:r>
            <a:r>
              <a:rPr lang="en-US" altLang="zh-CN" sz="2200" dirty="0"/>
              <a:t>.</a:t>
            </a:r>
            <a:r>
              <a:rPr lang="zh-CN" altLang="en-US" sz="2200" dirty="0"/>
              <a:t>人民邮电出版社，</a:t>
            </a:r>
            <a:r>
              <a:rPr lang="en-US" altLang="zh-CN" sz="2200" dirty="0"/>
              <a:t>2011-04</a:t>
            </a: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9459F4-93D7-418E-9BE5-6C17C85C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728" y="3690169"/>
            <a:ext cx="3657298" cy="36572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FE7D9D-2068-44A5-A8F8-56E6E3634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5941">
            <a:off x="10200777" y="-277274"/>
            <a:ext cx="2303614" cy="23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32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1018DD-B83C-4562-9425-7353405A3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AC4A36-F5FB-447A-BD6E-76DF144B7062}"/>
              </a:ext>
            </a:extLst>
          </p:cNvPr>
          <p:cNvSpPr txBox="1"/>
          <p:nvPr/>
        </p:nvSpPr>
        <p:spPr>
          <a:xfrm>
            <a:off x="3395700" y="2499242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Thank you!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40045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8247" y="1901750"/>
              <a:ext cx="180690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794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3794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499359" y="2598328"/>
            <a:ext cx="5795956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798" dirty="0"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项目背景</a:t>
            </a:r>
          </a:p>
        </p:txBody>
      </p:sp>
      <p:sp>
        <p:nvSpPr>
          <p:cNvPr id="7" name="TextBox 65">
            <a:extLst>
              <a:ext uri="{FF2B5EF4-FFF2-40B4-BE49-F238E27FC236}">
                <a16:creationId xmlns:a16="http://schemas.microsoft.com/office/drawing/2014/main" id="{1239DC1D-6FF6-4588-ABBC-5FF1A375DAB0}"/>
              </a:ext>
            </a:extLst>
          </p:cNvPr>
          <p:cNvSpPr txBox="1"/>
          <p:nvPr/>
        </p:nvSpPr>
        <p:spPr>
          <a:xfrm>
            <a:off x="4894297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背景介绍</a:t>
            </a: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C658C845-31D4-4F69-BF1B-E782D4BB593C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TextBox 65">
            <a:extLst>
              <a:ext uri="{FF2B5EF4-FFF2-40B4-BE49-F238E27FC236}">
                <a16:creationId xmlns:a16="http://schemas.microsoft.com/office/drawing/2014/main" id="{6B52D379-777D-4665-BB31-D4767061D8B6}"/>
              </a:ext>
            </a:extLst>
          </p:cNvPr>
          <p:cNvSpPr txBox="1"/>
          <p:nvPr/>
        </p:nvSpPr>
        <p:spPr>
          <a:xfrm>
            <a:off x="6982180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用户调查</a:t>
            </a: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E31E878E-3DC8-404C-9166-D795E92EFF89}"/>
              </a:ext>
            </a:extLst>
          </p:cNvPr>
          <p:cNvSpPr>
            <a:spLocks noEditPoints="1"/>
          </p:cNvSpPr>
          <p:nvPr/>
        </p:nvSpPr>
        <p:spPr bwMode="auto">
          <a:xfrm>
            <a:off x="6700096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98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279368" y="3682497"/>
            <a:ext cx="2937437" cy="2930151"/>
          </a:xfrm>
          <a:custGeom>
            <a:avLst/>
            <a:gdLst>
              <a:gd name="T0" fmla="*/ 50 w 4280"/>
              <a:gd name="T1" fmla="*/ 3831 h 4280"/>
              <a:gd name="T2" fmla="*/ 59 w 4280"/>
              <a:gd name="T3" fmla="*/ 4021 h 4280"/>
              <a:gd name="T4" fmla="*/ 259 w 4280"/>
              <a:gd name="T5" fmla="*/ 4221 h 4280"/>
              <a:gd name="T6" fmla="*/ 449 w 4280"/>
              <a:gd name="T7" fmla="*/ 4230 h 4280"/>
              <a:gd name="T8" fmla="*/ 1047 w 4280"/>
              <a:gd name="T9" fmla="*/ 3632 h 4280"/>
              <a:gd name="T10" fmla="*/ 1038 w 4280"/>
              <a:gd name="T11" fmla="*/ 3443 h 4280"/>
              <a:gd name="T12" fmla="*/ 837 w 4280"/>
              <a:gd name="T13" fmla="*/ 3242 h 4280"/>
              <a:gd name="T14" fmla="*/ 648 w 4280"/>
              <a:gd name="T15" fmla="*/ 3233 h 4280"/>
              <a:gd name="T16" fmla="*/ 50 w 4280"/>
              <a:gd name="T17" fmla="*/ 3831 h 4280"/>
              <a:gd name="T18" fmla="*/ 2717 w 4280"/>
              <a:gd name="T19" fmla="*/ 3126 h 4280"/>
              <a:gd name="T20" fmla="*/ 3822 w 4280"/>
              <a:gd name="T21" fmla="*/ 2669 h 4280"/>
              <a:gd name="T22" fmla="*/ 4280 w 4280"/>
              <a:gd name="T23" fmla="*/ 1563 h 4280"/>
              <a:gd name="T24" fmla="*/ 3822 w 4280"/>
              <a:gd name="T25" fmla="*/ 458 h 4280"/>
              <a:gd name="T26" fmla="*/ 2717 w 4280"/>
              <a:gd name="T27" fmla="*/ 0 h 4280"/>
              <a:gd name="T28" fmla="*/ 1611 w 4280"/>
              <a:gd name="T29" fmla="*/ 458 h 4280"/>
              <a:gd name="T30" fmla="*/ 1417 w 4280"/>
              <a:gd name="T31" fmla="*/ 2431 h 4280"/>
              <a:gd name="T32" fmla="*/ 1369 w 4280"/>
              <a:gd name="T33" fmla="*/ 2462 h 4280"/>
              <a:gd name="T34" fmla="*/ 1360 w 4280"/>
              <a:gd name="T35" fmla="*/ 2472 h 4280"/>
              <a:gd name="T36" fmla="*/ 1360 w 4280"/>
              <a:gd name="T37" fmla="*/ 2670 h 4280"/>
              <a:gd name="T38" fmla="*/ 1610 w 4280"/>
              <a:gd name="T39" fmla="*/ 2920 h 4280"/>
              <a:gd name="T40" fmla="*/ 1808 w 4280"/>
              <a:gd name="T41" fmla="*/ 2920 h 4280"/>
              <a:gd name="T42" fmla="*/ 1818 w 4280"/>
              <a:gd name="T43" fmla="*/ 2911 h 4280"/>
              <a:gd name="T44" fmla="*/ 1849 w 4280"/>
              <a:gd name="T45" fmla="*/ 2864 h 4280"/>
              <a:gd name="T46" fmla="*/ 2717 w 4280"/>
              <a:gd name="T47" fmla="*/ 3126 h 4280"/>
              <a:gd name="T48" fmla="*/ 2717 w 4280"/>
              <a:gd name="T49" fmla="*/ 291 h 4280"/>
              <a:gd name="T50" fmla="*/ 3617 w 4280"/>
              <a:gd name="T51" fmla="*/ 663 h 4280"/>
              <a:gd name="T52" fmla="*/ 3989 w 4280"/>
              <a:gd name="T53" fmla="*/ 1563 h 4280"/>
              <a:gd name="T54" fmla="*/ 3617 w 4280"/>
              <a:gd name="T55" fmla="*/ 2463 h 4280"/>
              <a:gd name="T56" fmla="*/ 2717 w 4280"/>
              <a:gd name="T57" fmla="*/ 2836 h 4280"/>
              <a:gd name="T58" fmla="*/ 1817 w 4280"/>
              <a:gd name="T59" fmla="*/ 2463 h 4280"/>
              <a:gd name="T60" fmla="*/ 1817 w 4280"/>
              <a:gd name="T61" fmla="*/ 663 h 4280"/>
              <a:gd name="T62" fmla="*/ 2717 w 4280"/>
              <a:gd name="T63" fmla="*/ 291 h 4280"/>
              <a:gd name="T64" fmla="*/ 1036 w 4280"/>
              <a:gd name="T65" fmla="*/ 2894 h 4280"/>
              <a:gd name="T66" fmla="*/ 1036 w 4280"/>
              <a:gd name="T67" fmla="*/ 3244 h 4280"/>
              <a:gd name="T68" fmla="*/ 1386 w 4280"/>
              <a:gd name="T69" fmla="*/ 3244 h 4280"/>
              <a:gd name="T70" fmla="*/ 1386 w 4280"/>
              <a:gd name="T71" fmla="*/ 2894 h 4280"/>
              <a:gd name="T72" fmla="*/ 1036 w 4280"/>
              <a:gd name="T73" fmla="*/ 2894 h 4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80" h="4280">
                <a:moveTo>
                  <a:pt x="50" y="3831"/>
                </a:moveTo>
                <a:cubicBezTo>
                  <a:pt x="0" y="3881"/>
                  <a:pt x="4" y="3966"/>
                  <a:pt x="59" y="4021"/>
                </a:cubicBezTo>
                <a:lnTo>
                  <a:pt x="259" y="4221"/>
                </a:lnTo>
                <a:cubicBezTo>
                  <a:pt x="314" y="4276"/>
                  <a:pt x="399" y="4280"/>
                  <a:pt x="449" y="4230"/>
                </a:cubicBezTo>
                <a:lnTo>
                  <a:pt x="1047" y="3632"/>
                </a:lnTo>
                <a:cubicBezTo>
                  <a:pt x="1096" y="3583"/>
                  <a:pt x="1092" y="3498"/>
                  <a:pt x="1038" y="3443"/>
                </a:cubicBezTo>
                <a:lnTo>
                  <a:pt x="837" y="3242"/>
                </a:lnTo>
                <a:cubicBezTo>
                  <a:pt x="782" y="3188"/>
                  <a:pt x="697" y="3184"/>
                  <a:pt x="648" y="3233"/>
                </a:cubicBezTo>
                <a:lnTo>
                  <a:pt x="50" y="3831"/>
                </a:lnTo>
                <a:close/>
                <a:moveTo>
                  <a:pt x="2717" y="3126"/>
                </a:moveTo>
                <a:cubicBezTo>
                  <a:pt x="3134" y="3126"/>
                  <a:pt x="3527" y="2964"/>
                  <a:pt x="3822" y="2669"/>
                </a:cubicBezTo>
                <a:cubicBezTo>
                  <a:pt x="4117" y="2373"/>
                  <a:pt x="4280" y="1981"/>
                  <a:pt x="4280" y="1563"/>
                </a:cubicBezTo>
                <a:cubicBezTo>
                  <a:pt x="4280" y="1146"/>
                  <a:pt x="4117" y="753"/>
                  <a:pt x="3822" y="458"/>
                </a:cubicBezTo>
                <a:cubicBezTo>
                  <a:pt x="3527" y="163"/>
                  <a:pt x="3134" y="0"/>
                  <a:pt x="2717" y="0"/>
                </a:cubicBezTo>
                <a:cubicBezTo>
                  <a:pt x="2299" y="0"/>
                  <a:pt x="1907" y="163"/>
                  <a:pt x="1611" y="458"/>
                </a:cubicBezTo>
                <a:cubicBezTo>
                  <a:pt x="1076" y="993"/>
                  <a:pt x="1011" y="1824"/>
                  <a:pt x="1417" y="2431"/>
                </a:cubicBezTo>
                <a:cubicBezTo>
                  <a:pt x="1399" y="2438"/>
                  <a:pt x="1383" y="2448"/>
                  <a:pt x="1369" y="2462"/>
                </a:cubicBezTo>
                <a:lnTo>
                  <a:pt x="1360" y="2472"/>
                </a:lnTo>
                <a:cubicBezTo>
                  <a:pt x="1305" y="2526"/>
                  <a:pt x="1305" y="2615"/>
                  <a:pt x="1360" y="2670"/>
                </a:cubicBezTo>
                <a:lnTo>
                  <a:pt x="1610" y="2920"/>
                </a:lnTo>
                <a:cubicBezTo>
                  <a:pt x="1665" y="2975"/>
                  <a:pt x="1754" y="2975"/>
                  <a:pt x="1808" y="2920"/>
                </a:cubicBezTo>
                <a:lnTo>
                  <a:pt x="1818" y="2911"/>
                </a:lnTo>
                <a:cubicBezTo>
                  <a:pt x="1832" y="2897"/>
                  <a:pt x="1842" y="2881"/>
                  <a:pt x="1849" y="2864"/>
                </a:cubicBezTo>
                <a:cubicBezTo>
                  <a:pt x="2104" y="3035"/>
                  <a:pt x="2403" y="3126"/>
                  <a:pt x="2717" y="3126"/>
                </a:cubicBezTo>
                <a:close/>
                <a:moveTo>
                  <a:pt x="2717" y="291"/>
                </a:moveTo>
                <a:cubicBezTo>
                  <a:pt x="3057" y="291"/>
                  <a:pt x="3376" y="423"/>
                  <a:pt x="3617" y="663"/>
                </a:cubicBezTo>
                <a:cubicBezTo>
                  <a:pt x="3857" y="904"/>
                  <a:pt x="3989" y="1223"/>
                  <a:pt x="3989" y="1563"/>
                </a:cubicBezTo>
                <a:cubicBezTo>
                  <a:pt x="3989" y="1903"/>
                  <a:pt x="3857" y="2223"/>
                  <a:pt x="3617" y="2463"/>
                </a:cubicBezTo>
                <a:cubicBezTo>
                  <a:pt x="3376" y="2703"/>
                  <a:pt x="3057" y="2836"/>
                  <a:pt x="2717" y="2836"/>
                </a:cubicBezTo>
                <a:cubicBezTo>
                  <a:pt x="2377" y="2836"/>
                  <a:pt x="2057" y="2703"/>
                  <a:pt x="1817" y="2463"/>
                </a:cubicBezTo>
                <a:cubicBezTo>
                  <a:pt x="1321" y="1967"/>
                  <a:pt x="1321" y="1160"/>
                  <a:pt x="1817" y="663"/>
                </a:cubicBezTo>
                <a:cubicBezTo>
                  <a:pt x="2057" y="423"/>
                  <a:pt x="2377" y="291"/>
                  <a:pt x="2717" y="291"/>
                </a:cubicBezTo>
                <a:close/>
                <a:moveTo>
                  <a:pt x="1036" y="2894"/>
                </a:moveTo>
                <a:cubicBezTo>
                  <a:pt x="940" y="2991"/>
                  <a:pt x="940" y="3147"/>
                  <a:pt x="1036" y="3244"/>
                </a:cubicBezTo>
                <a:cubicBezTo>
                  <a:pt x="1133" y="3340"/>
                  <a:pt x="1289" y="3340"/>
                  <a:pt x="1386" y="3244"/>
                </a:cubicBezTo>
                <a:cubicBezTo>
                  <a:pt x="1482" y="3147"/>
                  <a:pt x="1482" y="2991"/>
                  <a:pt x="1386" y="2894"/>
                </a:cubicBezTo>
                <a:cubicBezTo>
                  <a:pt x="1289" y="2798"/>
                  <a:pt x="1133" y="2798"/>
                  <a:pt x="1036" y="2894"/>
                </a:cubicBezTo>
                <a:close/>
              </a:path>
            </a:pathLst>
          </a:cu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schemeClr val="tx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Freeform 12"/>
          <p:cNvSpPr>
            <a:spLocks noEditPoints="1"/>
          </p:cNvSpPr>
          <p:nvPr/>
        </p:nvSpPr>
        <p:spPr bwMode="auto">
          <a:xfrm>
            <a:off x="1791441" y="4472670"/>
            <a:ext cx="737772" cy="646080"/>
          </a:xfrm>
          <a:custGeom>
            <a:avLst/>
            <a:gdLst>
              <a:gd name="T0" fmla="*/ 102 w 782"/>
              <a:gd name="T1" fmla="*/ 373 h 711"/>
              <a:gd name="T2" fmla="*/ 180 w 782"/>
              <a:gd name="T3" fmla="*/ 338 h 711"/>
              <a:gd name="T4" fmla="*/ 257 w 782"/>
              <a:gd name="T5" fmla="*/ 265 h 711"/>
              <a:gd name="T6" fmla="*/ 351 w 782"/>
              <a:gd name="T7" fmla="*/ 265 h 711"/>
              <a:gd name="T8" fmla="*/ 475 w 782"/>
              <a:gd name="T9" fmla="*/ 263 h 711"/>
              <a:gd name="T10" fmla="*/ 589 w 782"/>
              <a:gd name="T11" fmla="*/ 219 h 711"/>
              <a:gd name="T12" fmla="*/ 633 w 782"/>
              <a:gd name="T13" fmla="*/ 156 h 711"/>
              <a:gd name="T14" fmla="*/ 633 w 782"/>
              <a:gd name="T15" fmla="*/ 250 h 711"/>
              <a:gd name="T16" fmla="*/ 520 w 782"/>
              <a:gd name="T17" fmla="*/ 295 h 711"/>
              <a:gd name="T18" fmla="*/ 475 w 782"/>
              <a:gd name="T19" fmla="*/ 357 h 711"/>
              <a:gd name="T20" fmla="*/ 345 w 782"/>
              <a:gd name="T21" fmla="*/ 288 h 711"/>
              <a:gd name="T22" fmla="*/ 274 w 782"/>
              <a:gd name="T23" fmla="*/ 301 h 711"/>
              <a:gd name="T24" fmla="*/ 194 w 782"/>
              <a:gd name="T25" fmla="*/ 359 h 711"/>
              <a:gd name="T26" fmla="*/ 149 w 782"/>
              <a:gd name="T27" fmla="*/ 420 h 711"/>
              <a:gd name="T28" fmla="*/ 166 w 782"/>
              <a:gd name="T29" fmla="*/ 576 h 711"/>
              <a:gd name="T30" fmla="*/ 0 w 782"/>
              <a:gd name="T31" fmla="*/ 166 h 711"/>
              <a:gd name="T32" fmla="*/ 615 w 782"/>
              <a:gd name="T33" fmla="*/ 0 h 711"/>
              <a:gd name="T34" fmla="*/ 782 w 782"/>
              <a:gd name="T35" fmla="*/ 410 h 711"/>
              <a:gd name="T36" fmla="*/ 154 w 782"/>
              <a:gd name="T37" fmla="*/ 47 h 711"/>
              <a:gd name="T38" fmla="*/ 46 w 782"/>
              <a:gd name="T39" fmla="*/ 157 h 711"/>
              <a:gd name="T40" fmla="*/ 154 w 782"/>
              <a:gd name="T41" fmla="*/ 529 h 711"/>
              <a:gd name="T42" fmla="*/ 736 w 782"/>
              <a:gd name="T43" fmla="*/ 419 h 711"/>
              <a:gd name="T44" fmla="*/ 628 w 782"/>
              <a:gd name="T45" fmla="*/ 47 h 711"/>
              <a:gd name="T46" fmla="*/ 526 w 782"/>
              <a:gd name="T47" fmla="*/ 624 h 711"/>
              <a:gd name="T48" fmla="*/ 143 w 782"/>
              <a:gd name="T49" fmla="*/ 671 h 711"/>
              <a:gd name="T50" fmla="*/ 586 w 782"/>
              <a:gd name="T51" fmla="*/ 711 h 711"/>
              <a:gd name="T52" fmla="*/ 526 w 782"/>
              <a:gd name="T53" fmla="*/ 624 h 711"/>
              <a:gd name="T54" fmla="*/ 633 w 782"/>
              <a:gd name="T55" fmla="*/ 181 h 711"/>
              <a:gd name="T56" fmla="*/ 633 w 782"/>
              <a:gd name="T57" fmla="*/ 225 h 711"/>
              <a:gd name="T58" fmla="*/ 633 w 782"/>
              <a:gd name="T59" fmla="*/ 181 h 711"/>
              <a:gd name="T60" fmla="*/ 475 w 782"/>
              <a:gd name="T61" fmla="*/ 287 h 711"/>
              <a:gd name="T62" fmla="*/ 475 w 782"/>
              <a:gd name="T63" fmla="*/ 332 h 711"/>
              <a:gd name="T64" fmla="*/ 475 w 782"/>
              <a:gd name="T65" fmla="*/ 287 h 711"/>
              <a:gd name="T66" fmla="*/ 304 w 782"/>
              <a:gd name="T67" fmla="*/ 243 h 711"/>
              <a:gd name="T68" fmla="*/ 304 w 782"/>
              <a:gd name="T69" fmla="*/ 288 h 711"/>
              <a:gd name="T70" fmla="*/ 304 w 782"/>
              <a:gd name="T71" fmla="*/ 243 h 711"/>
              <a:gd name="T72" fmla="*/ 149 w 782"/>
              <a:gd name="T73" fmla="*/ 351 h 711"/>
              <a:gd name="T74" fmla="*/ 149 w 782"/>
              <a:gd name="T75" fmla="*/ 395 h 711"/>
              <a:gd name="T76" fmla="*/ 149 w 782"/>
              <a:gd name="T77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2" h="711">
                <a:moveTo>
                  <a:pt x="149" y="420"/>
                </a:moveTo>
                <a:cubicBezTo>
                  <a:pt x="123" y="420"/>
                  <a:pt x="102" y="399"/>
                  <a:pt x="102" y="373"/>
                </a:cubicBezTo>
                <a:cubicBezTo>
                  <a:pt x="102" y="347"/>
                  <a:pt x="123" y="326"/>
                  <a:pt x="149" y="326"/>
                </a:cubicBezTo>
                <a:cubicBezTo>
                  <a:pt x="161" y="326"/>
                  <a:pt x="172" y="331"/>
                  <a:pt x="180" y="338"/>
                </a:cubicBezTo>
                <a:lnTo>
                  <a:pt x="260" y="282"/>
                </a:lnTo>
                <a:cubicBezTo>
                  <a:pt x="258" y="276"/>
                  <a:pt x="257" y="271"/>
                  <a:pt x="257" y="265"/>
                </a:cubicBezTo>
                <a:cubicBezTo>
                  <a:pt x="257" y="239"/>
                  <a:pt x="278" y="218"/>
                  <a:pt x="304" y="218"/>
                </a:cubicBezTo>
                <a:cubicBezTo>
                  <a:pt x="330" y="218"/>
                  <a:pt x="351" y="239"/>
                  <a:pt x="351" y="265"/>
                </a:cubicBezTo>
                <a:lnTo>
                  <a:pt x="435" y="287"/>
                </a:lnTo>
                <a:cubicBezTo>
                  <a:pt x="443" y="272"/>
                  <a:pt x="458" y="263"/>
                  <a:pt x="475" y="263"/>
                </a:cubicBezTo>
                <a:cubicBezTo>
                  <a:pt x="487" y="263"/>
                  <a:pt x="498" y="267"/>
                  <a:pt x="506" y="274"/>
                </a:cubicBezTo>
                <a:lnTo>
                  <a:pt x="589" y="219"/>
                </a:lnTo>
                <a:cubicBezTo>
                  <a:pt x="587" y="214"/>
                  <a:pt x="586" y="209"/>
                  <a:pt x="586" y="203"/>
                </a:cubicBezTo>
                <a:cubicBezTo>
                  <a:pt x="586" y="177"/>
                  <a:pt x="607" y="156"/>
                  <a:pt x="633" y="156"/>
                </a:cubicBezTo>
                <a:cubicBezTo>
                  <a:pt x="659" y="156"/>
                  <a:pt x="680" y="177"/>
                  <a:pt x="680" y="203"/>
                </a:cubicBezTo>
                <a:cubicBezTo>
                  <a:pt x="680" y="229"/>
                  <a:pt x="659" y="250"/>
                  <a:pt x="633" y="250"/>
                </a:cubicBezTo>
                <a:cubicBezTo>
                  <a:pt x="621" y="250"/>
                  <a:pt x="611" y="246"/>
                  <a:pt x="603" y="239"/>
                </a:cubicBezTo>
                <a:lnTo>
                  <a:pt x="520" y="295"/>
                </a:lnTo>
                <a:cubicBezTo>
                  <a:pt x="522" y="299"/>
                  <a:pt x="522" y="305"/>
                  <a:pt x="522" y="310"/>
                </a:cubicBezTo>
                <a:cubicBezTo>
                  <a:pt x="522" y="336"/>
                  <a:pt x="501" y="357"/>
                  <a:pt x="475" y="357"/>
                </a:cubicBezTo>
                <a:cubicBezTo>
                  <a:pt x="450" y="357"/>
                  <a:pt x="429" y="336"/>
                  <a:pt x="429" y="310"/>
                </a:cubicBezTo>
                <a:lnTo>
                  <a:pt x="345" y="288"/>
                </a:lnTo>
                <a:cubicBezTo>
                  <a:pt x="337" y="302"/>
                  <a:pt x="322" y="312"/>
                  <a:pt x="304" y="312"/>
                </a:cubicBezTo>
                <a:cubicBezTo>
                  <a:pt x="293" y="312"/>
                  <a:pt x="282" y="308"/>
                  <a:pt x="274" y="301"/>
                </a:cubicBezTo>
                <a:lnTo>
                  <a:pt x="274" y="301"/>
                </a:lnTo>
                <a:lnTo>
                  <a:pt x="194" y="359"/>
                </a:lnTo>
                <a:cubicBezTo>
                  <a:pt x="195" y="363"/>
                  <a:pt x="196" y="368"/>
                  <a:pt x="196" y="373"/>
                </a:cubicBezTo>
                <a:cubicBezTo>
                  <a:pt x="196" y="399"/>
                  <a:pt x="175" y="420"/>
                  <a:pt x="149" y="420"/>
                </a:cubicBezTo>
                <a:close/>
                <a:moveTo>
                  <a:pt x="615" y="576"/>
                </a:moveTo>
                <a:lnTo>
                  <a:pt x="166" y="576"/>
                </a:lnTo>
                <a:cubicBezTo>
                  <a:pt x="75" y="576"/>
                  <a:pt x="0" y="502"/>
                  <a:pt x="0" y="410"/>
                </a:cubicBezTo>
                <a:lnTo>
                  <a:pt x="0" y="166"/>
                </a:lnTo>
                <a:cubicBezTo>
                  <a:pt x="0" y="74"/>
                  <a:pt x="75" y="0"/>
                  <a:pt x="166" y="0"/>
                </a:cubicBezTo>
                <a:lnTo>
                  <a:pt x="615" y="0"/>
                </a:lnTo>
                <a:cubicBezTo>
                  <a:pt x="707" y="0"/>
                  <a:pt x="782" y="74"/>
                  <a:pt x="782" y="166"/>
                </a:cubicBezTo>
                <a:lnTo>
                  <a:pt x="782" y="410"/>
                </a:lnTo>
                <a:cubicBezTo>
                  <a:pt x="782" y="502"/>
                  <a:pt x="707" y="576"/>
                  <a:pt x="615" y="576"/>
                </a:cubicBezTo>
                <a:close/>
                <a:moveTo>
                  <a:pt x="154" y="47"/>
                </a:moveTo>
                <a:lnTo>
                  <a:pt x="154" y="47"/>
                </a:lnTo>
                <a:cubicBezTo>
                  <a:pt x="95" y="47"/>
                  <a:pt x="46" y="96"/>
                  <a:pt x="46" y="157"/>
                </a:cubicBezTo>
                <a:lnTo>
                  <a:pt x="46" y="419"/>
                </a:lnTo>
                <a:cubicBezTo>
                  <a:pt x="46" y="480"/>
                  <a:pt x="95" y="529"/>
                  <a:pt x="154" y="529"/>
                </a:cubicBezTo>
                <a:lnTo>
                  <a:pt x="628" y="529"/>
                </a:lnTo>
                <a:cubicBezTo>
                  <a:pt x="687" y="529"/>
                  <a:pt x="736" y="480"/>
                  <a:pt x="736" y="419"/>
                </a:cubicBezTo>
                <a:lnTo>
                  <a:pt x="736" y="157"/>
                </a:lnTo>
                <a:cubicBezTo>
                  <a:pt x="736" y="96"/>
                  <a:pt x="687" y="47"/>
                  <a:pt x="628" y="47"/>
                </a:cubicBezTo>
                <a:lnTo>
                  <a:pt x="154" y="47"/>
                </a:lnTo>
                <a:close/>
                <a:moveTo>
                  <a:pt x="526" y="624"/>
                </a:moveTo>
                <a:lnTo>
                  <a:pt x="256" y="624"/>
                </a:lnTo>
                <a:cubicBezTo>
                  <a:pt x="227" y="624"/>
                  <a:pt x="143" y="640"/>
                  <a:pt x="143" y="671"/>
                </a:cubicBezTo>
                <a:cubicBezTo>
                  <a:pt x="143" y="693"/>
                  <a:pt x="167" y="711"/>
                  <a:pt x="196" y="711"/>
                </a:cubicBezTo>
                <a:lnTo>
                  <a:pt x="586" y="711"/>
                </a:lnTo>
                <a:cubicBezTo>
                  <a:pt x="615" y="711"/>
                  <a:pt x="640" y="693"/>
                  <a:pt x="639" y="671"/>
                </a:cubicBezTo>
                <a:cubicBezTo>
                  <a:pt x="638" y="639"/>
                  <a:pt x="555" y="624"/>
                  <a:pt x="526" y="624"/>
                </a:cubicBezTo>
                <a:close/>
                <a:moveTo>
                  <a:pt x="633" y="181"/>
                </a:moveTo>
                <a:lnTo>
                  <a:pt x="633" y="181"/>
                </a:lnTo>
                <a:cubicBezTo>
                  <a:pt x="620" y="181"/>
                  <a:pt x="610" y="191"/>
                  <a:pt x="610" y="203"/>
                </a:cubicBezTo>
                <a:cubicBezTo>
                  <a:pt x="610" y="215"/>
                  <a:pt x="620" y="225"/>
                  <a:pt x="633" y="225"/>
                </a:cubicBezTo>
                <a:cubicBezTo>
                  <a:pt x="645" y="225"/>
                  <a:pt x="655" y="215"/>
                  <a:pt x="655" y="203"/>
                </a:cubicBezTo>
                <a:cubicBezTo>
                  <a:pt x="655" y="191"/>
                  <a:pt x="645" y="181"/>
                  <a:pt x="633" y="181"/>
                </a:cubicBezTo>
                <a:close/>
                <a:moveTo>
                  <a:pt x="475" y="287"/>
                </a:moveTo>
                <a:lnTo>
                  <a:pt x="475" y="287"/>
                </a:lnTo>
                <a:cubicBezTo>
                  <a:pt x="463" y="287"/>
                  <a:pt x="453" y="297"/>
                  <a:pt x="453" y="310"/>
                </a:cubicBezTo>
                <a:cubicBezTo>
                  <a:pt x="453" y="322"/>
                  <a:pt x="463" y="332"/>
                  <a:pt x="475" y="332"/>
                </a:cubicBezTo>
                <a:cubicBezTo>
                  <a:pt x="488" y="332"/>
                  <a:pt x="498" y="322"/>
                  <a:pt x="498" y="310"/>
                </a:cubicBezTo>
                <a:cubicBezTo>
                  <a:pt x="498" y="297"/>
                  <a:pt x="488" y="287"/>
                  <a:pt x="475" y="287"/>
                </a:cubicBezTo>
                <a:close/>
                <a:moveTo>
                  <a:pt x="304" y="243"/>
                </a:moveTo>
                <a:lnTo>
                  <a:pt x="304" y="243"/>
                </a:lnTo>
                <a:cubicBezTo>
                  <a:pt x="292" y="243"/>
                  <a:pt x="282" y="253"/>
                  <a:pt x="282" y="265"/>
                </a:cubicBezTo>
                <a:cubicBezTo>
                  <a:pt x="282" y="277"/>
                  <a:pt x="292" y="288"/>
                  <a:pt x="304" y="288"/>
                </a:cubicBezTo>
                <a:cubicBezTo>
                  <a:pt x="316" y="288"/>
                  <a:pt x="326" y="277"/>
                  <a:pt x="326" y="265"/>
                </a:cubicBezTo>
                <a:cubicBezTo>
                  <a:pt x="326" y="253"/>
                  <a:pt x="316" y="243"/>
                  <a:pt x="304" y="243"/>
                </a:cubicBezTo>
                <a:close/>
                <a:moveTo>
                  <a:pt x="149" y="351"/>
                </a:moveTo>
                <a:lnTo>
                  <a:pt x="149" y="351"/>
                </a:lnTo>
                <a:cubicBezTo>
                  <a:pt x="137" y="351"/>
                  <a:pt x="127" y="361"/>
                  <a:pt x="127" y="373"/>
                </a:cubicBezTo>
                <a:cubicBezTo>
                  <a:pt x="127" y="385"/>
                  <a:pt x="137" y="395"/>
                  <a:pt x="149" y="395"/>
                </a:cubicBezTo>
                <a:cubicBezTo>
                  <a:pt x="162" y="395"/>
                  <a:pt x="172" y="385"/>
                  <a:pt x="172" y="373"/>
                </a:cubicBezTo>
                <a:cubicBezTo>
                  <a:pt x="172" y="361"/>
                  <a:pt x="162" y="351"/>
                  <a:pt x="149" y="351"/>
                </a:cubicBezTo>
                <a:close/>
              </a:path>
            </a:pathLst>
          </a:custGeom>
          <a:solidFill>
            <a:srgbClr val="F7A115"/>
          </a:solidFill>
          <a:ln>
            <a:noFill/>
          </a:ln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294B2A1-353D-4B5E-9937-AD1D99418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r="12459"/>
          <a:stretch/>
        </p:blipFill>
        <p:spPr>
          <a:xfrm>
            <a:off x="5160262" y="491395"/>
            <a:ext cx="4822652" cy="628699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762631BA-6758-4A2E-9638-5E2F2A27B5A3}"/>
              </a:ext>
            </a:extLst>
          </p:cNvPr>
          <p:cNvSpPr/>
          <p:nvPr/>
        </p:nvSpPr>
        <p:spPr>
          <a:xfrm>
            <a:off x="5736101" y="71365"/>
            <a:ext cx="3697004" cy="36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799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1799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年全球各国智能手机的普及率</a:t>
            </a:r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FEC415-F1E8-40FB-B823-D2A4503831BC}"/>
              </a:ext>
            </a:extLst>
          </p:cNvPr>
          <p:cNvSpPr/>
          <p:nvPr/>
        </p:nvSpPr>
        <p:spPr>
          <a:xfrm>
            <a:off x="494326" y="857965"/>
            <a:ext cx="3946137" cy="2519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017">
              <a:lnSpc>
                <a:spcPct val="150000"/>
              </a:lnSpc>
            </a:pP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随着科技的发展，手机已经成为人们日常生活中不可或缺的交流工具，更是成为最重要的娱乐工具，据统计，中国的手机普及率已有</a:t>
            </a:r>
            <a:r>
              <a:rPr lang="en-US" altLang="zh-CN" sz="179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68%</a:t>
            </a: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。在没事的时候，刷刷手机上是段子和新闻，这是个很好的休闲方式。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48339E0-85DA-449D-AFE8-A935F95B778C}"/>
              </a:ext>
            </a:extLst>
          </p:cNvPr>
          <p:cNvSpPr txBox="1"/>
          <p:nvPr/>
        </p:nvSpPr>
        <p:spPr>
          <a:xfrm>
            <a:off x="246842" y="255960"/>
            <a:ext cx="2856830" cy="56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799" b="1" dirty="0"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Arial"/>
              </a:rPr>
              <a:t>项目背景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876F906-8C58-4075-B5FF-E32EBBAD8BCE}"/>
              </a:ext>
            </a:extLst>
          </p:cNvPr>
          <p:cNvSpPr/>
          <p:nvPr/>
        </p:nvSpPr>
        <p:spPr>
          <a:xfrm>
            <a:off x="10103796" y="5966570"/>
            <a:ext cx="2088205" cy="64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99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摘自：</a:t>
            </a: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美国皮尤中心最新报告显示</a:t>
            </a:r>
          </a:p>
        </p:txBody>
      </p:sp>
    </p:spTree>
    <p:extLst>
      <p:ext uri="{BB962C8B-B14F-4D97-AF65-F5344CB8AC3E}">
        <p14:creationId xmlns:p14="http://schemas.microsoft.com/office/powerpoint/2010/main" val="1095478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A2D789-CA23-4F9F-9BF6-38BE1AA4E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2"/>
          <a:stretch/>
        </p:blipFill>
        <p:spPr>
          <a:xfrm>
            <a:off x="3576704" y="146933"/>
            <a:ext cx="6214446" cy="60183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491BC4-99C1-4824-9B72-2B999362F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0"/>
          <a:stretch/>
        </p:blipFill>
        <p:spPr>
          <a:xfrm>
            <a:off x="5056926" y="886641"/>
            <a:ext cx="6885703" cy="54535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4B6169-AA40-4318-83BB-B3A4D2F55631}"/>
              </a:ext>
            </a:extLst>
          </p:cNvPr>
          <p:cNvSpPr/>
          <p:nvPr/>
        </p:nvSpPr>
        <p:spPr>
          <a:xfrm>
            <a:off x="267910" y="482647"/>
            <a:ext cx="3308794" cy="5864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017">
              <a:lnSpc>
                <a:spcPct val="150000"/>
              </a:lnSpc>
            </a:pP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但是，现在有很多的上班族，压力大，加班已经是常态，上床之后，可能已经是十点、十一点，这样的情况下，在不停的</a:t>
            </a:r>
            <a:r>
              <a:rPr lang="zh-CN" altLang="en-US" sz="179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刷手机</a:t>
            </a: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，就会出现</a:t>
            </a:r>
            <a:r>
              <a:rPr lang="zh-CN" altLang="en-US" sz="179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熬夜</a:t>
            </a: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的现象，这对我们的身体健康还是有一定的影响的。但这个习惯对我们的身体的影响是比较大的，可能会导致某些疾病产生：比如会造成身体抵抗力下降，内分泌紊乱，记忆力后退等危害。而对于自控能力较弱的群体，很难戒掉熬夜刷手机的瘾。</a:t>
            </a:r>
          </a:p>
        </p:txBody>
      </p:sp>
    </p:spTree>
    <p:extLst>
      <p:ext uri="{BB962C8B-B14F-4D97-AF65-F5344CB8AC3E}">
        <p14:creationId xmlns:p14="http://schemas.microsoft.com/office/powerpoint/2010/main" val="2301885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8247" y="1901750"/>
              <a:ext cx="2022497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794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3794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499359" y="2598328"/>
            <a:ext cx="5795956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798" dirty="0"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可行性分析</a:t>
            </a:r>
          </a:p>
        </p:txBody>
      </p:sp>
      <p:sp>
        <p:nvSpPr>
          <p:cNvPr id="7" name="TextBox 65">
            <a:extLst>
              <a:ext uri="{FF2B5EF4-FFF2-40B4-BE49-F238E27FC236}">
                <a16:creationId xmlns:a16="http://schemas.microsoft.com/office/drawing/2014/main" id="{EF65555C-DBBA-4050-A29C-E1055C5A8A66}"/>
              </a:ext>
            </a:extLst>
          </p:cNvPr>
          <p:cNvSpPr txBox="1"/>
          <p:nvPr/>
        </p:nvSpPr>
        <p:spPr>
          <a:xfrm>
            <a:off x="4894297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技术可行性</a:t>
            </a: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0FD94E49-25A8-49F1-86F6-63E0600F2DFA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TextBox 65">
            <a:extLst>
              <a:ext uri="{FF2B5EF4-FFF2-40B4-BE49-F238E27FC236}">
                <a16:creationId xmlns:a16="http://schemas.microsoft.com/office/drawing/2014/main" id="{18640CEE-5E2E-489E-A92F-7F5A920D3BE3}"/>
              </a:ext>
            </a:extLst>
          </p:cNvPr>
          <p:cNvSpPr txBox="1"/>
          <p:nvPr/>
        </p:nvSpPr>
        <p:spPr>
          <a:xfrm>
            <a:off x="6996248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经济可行性</a:t>
            </a: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EB2CB00F-356B-451B-A994-0ED97B958CE4}"/>
              </a:ext>
            </a:extLst>
          </p:cNvPr>
          <p:cNvSpPr>
            <a:spLocks noEditPoints="1"/>
          </p:cNvSpPr>
          <p:nvPr/>
        </p:nvSpPr>
        <p:spPr bwMode="auto">
          <a:xfrm>
            <a:off x="6714164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TextBox 65">
            <a:extLst>
              <a:ext uri="{FF2B5EF4-FFF2-40B4-BE49-F238E27FC236}">
                <a16:creationId xmlns:a16="http://schemas.microsoft.com/office/drawing/2014/main" id="{D9E663C3-525D-42E4-9B38-546360CDD93E}"/>
              </a:ext>
            </a:extLst>
          </p:cNvPr>
          <p:cNvSpPr txBox="1"/>
          <p:nvPr/>
        </p:nvSpPr>
        <p:spPr>
          <a:xfrm>
            <a:off x="9095213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操作可行性</a:t>
            </a: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61A8F81E-06EE-4147-BE37-990416EA5844}"/>
              </a:ext>
            </a:extLst>
          </p:cNvPr>
          <p:cNvSpPr>
            <a:spLocks noEditPoints="1"/>
          </p:cNvSpPr>
          <p:nvPr/>
        </p:nvSpPr>
        <p:spPr bwMode="auto">
          <a:xfrm>
            <a:off x="8813129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TextBox 65">
            <a:extLst>
              <a:ext uri="{FF2B5EF4-FFF2-40B4-BE49-F238E27FC236}">
                <a16:creationId xmlns:a16="http://schemas.microsoft.com/office/drawing/2014/main" id="{479AAFCC-7BB6-4939-A0E8-78ADC39D1463}"/>
              </a:ext>
            </a:extLst>
          </p:cNvPr>
          <p:cNvSpPr txBox="1"/>
          <p:nvPr/>
        </p:nvSpPr>
        <p:spPr>
          <a:xfrm>
            <a:off x="4894297" y="5148099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方案对比</a:t>
            </a: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1DEC2759-075A-4AF5-9628-ED4C7D079245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5214010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01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AE538773-16E5-4A88-9FA9-A319060D1658}"/>
              </a:ext>
            </a:extLst>
          </p:cNvPr>
          <p:cNvSpPr txBox="1"/>
          <p:nvPr/>
        </p:nvSpPr>
        <p:spPr>
          <a:xfrm>
            <a:off x="5902772" y="2636912"/>
            <a:ext cx="616989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通过微信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小程序开发（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WXML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WXSS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JS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）、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Microsoft project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Rational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Power Designer, Bugzilla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等工具的使用系统实现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E666BE-BC45-496F-9B90-241DF3C3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636912"/>
            <a:ext cx="4762500" cy="301330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2561AA0-4444-41C4-998E-A260094F846F}"/>
              </a:ext>
            </a:extLst>
          </p:cNvPr>
          <p:cNvGrpSpPr/>
          <p:nvPr/>
        </p:nvGrpSpPr>
        <p:grpSpPr>
          <a:xfrm>
            <a:off x="533031" y="404664"/>
            <a:ext cx="2162888" cy="479544"/>
            <a:chOff x="2249" y="187691"/>
            <a:chExt cx="2162888" cy="479544"/>
          </a:xfrm>
        </p:grpSpPr>
        <p:sp>
          <p:nvSpPr>
            <p:cNvPr id="17" name="箭头: V 形 16">
              <a:extLst>
                <a:ext uri="{FF2B5EF4-FFF2-40B4-BE49-F238E27FC236}">
                  <a16:creationId xmlns:a16="http://schemas.microsoft.com/office/drawing/2014/main" id="{2E6728E6-CDC7-42C6-A10E-2CB473BC5F6A}"/>
                </a:ext>
              </a:extLst>
            </p:cNvPr>
            <p:cNvSpPr/>
            <p:nvPr/>
          </p:nvSpPr>
          <p:spPr>
            <a:xfrm>
              <a:off x="2249" y="187691"/>
              <a:ext cx="2162888" cy="479544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箭头: V 形 4">
              <a:extLst>
                <a:ext uri="{FF2B5EF4-FFF2-40B4-BE49-F238E27FC236}">
                  <a16:creationId xmlns:a16="http://schemas.microsoft.com/office/drawing/2014/main" id="{1AF753EF-7EB0-4514-89B1-9A6CE423882D}"/>
                </a:ext>
              </a:extLst>
            </p:cNvPr>
            <p:cNvSpPr txBox="1"/>
            <p:nvPr/>
          </p:nvSpPr>
          <p:spPr>
            <a:xfrm>
              <a:off x="242021" y="187691"/>
              <a:ext cx="1683344" cy="479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500" b="1" kern="1200" dirty="0">
                  <a:solidFill>
                    <a:schemeClr val="accent2"/>
                  </a:solidFill>
                </a:rPr>
                <a:t>技术</a:t>
              </a:r>
              <a:r>
                <a:rPr lang="zh-CN" sz="2500" b="1" kern="1200" dirty="0">
                  <a:solidFill>
                    <a:schemeClr val="accent2"/>
                  </a:solidFill>
                </a:rPr>
                <a:t>可行性</a:t>
              </a:r>
              <a:endParaRPr lang="zh-CN" sz="2500" kern="1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05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5"/>
          <p:cNvSpPr txBox="1"/>
          <p:nvPr/>
        </p:nvSpPr>
        <p:spPr>
          <a:xfrm>
            <a:off x="862931" y="4066915"/>
            <a:ext cx="228460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微信</a:t>
            </a:r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web</a:t>
            </a:r>
            <a:r>
              <a:rPr lang="zh-CN" altLang="en-US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开发者工具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796406" y="4400970"/>
            <a:ext cx="249550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主要的界面和功能的开发工具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7852542" y="1831426"/>
            <a:ext cx="134844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JavaScript</a:t>
            </a:r>
            <a:endParaRPr lang="zh-CN" altLang="en-US" sz="1799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7852542" y="2165480"/>
            <a:ext cx="3045877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脚本语言，实现小程序的一些特定的功能与效果</a:t>
            </a:r>
          </a:p>
        </p:txBody>
      </p:sp>
      <p:sp>
        <p:nvSpPr>
          <p:cNvPr id="26" name="TextBox 22"/>
          <p:cNvSpPr txBox="1"/>
          <p:nvPr/>
        </p:nvSpPr>
        <p:spPr>
          <a:xfrm>
            <a:off x="8835683" y="3845210"/>
            <a:ext cx="95090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GitHub</a:t>
            </a:r>
            <a:endParaRPr lang="zh-CN" altLang="en-US" sz="1799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8835683" y="4179265"/>
            <a:ext cx="2442869" cy="73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促进组员之间的交流与沟通，共同完成代码和</a:t>
            </a:r>
            <a:r>
              <a:rPr lang="en-US" altLang="zh-CN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ppt</a:t>
            </a:r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的制作，提高效率</a:t>
            </a:r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4524584" y="3022883"/>
            <a:ext cx="2795916" cy="2795916"/>
          </a:xfrm>
          <a:custGeom>
            <a:avLst/>
            <a:gdLst>
              <a:gd name="T0" fmla="*/ 2189 w 3067"/>
              <a:gd name="T1" fmla="*/ 554 h 3062"/>
              <a:gd name="T2" fmla="*/ 878 w 3067"/>
              <a:gd name="T3" fmla="*/ 2507 h 3062"/>
              <a:gd name="T4" fmla="*/ 576 w 3067"/>
              <a:gd name="T5" fmla="*/ 2734 h 3062"/>
              <a:gd name="T6" fmla="*/ 968 w 3067"/>
              <a:gd name="T7" fmla="*/ 2704 h 3062"/>
              <a:gd name="T8" fmla="*/ 1122 w 3067"/>
              <a:gd name="T9" fmla="*/ 3013 h 3062"/>
              <a:gd name="T10" fmla="*/ 1474 w 3067"/>
              <a:gd name="T11" fmla="*/ 2829 h 3062"/>
              <a:gd name="T12" fmla="*/ 1712 w 3067"/>
              <a:gd name="T13" fmla="*/ 3062 h 3062"/>
              <a:gd name="T14" fmla="*/ 1968 w 3067"/>
              <a:gd name="T15" fmla="*/ 2754 h 3062"/>
              <a:gd name="T16" fmla="*/ 2309 w 3067"/>
              <a:gd name="T17" fmla="*/ 2867 h 3062"/>
              <a:gd name="T18" fmla="*/ 2420 w 3067"/>
              <a:gd name="T19" fmla="*/ 2480 h 3062"/>
              <a:gd name="T20" fmla="*/ 2744 w 3067"/>
              <a:gd name="T21" fmla="*/ 2493 h 3062"/>
              <a:gd name="T22" fmla="*/ 2704 w 3067"/>
              <a:gd name="T23" fmla="*/ 2092 h 3062"/>
              <a:gd name="T24" fmla="*/ 3017 w 3067"/>
              <a:gd name="T25" fmla="*/ 1964 h 3062"/>
              <a:gd name="T26" fmla="*/ 2830 w 3067"/>
              <a:gd name="T27" fmla="*/ 1608 h 3062"/>
              <a:gd name="T28" fmla="*/ 3067 w 3067"/>
              <a:gd name="T29" fmla="*/ 1361 h 3062"/>
              <a:gd name="T30" fmla="*/ 2760 w 3067"/>
              <a:gd name="T31" fmla="*/ 1104 h 3062"/>
              <a:gd name="T32" fmla="*/ 2889 w 3067"/>
              <a:gd name="T33" fmla="*/ 800 h 3062"/>
              <a:gd name="T34" fmla="*/ 2513 w 3067"/>
              <a:gd name="T35" fmla="*/ 674 h 3062"/>
              <a:gd name="T36" fmla="*/ 2492 w 3067"/>
              <a:gd name="T37" fmla="*/ 328 h 3062"/>
              <a:gd name="T38" fmla="*/ 2102 w 3067"/>
              <a:gd name="T39" fmla="*/ 355 h 3062"/>
              <a:gd name="T40" fmla="*/ 1945 w 3067"/>
              <a:gd name="T41" fmla="*/ 48 h 3062"/>
              <a:gd name="T42" fmla="*/ 1600 w 3067"/>
              <a:gd name="T43" fmla="*/ 220 h 3062"/>
              <a:gd name="T44" fmla="*/ 1355 w 3067"/>
              <a:gd name="T45" fmla="*/ 0 h 3062"/>
              <a:gd name="T46" fmla="*/ 1101 w 3067"/>
              <a:gd name="T47" fmla="*/ 285 h 3062"/>
              <a:gd name="T48" fmla="*/ 758 w 3067"/>
              <a:gd name="T49" fmla="*/ 195 h 3062"/>
              <a:gd name="T50" fmla="*/ 638 w 3067"/>
              <a:gd name="T51" fmla="*/ 556 h 3062"/>
              <a:gd name="T52" fmla="*/ 323 w 3067"/>
              <a:gd name="T53" fmla="*/ 568 h 3062"/>
              <a:gd name="T54" fmla="*/ 344 w 3067"/>
              <a:gd name="T55" fmla="*/ 948 h 3062"/>
              <a:gd name="T56" fmla="*/ 50 w 3067"/>
              <a:gd name="T57" fmla="*/ 1097 h 3062"/>
              <a:gd name="T58" fmla="*/ 216 w 3067"/>
              <a:gd name="T59" fmla="*/ 1443 h 3062"/>
              <a:gd name="T60" fmla="*/ 0 w 3067"/>
              <a:gd name="T61" fmla="*/ 1701 h 3062"/>
              <a:gd name="T62" fmla="*/ 290 w 3067"/>
              <a:gd name="T63" fmla="*/ 1956 h 3062"/>
              <a:gd name="T64" fmla="*/ 179 w 3067"/>
              <a:gd name="T65" fmla="*/ 2262 h 3062"/>
              <a:gd name="T66" fmla="*/ 547 w 3067"/>
              <a:gd name="T67" fmla="*/ 2390 h 3062"/>
              <a:gd name="T68" fmla="*/ 576 w 3067"/>
              <a:gd name="T69" fmla="*/ 2734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7" h="3062">
                <a:moveTo>
                  <a:pt x="557" y="875"/>
                </a:moveTo>
                <a:cubicBezTo>
                  <a:pt x="919" y="336"/>
                  <a:pt x="1650" y="192"/>
                  <a:pt x="2189" y="554"/>
                </a:cubicBezTo>
                <a:cubicBezTo>
                  <a:pt x="2728" y="916"/>
                  <a:pt x="2872" y="1647"/>
                  <a:pt x="2510" y="2186"/>
                </a:cubicBezTo>
                <a:cubicBezTo>
                  <a:pt x="2148" y="2726"/>
                  <a:pt x="1418" y="2869"/>
                  <a:pt x="878" y="2507"/>
                </a:cubicBezTo>
                <a:cubicBezTo>
                  <a:pt x="339" y="2145"/>
                  <a:pt x="195" y="1415"/>
                  <a:pt x="557" y="875"/>
                </a:cubicBezTo>
                <a:close/>
                <a:moveTo>
                  <a:pt x="576" y="2734"/>
                </a:moveTo>
                <a:lnTo>
                  <a:pt x="779" y="2870"/>
                </a:lnTo>
                <a:lnTo>
                  <a:pt x="968" y="2704"/>
                </a:lnTo>
                <a:cubicBezTo>
                  <a:pt x="1014" y="2726"/>
                  <a:pt x="1062" y="2745"/>
                  <a:pt x="1110" y="2761"/>
                </a:cubicBezTo>
                <a:lnTo>
                  <a:pt x="1122" y="3013"/>
                </a:lnTo>
                <a:lnTo>
                  <a:pt x="1363" y="3060"/>
                </a:lnTo>
                <a:lnTo>
                  <a:pt x="1474" y="2829"/>
                </a:lnTo>
                <a:cubicBezTo>
                  <a:pt x="1517" y="2831"/>
                  <a:pt x="1560" y="2830"/>
                  <a:pt x="1603" y="2828"/>
                </a:cubicBezTo>
                <a:lnTo>
                  <a:pt x="1712" y="3062"/>
                </a:lnTo>
                <a:lnTo>
                  <a:pt x="1952" y="3015"/>
                </a:lnTo>
                <a:lnTo>
                  <a:pt x="1968" y="2754"/>
                </a:lnTo>
                <a:cubicBezTo>
                  <a:pt x="2017" y="2737"/>
                  <a:pt x="2066" y="2716"/>
                  <a:pt x="2113" y="2692"/>
                </a:cubicBezTo>
                <a:lnTo>
                  <a:pt x="2309" y="2867"/>
                </a:lnTo>
                <a:lnTo>
                  <a:pt x="2510" y="2728"/>
                </a:lnTo>
                <a:lnTo>
                  <a:pt x="2420" y="2480"/>
                </a:lnTo>
                <a:cubicBezTo>
                  <a:pt x="2446" y="2455"/>
                  <a:pt x="2472" y="2429"/>
                  <a:pt x="2497" y="2401"/>
                </a:cubicBezTo>
                <a:lnTo>
                  <a:pt x="2744" y="2493"/>
                </a:lnTo>
                <a:lnTo>
                  <a:pt x="2880" y="2290"/>
                </a:lnTo>
                <a:lnTo>
                  <a:pt x="2704" y="2092"/>
                </a:lnTo>
                <a:cubicBezTo>
                  <a:pt x="2723" y="2053"/>
                  <a:pt x="2740" y="2013"/>
                  <a:pt x="2754" y="1973"/>
                </a:cubicBezTo>
                <a:lnTo>
                  <a:pt x="3017" y="1964"/>
                </a:lnTo>
                <a:lnTo>
                  <a:pt x="3066" y="1725"/>
                </a:lnTo>
                <a:lnTo>
                  <a:pt x="2830" y="1608"/>
                </a:lnTo>
                <a:cubicBezTo>
                  <a:pt x="2832" y="1562"/>
                  <a:pt x="2833" y="1515"/>
                  <a:pt x="2831" y="1469"/>
                </a:cubicBezTo>
                <a:lnTo>
                  <a:pt x="3067" y="1361"/>
                </a:lnTo>
                <a:lnTo>
                  <a:pt x="3019" y="1121"/>
                </a:lnTo>
                <a:lnTo>
                  <a:pt x="2760" y="1104"/>
                </a:lnTo>
                <a:cubicBezTo>
                  <a:pt x="2747" y="1064"/>
                  <a:pt x="2731" y="1024"/>
                  <a:pt x="2713" y="986"/>
                </a:cubicBezTo>
                <a:lnTo>
                  <a:pt x="2889" y="800"/>
                </a:lnTo>
                <a:lnTo>
                  <a:pt x="2754" y="595"/>
                </a:lnTo>
                <a:lnTo>
                  <a:pt x="2513" y="674"/>
                </a:lnTo>
                <a:cubicBezTo>
                  <a:pt x="2480" y="635"/>
                  <a:pt x="2444" y="598"/>
                  <a:pt x="2406" y="563"/>
                </a:cubicBezTo>
                <a:lnTo>
                  <a:pt x="2492" y="328"/>
                </a:lnTo>
                <a:lnTo>
                  <a:pt x="2288" y="191"/>
                </a:lnTo>
                <a:lnTo>
                  <a:pt x="2102" y="355"/>
                </a:lnTo>
                <a:cubicBezTo>
                  <a:pt x="2055" y="331"/>
                  <a:pt x="2006" y="310"/>
                  <a:pt x="1957" y="293"/>
                </a:cubicBezTo>
                <a:lnTo>
                  <a:pt x="1945" y="48"/>
                </a:lnTo>
                <a:lnTo>
                  <a:pt x="1705" y="1"/>
                </a:lnTo>
                <a:lnTo>
                  <a:pt x="1600" y="220"/>
                </a:lnTo>
                <a:cubicBezTo>
                  <a:pt x="1552" y="217"/>
                  <a:pt x="1504" y="216"/>
                  <a:pt x="1457" y="218"/>
                </a:cubicBezTo>
                <a:lnTo>
                  <a:pt x="1355" y="0"/>
                </a:lnTo>
                <a:lnTo>
                  <a:pt x="1115" y="46"/>
                </a:lnTo>
                <a:lnTo>
                  <a:pt x="1101" y="285"/>
                </a:lnTo>
                <a:cubicBezTo>
                  <a:pt x="1044" y="304"/>
                  <a:pt x="989" y="326"/>
                  <a:pt x="935" y="353"/>
                </a:cubicBezTo>
                <a:lnTo>
                  <a:pt x="758" y="195"/>
                </a:lnTo>
                <a:lnTo>
                  <a:pt x="557" y="333"/>
                </a:lnTo>
                <a:lnTo>
                  <a:pt x="638" y="556"/>
                </a:lnTo>
                <a:cubicBezTo>
                  <a:pt x="606" y="585"/>
                  <a:pt x="574" y="617"/>
                  <a:pt x="545" y="650"/>
                </a:cubicBezTo>
                <a:lnTo>
                  <a:pt x="323" y="568"/>
                </a:lnTo>
                <a:lnTo>
                  <a:pt x="187" y="771"/>
                </a:lnTo>
                <a:lnTo>
                  <a:pt x="344" y="948"/>
                </a:lnTo>
                <a:cubicBezTo>
                  <a:pt x="322" y="995"/>
                  <a:pt x="302" y="1042"/>
                  <a:pt x="285" y="1090"/>
                </a:cubicBezTo>
                <a:lnTo>
                  <a:pt x="50" y="1097"/>
                </a:lnTo>
                <a:lnTo>
                  <a:pt x="2" y="1337"/>
                </a:lnTo>
                <a:lnTo>
                  <a:pt x="216" y="1443"/>
                </a:lnTo>
                <a:cubicBezTo>
                  <a:pt x="213" y="1496"/>
                  <a:pt x="213" y="1549"/>
                  <a:pt x="216" y="1602"/>
                </a:cubicBezTo>
                <a:lnTo>
                  <a:pt x="0" y="1701"/>
                </a:lnTo>
                <a:lnTo>
                  <a:pt x="48" y="1941"/>
                </a:lnTo>
                <a:lnTo>
                  <a:pt x="290" y="1956"/>
                </a:lnTo>
                <a:cubicBezTo>
                  <a:pt x="305" y="2000"/>
                  <a:pt x="324" y="2044"/>
                  <a:pt x="344" y="2086"/>
                </a:cubicBezTo>
                <a:lnTo>
                  <a:pt x="179" y="2262"/>
                </a:lnTo>
                <a:lnTo>
                  <a:pt x="313" y="2467"/>
                </a:lnTo>
                <a:lnTo>
                  <a:pt x="547" y="2390"/>
                </a:lnTo>
                <a:cubicBezTo>
                  <a:pt x="582" y="2429"/>
                  <a:pt x="620" y="2466"/>
                  <a:pt x="661" y="2502"/>
                </a:cubicBezTo>
                <a:lnTo>
                  <a:pt x="576" y="273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5443186" y="5481845"/>
            <a:ext cx="994816" cy="1079055"/>
          </a:xfrm>
          <a:custGeom>
            <a:avLst/>
            <a:gdLst>
              <a:gd name="T0" fmla="*/ 0 w 1094"/>
              <a:gd name="T1" fmla="*/ 0 h 1182"/>
              <a:gd name="T2" fmla="*/ 1094 w 1094"/>
              <a:gd name="T3" fmla="*/ 0 h 1182"/>
              <a:gd name="T4" fmla="*/ 1094 w 1094"/>
              <a:gd name="T5" fmla="*/ 511 h 1182"/>
              <a:gd name="T6" fmla="*/ 0 w 1094"/>
              <a:gd name="T7" fmla="*/ 511 h 1182"/>
              <a:gd name="T8" fmla="*/ 0 w 1094"/>
              <a:gd name="T9" fmla="*/ 0 h 1182"/>
              <a:gd name="T10" fmla="*/ 113 w 1094"/>
              <a:gd name="T11" fmla="*/ 567 h 1182"/>
              <a:gd name="T12" fmla="*/ 981 w 1094"/>
              <a:gd name="T13" fmla="*/ 567 h 1182"/>
              <a:gd name="T14" fmla="*/ 981 w 1094"/>
              <a:gd name="T15" fmla="*/ 774 h 1182"/>
              <a:gd name="T16" fmla="*/ 113 w 1094"/>
              <a:gd name="T17" fmla="*/ 774 h 1182"/>
              <a:gd name="T18" fmla="*/ 113 w 1094"/>
              <a:gd name="T19" fmla="*/ 567 h 1182"/>
              <a:gd name="T20" fmla="*/ 132 w 1094"/>
              <a:gd name="T21" fmla="*/ 822 h 1182"/>
              <a:gd name="T22" fmla="*/ 961 w 1094"/>
              <a:gd name="T23" fmla="*/ 822 h 1182"/>
              <a:gd name="T24" fmla="*/ 961 w 1094"/>
              <a:gd name="T25" fmla="*/ 979 h 1182"/>
              <a:gd name="T26" fmla="*/ 132 w 1094"/>
              <a:gd name="T27" fmla="*/ 979 h 1182"/>
              <a:gd name="T28" fmla="*/ 132 w 1094"/>
              <a:gd name="T29" fmla="*/ 822 h 1182"/>
              <a:gd name="T30" fmla="*/ 368 w 1094"/>
              <a:gd name="T31" fmla="*/ 1025 h 1182"/>
              <a:gd name="T32" fmla="*/ 725 w 1094"/>
              <a:gd name="T33" fmla="*/ 1025 h 1182"/>
              <a:gd name="T34" fmla="*/ 725 w 1094"/>
              <a:gd name="T35" fmla="*/ 1182 h 1182"/>
              <a:gd name="T36" fmla="*/ 368 w 1094"/>
              <a:gd name="T37" fmla="*/ 1182 h 1182"/>
              <a:gd name="T38" fmla="*/ 368 w 1094"/>
              <a:gd name="T39" fmla="*/ 1025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4" h="1182">
                <a:moveTo>
                  <a:pt x="0" y="0"/>
                </a:moveTo>
                <a:lnTo>
                  <a:pt x="1094" y="0"/>
                </a:lnTo>
                <a:lnTo>
                  <a:pt x="1094" y="511"/>
                </a:lnTo>
                <a:lnTo>
                  <a:pt x="0" y="511"/>
                </a:lnTo>
                <a:lnTo>
                  <a:pt x="0" y="0"/>
                </a:lnTo>
                <a:close/>
                <a:moveTo>
                  <a:pt x="113" y="567"/>
                </a:moveTo>
                <a:lnTo>
                  <a:pt x="981" y="567"/>
                </a:lnTo>
                <a:lnTo>
                  <a:pt x="981" y="774"/>
                </a:lnTo>
                <a:lnTo>
                  <a:pt x="113" y="774"/>
                </a:lnTo>
                <a:lnTo>
                  <a:pt x="113" y="567"/>
                </a:lnTo>
                <a:close/>
                <a:moveTo>
                  <a:pt x="132" y="822"/>
                </a:moveTo>
                <a:lnTo>
                  <a:pt x="961" y="822"/>
                </a:lnTo>
                <a:lnTo>
                  <a:pt x="961" y="979"/>
                </a:lnTo>
                <a:lnTo>
                  <a:pt x="132" y="979"/>
                </a:lnTo>
                <a:lnTo>
                  <a:pt x="132" y="822"/>
                </a:lnTo>
                <a:close/>
                <a:moveTo>
                  <a:pt x="368" y="1025"/>
                </a:moveTo>
                <a:lnTo>
                  <a:pt x="725" y="1025"/>
                </a:lnTo>
                <a:lnTo>
                  <a:pt x="725" y="1182"/>
                </a:lnTo>
                <a:lnTo>
                  <a:pt x="368" y="1182"/>
                </a:lnTo>
                <a:lnTo>
                  <a:pt x="368" y="1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32928" y="3845211"/>
            <a:ext cx="1263577" cy="1263577"/>
            <a:chOff x="3602100" y="4141250"/>
            <a:chExt cx="1264071" cy="1264071"/>
          </a:xfrm>
        </p:grpSpPr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602100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7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3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8 w 1386"/>
                <a:gd name="T39" fmla="*/ 105 h 1385"/>
                <a:gd name="T40" fmla="*/ 634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5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0 w 1386"/>
                <a:gd name="T55" fmla="*/ 634 h 1385"/>
                <a:gd name="T56" fmla="*/ 0 w 1386"/>
                <a:gd name="T57" fmla="*/ 744 h 1385"/>
                <a:gd name="T58" fmla="*/ 123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4" y="233"/>
                    <a:pt x="1284" y="526"/>
                    <a:pt x="1214" y="817"/>
                  </a:cubicBezTo>
                  <a:cubicBezTo>
                    <a:pt x="1145" y="1108"/>
                    <a:pt x="852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6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7" y="1312"/>
                  </a:lnTo>
                  <a:lnTo>
                    <a:pt x="1101" y="1255"/>
                  </a:lnTo>
                  <a:lnTo>
                    <a:pt x="1067" y="1142"/>
                  </a:lnTo>
                  <a:cubicBezTo>
                    <a:pt x="1085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3" y="318"/>
                  </a:lnTo>
                  <a:cubicBezTo>
                    <a:pt x="1131" y="303"/>
                    <a:pt x="1118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1" y="6"/>
                  </a:lnTo>
                  <a:lnTo>
                    <a:pt x="748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4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4" y="130"/>
                  </a:lnTo>
                  <a:lnTo>
                    <a:pt x="315" y="233"/>
                  </a:lnTo>
                  <a:cubicBezTo>
                    <a:pt x="295" y="250"/>
                    <a:pt x="275" y="269"/>
                    <a:pt x="256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5" y="457"/>
                    <a:pt x="138" y="476"/>
                  </a:cubicBezTo>
                  <a:lnTo>
                    <a:pt x="32" y="476"/>
                  </a:lnTo>
                  <a:lnTo>
                    <a:pt x="6" y="584"/>
                  </a:lnTo>
                  <a:lnTo>
                    <a:pt x="100" y="634"/>
                  </a:lnTo>
                  <a:cubicBezTo>
                    <a:pt x="98" y="657"/>
                    <a:pt x="97" y="680"/>
                    <a:pt x="97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09"/>
                    <a:pt x="148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8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3714461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6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67859" y="1936561"/>
            <a:ext cx="1263577" cy="1263577"/>
            <a:chOff x="4637435" y="2231854"/>
            <a:chExt cx="1264071" cy="1264071"/>
          </a:xfrm>
        </p:grpSpPr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4637435" y="2231854"/>
              <a:ext cx="1264071" cy="1264071"/>
            </a:xfrm>
            <a:custGeom>
              <a:avLst/>
              <a:gdLst>
                <a:gd name="T0" fmla="*/ 813 w 1386"/>
                <a:gd name="T1" fmla="*/ 164 h 1386"/>
                <a:gd name="T2" fmla="*/ 561 w 1386"/>
                <a:gd name="T3" fmla="*/ 1219 h 1386"/>
                <a:gd name="T4" fmla="*/ 477 w 1386"/>
                <a:gd name="T5" fmla="*/ 1354 h 1386"/>
                <a:gd name="T6" fmla="*/ 638 w 1386"/>
                <a:gd name="T7" fmla="*/ 1279 h 1386"/>
                <a:gd name="T8" fmla="*/ 751 w 1386"/>
                <a:gd name="T9" fmla="*/ 1386 h 1386"/>
                <a:gd name="T10" fmla="*/ 871 w 1386"/>
                <a:gd name="T11" fmla="*/ 1252 h 1386"/>
                <a:gd name="T12" fmla="*/ 1008 w 1386"/>
                <a:gd name="T13" fmla="*/ 1313 h 1386"/>
                <a:gd name="T14" fmla="*/ 1067 w 1386"/>
                <a:gd name="T15" fmla="*/ 1142 h 1386"/>
                <a:gd name="T16" fmla="*/ 1229 w 1386"/>
                <a:gd name="T17" fmla="*/ 1136 h 1386"/>
                <a:gd name="T18" fmla="*/ 1215 w 1386"/>
                <a:gd name="T19" fmla="*/ 955 h 1386"/>
                <a:gd name="T20" fmla="*/ 1354 w 1386"/>
                <a:gd name="T21" fmla="*/ 909 h 1386"/>
                <a:gd name="T22" fmla="*/ 1274 w 1386"/>
                <a:gd name="T23" fmla="*/ 745 h 1386"/>
                <a:gd name="T24" fmla="*/ 1386 w 1386"/>
                <a:gd name="T25" fmla="*/ 642 h 1386"/>
                <a:gd name="T26" fmla="*/ 1251 w 1386"/>
                <a:gd name="T27" fmla="*/ 521 h 1386"/>
                <a:gd name="T28" fmla="*/ 1313 w 1386"/>
                <a:gd name="T29" fmla="*/ 378 h 1386"/>
                <a:gd name="T30" fmla="*/ 1143 w 1386"/>
                <a:gd name="T31" fmla="*/ 318 h 1386"/>
                <a:gd name="T32" fmla="*/ 1150 w 1386"/>
                <a:gd name="T33" fmla="*/ 169 h 1386"/>
                <a:gd name="T34" fmla="*/ 972 w 1386"/>
                <a:gd name="T35" fmla="*/ 176 h 1386"/>
                <a:gd name="T36" fmla="*/ 909 w 1386"/>
                <a:gd name="T37" fmla="*/ 32 h 1386"/>
                <a:gd name="T38" fmla="*/ 749 w 1386"/>
                <a:gd name="T39" fmla="*/ 105 h 1386"/>
                <a:gd name="T40" fmla="*/ 635 w 1386"/>
                <a:gd name="T41" fmla="*/ 0 h 1386"/>
                <a:gd name="T42" fmla="*/ 516 w 1386"/>
                <a:gd name="T43" fmla="*/ 128 h 1386"/>
                <a:gd name="T44" fmla="*/ 378 w 1386"/>
                <a:gd name="T45" fmla="*/ 73 h 1386"/>
                <a:gd name="T46" fmla="*/ 316 w 1386"/>
                <a:gd name="T47" fmla="*/ 234 h 1386"/>
                <a:gd name="T48" fmla="*/ 157 w 1386"/>
                <a:gd name="T49" fmla="*/ 250 h 1386"/>
                <a:gd name="T50" fmla="*/ 163 w 1386"/>
                <a:gd name="T51" fmla="*/ 422 h 1386"/>
                <a:gd name="T52" fmla="*/ 32 w 1386"/>
                <a:gd name="T53" fmla="*/ 477 h 1386"/>
                <a:gd name="T54" fmla="*/ 100 w 1386"/>
                <a:gd name="T55" fmla="*/ 635 h 1386"/>
                <a:gd name="T56" fmla="*/ 0 w 1386"/>
                <a:gd name="T57" fmla="*/ 744 h 1386"/>
                <a:gd name="T58" fmla="*/ 123 w 1386"/>
                <a:gd name="T59" fmla="*/ 864 h 1386"/>
                <a:gd name="T60" fmla="*/ 73 w 1386"/>
                <a:gd name="T61" fmla="*/ 1008 h 1386"/>
                <a:gd name="T62" fmla="*/ 235 w 1386"/>
                <a:gd name="T63" fmla="*/ 1070 h 1386"/>
                <a:gd name="T64" fmla="*/ 236 w 1386"/>
                <a:gd name="T65" fmla="*/ 1217 h 1386"/>
                <a:gd name="T66" fmla="*/ 411 w 1386"/>
                <a:gd name="T67" fmla="*/ 1213 h 1386"/>
                <a:gd name="T68" fmla="*/ 477 w 1386"/>
                <a:gd name="T69" fmla="*/ 1354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6">
                  <a:moveTo>
                    <a:pt x="160" y="566"/>
                  </a:moveTo>
                  <a:cubicBezTo>
                    <a:pt x="229" y="274"/>
                    <a:pt x="522" y="95"/>
                    <a:pt x="813" y="164"/>
                  </a:cubicBezTo>
                  <a:cubicBezTo>
                    <a:pt x="1105" y="234"/>
                    <a:pt x="1284" y="527"/>
                    <a:pt x="1215" y="818"/>
                  </a:cubicBezTo>
                  <a:cubicBezTo>
                    <a:pt x="1145" y="1109"/>
                    <a:pt x="852" y="1289"/>
                    <a:pt x="561" y="1219"/>
                  </a:cubicBezTo>
                  <a:cubicBezTo>
                    <a:pt x="270" y="1150"/>
                    <a:pt x="90" y="857"/>
                    <a:pt x="160" y="566"/>
                  </a:cubicBezTo>
                  <a:close/>
                  <a:moveTo>
                    <a:pt x="477" y="1354"/>
                  </a:moveTo>
                  <a:lnTo>
                    <a:pt x="584" y="1380"/>
                  </a:lnTo>
                  <a:lnTo>
                    <a:pt x="638" y="1279"/>
                  </a:lnTo>
                  <a:cubicBezTo>
                    <a:pt x="661" y="1281"/>
                    <a:pt x="684" y="1282"/>
                    <a:pt x="707" y="1281"/>
                  </a:cubicBezTo>
                  <a:lnTo>
                    <a:pt x="751" y="1386"/>
                  </a:lnTo>
                  <a:lnTo>
                    <a:pt x="860" y="1368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1"/>
                    <a:pt x="1119" y="1093"/>
                  </a:cubicBezTo>
                  <a:lnTo>
                    <a:pt x="1229" y="1136"/>
                  </a:lnTo>
                  <a:lnTo>
                    <a:pt x="1292" y="1045"/>
                  </a:lnTo>
                  <a:lnTo>
                    <a:pt x="1215" y="955"/>
                  </a:lnTo>
                  <a:cubicBezTo>
                    <a:pt x="1222" y="940"/>
                    <a:pt x="1229" y="925"/>
                    <a:pt x="1235" y="909"/>
                  </a:cubicBezTo>
                  <a:lnTo>
                    <a:pt x="1354" y="909"/>
                  </a:lnTo>
                  <a:lnTo>
                    <a:pt x="1379" y="802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2"/>
                  </a:lnTo>
                  <a:lnTo>
                    <a:pt x="1369" y="533"/>
                  </a:lnTo>
                  <a:lnTo>
                    <a:pt x="1251" y="521"/>
                  </a:lnTo>
                  <a:cubicBezTo>
                    <a:pt x="1245" y="501"/>
                    <a:pt x="1238" y="481"/>
                    <a:pt x="1230" y="462"/>
                  </a:cubicBezTo>
                  <a:lnTo>
                    <a:pt x="1313" y="378"/>
                  </a:lnTo>
                  <a:lnTo>
                    <a:pt x="1255" y="285"/>
                  </a:lnTo>
                  <a:lnTo>
                    <a:pt x="1143" y="318"/>
                  </a:lnTo>
                  <a:cubicBezTo>
                    <a:pt x="1131" y="304"/>
                    <a:pt x="1119" y="289"/>
                    <a:pt x="1105" y="276"/>
                  </a:cubicBezTo>
                  <a:lnTo>
                    <a:pt x="1150" y="169"/>
                  </a:lnTo>
                  <a:lnTo>
                    <a:pt x="1061" y="104"/>
                  </a:lnTo>
                  <a:lnTo>
                    <a:pt x="972" y="176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7"/>
                  </a:lnTo>
                  <a:lnTo>
                    <a:pt x="749" y="105"/>
                  </a:lnTo>
                  <a:cubicBezTo>
                    <a:pt x="725" y="103"/>
                    <a:pt x="701" y="102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8"/>
                  </a:lnTo>
                  <a:cubicBezTo>
                    <a:pt x="495" y="134"/>
                    <a:pt x="475" y="141"/>
                    <a:pt x="455" y="150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6" y="289"/>
                  </a:cubicBezTo>
                  <a:lnTo>
                    <a:pt x="157" y="250"/>
                  </a:lnTo>
                  <a:lnTo>
                    <a:pt x="94" y="341"/>
                  </a:lnTo>
                  <a:lnTo>
                    <a:pt x="163" y="422"/>
                  </a:lnTo>
                  <a:cubicBezTo>
                    <a:pt x="154" y="440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0" y="635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10"/>
                    <a:pt x="149" y="932"/>
                  </a:cubicBezTo>
                  <a:lnTo>
                    <a:pt x="73" y="1008"/>
                  </a:lnTo>
                  <a:lnTo>
                    <a:pt x="131" y="1102"/>
                  </a:lnTo>
                  <a:lnTo>
                    <a:pt x="235" y="1070"/>
                  </a:lnTo>
                  <a:cubicBezTo>
                    <a:pt x="248" y="1086"/>
                    <a:pt x="263" y="1102"/>
                    <a:pt x="278" y="1116"/>
                  </a:cubicBezTo>
                  <a:lnTo>
                    <a:pt x="236" y="1217"/>
                  </a:lnTo>
                  <a:lnTo>
                    <a:pt x="325" y="1283"/>
                  </a:lnTo>
                  <a:lnTo>
                    <a:pt x="411" y="1213"/>
                  </a:lnTo>
                  <a:cubicBezTo>
                    <a:pt x="432" y="1224"/>
                    <a:pt x="454" y="1234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4749797" y="2348228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1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76647" y="1977968"/>
            <a:ext cx="1263577" cy="1263577"/>
            <a:chOff x="6847086" y="2273277"/>
            <a:chExt cx="1264071" cy="1264071"/>
          </a:xfrm>
        </p:grpSpPr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847086" y="2273277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9 h 1385"/>
                <a:gd name="T4" fmla="*/ 477 w 1386"/>
                <a:gd name="T5" fmla="*/ 1354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2 h 1385"/>
                <a:gd name="T12" fmla="*/ 1008 w 1386"/>
                <a:gd name="T13" fmla="*/ 1313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9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9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3 h 1385"/>
                <a:gd name="T46" fmla="*/ 316 w 1386"/>
                <a:gd name="T47" fmla="*/ 234 h 1385"/>
                <a:gd name="T48" fmla="*/ 157 w 1386"/>
                <a:gd name="T49" fmla="*/ 250 h 1385"/>
                <a:gd name="T50" fmla="*/ 163 w 1386"/>
                <a:gd name="T51" fmla="*/ 422 h 1385"/>
                <a:gd name="T52" fmla="*/ 32 w 1386"/>
                <a:gd name="T53" fmla="*/ 477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70 h 1385"/>
                <a:gd name="T64" fmla="*/ 236 w 1386"/>
                <a:gd name="T65" fmla="*/ 1217 h 1385"/>
                <a:gd name="T66" fmla="*/ 411 w 1386"/>
                <a:gd name="T67" fmla="*/ 1212 h 1385"/>
                <a:gd name="T68" fmla="*/ 477 w 1386"/>
                <a:gd name="T69" fmla="*/ 1354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5" y="234"/>
                    <a:pt x="1284" y="526"/>
                    <a:pt x="1215" y="817"/>
                  </a:cubicBezTo>
                  <a:cubicBezTo>
                    <a:pt x="1145" y="1109"/>
                    <a:pt x="852" y="1288"/>
                    <a:pt x="561" y="1219"/>
                  </a:cubicBezTo>
                  <a:cubicBezTo>
                    <a:pt x="270" y="1149"/>
                    <a:pt x="90" y="857"/>
                    <a:pt x="160" y="565"/>
                  </a:cubicBezTo>
                  <a:close/>
                  <a:moveTo>
                    <a:pt x="477" y="1354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1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0"/>
                    <a:pt x="1119" y="1093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40"/>
                    <a:pt x="1229" y="924"/>
                    <a:pt x="1235" y="909"/>
                  </a:cubicBezTo>
                  <a:lnTo>
                    <a:pt x="1354" y="909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1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9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3"/>
                    <a:pt x="701" y="101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4"/>
                    <a:pt x="475" y="141"/>
                    <a:pt x="455" y="149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7" y="289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2"/>
                  </a:lnTo>
                  <a:cubicBezTo>
                    <a:pt x="154" y="439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70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7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4"/>
                    <a:pt x="454" y="1233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6959448" y="2389652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7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04739" y="3845211"/>
            <a:ext cx="1263577" cy="1263577"/>
            <a:chOff x="7775541" y="4141250"/>
            <a:chExt cx="1264071" cy="1264071"/>
          </a:xfrm>
        </p:grpSpPr>
        <p:sp>
          <p:nvSpPr>
            <p:cNvPr id="40" name="Freeform 16"/>
            <p:cNvSpPr>
              <a:spLocks noEditPoints="1"/>
            </p:cNvSpPr>
            <p:nvPr/>
          </p:nvSpPr>
          <p:spPr bwMode="auto">
            <a:xfrm>
              <a:off x="7775541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8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2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6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30" y="274"/>
                    <a:pt x="522" y="94"/>
                    <a:pt x="813" y="164"/>
                  </a:cubicBezTo>
                  <a:cubicBezTo>
                    <a:pt x="1105" y="233"/>
                    <a:pt x="1284" y="526"/>
                    <a:pt x="1215" y="817"/>
                  </a:cubicBezTo>
                  <a:cubicBezTo>
                    <a:pt x="1145" y="1108"/>
                    <a:pt x="853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8" y="1312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2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5" y="130"/>
                  </a:lnTo>
                  <a:lnTo>
                    <a:pt x="316" y="233"/>
                  </a:lnTo>
                  <a:cubicBezTo>
                    <a:pt x="295" y="250"/>
                    <a:pt x="275" y="269"/>
                    <a:pt x="257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6" y="457"/>
                    <a:pt x="138" y="476"/>
                  </a:cubicBezTo>
                  <a:lnTo>
                    <a:pt x="32" y="476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7"/>
                    <a:pt x="97" y="680"/>
                    <a:pt x="98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7887903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3" name="Freeform 18"/>
          <p:cNvSpPr>
            <a:spLocks/>
          </p:cNvSpPr>
          <p:nvPr/>
        </p:nvSpPr>
        <p:spPr bwMode="auto">
          <a:xfrm>
            <a:off x="4893630" y="3379894"/>
            <a:ext cx="2069860" cy="2041780"/>
          </a:xfrm>
          <a:custGeom>
            <a:avLst/>
            <a:gdLst>
              <a:gd name="T0" fmla="*/ 810 w 2267"/>
              <a:gd name="T1" fmla="*/ 2236 h 2236"/>
              <a:gd name="T2" fmla="*/ 0 w 2267"/>
              <a:gd name="T3" fmla="*/ 1141 h 2236"/>
              <a:gd name="T4" fmla="*/ 1133 w 2267"/>
              <a:gd name="T5" fmla="*/ 0 h 2236"/>
              <a:gd name="T6" fmla="*/ 2267 w 2267"/>
              <a:gd name="T7" fmla="*/ 1141 h 2236"/>
              <a:gd name="T8" fmla="*/ 1456 w 2267"/>
              <a:gd name="T9" fmla="*/ 2236 h 2236"/>
              <a:gd name="T10" fmla="*/ 810 w 2267"/>
              <a:gd name="T11" fmla="*/ 2236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7" h="2236">
                <a:moveTo>
                  <a:pt x="810" y="2236"/>
                </a:moveTo>
                <a:cubicBezTo>
                  <a:pt x="342" y="2096"/>
                  <a:pt x="0" y="1659"/>
                  <a:pt x="0" y="1141"/>
                </a:cubicBezTo>
                <a:cubicBezTo>
                  <a:pt x="0" y="511"/>
                  <a:pt x="507" y="0"/>
                  <a:pt x="1133" y="0"/>
                </a:cubicBezTo>
                <a:cubicBezTo>
                  <a:pt x="1759" y="0"/>
                  <a:pt x="2267" y="511"/>
                  <a:pt x="2267" y="1141"/>
                </a:cubicBezTo>
                <a:cubicBezTo>
                  <a:pt x="2267" y="1659"/>
                  <a:pt x="1925" y="2096"/>
                  <a:pt x="1456" y="2236"/>
                </a:cubicBezTo>
                <a:lnTo>
                  <a:pt x="810" y="2236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6039" y="415396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599" dirty="0">
                <a:solidFill>
                  <a:schemeClr val="accent2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01</a:t>
            </a:r>
            <a:endParaRPr lang="zh-CN" altLang="en-US" sz="3599" dirty="0">
              <a:solidFill>
                <a:schemeClr val="accent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50970" y="224531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599" dirty="0">
                <a:solidFill>
                  <a:schemeClr val="accent2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02</a:t>
            </a:r>
            <a:endParaRPr lang="zh-CN" altLang="en-US" sz="3599" dirty="0">
              <a:solidFill>
                <a:schemeClr val="accent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9758" y="2286717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599" dirty="0">
                <a:solidFill>
                  <a:schemeClr val="accent2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03</a:t>
            </a:r>
            <a:endParaRPr lang="zh-CN" altLang="en-US" sz="3599" dirty="0">
              <a:solidFill>
                <a:schemeClr val="accent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87850" y="415396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599" dirty="0">
                <a:solidFill>
                  <a:schemeClr val="accent2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04</a:t>
            </a:r>
            <a:endParaRPr lang="zh-CN" altLang="en-US" sz="3599" dirty="0">
              <a:solidFill>
                <a:schemeClr val="accent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5584053" y="4083617"/>
            <a:ext cx="710618" cy="705003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3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3756959" y="328860"/>
            <a:ext cx="467808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599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主要技术来源</a:t>
            </a: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F7BDE338-400E-44E7-B765-F244F31F0A8E}"/>
              </a:ext>
            </a:extLst>
          </p:cNvPr>
          <p:cNvSpPr txBox="1"/>
          <p:nvPr/>
        </p:nvSpPr>
        <p:spPr>
          <a:xfrm>
            <a:off x="2517096" y="1980878"/>
            <a:ext cx="16962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WXML</a:t>
            </a:r>
            <a:r>
              <a:rPr lang="zh-CN" altLang="en-US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、</a:t>
            </a:r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WXSS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E15C5E63-FE89-495F-A010-33746238674C}"/>
              </a:ext>
            </a:extLst>
          </p:cNvPr>
          <p:cNvSpPr txBox="1"/>
          <p:nvPr/>
        </p:nvSpPr>
        <p:spPr>
          <a:xfrm>
            <a:off x="1686957" y="2414525"/>
            <a:ext cx="249550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构建页面结构和页面样式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32EC98B-0F06-4A7E-BCDC-9A2C588AE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4F5117C-B848-485A-9C1E-4A8A31AC7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5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4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7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43" grpId="0" animBg="1"/>
      <p:bldP spid="44" grpId="0"/>
      <p:bldP spid="48" grpId="0"/>
      <p:bldP spid="49" grpId="0"/>
      <p:bldP spid="50" grpId="0"/>
      <p:bldP spid="52" grpId="0" animBg="1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4417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4437112"/>
            <a:ext cx="4715822" cy="301330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5E3FEB3-0221-457C-8C42-471EB9F97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730997"/>
              </p:ext>
            </p:extLst>
          </p:nvPr>
        </p:nvGraphicFramePr>
        <p:xfrm>
          <a:off x="533031" y="198617"/>
          <a:ext cx="2165138" cy="66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1">
            <a:extLst>
              <a:ext uri="{FF2B5EF4-FFF2-40B4-BE49-F238E27FC236}">
                <a16:creationId xmlns:a16="http://schemas.microsoft.com/office/drawing/2014/main" id="{AE538773-16E5-4A88-9FA9-A319060D1658}"/>
              </a:ext>
            </a:extLst>
          </p:cNvPr>
          <p:cNvSpPr txBox="1"/>
          <p:nvPr/>
        </p:nvSpPr>
        <p:spPr>
          <a:xfrm>
            <a:off x="5770154" y="2111258"/>
            <a:ext cx="5809852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 根据开发的成本和效益判断本软件开发工具的成本都较为低廉，软件编辑器和编辑程序都可以在网上免费下载，对开发者来说并不需要太高的成本支出，而且开发周期在可控范围内，所以本软件在经济上是可行的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EB90EF-7374-40CB-B5A2-5EB4C1F42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76872"/>
            <a:ext cx="4608512" cy="34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7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1_默认设计模板">
  <a:themeElements>
    <a:clrScheme name="自定义 3">
      <a:dk1>
        <a:srgbClr val="313530"/>
      </a:dk1>
      <a:lt1>
        <a:srgbClr val="575757"/>
      </a:lt1>
      <a:dk2>
        <a:srgbClr val="F3F3F3"/>
      </a:dk2>
      <a:lt2>
        <a:srgbClr val="C00611"/>
      </a:lt2>
      <a:accent1>
        <a:srgbClr val="FF9900"/>
      </a:accent1>
      <a:accent2>
        <a:srgbClr val="FFFFFF"/>
      </a:accent2>
      <a:accent3>
        <a:srgbClr val="3C3D42"/>
      </a:accent3>
      <a:accent4>
        <a:srgbClr val="C00611"/>
      </a:accent4>
      <a:accent5>
        <a:srgbClr val="575757"/>
      </a:accent5>
      <a:accent6>
        <a:srgbClr val="313530"/>
      </a:accent6>
      <a:hlink>
        <a:srgbClr val="C00611"/>
      </a:hlink>
      <a:folHlink>
        <a:srgbClr val="575757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1124</Words>
  <Application>Microsoft Office PowerPoint</Application>
  <PresentationFormat>宽屏</PresentationFormat>
  <Paragraphs>236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等线</vt:lpstr>
      <vt:lpstr>等线 Light</vt:lpstr>
      <vt:lpstr>黑体</vt:lpstr>
      <vt:lpstr>思源黑体 CN Heavy</vt:lpstr>
      <vt:lpstr>微软雅黑</vt:lpstr>
      <vt:lpstr>幼圆</vt:lpstr>
      <vt:lpstr>Arial</vt:lpstr>
      <vt:lpstr>Calibri</vt:lpstr>
      <vt:lpstr>Calibri Light</vt:lpstr>
      <vt:lpstr>Century Gothic</vt:lpstr>
      <vt:lpstr>Impact</vt:lpstr>
      <vt:lpstr>1_默认设计模板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盛泽文</dc:creator>
  <cp:lastModifiedBy>盛 泽文</cp:lastModifiedBy>
  <cp:revision>114</cp:revision>
  <dcterms:created xsi:type="dcterms:W3CDTF">2019-02-28T08:47:19Z</dcterms:created>
  <dcterms:modified xsi:type="dcterms:W3CDTF">2019-04-05T13:37:01Z</dcterms:modified>
</cp:coreProperties>
</file>