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86" r:id="rId3"/>
    <p:sldId id="288" r:id="rId4"/>
    <p:sldId id="283" r:id="rId5"/>
    <p:sldId id="285" r:id="rId6"/>
    <p:sldId id="289" r:id="rId7"/>
    <p:sldId id="257" r:id="rId8"/>
    <p:sldId id="262" r:id="rId9"/>
    <p:sldId id="263" r:id="rId10"/>
    <p:sldId id="272" r:id="rId11"/>
    <p:sldId id="273" r:id="rId12"/>
    <p:sldId id="264" r:id="rId13"/>
    <p:sldId id="278" r:id="rId14"/>
    <p:sldId id="279" r:id="rId15"/>
    <p:sldId id="280" r:id="rId16"/>
    <p:sldId id="281" r:id="rId17"/>
    <p:sldId id="282" r:id="rId18"/>
    <p:sldId id="287" r:id="rId19"/>
    <p:sldId id="297" r:id="rId20"/>
    <p:sldId id="296" r:id="rId21"/>
    <p:sldId id="300" r:id="rId22"/>
    <p:sldId id="307" r:id="rId23"/>
    <p:sldId id="308" r:id="rId24"/>
    <p:sldId id="309" r:id="rId25"/>
    <p:sldId id="298" r:id="rId26"/>
    <p:sldId id="303" r:id="rId27"/>
    <p:sldId id="304" r:id="rId28"/>
    <p:sldId id="305" r:id="rId29"/>
    <p:sldId id="266" r:id="rId30"/>
    <p:sldId id="291" r:id="rId31"/>
    <p:sldId id="292" r:id="rId32"/>
    <p:sldId id="299" r:id="rId33"/>
    <p:sldId id="293" r:id="rId34"/>
    <p:sldId id="294" r:id="rId35"/>
    <p:sldId id="301" r:id="rId36"/>
    <p:sldId id="312" r:id="rId37"/>
    <p:sldId id="313" r:id="rId38"/>
    <p:sldId id="314" r:id="rId39"/>
    <p:sldId id="310" r:id="rId40"/>
    <p:sldId id="315" r:id="rId41"/>
    <p:sldId id="311" r:id="rId42"/>
    <p:sldId id="302" r:id="rId43"/>
    <p:sldId id="274" r:id="rId44"/>
    <p:sldId id="275" r:id="rId45"/>
    <p:sldId id="276" r:id="rId46"/>
    <p:sldId id="277" r:id="rId47"/>
    <p:sldId id="261" r:id="rId4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F9784EC0-549C-4870-8901-84E5DAE77447}">
          <p14:sldIdLst>
            <p14:sldId id="260"/>
            <p14:sldId id="286"/>
            <p14:sldId id="288"/>
            <p14:sldId id="283"/>
            <p14:sldId id="285"/>
            <p14:sldId id="289"/>
            <p14:sldId id="257"/>
            <p14:sldId id="262"/>
            <p14:sldId id="263"/>
            <p14:sldId id="272"/>
            <p14:sldId id="273"/>
            <p14:sldId id="264"/>
            <p14:sldId id="278"/>
            <p14:sldId id="279"/>
            <p14:sldId id="280"/>
            <p14:sldId id="281"/>
            <p14:sldId id="282"/>
            <p14:sldId id="287"/>
            <p14:sldId id="297"/>
            <p14:sldId id="296"/>
            <p14:sldId id="300"/>
            <p14:sldId id="307"/>
            <p14:sldId id="308"/>
            <p14:sldId id="309"/>
            <p14:sldId id="298"/>
            <p14:sldId id="303"/>
            <p14:sldId id="304"/>
            <p14:sldId id="305"/>
            <p14:sldId id="266"/>
            <p14:sldId id="291"/>
            <p14:sldId id="292"/>
            <p14:sldId id="299"/>
            <p14:sldId id="293"/>
            <p14:sldId id="294"/>
            <p14:sldId id="301"/>
            <p14:sldId id="312"/>
            <p14:sldId id="313"/>
            <p14:sldId id="314"/>
            <p14:sldId id="310"/>
            <p14:sldId id="315"/>
            <p14:sldId id="311"/>
            <p14:sldId id="302"/>
            <p14:sldId id="274"/>
            <p14:sldId id="275"/>
            <p14:sldId id="276"/>
            <p14:sldId id="277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264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1BECFC-E2A7-499D-ABB7-BC49CA5EFF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B682076-FD4A-447D-AA75-494677A7BD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5CA4B0-9947-4666-BF55-0FB9DAB47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27E73-81AD-4A23-A886-E61EEF6E9A28}" type="datetimeFigureOut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7EB051-FDAB-416A-A5BE-171FB0B58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CA3F84-B570-4CE1-827F-9136D96D2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76014-4B8D-44EA-A355-24CC979F9B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777000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8D793A-640E-4EAB-8CCF-7DC8D7198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4BC424-4246-43A0-B3E5-6EE4D95E1D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D1222B-4AB5-4B21-B3D1-BD8728A9A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27E73-81AD-4A23-A886-E61EEF6E9A28}" type="datetimeFigureOut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16FD8D-6480-4D47-B735-54493CA6A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E66DD7-4121-4851-BC39-2574F6132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76014-4B8D-44EA-A355-24CC979F9B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9823101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0D933C5-15EF-42C9-81E6-F294EACB6C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874A018-CC5C-4C50-9224-6FF3DFAFB0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ADE71D-A73D-4368-A467-F22D3310F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27E73-81AD-4A23-A886-E61EEF6E9A28}" type="datetimeFigureOut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C50C43-2BF7-43D2-9E88-38891876F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65451B-A40E-434F-A7D9-3E2AF5B3C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76014-4B8D-44EA-A355-24CC979F9B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8952129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D5F3E5-6E7C-410E-8C4D-8E98F7A78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0751AE-3021-4118-ACA3-3DA7912EE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50443F-0E2A-4667-809E-8DDA62ECD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27E73-81AD-4A23-A886-E61EEF6E9A28}" type="datetimeFigureOut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AB405B-452E-4C5B-9E53-EE9654D8E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CAB6F1-4A61-49C0-8769-C91702FEB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76014-4B8D-44EA-A355-24CC979F9B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620088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86B69B-C825-48A5-B54E-2FD755CD5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D2DDFA-34FE-4885-8780-74ECD038D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9DF425-DC3F-4E8F-9EDA-C6963B428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27E73-81AD-4A23-A886-E61EEF6E9A28}" type="datetimeFigureOut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6E032F-5094-4EE2-A650-D7BCCFBA0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80B1D5-032D-4EDC-8D23-AA8164E1E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76014-4B8D-44EA-A355-24CC979F9B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6075705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9EAA98-BFAA-4A1D-9C15-024929B98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3F9B9E-05B2-4D91-B2DB-DA9291B80D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91F489-49F1-4D5C-975E-0D687244E1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037404-DE9C-4CD8-BBB3-8564404C4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27E73-81AD-4A23-A886-E61EEF6E9A28}" type="datetimeFigureOut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2237DA-F2C5-4E07-B951-224F65FB0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8535B8-CED4-4214-A65C-073851D76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76014-4B8D-44EA-A355-24CC979F9B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6042909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2540C5-B2EE-400A-8B24-383BEA4CD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21543C-F67A-4851-BDE4-7AA68C41D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7B35B88-C9C8-4A5B-9F1D-DEC3F7ECD0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99C6E1B-37B1-4278-9EDB-A412D8A333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0DAB701-6723-4932-BB3F-4F08638D61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F1090F5-AA63-4B42-9FD6-E0C400421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27E73-81AD-4A23-A886-E61EEF6E9A28}" type="datetimeFigureOut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4951AAA-BE32-4C6C-B4C8-D34C93A0E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6D39A96-DBC9-4A1D-8EAB-89392060A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76014-4B8D-44EA-A355-24CC979F9B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9249969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535864-275F-49C6-8A77-E9200F451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563BA2D-4FC8-49CC-95EA-E3FC5D49B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27E73-81AD-4A23-A886-E61EEF6E9A28}" type="datetimeFigureOut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4E37526-A734-44AF-A359-450EA2CDC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A30B414-17FB-4959-B21A-48F9786AB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76014-4B8D-44EA-A355-24CC979F9B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191589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123CA5B-4B18-4975-9611-25B568F22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27E73-81AD-4A23-A886-E61EEF6E9A28}" type="datetimeFigureOut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7D39AF1-1590-499D-BF11-8BE804A68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812C892-B482-460C-9AA0-1DBAA99AE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76014-4B8D-44EA-A355-24CC979F9B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9355876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5A6861-09BE-44A7-9F21-DB42F736B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CB2D25-68EA-4EB4-99C5-90D3E8923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4980C30-2CE6-417F-B19C-02A8E762FC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838BBA-5905-4AD1-BDD2-ED94481F3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27E73-81AD-4A23-A886-E61EEF6E9A28}" type="datetimeFigureOut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0DCBA0-D9D8-4E62-A9D8-ABA7143E6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2877A8-1F56-4F07-83AB-9510F6BC3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76014-4B8D-44EA-A355-24CC979F9B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620678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A255E8-923E-4B6F-A482-D9CE999F6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2D52FBE-062F-4CC0-A742-0B9AE3D44B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BFC6C63-E00A-470E-A35B-EBA6ADCD08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79326A-DCC0-4F63-A113-48566977D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27E73-81AD-4A23-A886-E61EEF6E9A28}" type="datetimeFigureOut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E8D5ED-4CD8-40C8-8ADF-95CBA4176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0420F0-5862-4CB7-ABDD-04A46D470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76014-4B8D-44EA-A355-24CC979F9B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933072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44151D1-5129-4E79-93D3-79651CC3B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9EC04A-6051-44B4-B5E4-2EDC51F92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94BCCF-1EB0-434C-B4C8-F6A1FC05C6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27E73-81AD-4A23-A886-E61EEF6E9A28}" type="datetimeFigureOut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E80404-9AB7-47AC-8FA9-47F80DB07E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7C8913-D118-47BA-9A3F-82A33CD70C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76014-4B8D-44EA-A355-24CC979F9B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103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2.e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1" y="1615"/>
            <a:ext cx="5151276" cy="6856385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255671" y="1259993"/>
            <a:ext cx="3092094" cy="705165"/>
          </a:xfrm>
        </p:spPr>
        <p:txBody>
          <a:bodyPr>
            <a:normAutofit/>
          </a:bodyPr>
          <a:lstStyle/>
          <a:p>
            <a:pPr algn="l"/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专注包子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963463" y="5460654"/>
            <a:ext cx="152673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6000" dirty="0">
                <a:latin typeface="+mn-ea"/>
              </a:rPr>
              <a:t>G18</a:t>
            </a:r>
            <a:endParaRPr lang="zh-CN" altLang="en-US" sz="6000" dirty="0">
              <a:latin typeface="+mn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008840" y="2409334"/>
            <a:ext cx="573293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7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总体设计报告</a:t>
            </a:r>
          </a:p>
        </p:txBody>
      </p:sp>
      <p:pic>
        <p:nvPicPr>
          <p:cNvPr id="24" name="PA_图片 2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69"/>
          <a:stretch>
            <a:fillRect/>
          </a:stretch>
        </p:blipFill>
        <p:spPr>
          <a:xfrm>
            <a:off x="231598" y="781550"/>
            <a:ext cx="5873638" cy="5432825"/>
          </a:xfrm>
          <a:prstGeom prst="rect">
            <a:avLst/>
          </a:prstGeom>
          <a:effectLst/>
        </p:spPr>
      </p:pic>
      <p:sp>
        <p:nvSpPr>
          <p:cNvPr id="25" name="PA_文本框 10"/>
          <p:cNvSpPr txBox="1"/>
          <p:nvPr>
            <p:custDataLst>
              <p:tags r:id="rId2"/>
            </p:custDataLst>
          </p:nvPr>
        </p:nvSpPr>
        <p:spPr>
          <a:xfrm>
            <a:off x="6587538" y="4886018"/>
            <a:ext cx="4416515" cy="399953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12" tIns="45706" rIns="91412" bIns="45706" anchor="t">
            <a:spAutoFit/>
          </a:bodyPr>
          <a:lstStyle/>
          <a:p>
            <a:pPr lvl="0" algn="ctr" eaLnBrk="0" latinLnBrk="0" hangingPunct="0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 Light" panose="020B0502040204020203" charset="-122"/>
              </a:rPr>
              <a:t>组长：谢子文    组员：黄馨 梁泽生</a:t>
            </a:r>
          </a:p>
        </p:txBody>
      </p:sp>
      <p:cxnSp>
        <p:nvCxnSpPr>
          <p:cNvPr id="27" name="PA_直接连接符 11"/>
          <p:cNvCxnSpPr>
            <a:cxnSpLocks/>
          </p:cNvCxnSpPr>
          <p:nvPr>
            <p:custDataLst>
              <p:tags r:id="rId3"/>
            </p:custDataLst>
          </p:nvPr>
        </p:nvCxnSpPr>
        <p:spPr>
          <a:xfrm flipH="1">
            <a:off x="9475842" y="5982544"/>
            <a:ext cx="19303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PA_直接连接符 12"/>
          <p:cNvCxnSpPr>
            <a:cxnSpLocks/>
          </p:cNvCxnSpPr>
          <p:nvPr>
            <p:custDataLst>
              <p:tags r:id="rId4"/>
            </p:custDataLst>
          </p:nvPr>
        </p:nvCxnSpPr>
        <p:spPr>
          <a:xfrm flipH="1">
            <a:off x="6096000" y="5982542"/>
            <a:ext cx="1780431" cy="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圆角矩形 63"/>
          <p:cNvSpPr/>
          <p:nvPr/>
        </p:nvSpPr>
        <p:spPr>
          <a:xfrm>
            <a:off x="10427190" y="0"/>
            <a:ext cx="1764809" cy="3067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日期：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7733341" y="1937550"/>
            <a:ext cx="3778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一款基于微信小程序的效率类软件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21E7EB3-FA74-4F24-82FA-3266E632AA0F}"/>
              </a:ext>
            </a:extLst>
          </p:cNvPr>
          <p:cNvSpPr txBox="1"/>
          <p:nvPr/>
        </p:nvSpPr>
        <p:spPr>
          <a:xfrm>
            <a:off x="6780992" y="1003356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FocusBuns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69F1CD4-586A-432D-B52D-AEA99A18127E}"/>
              </a:ext>
            </a:extLst>
          </p:cNvPr>
          <p:cNvSpPr txBox="1"/>
          <p:nvPr/>
        </p:nvSpPr>
        <p:spPr>
          <a:xfrm>
            <a:off x="8269174" y="2701164"/>
            <a:ext cx="107433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&amp;</a:t>
            </a:r>
            <a:endParaRPr lang="zh-CN" altLang="en-US" sz="9600" b="1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73EE2C0-C211-49B6-9616-8502FBBCEA0E}"/>
              </a:ext>
            </a:extLst>
          </p:cNvPr>
          <p:cNvSpPr txBox="1"/>
          <p:nvPr/>
        </p:nvSpPr>
        <p:spPr>
          <a:xfrm>
            <a:off x="6018280" y="3583236"/>
            <a:ext cx="5732938" cy="120032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r>
              <a:rPr lang="zh-CN" altLang="en-US" sz="72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详细设计报告</a:t>
            </a:r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72E1A08-65C3-46EE-A06B-718DC494FA60}"/>
              </a:ext>
            </a:extLst>
          </p:cNvPr>
          <p:cNvSpPr txBox="1"/>
          <p:nvPr/>
        </p:nvSpPr>
        <p:spPr>
          <a:xfrm>
            <a:off x="898769" y="531445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IPO</a:t>
            </a:r>
            <a:r>
              <a:rPr lang="zh-CN" altLang="en-US" dirty="0"/>
              <a:t>图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1E54633-42E6-4C01-B286-FCDF963A6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8990" y="0"/>
            <a:ext cx="4430390" cy="6858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C5205C2-8DE7-4754-8F39-FF7D08255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4665" y="0"/>
            <a:ext cx="4445562" cy="68580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1B86D408-9BB6-4DC4-BE7E-A605F2DDED82}"/>
              </a:ext>
            </a:extLst>
          </p:cNvPr>
          <p:cNvSpPr/>
          <p:nvPr/>
        </p:nvSpPr>
        <p:spPr>
          <a:xfrm>
            <a:off x="0" y="0"/>
            <a:ext cx="27709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AABE495-68A6-4CC9-8108-530A7141EDB1}"/>
              </a:ext>
            </a:extLst>
          </p:cNvPr>
          <p:cNvSpPr/>
          <p:nvPr/>
        </p:nvSpPr>
        <p:spPr>
          <a:xfrm>
            <a:off x="11914910" y="0"/>
            <a:ext cx="27709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5983686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72E1A08-65C3-46EE-A06B-718DC494FA60}"/>
              </a:ext>
            </a:extLst>
          </p:cNvPr>
          <p:cNvSpPr txBox="1"/>
          <p:nvPr/>
        </p:nvSpPr>
        <p:spPr>
          <a:xfrm>
            <a:off x="898769" y="531445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IPO</a:t>
            </a:r>
            <a:r>
              <a:rPr lang="zh-CN" altLang="en-US" dirty="0"/>
              <a:t>图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EA81745-12D5-42EC-8030-BF33DCCF4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51" y="0"/>
            <a:ext cx="4463022" cy="68580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C83DE09-5958-4EFC-972E-4FB1E86FBD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1514" y="0"/>
            <a:ext cx="4458080" cy="68580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1214C52-E287-4E67-89AD-BF27F51D74B7}"/>
              </a:ext>
            </a:extLst>
          </p:cNvPr>
          <p:cNvSpPr/>
          <p:nvPr/>
        </p:nvSpPr>
        <p:spPr>
          <a:xfrm>
            <a:off x="0" y="0"/>
            <a:ext cx="27709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C43A810-D0F8-4840-8F16-719549F4A7AB}"/>
              </a:ext>
            </a:extLst>
          </p:cNvPr>
          <p:cNvSpPr/>
          <p:nvPr/>
        </p:nvSpPr>
        <p:spPr>
          <a:xfrm>
            <a:off x="11914910" y="0"/>
            <a:ext cx="27709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5705264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17E042E-A2AA-4EE9-8A92-99D902B95FBF}"/>
              </a:ext>
            </a:extLst>
          </p:cNvPr>
          <p:cNvSpPr txBox="1"/>
          <p:nvPr/>
        </p:nvSpPr>
        <p:spPr>
          <a:xfrm>
            <a:off x="898768" y="67993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数据流图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2CE7931-D9E6-427A-AE02-7D50C9BE23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178" y="384546"/>
            <a:ext cx="9640135" cy="6088908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5B1543DB-26A9-4C75-B785-30CBC085D52E}"/>
              </a:ext>
            </a:extLst>
          </p:cNvPr>
          <p:cNvSpPr/>
          <p:nvPr/>
        </p:nvSpPr>
        <p:spPr>
          <a:xfrm>
            <a:off x="0" y="0"/>
            <a:ext cx="27709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A223E99-0F1B-4320-B6EB-16467DEFF430}"/>
              </a:ext>
            </a:extLst>
          </p:cNvPr>
          <p:cNvSpPr/>
          <p:nvPr/>
        </p:nvSpPr>
        <p:spPr>
          <a:xfrm>
            <a:off x="11914910" y="0"/>
            <a:ext cx="27709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7013156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17E042E-A2AA-4EE9-8A92-99D902B95FBF}"/>
              </a:ext>
            </a:extLst>
          </p:cNvPr>
          <p:cNvSpPr txBox="1"/>
          <p:nvPr/>
        </p:nvSpPr>
        <p:spPr>
          <a:xfrm>
            <a:off x="898768" y="67993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数据流图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2EDC90F-0BC0-42E4-AB06-89F2B84A2C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561" y="0"/>
            <a:ext cx="9446631" cy="68580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5AFA7137-F0F9-4680-AAAE-A8C57FDFBC60}"/>
              </a:ext>
            </a:extLst>
          </p:cNvPr>
          <p:cNvSpPr/>
          <p:nvPr/>
        </p:nvSpPr>
        <p:spPr>
          <a:xfrm>
            <a:off x="0" y="0"/>
            <a:ext cx="27709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7896678-BC99-4985-B6E3-FDF461689D06}"/>
              </a:ext>
            </a:extLst>
          </p:cNvPr>
          <p:cNvSpPr/>
          <p:nvPr/>
        </p:nvSpPr>
        <p:spPr>
          <a:xfrm>
            <a:off x="11914910" y="0"/>
            <a:ext cx="27709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903290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17E042E-A2AA-4EE9-8A92-99D902B95FBF}"/>
              </a:ext>
            </a:extLst>
          </p:cNvPr>
          <p:cNvSpPr txBox="1"/>
          <p:nvPr/>
        </p:nvSpPr>
        <p:spPr>
          <a:xfrm>
            <a:off x="898768" y="67993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数据流图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5C62FE4-CC3D-451F-8235-72132AB128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3238" y="68289"/>
            <a:ext cx="7803556" cy="6721422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A32359F4-2814-44A0-8135-CA9C89A2EB61}"/>
              </a:ext>
            </a:extLst>
          </p:cNvPr>
          <p:cNvSpPr/>
          <p:nvPr/>
        </p:nvSpPr>
        <p:spPr>
          <a:xfrm>
            <a:off x="0" y="0"/>
            <a:ext cx="27709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73D7FDF-E7B8-47AF-A12D-F4565902ED96}"/>
              </a:ext>
            </a:extLst>
          </p:cNvPr>
          <p:cNvSpPr/>
          <p:nvPr/>
        </p:nvSpPr>
        <p:spPr>
          <a:xfrm>
            <a:off x="11914910" y="0"/>
            <a:ext cx="27709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5435505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17E042E-A2AA-4EE9-8A92-99D902B95FBF}"/>
              </a:ext>
            </a:extLst>
          </p:cNvPr>
          <p:cNvSpPr txBox="1"/>
          <p:nvPr/>
        </p:nvSpPr>
        <p:spPr>
          <a:xfrm>
            <a:off x="898768" y="67993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数据流图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2AB9771-0656-471A-A9B4-4AFDF039C8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438" y="338822"/>
            <a:ext cx="8702794" cy="6180356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FCB9EBB4-0960-493F-873C-9C79CF77EEA9}"/>
              </a:ext>
            </a:extLst>
          </p:cNvPr>
          <p:cNvSpPr/>
          <p:nvPr/>
        </p:nvSpPr>
        <p:spPr>
          <a:xfrm>
            <a:off x="0" y="0"/>
            <a:ext cx="27709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A6F8BA1-4A0B-4EEF-BE92-4ADFBE0BB4E8}"/>
              </a:ext>
            </a:extLst>
          </p:cNvPr>
          <p:cNvSpPr/>
          <p:nvPr/>
        </p:nvSpPr>
        <p:spPr>
          <a:xfrm>
            <a:off x="11914910" y="0"/>
            <a:ext cx="27709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2241650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17E042E-A2AA-4EE9-8A92-99D902B95FBF}"/>
              </a:ext>
            </a:extLst>
          </p:cNvPr>
          <p:cNvSpPr txBox="1"/>
          <p:nvPr/>
        </p:nvSpPr>
        <p:spPr>
          <a:xfrm>
            <a:off x="898768" y="67993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数据流图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46B22B4-C850-400F-A7E8-FF91293C14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205" y="679938"/>
            <a:ext cx="8916173" cy="541829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461B942D-6CF8-42F0-9EDF-95FC701F9E60}"/>
              </a:ext>
            </a:extLst>
          </p:cNvPr>
          <p:cNvSpPr/>
          <p:nvPr/>
        </p:nvSpPr>
        <p:spPr>
          <a:xfrm>
            <a:off x="0" y="0"/>
            <a:ext cx="27709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3AD7517-394B-42B2-B6E6-3CAC26612FE9}"/>
              </a:ext>
            </a:extLst>
          </p:cNvPr>
          <p:cNvSpPr/>
          <p:nvPr/>
        </p:nvSpPr>
        <p:spPr>
          <a:xfrm>
            <a:off x="11914910" y="0"/>
            <a:ext cx="27709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2508426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17E042E-A2AA-4EE9-8A92-99D902B95FBF}"/>
              </a:ext>
            </a:extLst>
          </p:cNvPr>
          <p:cNvSpPr txBox="1"/>
          <p:nvPr/>
        </p:nvSpPr>
        <p:spPr>
          <a:xfrm>
            <a:off x="898768" y="67993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数据流图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4DB575E-FEC1-495C-89A1-A29C971848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730" y="738907"/>
            <a:ext cx="8337002" cy="5380186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F4F7CF42-5BA8-426E-9A1E-1E2CCA42D174}"/>
              </a:ext>
            </a:extLst>
          </p:cNvPr>
          <p:cNvSpPr/>
          <p:nvPr/>
        </p:nvSpPr>
        <p:spPr>
          <a:xfrm>
            <a:off x="0" y="0"/>
            <a:ext cx="27709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8417ADA-94D1-40F3-B5ED-6BC9F4428B3B}"/>
              </a:ext>
            </a:extLst>
          </p:cNvPr>
          <p:cNvSpPr/>
          <p:nvPr/>
        </p:nvSpPr>
        <p:spPr>
          <a:xfrm>
            <a:off x="11914910" y="0"/>
            <a:ext cx="27709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3375520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2C34445-64E2-454E-AB17-C6AC3E84A376}"/>
              </a:ext>
            </a:extLst>
          </p:cNvPr>
          <p:cNvSpPr txBox="1"/>
          <p:nvPr/>
        </p:nvSpPr>
        <p:spPr>
          <a:xfrm>
            <a:off x="4850555" y="1865308"/>
            <a:ext cx="23877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gradFill>
                  <a:gsLst>
                    <a:gs pos="0">
                      <a:schemeClr val="accent2"/>
                    </a:gs>
                    <a:gs pos="100000">
                      <a:schemeClr val="accent1"/>
                    </a:gs>
                  </a:gsLst>
                  <a:path path="circle">
                    <a:fillToRect l="100000" t="10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Part two</a:t>
            </a:r>
            <a:endParaRPr lang="zh-CN" altLang="en-US" sz="4000" b="1" dirty="0">
              <a:gradFill>
                <a:gsLst>
                  <a:gs pos="0">
                    <a:schemeClr val="accent2"/>
                  </a:gs>
                  <a:gs pos="100000">
                    <a:schemeClr val="accent1"/>
                  </a:gs>
                </a:gsLst>
                <a:path path="circle">
                  <a:fillToRect l="100000" t="100000"/>
                </a:path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F242F06-9BBA-4B42-A26D-495F5E87F4AB}"/>
              </a:ext>
            </a:extLst>
          </p:cNvPr>
          <p:cNvSpPr/>
          <p:nvPr/>
        </p:nvSpPr>
        <p:spPr>
          <a:xfrm>
            <a:off x="2228480" y="2743201"/>
            <a:ext cx="7696939" cy="1802167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5400000" algn="t" rotWithShape="0">
              <a:schemeClr val="bg1">
                <a:lumMod val="75000"/>
                <a:alpha val="40000"/>
              </a:scheme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详细设计报告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A5B64BF-B6CC-4C11-BF52-4B732DBA3F51}"/>
              </a:ext>
            </a:extLst>
          </p:cNvPr>
          <p:cNvSpPr/>
          <p:nvPr/>
        </p:nvSpPr>
        <p:spPr>
          <a:xfrm>
            <a:off x="11914910" y="1"/>
            <a:ext cx="27709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A09DE4B-DEF2-4435-A24D-85F9EA0D6449}"/>
              </a:ext>
            </a:extLst>
          </p:cNvPr>
          <p:cNvSpPr/>
          <p:nvPr/>
        </p:nvSpPr>
        <p:spPr>
          <a:xfrm>
            <a:off x="0" y="0"/>
            <a:ext cx="277090" cy="6857999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>
                <a:gsLst>
                  <a:gs pos="0">
                    <a:schemeClr val="accent2"/>
                  </a:gs>
                  <a:gs pos="100000">
                    <a:schemeClr val="accent1"/>
                  </a:gs>
                </a:gsLst>
                <a:lin ang="16200000" scaled="1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611941866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9E207009-1C4D-40AC-BB5B-9AF96DB5C14E}"/>
              </a:ext>
            </a:extLst>
          </p:cNvPr>
          <p:cNvSpPr/>
          <p:nvPr/>
        </p:nvSpPr>
        <p:spPr>
          <a:xfrm>
            <a:off x="0" y="0"/>
            <a:ext cx="27709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11AEC8E-0BE3-491D-AB97-647F2840BBB8}"/>
              </a:ext>
            </a:extLst>
          </p:cNvPr>
          <p:cNvSpPr/>
          <p:nvPr/>
        </p:nvSpPr>
        <p:spPr>
          <a:xfrm>
            <a:off x="11914910" y="0"/>
            <a:ext cx="27709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BE04892-0546-4D9A-9E15-CFD360F48753}"/>
              </a:ext>
            </a:extLst>
          </p:cNvPr>
          <p:cNvSpPr txBox="1"/>
          <p:nvPr/>
        </p:nvSpPr>
        <p:spPr>
          <a:xfrm>
            <a:off x="5186362" y="3805793"/>
            <a:ext cx="18192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Interface design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FB8BC50-5787-456A-88F2-90BBA53A27AC}"/>
              </a:ext>
            </a:extLst>
          </p:cNvPr>
          <p:cNvSpPr txBox="1"/>
          <p:nvPr/>
        </p:nvSpPr>
        <p:spPr>
          <a:xfrm>
            <a:off x="3951825" y="2414955"/>
            <a:ext cx="428835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8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界面设计</a:t>
            </a:r>
          </a:p>
        </p:txBody>
      </p:sp>
    </p:spTree>
    <p:extLst>
      <p:ext uri="{BB962C8B-B14F-4D97-AF65-F5344CB8AC3E}">
        <p14:creationId xmlns:p14="http://schemas.microsoft.com/office/powerpoint/2010/main" val="53568976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152059F7-79F5-474D-83DA-FE293E859D79}"/>
              </a:ext>
            </a:extLst>
          </p:cNvPr>
          <p:cNvSpPr/>
          <p:nvPr/>
        </p:nvSpPr>
        <p:spPr>
          <a:xfrm>
            <a:off x="11914910" y="1"/>
            <a:ext cx="277090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2C34445-64E2-454E-AB17-C6AC3E84A376}"/>
              </a:ext>
            </a:extLst>
          </p:cNvPr>
          <p:cNvSpPr txBox="1"/>
          <p:nvPr/>
        </p:nvSpPr>
        <p:spPr>
          <a:xfrm>
            <a:off x="4850555" y="1865308"/>
            <a:ext cx="24527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gradFill>
                  <a:gsLst>
                    <a:gs pos="0">
                      <a:schemeClr val="accent2"/>
                    </a:gs>
                    <a:gs pos="100000">
                      <a:schemeClr val="accent1"/>
                    </a:gs>
                  </a:gsLst>
                  <a:path path="circle">
                    <a:fillToRect l="100000" t="10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Part One</a:t>
            </a:r>
            <a:endParaRPr lang="zh-CN" altLang="en-US" sz="4000" b="1" dirty="0">
              <a:gradFill>
                <a:gsLst>
                  <a:gs pos="0">
                    <a:schemeClr val="accent2"/>
                  </a:gs>
                  <a:gs pos="100000">
                    <a:schemeClr val="accent1"/>
                  </a:gs>
                </a:gsLst>
                <a:path path="circle">
                  <a:fillToRect l="100000" t="100000"/>
                </a:path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F242F06-9BBA-4B42-A26D-495F5E87F4AB}"/>
              </a:ext>
            </a:extLst>
          </p:cNvPr>
          <p:cNvSpPr/>
          <p:nvPr/>
        </p:nvSpPr>
        <p:spPr>
          <a:xfrm>
            <a:off x="2228480" y="2743201"/>
            <a:ext cx="7696939" cy="1802167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schemeClr val="bg1">
                <a:lumMod val="75000"/>
                <a:alpha val="40000"/>
              </a:scheme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总体设计报告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D64EB27-4284-4B67-963C-C81CFC85774B}"/>
              </a:ext>
            </a:extLst>
          </p:cNvPr>
          <p:cNvSpPr/>
          <p:nvPr/>
        </p:nvSpPr>
        <p:spPr>
          <a:xfrm>
            <a:off x="-10394" y="0"/>
            <a:ext cx="27709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4721070-6589-48D2-ADB5-3A7E78628BAC}"/>
              </a:ext>
            </a:extLst>
          </p:cNvPr>
          <p:cNvSpPr/>
          <p:nvPr/>
        </p:nvSpPr>
        <p:spPr>
          <a:xfrm rot="5400000">
            <a:off x="5952258" y="-5685562"/>
            <a:ext cx="277090" cy="11648214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202647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F5F5F5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F54909F6-5215-4A21-88CA-BAC99A977FB1}"/>
              </a:ext>
            </a:extLst>
          </p:cNvPr>
          <p:cNvSpPr/>
          <p:nvPr/>
        </p:nvSpPr>
        <p:spPr>
          <a:xfrm>
            <a:off x="588887" y="939226"/>
            <a:ext cx="11014226" cy="5478871"/>
          </a:xfrm>
          <a:prstGeom prst="roundRect">
            <a:avLst>
              <a:gd name="adj" fmla="val 0"/>
            </a:avLst>
          </a:prstGeom>
          <a:noFill/>
          <a:ln w="127000">
            <a:gradFill flip="none" rotWithShape="1">
              <a:gsLst>
                <a:gs pos="0">
                  <a:schemeClr val="accent2"/>
                </a:gs>
                <a:gs pos="100000">
                  <a:schemeClr val="accent1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2598A12-F289-4EBB-B0E3-796046E12AA6}"/>
              </a:ext>
            </a:extLst>
          </p:cNvPr>
          <p:cNvSpPr txBox="1"/>
          <p:nvPr/>
        </p:nvSpPr>
        <p:spPr>
          <a:xfrm>
            <a:off x="1078749" y="289122"/>
            <a:ext cx="3262432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6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界面设计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EBEDF65-546A-4FE4-A7DC-9F311230CD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949" y="577704"/>
            <a:ext cx="2832246" cy="568354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7640674-C880-44A9-A43C-C21431E9DA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368" y="577704"/>
            <a:ext cx="2832246" cy="5689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071157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F5F5F5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F54909F6-5215-4A21-88CA-BAC99A977FB1}"/>
              </a:ext>
            </a:extLst>
          </p:cNvPr>
          <p:cNvSpPr/>
          <p:nvPr/>
        </p:nvSpPr>
        <p:spPr>
          <a:xfrm>
            <a:off x="588887" y="939226"/>
            <a:ext cx="11014226" cy="5478871"/>
          </a:xfrm>
          <a:prstGeom prst="roundRect">
            <a:avLst>
              <a:gd name="adj" fmla="val 0"/>
            </a:avLst>
          </a:prstGeom>
          <a:noFill/>
          <a:ln w="127000">
            <a:gradFill flip="none" rotWithShape="1">
              <a:gsLst>
                <a:gs pos="0">
                  <a:schemeClr val="accent2"/>
                </a:gs>
                <a:gs pos="100000">
                  <a:schemeClr val="accent1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2598A12-F289-4EBB-B0E3-796046E12AA6}"/>
              </a:ext>
            </a:extLst>
          </p:cNvPr>
          <p:cNvSpPr txBox="1"/>
          <p:nvPr/>
        </p:nvSpPr>
        <p:spPr>
          <a:xfrm>
            <a:off x="1078749" y="289122"/>
            <a:ext cx="3262432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6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界面设计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5BBF4E9-3CC1-431D-9D74-627F84934F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2578" y="584054"/>
            <a:ext cx="2806844" cy="5689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686940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F5F5F5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F54909F6-5215-4A21-88CA-BAC99A977FB1}"/>
              </a:ext>
            </a:extLst>
          </p:cNvPr>
          <p:cNvSpPr/>
          <p:nvPr/>
        </p:nvSpPr>
        <p:spPr>
          <a:xfrm>
            <a:off x="588887" y="939226"/>
            <a:ext cx="11014226" cy="5478871"/>
          </a:xfrm>
          <a:prstGeom prst="roundRect">
            <a:avLst>
              <a:gd name="adj" fmla="val 0"/>
            </a:avLst>
          </a:prstGeom>
          <a:noFill/>
          <a:ln w="127000">
            <a:gradFill flip="none" rotWithShape="1">
              <a:gsLst>
                <a:gs pos="0">
                  <a:schemeClr val="accent2"/>
                </a:gs>
                <a:gs pos="100000">
                  <a:schemeClr val="accent1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2598A12-F289-4EBB-B0E3-796046E12AA6}"/>
              </a:ext>
            </a:extLst>
          </p:cNvPr>
          <p:cNvSpPr txBox="1"/>
          <p:nvPr/>
        </p:nvSpPr>
        <p:spPr>
          <a:xfrm>
            <a:off x="1078749" y="289122"/>
            <a:ext cx="3262432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6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界面设计</a:t>
            </a:r>
          </a:p>
        </p:txBody>
      </p:sp>
    </p:spTree>
    <p:extLst>
      <p:ext uri="{BB962C8B-B14F-4D97-AF65-F5344CB8AC3E}">
        <p14:creationId xmlns:p14="http://schemas.microsoft.com/office/powerpoint/2010/main" val="1899300333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F5F5F5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F54909F6-5215-4A21-88CA-BAC99A977FB1}"/>
              </a:ext>
            </a:extLst>
          </p:cNvPr>
          <p:cNvSpPr/>
          <p:nvPr/>
        </p:nvSpPr>
        <p:spPr>
          <a:xfrm>
            <a:off x="588887" y="939226"/>
            <a:ext cx="11014226" cy="5478871"/>
          </a:xfrm>
          <a:prstGeom prst="roundRect">
            <a:avLst>
              <a:gd name="adj" fmla="val 0"/>
            </a:avLst>
          </a:prstGeom>
          <a:noFill/>
          <a:ln w="127000">
            <a:gradFill flip="none" rotWithShape="1">
              <a:gsLst>
                <a:gs pos="0">
                  <a:schemeClr val="accent2"/>
                </a:gs>
                <a:gs pos="100000">
                  <a:schemeClr val="accent1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2598A12-F289-4EBB-B0E3-796046E12AA6}"/>
              </a:ext>
            </a:extLst>
          </p:cNvPr>
          <p:cNvSpPr txBox="1"/>
          <p:nvPr/>
        </p:nvSpPr>
        <p:spPr>
          <a:xfrm>
            <a:off x="1078749" y="289122"/>
            <a:ext cx="3262432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界面设计</a:t>
            </a:r>
          </a:p>
        </p:txBody>
      </p:sp>
    </p:spTree>
    <p:extLst>
      <p:ext uri="{BB962C8B-B14F-4D97-AF65-F5344CB8AC3E}">
        <p14:creationId xmlns:p14="http://schemas.microsoft.com/office/powerpoint/2010/main" val="944097686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F5F5F5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F54909F6-5215-4A21-88CA-BAC99A977FB1}"/>
              </a:ext>
            </a:extLst>
          </p:cNvPr>
          <p:cNvSpPr/>
          <p:nvPr/>
        </p:nvSpPr>
        <p:spPr>
          <a:xfrm>
            <a:off x="588887" y="939226"/>
            <a:ext cx="11014226" cy="5478871"/>
          </a:xfrm>
          <a:prstGeom prst="roundRect">
            <a:avLst>
              <a:gd name="adj" fmla="val 0"/>
            </a:avLst>
          </a:prstGeom>
          <a:noFill/>
          <a:ln w="127000">
            <a:gradFill flip="none" rotWithShape="1">
              <a:gsLst>
                <a:gs pos="0">
                  <a:schemeClr val="accent2"/>
                </a:gs>
                <a:gs pos="100000">
                  <a:schemeClr val="accent1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2598A12-F289-4EBB-B0E3-796046E12AA6}"/>
              </a:ext>
            </a:extLst>
          </p:cNvPr>
          <p:cNvSpPr txBox="1"/>
          <p:nvPr/>
        </p:nvSpPr>
        <p:spPr>
          <a:xfrm>
            <a:off x="1078749" y="289122"/>
            <a:ext cx="3262432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界面设计</a:t>
            </a:r>
          </a:p>
        </p:txBody>
      </p:sp>
    </p:spTree>
    <p:extLst>
      <p:ext uri="{BB962C8B-B14F-4D97-AF65-F5344CB8AC3E}">
        <p14:creationId xmlns:p14="http://schemas.microsoft.com/office/powerpoint/2010/main" val="657375392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9E207009-1C4D-40AC-BB5B-9AF96DB5C14E}"/>
              </a:ext>
            </a:extLst>
          </p:cNvPr>
          <p:cNvSpPr/>
          <p:nvPr/>
        </p:nvSpPr>
        <p:spPr>
          <a:xfrm>
            <a:off x="0" y="0"/>
            <a:ext cx="27709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11AEC8E-0BE3-491D-AB97-647F2840BBB8}"/>
              </a:ext>
            </a:extLst>
          </p:cNvPr>
          <p:cNvSpPr/>
          <p:nvPr/>
        </p:nvSpPr>
        <p:spPr>
          <a:xfrm>
            <a:off x="11914910" y="0"/>
            <a:ext cx="27709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BE04892-0546-4D9A-9E15-CFD360F48753}"/>
              </a:ext>
            </a:extLst>
          </p:cNvPr>
          <p:cNvSpPr txBox="1"/>
          <p:nvPr/>
        </p:nvSpPr>
        <p:spPr>
          <a:xfrm>
            <a:off x="5117306" y="3805793"/>
            <a:ext cx="19573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Database Design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FB8BC50-5787-456A-88F2-90BBA53A27AC}"/>
              </a:ext>
            </a:extLst>
          </p:cNvPr>
          <p:cNvSpPr txBox="1"/>
          <p:nvPr/>
        </p:nvSpPr>
        <p:spPr>
          <a:xfrm>
            <a:off x="3438866" y="2414955"/>
            <a:ext cx="531427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8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数据库设计</a:t>
            </a:r>
          </a:p>
        </p:txBody>
      </p:sp>
    </p:spTree>
    <p:extLst>
      <p:ext uri="{BB962C8B-B14F-4D97-AF65-F5344CB8AC3E}">
        <p14:creationId xmlns:p14="http://schemas.microsoft.com/office/powerpoint/2010/main" val="2988866116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9D65810-79AE-4B85-A385-BCC53FAAEE2C}"/>
              </a:ext>
            </a:extLst>
          </p:cNvPr>
          <p:cNvSpPr/>
          <p:nvPr/>
        </p:nvSpPr>
        <p:spPr>
          <a:xfrm>
            <a:off x="0" y="0"/>
            <a:ext cx="27709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0F66B72-B33F-45E9-9F97-046B2FF65798}"/>
              </a:ext>
            </a:extLst>
          </p:cNvPr>
          <p:cNvSpPr/>
          <p:nvPr/>
        </p:nvSpPr>
        <p:spPr>
          <a:xfrm>
            <a:off x="11914910" y="0"/>
            <a:ext cx="27709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A25EA73-8027-4C75-A575-4055BC6B41F0}"/>
              </a:ext>
            </a:extLst>
          </p:cNvPr>
          <p:cNvSpPr txBox="1"/>
          <p:nvPr/>
        </p:nvSpPr>
        <p:spPr>
          <a:xfrm>
            <a:off x="4825046" y="997053"/>
            <a:ext cx="2541905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6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表结构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442B9E2-1757-427B-BDB3-163CE12D7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7878" y="2422384"/>
            <a:ext cx="5696243" cy="3105310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0FA110A5-EF04-4334-BB51-EBCA895D788C}"/>
              </a:ext>
            </a:extLst>
          </p:cNvPr>
          <p:cNvSpPr/>
          <p:nvPr/>
        </p:nvSpPr>
        <p:spPr>
          <a:xfrm>
            <a:off x="1224792" y="2495725"/>
            <a:ext cx="1820411" cy="3691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用户信息表结构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B20F474-142B-44BD-BE7C-3E5E4F863CFD}"/>
              </a:ext>
            </a:extLst>
          </p:cNvPr>
          <p:cNvSpPr/>
          <p:nvPr/>
        </p:nvSpPr>
        <p:spPr>
          <a:xfrm>
            <a:off x="1686186" y="4065864"/>
            <a:ext cx="1359017" cy="3691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商店表结构</a:t>
            </a:r>
          </a:p>
        </p:txBody>
      </p:sp>
    </p:spTree>
    <p:extLst>
      <p:ext uri="{BB962C8B-B14F-4D97-AF65-F5344CB8AC3E}">
        <p14:creationId xmlns:p14="http://schemas.microsoft.com/office/powerpoint/2010/main" val="544265944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9D65810-79AE-4B85-A385-BCC53FAAEE2C}"/>
              </a:ext>
            </a:extLst>
          </p:cNvPr>
          <p:cNvSpPr/>
          <p:nvPr/>
        </p:nvSpPr>
        <p:spPr>
          <a:xfrm>
            <a:off x="0" y="0"/>
            <a:ext cx="27709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0F66B72-B33F-45E9-9F97-046B2FF65798}"/>
              </a:ext>
            </a:extLst>
          </p:cNvPr>
          <p:cNvSpPr/>
          <p:nvPr/>
        </p:nvSpPr>
        <p:spPr>
          <a:xfrm>
            <a:off x="11914910" y="0"/>
            <a:ext cx="27709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275D161-FDFA-4150-80F2-CE259402C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4229" y="771388"/>
            <a:ext cx="5683542" cy="5315223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73D2F3BD-B158-4ACB-8B1C-44E4650901AE}"/>
              </a:ext>
            </a:extLst>
          </p:cNvPr>
          <p:cNvSpPr/>
          <p:nvPr/>
        </p:nvSpPr>
        <p:spPr>
          <a:xfrm>
            <a:off x="1720850" y="819325"/>
            <a:ext cx="1375153" cy="3691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蒸笼表结构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441D876-AEAE-45D3-825F-DDF52347A61F}"/>
              </a:ext>
            </a:extLst>
          </p:cNvPr>
          <p:cNvSpPr/>
          <p:nvPr/>
        </p:nvSpPr>
        <p:spPr>
          <a:xfrm>
            <a:off x="1720849" y="3194225"/>
            <a:ext cx="1375153" cy="3691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成就表结构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598498C-D18E-4091-BA31-C47D91093B61}"/>
              </a:ext>
            </a:extLst>
          </p:cNvPr>
          <p:cNvSpPr/>
          <p:nvPr/>
        </p:nvSpPr>
        <p:spPr>
          <a:xfrm>
            <a:off x="1508761" y="4815380"/>
            <a:ext cx="1587241" cy="3691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时间线表结构</a:t>
            </a:r>
          </a:p>
        </p:txBody>
      </p:sp>
    </p:spTree>
    <p:extLst>
      <p:ext uri="{BB962C8B-B14F-4D97-AF65-F5344CB8AC3E}">
        <p14:creationId xmlns:p14="http://schemas.microsoft.com/office/powerpoint/2010/main" val="187298544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9D65810-79AE-4B85-A385-BCC53FAAEE2C}"/>
              </a:ext>
            </a:extLst>
          </p:cNvPr>
          <p:cNvSpPr/>
          <p:nvPr/>
        </p:nvSpPr>
        <p:spPr>
          <a:xfrm>
            <a:off x="0" y="0"/>
            <a:ext cx="27709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0F66B72-B33F-45E9-9F97-046B2FF65798}"/>
              </a:ext>
            </a:extLst>
          </p:cNvPr>
          <p:cNvSpPr/>
          <p:nvPr/>
        </p:nvSpPr>
        <p:spPr>
          <a:xfrm>
            <a:off x="11914910" y="0"/>
            <a:ext cx="27709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C262060-B6EB-4911-B2F9-0892D899B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5652" y="691173"/>
            <a:ext cx="5740695" cy="4311872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7641999B-F493-4FFC-A45D-6EC76568734F}"/>
              </a:ext>
            </a:extLst>
          </p:cNvPr>
          <p:cNvSpPr/>
          <p:nvPr/>
        </p:nvSpPr>
        <p:spPr>
          <a:xfrm>
            <a:off x="1720850" y="771700"/>
            <a:ext cx="1375153" cy="3691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预设表结构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AF25CF8-221C-4FA2-B93A-2E7CB48F0577}"/>
              </a:ext>
            </a:extLst>
          </p:cNvPr>
          <p:cNvSpPr/>
          <p:nvPr/>
        </p:nvSpPr>
        <p:spPr>
          <a:xfrm>
            <a:off x="942975" y="2143300"/>
            <a:ext cx="2153027" cy="3691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管理员信息表结构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C829DDC-A4A9-4C4A-900D-F83A3B005BC5}"/>
              </a:ext>
            </a:extLst>
          </p:cNvPr>
          <p:cNvSpPr/>
          <p:nvPr/>
        </p:nvSpPr>
        <p:spPr>
          <a:xfrm>
            <a:off x="1285876" y="3330342"/>
            <a:ext cx="1810126" cy="3691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同桌信息表结构</a:t>
            </a:r>
          </a:p>
        </p:txBody>
      </p:sp>
    </p:spTree>
    <p:extLst>
      <p:ext uri="{BB962C8B-B14F-4D97-AF65-F5344CB8AC3E}">
        <p14:creationId xmlns:p14="http://schemas.microsoft.com/office/powerpoint/2010/main" val="1906443920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472F6E9-D816-4A5B-B072-1D3021BDC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207" y="1633099"/>
            <a:ext cx="8209584" cy="5224901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9FE5FB5D-B5FE-4FF6-BDD7-EEE8B15A4E38}"/>
              </a:ext>
            </a:extLst>
          </p:cNvPr>
          <p:cNvSpPr/>
          <p:nvPr/>
        </p:nvSpPr>
        <p:spPr>
          <a:xfrm>
            <a:off x="0" y="0"/>
            <a:ext cx="27709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E26F97B-42A4-4E3E-826F-E7A37E159599}"/>
              </a:ext>
            </a:extLst>
          </p:cNvPr>
          <p:cNvSpPr/>
          <p:nvPr/>
        </p:nvSpPr>
        <p:spPr>
          <a:xfrm>
            <a:off x="11914910" y="0"/>
            <a:ext cx="27709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A160D63-CF22-4378-977F-6D8621A5B897}"/>
              </a:ext>
            </a:extLst>
          </p:cNvPr>
          <p:cNvSpPr txBox="1"/>
          <p:nvPr/>
        </p:nvSpPr>
        <p:spPr>
          <a:xfrm>
            <a:off x="4422298" y="368403"/>
            <a:ext cx="3347403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6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物理结构</a:t>
            </a:r>
          </a:p>
        </p:txBody>
      </p:sp>
    </p:spTree>
    <p:extLst>
      <p:ext uri="{BB962C8B-B14F-4D97-AF65-F5344CB8AC3E}">
        <p14:creationId xmlns:p14="http://schemas.microsoft.com/office/powerpoint/2010/main" val="317489512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9E207009-1C4D-40AC-BB5B-9AF96DB5C14E}"/>
              </a:ext>
            </a:extLst>
          </p:cNvPr>
          <p:cNvSpPr/>
          <p:nvPr/>
        </p:nvSpPr>
        <p:spPr>
          <a:xfrm>
            <a:off x="0" y="0"/>
            <a:ext cx="27709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11AEC8E-0BE3-491D-AB97-647F2840BBB8}"/>
              </a:ext>
            </a:extLst>
          </p:cNvPr>
          <p:cNvSpPr/>
          <p:nvPr/>
        </p:nvSpPr>
        <p:spPr>
          <a:xfrm>
            <a:off x="11914910" y="0"/>
            <a:ext cx="27709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BE04892-0546-4D9A-9E15-CFD360F48753}"/>
              </a:ext>
            </a:extLst>
          </p:cNvPr>
          <p:cNvSpPr txBox="1"/>
          <p:nvPr/>
        </p:nvSpPr>
        <p:spPr>
          <a:xfrm>
            <a:off x="4810125" y="3793093"/>
            <a:ext cx="25717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Alternative approaches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FB8BC50-5787-456A-88F2-90BBA53A27AC}"/>
              </a:ext>
            </a:extLst>
          </p:cNvPr>
          <p:cNvSpPr txBox="1"/>
          <p:nvPr/>
        </p:nvSpPr>
        <p:spPr>
          <a:xfrm>
            <a:off x="3951823" y="2414955"/>
            <a:ext cx="428835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8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可选方案</a:t>
            </a:r>
          </a:p>
        </p:txBody>
      </p:sp>
    </p:spTree>
    <p:extLst>
      <p:ext uri="{BB962C8B-B14F-4D97-AF65-F5344CB8AC3E}">
        <p14:creationId xmlns:p14="http://schemas.microsoft.com/office/powerpoint/2010/main" val="3190799954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9D65810-79AE-4B85-A385-BCC53FAAEE2C}"/>
              </a:ext>
            </a:extLst>
          </p:cNvPr>
          <p:cNvSpPr/>
          <p:nvPr/>
        </p:nvSpPr>
        <p:spPr>
          <a:xfrm>
            <a:off x="0" y="0"/>
            <a:ext cx="27709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0F66B72-B33F-45E9-9F97-046B2FF65798}"/>
              </a:ext>
            </a:extLst>
          </p:cNvPr>
          <p:cNvSpPr/>
          <p:nvPr/>
        </p:nvSpPr>
        <p:spPr>
          <a:xfrm>
            <a:off x="11914910" y="0"/>
            <a:ext cx="27709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8754527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9D65810-79AE-4B85-A385-BCC53FAAEE2C}"/>
              </a:ext>
            </a:extLst>
          </p:cNvPr>
          <p:cNvSpPr/>
          <p:nvPr/>
        </p:nvSpPr>
        <p:spPr>
          <a:xfrm>
            <a:off x="0" y="0"/>
            <a:ext cx="27709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0F66B72-B33F-45E9-9F97-046B2FF65798}"/>
              </a:ext>
            </a:extLst>
          </p:cNvPr>
          <p:cNvSpPr/>
          <p:nvPr/>
        </p:nvSpPr>
        <p:spPr>
          <a:xfrm>
            <a:off x="11914910" y="0"/>
            <a:ext cx="27709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8108726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9E207009-1C4D-40AC-BB5B-9AF96DB5C14E}"/>
              </a:ext>
            </a:extLst>
          </p:cNvPr>
          <p:cNvSpPr/>
          <p:nvPr/>
        </p:nvSpPr>
        <p:spPr>
          <a:xfrm>
            <a:off x="0" y="0"/>
            <a:ext cx="27709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11AEC8E-0BE3-491D-AB97-647F2840BBB8}"/>
              </a:ext>
            </a:extLst>
          </p:cNvPr>
          <p:cNvSpPr/>
          <p:nvPr/>
        </p:nvSpPr>
        <p:spPr>
          <a:xfrm>
            <a:off x="11914910" y="0"/>
            <a:ext cx="27709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BE04892-0546-4D9A-9E15-CFD360F48753}"/>
              </a:ext>
            </a:extLst>
          </p:cNvPr>
          <p:cNvSpPr txBox="1"/>
          <p:nvPr/>
        </p:nvSpPr>
        <p:spPr>
          <a:xfrm>
            <a:off x="4918544" y="3805793"/>
            <a:ext cx="2354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Key algorithm design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FB8BC50-5787-456A-88F2-90BBA53A27AC}"/>
              </a:ext>
            </a:extLst>
          </p:cNvPr>
          <p:cNvSpPr txBox="1"/>
          <p:nvPr/>
        </p:nvSpPr>
        <p:spPr>
          <a:xfrm>
            <a:off x="2925908" y="2414955"/>
            <a:ext cx="63401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8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关键算法设计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FFE9393-D2D3-4499-926C-974F855D1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5899" y="3805793"/>
            <a:ext cx="2070206" cy="2133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480461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9D65810-79AE-4B85-A385-BCC53FAAEE2C}"/>
              </a:ext>
            </a:extLst>
          </p:cNvPr>
          <p:cNvSpPr/>
          <p:nvPr/>
        </p:nvSpPr>
        <p:spPr>
          <a:xfrm>
            <a:off x="0" y="0"/>
            <a:ext cx="27709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0F66B72-B33F-45E9-9F97-046B2FF65798}"/>
              </a:ext>
            </a:extLst>
          </p:cNvPr>
          <p:cNvSpPr/>
          <p:nvPr/>
        </p:nvSpPr>
        <p:spPr>
          <a:xfrm>
            <a:off x="11914910" y="0"/>
            <a:ext cx="27709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2329219"/>
      </p:ext>
    </p:extLst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9D65810-79AE-4B85-A385-BCC53FAAEE2C}"/>
              </a:ext>
            </a:extLst>
          </p:cNvPr>
          <p:cNvSpPr/>
          <p:nvPr/>
        </p:nvSpPr>
        <p:spPr>
          <a:xfrm>
            <a:off x="0" y="0"/>
            <a:ext cx="27709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0F66B72-B33F-45E9-9F97-046B2FF65798}"/>
              </a:ext>
            </a:extLst>
          </p:cNvPr>
          <p:cNvSpPr/>
          <p:nvPr/>
        </p:nvSpPr>
        <p:spPr>
          <a:xfrm>
            <a:off x="11914910" y="0"/>
            <a:ext cx="27709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5916450"/>
      </p:ext>
    </p:extLst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9D65810-79AE-4B85-A385-BCC53FAAEE2C}"/>
              </a:ext>
            </a:extLst>
          </p:cNvPr>
          <p:cNvSpPr/>
          <p:nvPr/>
        </p:nvSpPr>
        <p:spPr>
          <a:xfrm>
            <a:off x="0" y="0"/>
            <a:ext cx="27709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6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0F66B72-B33F-45E9-9F97-046B2FF65798}"/>
              </a:ext>
            </a:extLst>
          </p:cNvPr>
          <p:cNvSpPr/>
          <p:nvPr/>
        </p:nvSpPr>
        <p:spPr>
          <a:xfrm>
            <a:off x="11914910" y="0"/>
            <a:ext cx="27709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6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9D470C0-1DF3-468F-8A8E-4CE13AD96373}"/>
              </a:ext>
            </a:extLst>
          </p:cNvPr>
          <p:cNvSpPr txBox="1"/>
          <p:nvPr/>
        </p:nvSpPr>
        <p:spPr>
          <a:xfrm>
            <a:off x="4662466" y="1856072"/>
            <a:ext cx="28670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Three</a:t>
            </a:r>
            <a:endParaRPr lang="zh-CN" altLang="en-US" sz="4000" b="1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E8ADA4B-6086-4847-BCA3-AE01DB414438}"/>
              </a:ext>
            </a:extLst>
          </p:cNvPr>
          <p:cNvSpPr/>
          <p:nvPr/>
        </p:nvSpPr>
        <p:spPr>
          <a:xfrm>
            <a:off x="2228480" y="2743201"/>
            <a:ext cx="7696939" cy="1802167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5400000" algn="t" rotWithShape="0">
              <a:schemeClr val="bg1">
                <a:lumMod val="75000"/>
                <a:alpha val="40000"/>
              </a:scheme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文档部分</a:t>
            </a:r>
          </a:p>
        </p:txBody>
      </p:sp>
    </p:spTree>
    <p:extLst>
      <p:ext uri="{BB962C8B-B14F-4D97-AF65-F5344CB8AC3E}">
        <p14:creationId xmlns:p14="http://schemas.microsoft.com/office/powerpoint/2010/main" val="2489533708"/>
      </p:ext>
    </p:extLst>
  </p:cSld>
  <p:clrMapOvr>
    <a:masterClrMapping/>
  </p:clrMapOvr>
  <p:transition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AEDCB5E-291E-4906-A121-C33D9DF1D222}"/>
              </a:ext>
            </a:extLst>
          </p:cNvPr>
          <p:cNvSpPr/>
          <p:nvPr/>
        </p:nvSpPr>
        <p:spPr>
          <a:xfrm>
            <a:off x="0" y="0"/>
            <a:ext cx="27709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34AC021-7924-48F3-9511-698EFA282EDB}"/>
              </a:ext>
            </a:extLst>
          </p:cNvPr>
          <p:cNvSpPr/>
          <p:nvPr/>
        </p:nvSpPr>
        <p:spPr>
          <a:xfrm>
            <a:off x="11914910" y="0"/>
            <a:ext cx="27709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AC23839-A05D-4B13-A691-38CDB2DE3728}"/>
              </a:ext>
            </a:extLst>
          </p:cNvPr>
          <p:cNvSpPr txBox="1"/>
          <p:nvPr/>
        </p:nvSpPr>
        <p:spPr>
          <a:xfrm>
            <a:off x="1080000" y="720000"/>
            <a:ext cx="3261679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6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总体设计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0E79C0F-5779-447F-BF1C-F652EAAFE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000" y="2160000"/>
            <a:ext cx="2609984" cy="3740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79860"/>
      </p:ext>
    </p:extLst>
  </p:cSld>
  <p:clrMapOvr>
    <a:masterClrMapping/>
  </p:clrMapOvr>
  <p:transition spd="slow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AEDCB5E-291E-4906-A121-C33D9DF1D222}"/>
              </a:ext>
            </a:extLst>
          </p:cNvPr>
          <p:cNvSpPr/>
          <p:nvPr/>
        </p:nvSpPr>
        <p:spPr>
          <a:xfrm>
            <a:off x="0" y="0"/>
            <a:ext cx="27709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34AC021-7924-48F3-9511-698EFA282EDB}"/>
              </a:ext>
            </a:extLst>
          </p:cNvPr>
          <p:cNvSpPr/>
          <p:nvPr/>
        </p:nvSpPr>
        <p:spPr>
          <a:xfrm>
            <a:off x="11914910" y="0"/>
            <a:ext cx="27709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AC23839-A05D-4B13-A691-38CDB2DE3728}"/>
              </a:ext>
            </a:extLst>
          </p:cNvPr>
          <p:cNvSpPr txBox="1"/>
          <p:nvPr/>
        </p:nvSpPr>
        <p:spPr>
          <a:xfrm>
            <a:off x="1080000" y="720000"/>
            <a:ext cx="3261679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6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详细设计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26C9B88-9E02-4631-8776-87FE05142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000" y="2160000"/>
            <a:ext cx="2609984" cy="3740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762562"/>
      </p:ext>
    </p:extLst>
  </p:cSld>
  <p:clrMapOvr>
    <a:masterClrMapping/>
  </p:clrMapOvr>
  <p:transition spd="slow"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AEDCB5E-291E-4906-A121-C33D9DF1D222}"/>
              </a:ext>
            </a:extLst>
          </p:cNvPr>
          <p:cNvSpPr/>
          <p:nvPr/>
        </p:nvSpPr>
        <p:spPr>
          <a:xfrm>
            <a:off x="0" y="0"/>
            <a:ext cx="27709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34AC021-7924-48F3-9511-698EFA282EDB}"/>
              </a:ext>
            </a:extLst>
          </p:cNvPr>
          <p:cNvSpPr/>
          <p:nvPr/>
        </p:nvSpPr>
        <p:spPr>
          <a:xfrm>
            <a:off x="11914910" y="0"/>
            <a:ext cx="27709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AC23839-A05D-4B13-A691-38CDB2DE3728}"/>
              </a:ext>
            </a:extLst>
          </p:cNvPr>
          <p:cNvSpPr txBox="1"/>
          <p:nvPr/>
        </p:nvSpPr>
        <p:spPr>
          <a:xfrm>
            <a:off x="1080000" y="720000"/>
            <a:ext cx="4120650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6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数据库设计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0FB97EA-75E3-466E-A48A-58E32BA72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000" y="2160000"/>
            <a:ext cx="2609984" cy="3740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400047"/>
      </p:ext>
    </p:extLst>
  </p:cSld>
  <p:clrMapOvr>
    <a:masterClrMapping/>
  </p:clrMapOvr>
  <p:transition spd="slow"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AEDCB5E-291E-4906-A121-C33D9DF1D222}"/>
              </a:ext>
            </a:extLst>
          </p:cNvPr>
          <p:cNvSpPr/>
          <p:nvPr/>
        </p:nvSpPr>
        <p:spPr>
          <a:xfrm>
            <a:off x="0" y="0"/>
            <a:ext cx="27709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34AC021-7924-48F3-9511-698EFA282EDB}"/>
              </a:ext>
            </a:extLst>
          </p:cNvPr>
          <p:cNvSpPr/>
          <p:nvPr/>
        </p:nvSpPr>
        <p:spPr>
          <a:xfrm>
            <a:off x="11914910" y="0"/>
            <a:ext cx="27709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B690621-827F-442C-A232-8CB9FB071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000" y="2160000"/>
            <a:ext cx="2387723" cy="372129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AC23839-A05D-4B13-A691-38CDB2DE3728}"/>
              </a:ext>
            </a:extLst>
          </p:cNvPr>
          <p:cNvSpPr txBox="1"/>
          <p:nvPr/>
        </p:nvSpPr>
        <p:spPr>
          <a:xfrm>
            <a:off x="1080000" y="720000"/>
            <a:ext cx="3261679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6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用户手册</a:t>
            </a:r>
          </a:p>
        </p:txBody>
      </p:sp>
    </p:spTree>
    <p:extLst>
      <p:ext uri="{BB962C8B-B14F-4D97-AF65-F5344CB8AC3E}">
        <p14:creationId xmlns:p14="http://schemas.microsoft.com/office/powerpoint/2010/main" val="165795165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F54909F6-5215-4A21-88CA-BAC99A977FB1}"/>
              </a:ext>
            </a:extLst>
          </p:cNvPr>
          <p:cNvSpPr/>
          <p:nvPr/>
        </p:nvSpPr>
        <p:spPr>
          <a:xfrm>
            <a:off x="588887" y="939226"/>
            <a:ext cx="11014226" cy="5478871"/>
          </a:xfrm>
          <a:prstGeom prst="roundRect">
            <a:avLst>
              <a:gd name="adj" fmla="val 0"/>
            </a:avLst>
          </a:prstGeom>
          <a:noFill/>
          <a:ln w="127000">
            <a:gradFill flip="none" rotWithShape="1">
              <a:gsLst>
                <a:gs pos="0">
                  <a:schemeClr val="accent2"/>
                </a:gs>
                <a:gs pos="100000">
                  <a:schemeClr val="accent1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0A664F7-E2A4-4CF5-B210-4EB0909C7EBA}"/>
              </a:ext>
            </a:extLst>
          </p:cNvPr>
          <p:cNvSpPr txBox="1"/>
          <p:nvPr/>
        </p:nvSpPr>
        <p:spPr>
          <a:xfrm>
            <a:off x="1078749" y="1927054"/>
            <a:ext cx="548675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en-US" altLang="zh-CN" sz="2400" dirty="0"/>
              <a:t>Flutter</a:t>
            </a:r>
            <a:r>
              <a:rPr lang="zh-CN" altLang="en-US" sz="2400" dirty="0"/>
              <a:t>使用的</a:t>
            </a:r>
            <a:r>
              <a:rPr lang="en-US" altLang="zh-CN" sz="2400" dirty="0"/>
              <a:t>Dart</a:t>
            </a:r>
            <a:r>
              <a:rPr lang="zh-CN" altLang="en-US" sz="2400" dirty="0"/>
              <a:t>语言学习成本较高，在正常公司开发中可以考虑，但在课程学习中不推荐。</a:t>
            </a:r>
          </a:p>
          <a:p>
            <a:pPr indent="457200"/>
            <a:r>
              <a:rPr lang="en-US" altLang="zh-CN" sz="2400" dirty="0"/>
              <a:t>Flutter</a:t>
            </a:r>
            <a:r>
              <a:rPr lang="zh-CN" altLang="en-US" sz="2400" dirty="0"/>
              <a:t>配置环境较微信开发者工具复杂，在全部成员的机器上安装比较费时费力。</a:t>
            </a:r>
          </a:p>
          <a:p>
            <a:pPr indent="457200"/>
            <a:r>
              <a:rPr lang="zh-CN" altLang="en-US" sz="2400" dirty="0"/>
              <a:t>微信小程序不需要具体考虑跨平台的实现，因为微信小程序依附在微信中，只要微信在</a:t>
            </a:r>
            <a:r>
              <a:rPr lang="en-US" altLang="zh-CN" sz="2400" dirty="0"/>
              <a:t>iOS</a:t>
            </a:r>
            <a:r>
              <a:rPr lang="zh-CN" altLang="en-US" sz="2400" dirty="0"/>
              <a:t>和</a:t>
            </a:r>
            <a:r>
              <a:rPr lang="en-US" altLang="zh-CN" sz="2400" dirty="0"/>
              <a:t>Android</a:t>
            </a:r>
            <a:r>
              <a:rPr lang="zh-CN" altLang="en-US" sz="2400" dirty="0"/>
              <a:t>平台上可以运行即可保证小程序的运行。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BFF5814-8C30-4791-AA8F-17CA32CA42EC}"/>
              </a:ext>
            </a:extLst>
          </p:cNvPr>
          <p:cNvSpPr txBox="1"/>
          <p:nvPr/>
        </p:nvSpPr>
        <p:spPr>
          <a:xfrm>
            <a:off x="5228768" y="443010"/>
            <a:ext cx="5486758" cy="707886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Flutter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构建跨平台应用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00F58EC8-CB22-4BE3-A06F-A9D7D4C12C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31" t="28328" r="16860" b="25512"/>
          <a:stretch/>
        </p:blipFill>
        <p:spPr bwMode="auto">
          <a:xfrm>
            <a:off x="7340958" y="2730239"/>
            <a:ext cx="3374568" cy="1200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B2598A12-F289-4EBB-B0E3-796046E12AA6}"/>
              </a:ext>
            </a:extLst>
          </p:cNvPr>
          <p:cNvSpPr txBox="1"/>
          <p:nvPr/>
        </p:nvSpPr>
        <p:spPr>
          <a:xfrm>
            <a:off x="1078749" y="289122"/>
            <a:ext cx="3262432" cy="101566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sz="6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可选方案</a:t>
            </a:r>
          </a:p>
        </p:txBody>
      </p:sp>
    </p:spTree>
    <p:extLst>
      <p:ext uri="{BB962C8B-B14F-4D97-AF65-F5344CB8AC3E}">
        <p14:creationId xmlns:p14="http://schemas.microsoft.com/office/powerpoint/2010/main" val="88555741"/>
      </p:ext>
    </p:extLst>
  </p:cSld>
  <p:clrMapOvr>
    <a:masterClrMapping/>
  </p:clrMapOvr>
  <p:transition spd="slow">
    <p:push dir="u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AEDCB5E-291E-4906-A121-C33D9DF1D222}"/>
              </a:ext>
            </a:extLst>
          </p:cNvPr>
          <p:cNvSpPr/>
          <p:nvPr/>
        </p:nvSpPr>
        <p:spPr>
          <a:xfrm>
            <a:off x="0" y="0"/>
            <a:ext cx="27709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34AC021-7924-48F3-9511-698EFA282EDB}"/>
              </a:ext>
            </a:extLst>
          </p:cNvPr>
          <p:cNvSpPr/>
          <p:nvPr/>
        </p:nvSpPr>
        <p:spPr>
          <a:xfrm>
            <a:off x="11914910" y="0"/>
            <a:ext cx="27709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AC23839-A05D-4B13-A691-38CDB2DE3728}"/>
              </a:ext>
            </a:extLst>
          </p:cNvPr>
          <p:cNvSpPr txBox="1"/>
          <p:nvPr/>
        </p:nvSpPr>
        <p:spPr>
          <a:xfrm>
            <a:off x="1080000" y="720000"/>
            <a:ext cx="3261679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6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测试计划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365673E-A2EC-4971-8D81-D8F698565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000" y="2160000"/>
            <a:ext cx="2609984" cy="3740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598653"/>
      </p:ext>
    </p:extLst>
  </p:cSld>
  <p:clrMapOvr>
    <a:masterClrMapping/>
  </p:clrMapOvr>
  <p:transition spd="slow">
    <p:push dir="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AEDCB5E-291E-4906-A121-C33D9DF1D222}"/>
              </a:ext>
            </a:extLst>
          </p:cNvPr>
          <p:cNvSpPr/>
          <p:nvPr/>
        </p:nvSpPr>
        <p:spPr>
          <a:xfrm>
            <a:off x="0" y="0"/>
            <a:ext cx="27709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34AC021-7924-48F3-9511-698EFA282EDB}"/>
              </a:ext>
            </a:extLst>
          </p:cNvPr>
          <p:cNvSpPr/>
          <p:nvPr/>
        </p:nvSpPr>
        <p:spPr>
          <a:xfrm>
            <a:off x="11914910" y="0"/>
            <a:ext cx="27709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9468181"/>
      </p:ext>
    </p:extLst>
  </p:cSld>
  <p:clrMapOvr>
    <a:masterClrMapping/>
  </p:clrMapOvr>
  <p:transition spd="slow">
    <p:push dir="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9D65810-79AE-4B85-A385-BCC53FAAEE2C}"/>
              </a:ext>
            </a:extLst>
          </p:cNvPr>
          <p:cNvSpPr/>
          <p:nvPr/>
        </p:nvSpPr>
        <p:spPr>
          <a:xfrm>
            <a:off x="0" y="0"/>
            <a:ext cx="277090" cy="6858000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100000">
                <a:schemeClr val="accent4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0F66B72-B33F-45E9-9F97-046B2FF65798}"/>
              </a:ext>
            </a:extLst>
          </p:cNvPr>
          <p:cNvSpPr/>
          <p:nvPr/>
        </p:nvSpPr>
        <p:spPr>
          <a:xfrm>
            <a:off x="11914910" y="0"/>
            <a:ext cx="277090" cy="6858000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100000">
                <a:schemeClr val="accent4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9D470C0-1DF3-468F-8A8E-4CE13AD96373}"/>
              </a:ext>
            </a:extLst>
          </p:cNvPr>
          <p:cNvSpPr txBox="1"/>
          <p:nvPr/>
        </p:nvSpPr>
        <p:spPr>
          <a:xfrm>
            <a:off x="4662466" y="1856072"/>
            <a:ext cx="25762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Four</a:t>
            </a:r>
            <a:endParaRPr lang="zh-CN" altLang="en-US" sz="40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E8ADA4B-6086-4847-BCA3-AE01DB414438}"/>
              </a:ext>
            </a:extLst>
          </p:cNvPr>
          <p:cNvSpPr/>
          <p:nvPr/>
        </p:nvSpPr>
        <p:spPr>
          <a:xfrm>
            <a:off x="2228480" y="2743201"/>
            <a:ext cx="7696939" cy="1802167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5400000" algn="t" rotWithShape="0">
              <a:schemeClr val="bg1">
                <a:lumMod val="75000"/>
                <a:alpha val="40000"/>
              </a:scheme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项目配置</a:t>
            </a:r>
          </a:p>
        </p:txBody>
      </p:sp>
    </p:spTree>
    <p:extLst>
      <p:ext uri="{BB962C8B-B14F-4D97-AF65-F5344CB8AC3E}">
        <p14:creationId xmlns:p14="http://schemas.microsoft.com/office/powerpoint/2010/main" val="3877222540"/>
      </p:ext>
    </p:extLst>
  </p:cSld>
  <p:clrMapOvr>
    <a:masterClrMapping/>
  </p:clrMapOvr>
  <p:transition spd="slow">
    <p:push dir="u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91386F3-83E6-4A30-8427-8B503B1D6688}"/>
              </a:ext>
            </a:extLst>
          </p:cNvPr>
          <p:cNvSpPr txBox="1"/>
          <p:nvPr/>
        </p:nvSpPr>
        <p:spPr>
          <a:xfrm>
            <a:off x="783571" y="90063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会议记录</a:t>
            </a:r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9184C3B8-D3FA-45E8-A5F5-9AE4D7687A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8849542"/>
              </p:ext>
            </p:extLst>
          </p:nvPr>
        </p:nvGraphicFramePr>
        <p:xfrm>
          <a:off x="7948366" y="719931"/>
          <a:ext cx="3741737" cy="541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0" name="Document" r:id="rId3" imgW="6686419" imgH="9683988" progId="Word.Document.8">
                  <p:embed/>
                </p:oleObj>
              </mc:Choice>
              <mc:Fallback>
                <p:oleObj name="Document" r:id="rId3" imgW="6686419" imgH="9683988" progId="Word.Document.8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56ABFDB2-193D-48FD-9027-2F4E056884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48366" y="719931"/>
                        <a:ext cx="3741737" cy="5418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B17E5B74-5E84-42F7-898D-08F1D08BE6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4027307"/>
              </p:ext>
            </p:extLst>
          </p:nvPr>
        </p:nvGraphicFramePr>
        <p:xfrm>
          <a:off x="2778711" y="2577221"/>
          <a:ext cx="2206317" cy="19101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1" name="Document" showAsIcon="1" r:id="rId5" imgW="921960" imgH="799200" progId="Word.Document.8">
                  <p:embed/>
                </p:oleObj>
              </mc:Choice>
              <mc:Fallback>
                <p:oleObj name="Document" showAsIcon="1" r:id="rId5" imgW="921960" imgH="799200" progId="Word.Document.8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FD1302AD-3EDF-47A9-AC84-11DD1E0557A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78711" y="2577221"/>
                        <a:ext cx="2206317" cy="19101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DAC71107-DF25-443F-B0FD-69BC1B922AE0}"/>
              </a:ext>
            </a:extLst>
          </p:cNvPr>
          <p:cNvSpPr/>
          <p:nvPr/>
        </p:nvSpPr>
        <p:spPr>
          <a:xfrm>
            <a:off x="0" y="0"/>
            <a:ext cx="27709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6DC2046-EC83-45E1-BB8C-447A9362DF2E}"/>
              </a:ext>
            </a:extLst>
          </p:cNvPr>
          <p:cNvSpPr/>
          <p:nvPr/>
        </p:nvSpPr>
        <p:spPr>
          <a:xfrm>
            <a:off x="11914910" y="0"/>
            <a:ext cx="27709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501864"/>
      </p:ext>
    </p:extLst>
  </p:cSld>
  <p:clrMapOvr>
    <a:masterClrMapping/>
  </p:clrMapOvr>
  <p:transition spd="slow">
    <p:push dir="u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2EFE4FE-2303-4986-938C-D52CA0485574}"/>
              </a:ext>
            </a:extLst>
          </p:cNvPr>
          <p:cNvSpPr txBox="1"/>
          <p:nvPr/>
        </p:nvSpPr>
        <p:spPr>
          <a:xfrm>
            <a:off x="934498" y="53664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甘特图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06A82CF-3116-427C-8A1E-AEE5DFF58B75}"/>
              </a:ext>
            </a:extLst>
          </p:cNvPr>
          <p:cNvSpPr/>
          <p:nvPr/>
        </p:nvSpPr>
        <p:spPr>
          <a:xfrm>
            <a:off x="0" y="0"/>
            <a:ext cx="27709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EA7D5B7-2D9B-451F-B2DF-CC74AA44EA8B}"/>
              </a:ext>
            </a:extLst>
          </p:cNvPr>
          <p:cNvSpPr/>
          <p:nvPr/>
        </p:nvSpPr>
        <p:spPr>
          <a:xfrm>
            <a:off x="11914910" y="0"/>
            <a:ext cx="27709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1840693"/>
      </p:ext>
    </p:extLst>
  </p:cSld>
  <p:clrMapOvr>
    <a:masterClrMapping/>
  </p:clrMapOvr>
  <p:transition spd="slow">
    <p:push dir="u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FAA42E2-36F7-49C9-B7B2-0EFAD390F84C}"/>
              </a:ext>
            </a:extLst>
          </p:cNvPr>
          <p:cNvSpPr txBox="1"/>
          <p:nvPr/>
        </p:nvSpPr>
        <p:spPr>
          <a:xfrm>
            <a:off x="4964921" y="3244334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各阶段成果迭代更新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C95B6F6-504F-44A4-8CAF-44650BB5957E}"/>
              </a:ext>
            </a:extLst>
          </p:cNvPr>
          <p:cNvSpPr/>
          <p:nvPr/>
        </p:nvSpPr>
        <p:spPr>
          <a:xfrm>
            <a:off x="0" y="0"/>
            <a:ext cx="27709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631E59A-DF54-47CC-9F74-284EC077C29A}"/>
              </a:ext>
            </a:extLst>
          </p:cNvPr>
          <p:cNvSpPr/>
          <p:nvPr/>
        </p:nvSpPr>
        <p:spPr>
          <a:xfrm>
            <a:off x="11914910" y="0"/>
            <a:ext cx="27709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06459"/>
      </p:ext>
    </p:extLst>
  </p:cSld>
  <p:clrMapOvr>
    <a:masterClrMapping/>
  </p:clrMapOvr>
  <p:transition spd="slow">
    <p:push dir="u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80DC193-204B-49C3-82A5-B10AF90C5FD1}"/>
              </a:ext>
            </a:extLst>
          </p:cNvPr>
          <p:cNvSpPr txBox="1"/>
          <p:nvPr/>
        </p:nvSpPr>
        <p:spPr>
          <a:xfrm>
            <a:off x="5542002" y="324433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绩效评价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356C224-CEA9-49ED-998B-59FB440CAA5E}"/>
              </a:ext>
            </a:extLst>
          </p:cNvPr>
          <p:cNvSpPr/>
          <p:nvPr/>
        </p:nvSpPr>
        <p:spPr>
          <a:xfrm>
            <a:off x="0" y="0"/>
            <a:ext cx="277090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4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1435AB0-F26A-4ED2-A647-2C2A85245A3E}"/>
              </a:ext>
            </a:extLst>
          </p:cNvPr>
          <p:cNvSpPr/>
          <p:nvPr/>
        </p:nvSpPr>
        <p:spPr>
          <a:xfrm>
            <a:off x="11914910" y="0"/>
            <a:ext cx="27709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4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D673A80-44DA-47A4-A780-C7EB130DAA45}"/>
              </a:ext>
            </a:extLst>
          </p:cNvPr>
          <p:cNvSpPr/>
          <p:nvPr/>
        </p:nvSpPr>
        <p:spPr>
          <a:xfrm rot="5400000">
            <a:off x="5957455" y="895348"/>
            <a:ext cx="277090" cy="11648214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4517702"/>
      </p:ext>
    </p:extLst>
  </p:cSld>
  <p:clrMapOvr>
    <a:masterClrMapping/>
  </p:clrMapOvr>
  <p:transition spd="slow">
    <p:push dir="u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6880E58-11B7-47AB-BC73-5799A88D816B}"/>
              </a:ext>
            </a:extLst>
          </p:cNvPr>
          <p:cNvSpPr txBox="1"/>
          <p:nvPr/>
        </p:nvSpPr>
        <p:spPr>
          <a:xfrm>
            <a:off x="4889579" y="2810470"/>
            <a:ext cx="24128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>
                <a:gradFill flip="none" rotWithShape="1">
                  <a:gsLst>
                    <a:gs pos="0">
                      <a:schemeClr val="accent2"/>
                    </a:gs>
                    <a:gs pos="100000">
                      <a:schemeClr val="accent1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rPr>
              <a:t>Thanks.</a:t>
            </a:r>
            <a:endParaRPr lang="zh-CN" altLang="en-US" sz="5400" dirty="0">
              <a:gradFill flip="none" rotWithShape="1">
                <a:gsLst>
                  <a:gs pos="0">
                    <a:schemeClr val="accent2"/>
                  </a:gs>
                  <a:gs pos="100000">
                    <a:schemeClr val="accent1"/>
                  </a:gs>
                </a:gsLst>
                <a:path path="circle">
                  <a:fillToRect l="100000" t="100000"/>
                </a:path>
                <a:tileRect r="-100000" b="-100000"/>
              </a:gra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CF8CCCC-C649-4524-AE60-C302BBA679BD}"/>
              </a:ext>
            </a:extLst>
          </p:cNvPr>
          <p:cNvSpPr txBox="1"/>
          <p:nvPr/>
        </p:nvSpPr>
        <p:spPr>
          <a:xfrm>
            <a:off x="4881564" y="6074552"/>
            <a:ext cx="2428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Designed by XieZiwen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223873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0A664F7-E2A4-4CF5-B210-4EB0909C7EBA}"/>
              </a:ext>
            </a:extLst>
          </p:cNvPr>
          <p:cNvSpPr txBox="1"/>
          <p:nvPr/>
        </p:nvSpPr>
        <p:spPr>
          <a:xfrm>
            <a:off x="1078749" y="1785835"/>
            <a:ext cx="782395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en-US" altLang="zh-CN" sz="2400" dirty="0"/>
              <a:t>web</a:t>
            </a:r>
            <a:r>
              <a:rPr lang="zh-CN" altLang="en-US" sz="2400" dirty="0"/>
              <a:t>网页开发是基于浏览器，不需下载下来布置，全部在游览器中打开便可以操作。</a:t>
            </a:r>
            <a:r>
              <a:rPr lang="en-US" altLang="zh-CN" sz="2400" dirty="0"/>
              <a:t>web</a:t>
            </a:r>
            <a:r>
              <a:rPr lang="zh-CN" altLang="en-US" sz="2400" dirty="0"/>
              <a:t>网页开发的优点是可以在各个操作系统中的游览器方面运行，而原生开发需针对不一样的操作系统。</a:t>
            </a:r>
          </a:p>
          <a:p>
            <a:pPr indent="457200"/>
            <a:r>
              <a:rPr lang="zh-CN" altLang="en-US" sz="2400" dirty="0"/>
              <a:t>但是不同于原生开发，浏览器没办法承载过于繁复的交互和动效，</a:t>
            </a:r>
            <a:r>
              <a:rPr lang="en-US" altLang="zh-CN" sz="2400" dirty="0"/>
              <a:t>web</a:t>
            </a:r>
            <a:r>
              <a:rPr lang="zh-CN" altLang="en-US" sz="2400" dirty="0"/>
              <a:t>网页开发所以在设计和功能上都会有一定精简，来维护</a:t>
            </a:r>
            <a:r>
              <a:rPr lang="en-US" altLang="zh-CN" sz="2400" dirty="0"/>
              <a:t>web</a:t>
            </a:r>
            <a:r>
              <a:rPr lang="zh-CN" altLang="en-US" sz="2400" dirty="0"/>
              <a:t>网页网站</a:t>
            </a:r>
            <a:r>
              <a:rPr lang="en-US" altLang="zh-CN" sz="2400" dirty="0"/>
              <a:t>app</a:t>
            </a:r>
            <a:r>
              <a:rPr lang="zh-CN" altLang="en-US" sz="2400" dirty="0"/>
              <a:t>的打开速度和运行速度。</a:t>
            </a:r>
          </a:p>
          <a:p>
            <a:pPr indent="457200"/>
            <a:r>
              <a:rPr lang="zh-CN" altLang="en-US" sz="2400" dirty="0"/>
              <a:t>此外，</a:t>
            </a:r>
            <a:r>
              <a:rPr lang="en-US" altLang="zh-CN" sz="2400" dirty="0"/>
              <a:t>web</a:t>
            </a:r>
            <a:r>
              <a:rPr lang="zh-CN" altLang="en-US" sz="2400" dirty="0"/>
              <a:t>网页开发在访问原生设备功能</a:t>
            </a:r>
            <a:r>
              <a:rPr lang="en-US" altLang="zh-CN" sz="2400" dirty="0"/>
              <a:t>(</a:t>
            </a:r>
            <a:r>
              <a:rPr lang="zh-CN" altLang="en-US" sz="2400" dirty="0"/>
              <a:t>譬如摄像功能、讯息功能、地点功能</a:t>
            </a:r>
            <a:r>
              <a:rPr lang="en-US" altLang="zh-CN" sz="2400" dirty="0"/>
              <a:t>)</a:t>
            </a:r>
            <a:r>
              <a:rPr lang="zh-CN" altLang="en-US" sz="2400" dirty="0"/>
              <a:t>、通话功能等存在较大的局限。</a:t>
            </a:r>
          </a:p>
          <a:p>
            <a:pPr indent="457200"/>
            <a:r>
              <a:rPr lang="zh-CN" altLang="en-US" sz="2400" dirty="0"/>
              <a:t>这对我们要做的软件系统有较大的限制。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92C35669-04A3-4068-9D0C-ED3460154382}"/>
              </a:ext>
            </a:extLst>
          </p:cNvPr>
          <p:cNvSpPr/>
          <p:nvPr/>
        </p:nvSpPr>
        <p:spPr>
          <a:xfrm>
            <a:off x="588887" y="939226"/>
            <a:ext cx="11014226" cy="5478871"/>
          </a:xfrm>
          <a:prstGeom prst="roundRect">
            <a:avLst>
              <a:gd name="adj" fmla="val 0"/>
            </a:avLst>
          </a:prstGeom>
          <a:noFill/>
          <a:ln w="127000">
            <a:gradFill flip="none" rotWithShape="1">
              <a:gsLst>
                <a:gs pos="0">
                  <a:schemeClr val="accent2"/>
                </a:gs>
                <a:gs pos="100000">
                  <a:schemeClr val="accent1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E2319D5-0B03-40E4-BD2A-772E3BC25C44}"/>
              </a:ext>
            </a:extLst>
          </p:cNvPr>
          <p:cNvSpPr txBox="1"/>
          <p:nvPr/>
        </p:nvSpPr>
        <p:spPr>
          <a:xfrm>
            <a:off x="1078749" y="289122"/>
            <a:ext cx="3262432" cy="101566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sz="6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可选方案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BFF5814-8C30-4791-AA8F-17CA32CA42EC}"/>
              </a:ext>
            </a:extLst>
          </p:cNvPr>
          <p:cNvSpPr txBox="1"/>
          <p:nvPr/>
        </p:nvSpPr>
        <p:spPr>
          <a:xfrm>
            <a:off x="6096000" y="443010"/>
            <a:ext cx="3991432" cy="707886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网页式开发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BFBBBE77-96DF-479C-994A-0E34A4A577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612"/>
          <a:stretch/>
        </p:blipFill>
        <p:spPr bwMode="auto">
          <a:xfrm>
            <a:off x="9205802" y="1647112"/>
            <a:ext cx="1699539" cy="210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5EEFB95E-8BA8-440D-8797-B12DAB3DD6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r="-1"/>
          <a:stretch/>
        </p:blipFill>
        <p:spPr bwMode="auto">
          <a:xfrm>
            <a:off x="9223047" y="3749512"/>
            <a:ext cx="1728770" cy="2102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921826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0A664F7-E2A4-4CF5-B210-4EB0909C7EBA}"/>
              </a:ext>
            </a:extLst>
          </p:cNvPr>
          <p:cNvSpPr txBox="1"/>
          <p:nvPr/>
        </p:nvSpPr>
        <p:spPr>
          <a:xfrm>
            <a:off x="1078749" y="1601169"/>
            <a:ext cx="782395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zh-CN" altLang="en-US" sz="2400" dirty="0"/>
              <a:t>在当前的限制条件与现有技术下，我小组开发人员可以在规定期限内完成该系统的功能目标。</a:t>
            </a:r>
          </a:p>
          <a:p>
            <a:pPr indent="457200"/>
            <a:r>
              <a:rPr lang="zh-CN" altLang="en-US" sz="2400" dirty="0"/>
              <a:t>前端通过微信开发者工具开发。在腾讯的开发工具里，使用</a:t>
            </a:r>
            <a:r>
              <a:rPr lang="en-US" altLang="zh-CN" sz="2400" dirty="0" err="1"/>
              <a:t>js</a:t>
            </a:r>
            <a:r>
              <a:rPr lang="zh-CN" altLang="en-US" sz="2400" dirty="0"/>
              <a:t>语言，遵循腾讯小程序的开发文档规范进行代码编写。开发过程中可以编译、预览、真机调试等，可以使用各种插件，调用一些公共的</a:t>
            </a:r>
            <a:r>
              <a:rPr lang="en-US" altLang="zh-CN" sz="2400" dirty="0" err="1"/>
              <a:t>api</a:t>
            </a:r>
            <a:r>
              <a:rPr lang="zh-CN" altLang="en-US" sz="2400" dirty="0"/>
              <a:t>或者自己定义的后端接口，也可以使用腾讯提供的云函数。</a:t>
            </a:r>
          </a:p>
          <a:p>
            <a:pPr indent="457200"/>
            <a:r>
              <a:rPr lang="zh-CN" altLang="en-US" sz="2400" dirty="0"/>
              <a:t>开发完成后可以准备上线，首先在开发者工具里将写好的代码上传，点击上传，定义版本号和注释，再到微信公众平台的版本管理提交审核，待审核通过了就表示上线成功了，就能在微信中搜索到我们的程序进行访问了。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92C35669-04A3-4068-9D0C-ED3460154382}"/>
              </a:ext>
            </a:extLst>
          </p:cNvPr>
          <p:cNvSpPr/>
          <p:nvPr/>
        </p:nvSpPr>
        <p:spPr>
          <a:xfrm>
            <a:off x="588887" y="939226"/>
            <a:ext cx="11014226" cy="5478871"/>
          </a:xfrm>
          <a:prstGeom prst="roundRect">
            <a:avLst>
              <a:gd name="adj" fmla="val 0"/>
            </a:avLst>
          </a:prstGeom>
          <a:noFill/>
          <a:ln w="127000">
            <a:gradFill flip="none" rotWithShape="1">
              <a:gsLst>
                <a:gs pos="0">
                  <a:schemeClr val="accent2"/>
                </a:gs>
                <a:gs pos="100000">
                  <a:schemeClr val="accent1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E2319D5-0B03-40E4-BD2A-772E3BC25C44}"/>
              </a:ext>
            </a:extLst>
          </p:cNvPr>
          <p:cNvSpPr txBox="1"/>
          <p:nvPr/>
        </p:nvSpPr>
        <p:spPr>
          <a:xfrm>
            <a:off x="1078749" y="289122"/>
            <a:ext cx="3262432" cy="101566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sz="6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可选方案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BFF5814-8C30-4791-AA8F-17CA32CA42EC}"/>
              </a:ext>
            </a:extLst>
          </p:cNvPr>
          <p:cNvSpPr txBox="1"/>
          <p:nvPr/>
        </p:nvSpPr>
        <p:spPr>
          <a:xfrm>
            <a:off x="6668655" y="443010"/>
            <a:ext cx="2806700" cy="707886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微信小程序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79DBB155-ABA3-4E4C-B613-1185B2CDD4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2562" y="2873798"/>
            <a:ext cx="1609725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7286852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465628B-6A18-4A44-B92E-494AA5799A17}"/>
              </a:ext>
            </a:extLst>
          </p:cNvPr>
          <p:cNvSpPr txBox="1"/>
          <p:nvPr/>
        </p:nvSpPr>
        <p:spPr>
          <a:xfrm>
            <a:off x="1516185" y="1641231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功能分解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83E50A5-41BA-423A-B5E6-8378861D2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2936" y="117823"/>
            <a:ext cx="4602879" cy="6622354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FBBE335-A907-40F8-B946-6E6AD1F06800}"/>
              </a:ext>
            </a:extLst>
          </p:cNvPr>
          <p:cNvSpPr txBox="1"/>
          <p:nvPr/>
        </p:nvSpPr>
        <p:spPr>
          <a:xfrm>
            <a:off x="1985108" y="293076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业务流图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8143517-9050-4733-9CDF-333C620B69AA}"/>
              </a:ext>
            </a:extLst>
          </p:cNvPr>
          <p:cNvSpPr/>
          <p:nvPr/>
        </p:nvSpPr>
        <p:spPr>
          <a:xfrm>
            <a:off x="0" y="0"/>
            <a:ext cx="27709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209E6EC-E933-40BA-9F8F-99D6F858F2E4}"/>
              </a:ext>
            </a:extLst>
          </p:cNvPr>
          <p:cNvSpPr/>
          <p:nvPr/>
        </p:nvSpPr>
        <p:spPr>
          <a:xfrm>
            <a:off x="11914910" y="0"/>
            <a:ext cx="27709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935159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3EF6677-DC55-4141-9607-430BE9A1B70B}"/>
              </a:ext>
            </a:extLst>
          </p:cNvPr>
          <p:cNvSpPr txBox="1"/>
          <p:nvPr/>
        </p:nvSpPr>
        <p:spPr>
          <a:xfrm>
            <a:off x="923265" y="961629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功能分解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6C1BC5A-04D0-47C1-94A0-06390E20375C}"/>
              </a:ext>
            </a:extLst>
          </p:cNvPr>
          <p:cNvSpPr txBox="1"/>
          <p:nvPr/>
        </p:nvSpPr>
        <p:spPr>
          <a:xfrm>
            <a:off x="2243015" y="2727569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HIPO</a:t>
            </a:r>
            <a:r>
              <a:rPr lang="zh-CN" altLang="en-US" dirty="0"/>
              <a:t>图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9697118-5083-4BCD-91FE-134382658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502" y="1977292"/>
            <a:ext cx="7902625" cy="3475021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1228E82C-B80E-4FF3-BCB0-3AAB93755DE4}"/>
              </a:ext>
            </a:extLst>
          </p:cNvPr>
          <p:cNvSpPr/>
          <p:nvPr/>
        </p:nvSpPr>
        <p:spPr>
          <a:xfrm>
            <a:off x="0" y="0"/>
            <a:ext cx="27709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0945C62-19CB-4C2B-B72F-02E124E89EA3}"/>
              </a:ext>
            </a:extLst>
          </p:cNvPr>
          <p:cNvSpPr/>
          <p:nvPr/>
        </p:nvSpPr>
        <p:spPr>
          <a:xfrm>
            <a:off x="11914910" y="0"/>
            <a:ext cx="27709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757237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72E1A08-65C3-46EE-A06B-718DC494FA60}"/>
              </a:ext>
            </a:extLst>
          </p:cNvPr>
          <p:cNvSpPr txBox="1"/>
          <p:nvPr/>
        </p:nvSpPr>
        <p:spPr>
          <a:xfrm>
            <a:off x="898769" y="531445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IPO</a:t>
            </a:r>
            <a:r>
              <a:rPr lang="zh-CN" altLang="en-US" dirty="0"/>
              <a:t>图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D356F2C-72C7-4D8A-BF85-B5B424DF3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9994" y="0"/>
            <a:ext cx="4465674" cy="68580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D73F84A-BA96-49F5-9947-6E7F56ED13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2322" y="0"/>
            <a:ext cx="4452752" cy="68580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9051484-8B17-4710-BA5C-FDFEF7ADCF0E}"/>
              </a:ext>
            </a:extLst>
          </p:cNvPr>
          <p:cNvSpPr/>
          <p:nvPr/>
        </p:nvSpPr>
        <p:spPr>
          <a:xfrm>
            <a:off x="0" y="0"/>
            <a:ext cx="27709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E03357E-3246-4C92-9EC8-5B48F17FB112}"/>
              </a:ext>
            </a:extLst>
          </p:cNvPr>
          <p:cNvSpPr/>
          <p:nvPr/>
        </p:nvSpPr>
        <p:spPr>
          <a:xfrm>
            <a:off x="11914910" y="0"/>
            <a:ext cx="27709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823932"/>
      </p:ext>
    </p:extLst>
  </p:cSld>
  <p:clrMapOvr>
    <a:masterClrMapping/>
  </p:clrMapOvr>
  <p:transition spd="slow">
    <p:push dir="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845</TotalTime>
  <Words>562</Words>
  <Application>Microsoft Office PowerPoint</Application>
  <PresentationFormat>宽屏</PresentationFormat>
  <Paragraphs>80</Paragraphs>
  <Slides>47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53" baseType="lpstr">
      <vt:lpstr>等线</vt:lpstr>
      <vt:lpstr>等线 Light</vt:lpstr>
      <vt:lpstr>微软雅黑</vt:lpstr>
      <vt:lpstr>Arial</vt:lpstr>
      <vt:lpstr>Office 主题​​</vt:lpstr>
      <vt:lpstr>Document</vt:lpstr>
      <vt:lpstr>《专注包子》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《专注包子》</dc:title>
  <dc:creator>谢 子文</dc:creator>
  <cp:lastModifiedBy>谢 子文</cp:lastModifiedBy>
  <cp:revision>39</cp:revision>
  <dcterms:created xsi:type="dcterms:W3CDTF">2020-11-26T05:33:00Z</dcterms:created>
  <dcterms:modified xsi:type="dcterms:W3CDTF">2020-12-08T14:00:44Z</dcterms:modified>
</cp:coreProperties>
</file>