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8" r:id="rId9"/>
    <p:sldId id="262" r:id="rId10"/>
    <p:sldId id="263" r:id="rId11"/>
    <p:sldId id="264" r:id="rId12"/>
    <p:sldId id="265" r:id="rId13"/>
    <p:sldId id="267" r:id="rId14"/>
    <p:sldId id="313" r:id="rId15"/>
    <p:sldId id="314" r:id="rId16"/>
    <p:sldId id="268" r:id="rId17"/>
    <p:sldId id="316" r:id="rId18"/>
    <p:sldId id="317" r:id="rId19"/>
    <p:sldId id="318" r:id="rId20"/>
    <p:sldId id="269" r:id="rId21"/>
    <p:sldId id="270" r:id="rId22"/>
    <p:sldId id="271" r:id="rId23"/>
    <p:sldId id="272" r:id="rId24"/>
    <p:sldId id="273" r:id="rId25"/>
    <p:sldId id="274" r:id="rId26"/>
    <p:sldId id="275" r:id="rId27"/>
    <p:sldId id="266" r:id="rId28"/>
    <p:sldId id="277" r:id="rId29"/>
    <p:sldId id="278" r:id="rId30"/>
    <p:sldId id="279" r:id="rId31"/>
    <p:sldId id="280" r:id="rId32"/>
    <p:sldId id="281" r:id="rId33"/>
    <p:sldId id="282" r:id="rId34"/>
    <p:sldId id="283" r:id="rId35"/>
    <p:sldId id="284" r:id="rId36"/>
    <p:sldId id="285" r:id="rId37"/>
    <p:sldId id="289"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jackielee.cn/posts/2f5be4ff.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项目层次方框图</a:t>
            </a: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二、可行性分析报告</a:t>
            </a:r>
            <a:endParaRPr lang="zh-CN" altLang="en-US"/>
          </a:p>
        </p:txBody>
      </p:sp>
      <p:sp>
        <p:nvSpPr>
          <p:cNvPr id="3" name="内容占位符 2"/>
          <p:cNvSpPr>
            <a:spLocks noGrp="1"/>
          </p:cNvSpPr>
          <p:nvPr>
            <p:ph idx="1"/>
          </p:nvPr>
        </p:nvSpPr>
        <p:spPr/>
        <p:txBody>
          <a:bodyPr/>
          <a:lstStyle/>
          <a:p>
            <a:r>
              <a:rPr lang="zh-CN" altLang="en-US"/>
              <a:t>可行性分析报告里包含了：</a:t>
            </a:r>
            <a:endParaRPr lang="zh-CN" altLang="en-US"/>
          </a:p>
          <a:p>
            <a:pPr marL="0" indent="0">
              <a:buNone/>
            </a:pPr>
            <a:r>
              <a:rPr lang="en-US" altLang="zh-CN"/>
              <a:t>	</a:t>
            </a:r>
            <a:r>
              <a:rPr lang="zh-CN" altLang="en-US"/>
              <a:t>可行性分析</a:t>
            </a:r>
            <a:r>
              <a:rPr lang="en-US" altLang="zh-CN"/>
              <a:t>——</a:t>
            </a:r>
            <a:r>
              <a:rPr lang="zh-CN" altLang="en-US"/>
              <a:t>技术可行性</a:t>
            </a:r>
            <a:endParaRPr lang="zh-CN" altLang="en-US"/>
          </a:p>
          <a:p>
            <a:pPr marL="0" indent="0">
              <a:buNone/>
            </a:pPr>
            <a:r>
              <a:rPr lang="en-US" altLang="zh-CN"/>
              <a:t>	</a:t>
            </a:r>
            <a:r>
              <a:rPr lang="zh-CN" altLang="en-US">
                <a:sym typeface="+mn-ea"/>
              </a:rPr>
              <a:t>可行性分析</a:t>
            </a:r>
            <a:r>
              <a:rPr lang="en-US" altLang="zh-CN">
                <a:sym typeface="+mn-ea"/>
              </a:rPr>
              <a:t>——</a:t>
            </a:r>
            <a:r>
              <a:rPr lang="zh-CN" altLang="en-US">
                <a:sym typeface="+mn-ea"/>
              </a:rPr>
              <a:t>经济可行性</a:t>
            </a:r>
            <a:endParaRPr lang="zh-CN" altLang="en-US">
              <a:sym typeface="+mn-ea"/>
            </a:endParaRPr>
          </a:p>
          <a:p>
            <a:pPr marL="0" indent="0">
              <a:buNone/>
            </a:pPr>
            <a:r>
              <a:rPr lang="en-US" altLang="zh-CN">
                <a:sym typeface="+mn-ea"/>
              </a:rPr>
              <a:t>	</a:t>
            </a:r>
            <a:r>
              <a:rPr lang="zh-CN" altLang="en-US">
                <a:sym typeface="+mn-ea"/>
              </a:rPr>
              <a:t>可行性分析</a:t>
            </a:r>
            <a:r>
              <a:rPr lang="en-US" altLang="zh-CN">
                <a:sym typeface="+mn-ea"/>
              </a:rPr>
              <a:t>——</a:t>
            </a:r>
            <a:r>
              <a:rPr lang="zh-CN" altLang="en-US">
                <a:sym typeface="+mn-ea"/>
              </a:rPr>
              <a:t>操作可行性</a:t>
            </a:r>
            <a:endParaRPr lang="zh-CN" altLang="en-US">
              <a:sym typeface="+mn-ea"/>
            </a:endParaRPr>
          </a:p>
          <a:p>
            <a:pPr marL="0" indent="0">
              <a:buNone/>
            </a:pPr>
            <a:r>
              <a:rPr lang="en-US" altLang="zh-CN">
                <a:sym typeface="+mn-ea"/>
              </a:rPr>
              <a:t>	</a:t>
            </a:r>
            <a:r>
              <a:rPr lang="zh-CN" altLang="en-US">
                <a:sym typeface="+mn-ea"/>
              </a:rPr>
              <a:t>可行性分析</a:t>
            </a:r>
            <a:r>
              <a:rPr lang="en-US" altLang="zh-CN">
                <a:sym typeface="+mn-ea"/>
              </a:rPr>
              <a:t>——</a:t>
            </a:r>
            <a:r>
              <a:rPr lang="zh-CN" altLang="en-US">
                <a:sym typeface="+mn-ea"/>
              </a:rPr>
              <a:t>社会可行性</a:t>
            </a:r>
            <a:endParaRPr lang="zh-CN" altLang="en-US">
              <a:sym typeface="+mn-ea"/>
            </a:endParaRPr>
          </a:p>
          <a:p>
            <a:pPr marL="0" indent="0">
              <a:buNone/>
            </a:pPr>
            <a:r>
              <a:rPr lang="en-US" altLang="zh-CN">
                <a:sym typeface="+mn-ea"/>
              </a:rPr>
              <a:t>	</a:t>
            </a:r>
            <a:r>
              <a:rPr lang="zh-CN" altLang="en-US">
                <a:sym typeface="+mn-ea"/>
              </a:rPr>
              <a:t>可行性分析</a:t>
            </a:r>
            <a:r>
              <a:rPr lang="en-US" altLang="zh-CN">
                <a:sym typeface="+mn-ea"/>
              </a:rPr>
              <a:t>——</a:t>
            </a:r>
            <a:r>
              <a:rPr lang="zh-CN" altLang="en-US">
                <a:sym typeface="+mn-ea"/>
              </a:rPr>
              <a:t>法律可行性</a:t>
            </a:r>
            <a:endParaRPr lang="zh-CN" altLang="en-US">
              <a:sym typeface="+mn-ea"/>
            </a:endParaRPr>
          </a:p>
          <a:p>
            <a:pPr marL="457200" lvl="1" indent="0">
              <a:buNone/>
            </a:pP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技术可行性</a:t>
            </a:r>
            <a:endParaRPr lang="zh-CN" altLang="en-US">
              <a:sym typeface="+mn-ea"/>
            </a:endParaRPr>
          </a:p>
        </p:txBody>
      </p:sp>
      <p:sp>
        <p:nvSpPr>
          <p:cNvPr id="3" name="内容占位符 2"/>
          <p:cNvSpPr>
            <a:spLocks noGrp="1"/>
          </p:cNvSpPr>
          <p:nvPr>
            <p:ph idx="1"/>
          </p:nvPr>
        </p:nvSpPr>
        <p:spPr/>
        <p:txBody>
          <a:bodyPr/>
          <a:lstStyle/>
          <a:p>
            <a:r>
              <a:rPr lang="en-US" altLang="zh-CN"/>
              <a:t>01 </a:t>
            </a:r>
            <a:r>
              <a:rPr lang="zh-CN" altLang="en-US"/>
              <a:t>前端</a:t>
            </a:r>
            <a:endParaRPr lang="zh-CN" altLang="en-US"/>
          </a:p>
          <a:p>
            <a:r>
              <a:rPr lang="en-US" altLang="zh-CN"/>
              <a:t>02 </a:t>
            </a:r>
            <a:r>
              <a:rPr lang="zh-CN" altLang="en-US"/>
              <a:t>后端</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可行性分析</a:t>
            </a:r>
            <a:r>
              <a:rPr lang="en-US" altLang="zh-CN">
                <a:sym typeface="+mn-ea"/>
              </a:rPr>
              <a:t>——</a:t>
            </a:r>
            <a:r>
              <a:rPr lang="zh-CN" altLang="en-US">
                <a:sym typeface="+mn-ea"/>
              </a:rPr>
              <a:t>技术可行性</a:t>
            </a:r>
            <a:br>
              <a:rPr lang="zh-CN" altLang="en-US">
                <a:sym typeface="+mn-ea"/>
              </a:rPr>
            </a:br>
            <a:r>
              <a:rPr lang="en-US" altLang="zh-CN"/>
              <a:t>	</a:t>
            </a:r>
            <a:r>
              <a:rPr lang="zh-CN" altLang="en-US"/>
              <a:t>（</a:t>
            </a:r>
            <a:r>
              <a:rPr lang="zh-CN" altLang="en-US"/>
              <a:t>前端）</a:t>
            </a:r>
            <a:endParaRPr lang="zh-CN" altLang="en-US"/>
          </a:p>
        </p:txBody>
      </p:sp>
      <p:sp>
        <p:nvSpPr>
          <p:cNvPr id="3" name="内容占位符 2"/>
          <p:cNvSpPr>
            <a:spLocks noGrp="1"/>
          </p:cNvSpPr>
          <p:nvPr>
            <p:ph idx="1"/>
          </p:nvPr>
        </p:nvSpPr>
        <p:spPr>
          <a:xfrm>
            <a:off x="838200" y="1691005"/>
            <a:ext cx="10515600" cy="4860925"/>
          </a:xfrm>
        </p:spPr>
        <p:txBody>
          <a:bodyPr>
            <a:normAutofit fontScale="90000" lnSpcReduction="10000"/>
          </a:bodyPr>
          <a:p>
            <a:pPr marL="0" indent="0">
              <a:buNone/>
            </a:pPr>
            <a:r>
              <a:rPr lang="en-US" altLang="zh-CN"/>
              <a:t>开发工具：微信开发者工具</a:t>
            </a:r>
            <a:endParaRPr lang="en-US" altLang="zh-CN"/>
          </a:p>
          <a:p>
            <a:pPr marL="0" indent="0">
              <a:buNone/>
            </a:pPr>
            <a:r>
              <a:rPr lang="en-US" altLang="zh-CN"/>
              <a:t>语言：js</a:t>
            </a:r>
            <a:endParaRPr lang="en-US" altLang="zh-CN"/>
          </a:p>
          <a:p>
            <a:pPr marL="0" indent="0">
              <a:buNone/>
            </a:pPr>
            <a:endParaRPr lang="en-US" altLang="zh-CN"/>
          </a:p>
          <a:p>
            <a:pPr marL="0" indent="0">
              <a:buNone/>
            </a:pPr>
            <a:r>
              <a:rPr lang="zh-CN" altLang="en-US"/>
              <a:t>小程序前端开发：</a:t>
            </a:r>
            <a:endParaRPr lang="zh-CN" altLang="en-US"/>
          </a:p>
          <a:p>
            <a:pPr marL="0" indent="0">
              <a:buNone/>
            </a:pPr>
            <a:r>
              <a:rPr lang="en-US" altLang="zh-CN"/>
              <a:t>	</a:t>
            </a:r>
            <a:r>
              <a:rPr lang="zh-CN" altLang="en-US"/>
              <a:t>在腾讯的开发工具里，使用js语言，遵循腾讯小程序的开发文档规范进行代码编写。开发过程中可以编译、预览、真机调试等，可以使用各种插件，可以调用一些公共的api或者自己定义的后端接口，也可以使用腾讯提供的云函数。</a:t>
            </a:r>
            <a:endParaRPr lang="zh-CN" altLang="en-US"/>
          </a:p>
          <a:p>
            <a:pPr marL="0" indent="0">
              <a:buNone/>
            </a:pPr>
            <a:r>
              <a:rPr lang="en-US" altLang="zh-CN"/>
              <a:t>	</a:t>
            </a:r>
            <a:r>
              <a:rPr lang="zh-CN" altLang="en-US"/>
              <a:t>开发完成后就可以准备上线了，首先在开发者工具里将写好的代码上传，点击上传，定义版本号和注释，再到微信公众平台的版本管理提交审核，待审核通过了就表示上线成功了，就可以在微信中搜索到你的小程序进行访问了</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可行性分析</a:t>
            </a:r>
            <a:r>
              <a:rPr lang="en-US" altLang="zh-CN">
                <a:sym typeface="+mn-ea"/>
              </a:rPr>
              <a:t>——</a:t>
            </a:r>
            <a:r>
              <a:rPr lang="zh-CN" altLang="en-US">
                <a:sym typeface="+mn-ea"/>
              </a:rPr>
              <a:t>技术可行性</a:t>
            </a:r>
            <a:br>
              <a:rPr lang="zh-CN" altLang="en-US">
                <a:sym typeface="+mn-ea"/>
              </a:rPr>
            </a:br>
            <a:r>
              <a:rPr lang="en-US" altLang="zh-CN">
                <a:sym typeface="+mn-ea"/>
              </a:rPr>
              <a:t>	</a:t>
            </a:r>
            <a:r>
              <a:rPr lang="zh-CN" altLang="en-US">
                <a:sym typeface="+mn-ea"/>
              </a:rPr>
              <a:t>（后端</a:t>
            </a:r>
            <a:r>
              <a:rPr lang="zh-CN" altLang="en-US">
                <a:sym typeface="+mn-ea"/>
              </a:rPr>
              <a:t>）</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语言：</a:t>
            </a:r>
            <a:r>
              <a:rPr lang="en-US" altLang="zh-CN"/>
              <a:t>java</a:t>
            </a:r>
            <a:endParaRPr lang="en-US" altLang="zh-CN"/>
          </a:p>
          <a:p>
            <a:pPr marL="0" indent="0">
              <a:buNone/>
            </a:pPr>
            <a:r>
              <a:rPr lang="zh-CN" altLang="en-US"/>
              <a:t>框架：SpringBoot</a:t>
            </a:r>
            <a:endParaRPr lang="zh-CN" altLang="en-US"/>
          </a:p>
          <a:p>
            <a:pPr marL="0" indent="0">
              <a:buNone/>
            </a:pPr>
            <a:r>
              <a:rPr lang="en-US" altLang="zh-CN"/>
              <a:t>	最终的java代码打包成war包部署在云主机上的web服务器Tomcat中</a:t>
            </a:r>
            <a:endParaRPr lang="en-US" altLang="zh-CN"/>
          </a:p>
          <a:p>
            <a:pPr marL="0" indent="0">
              <a:buNone/>
            </a:pPr>
            <a:r>
              <a:rPr lang="en-US" altLang="zh-CN"/>
              <a:t>	</a:t>
            </a:r>
            <a:endParaRPr lang="en-US" altLang="zh-CN"/>
          </a:p>
          <a:p>
            <a:pPr marL="0" indent="0">
              <a:buNone/>
            </a:pPr>
            <a:r>
              <a:rPr lang="zh-CN" altLang="en-US"/>
              <a:t>购买云服务器（服务器搭建第一步</a:t>
            </a:r>
            <a:r>
              <a:rPr lang="zh-CN" altLang="en-US"/>
              <a:t>）</a:t>
            </a:r>
            <a:r>
              <a:rPr lang="en-US" altLang="zh-CN"/>
              <a:t>:首先要存放后端程序代码，需要一台机器，自己的电脑虽然也可以，但是自己的电脑可不能保证24小时都开机且让外网能访问到，所以需要购买一台云服务器；其次，外网能访问到意味着需要一个公网IP，购买的云服务器会配套一个对应的IP地址。</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经济可行性</a:t>
            </a:r>
            <a:endParaRPr lang="zh-CN" altLang="en-US">
              <a:sym typeface="+mn-ea"/>
            </a:endParaRPr>
          </a:p>
        </p:txBody>
      </p:sp>
      <p:sp>
        <p:nvSpPr>
          <p:cNvPr id="3" name="内容占位符 2"/>
          <p:cNvSpPr>
            <a:spLocks noGrp="1"/>
          </p:cNvSpPr>
          <p:nvPr>
            <p:ph idx="1"/>
          </p:nvPr>
        </p:nvSpPr>
        <p:spPr/>
        <p:txBody>
          <a:bodyPr/>
          <a:lstStyle/>
          <a:p>
            <a:r>
              <a:rPr lang="en-US" altLang="zh-CN"/>
              <a:t>01 </a:t>
            </a:r>
            <a:r>
              <a:rPr lang="zh-CN" altLang="en-US"/>
              <a:t>基本硬件使用</a:t>
            </a:r>
            <a:endParaRPr lang="zh-CN" altLang="en-US"/>
          </a:p>
          <a:p>
            <a:r>
              <a:rPr lang="en-US" altLang="zh-CN"/>
              <a:t>02 </a:t>
            </a:r>
            <a:r>
              <a:rPr lang="zh-CN" altLang="en-US"/>
              <a:t>开发环境与环境使用</a:t>
            </a:r>
            <a:endParaRPr lang="zh-CN" altLang="en-US"/>
          </a:p>
          <a:p>
            <a:r>
              <a:rPr lang="en-US" altLang="zh-CN"/>
              <a:t>03 </a:t>
            </a:r>
            <a:r>
              <a:rPr lang="zh-CN" altLang="en-US"/>
              <a:t>云服务器租凭</a:t>
            </a:r>
            <a:endParaRPr lang="zh-CN" altLang="en-US"/>
          </a:p>
          <a:p>
            <a:r>
              <a:rPr lang="en-US" altLang="zh-CN"/>
              <a:t>04 </a:t>
            </a:r>
            <a:r>
              <a:rPr lang="zh-CN" altLang="en-US"/>
              <a:t>人力资源薪资</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可行性分析</a:t>
            </a:r>
            <a:r>
              <a:rPr lang="en-US" altLang="zh-CN">
                <a:sym typeface="+mn-ea"/>
              </a:rPr>
              <a:t>——</a:t>
            </a:r>
            <a:r>
              <a:rPr lang="zh-CN" altLang="en-US">
                <a:sym typeface="+mn-ea"/>
              </a:rPr>
              <a:t>经济可行性</a:t>
            </a:r>
            <a:endParaRPr lang="zh-CN" altLang="en-US"/>
          </a:p>
        </p:txBody>
      </p:sp>
      <p:sp>
        <p:nvSpPr>
          <p:cNvPr id="3" name="内容占位符 2"/>
          <p:cNvSpPr>
            <a:spLocks noGrp="1"/>
          </p:cNvSpPr>
          <p:nvPr>
            <p:ph idx="1"/>
          </p:nvPr>
        </p:nvSpPr>
        <p:spPr>
          <a:xfrm>
            <a:off x="838200" y="1463675"/>
            <a:ext cx="10756900" cy="4955540"/>
          </a:xfrm>
        </p:spPr>
        <p:txBody>
          <a:bodyPr>
            <a:normAutofit/>
          </a:bodyPr>
          <a:p>
            <a:r>
              <a:rPr lang="zh-CN" altLang="en-US" sz="2400"/>
              <a:t>1．基础硬件使用：</a:t>
            </a:r>
            <a:endParaRPr lang="zh-CN" altLang="en-US" sz="2400"/>
          </a:p>
          <a:p>
            <a:pPr marL="0" indent="0">
              <a:buNone/>
            </a:pPr>
            <a:r>
              <a:rPr lang="en-US" altLang="zh-CN" sz="2400"/>
              <a:t>	</a:t>
            </a:r>
            <a:r>
              <a:rPr lang="zh-CN" altLang="en-US" sz="2400"/>
              <a:t>小组三人均配备有运行良好、网络状态正常的满足开发与测试最低配置的笔记本电脑与移动智能手机。</a:t>
            </a:r>
            <a:endParaRPr lang="zh-CN" altLang="en-US" sz="2400"/>
          </a:p>
          <a:p>
            <a:r>
              <a:rPr lang="zh-CN" altLang="en-US" sz="2400"/>
              <a:t>2．开发环境与软件使用： </a:t>
            </a:r>
            <a:endParaRPr lang="zh-CN" altLang="en-US" sz="2400"/>
          </a:p>
          <a:p>
            <a:pPr marL="0" indent="0">
              <a:buNone/>
            </a:pPr>
            <a:r>
              <a:rPr lang="zh-CN" altLang="en-US" sz="2400"/>
              <a:t>	集成开发环境软件：Intellij IDEA（学生资格非商业免费使用）、微信开发者工具（免费使用）</a:t>
            </a:r>
            <a:endParaRPr lang="zh-CN" altLang="en-US" sz="2400"/>
          </a:p>
          <a:p>
            <a:pPr marL="0" indent="0">
              <a:buNone/>
            </a:pPr>
            <a:r>
              <a:rPr lang="zh-CN" altLang="en-US" sz="2400"/>
              <a:t>	数据库相关：Mysql(开源免费)、PowerDesigner（免费）、Navicat(学生资格非商业免费使用)</a:t>
            </a:r>
            <a:endParaRPr lang="zh-CN" altLang="en-US" sz="2400"/>
          </a:p>
          <a:p>
            <a:pPr marL="0" indent="0">
              <a:buNone/>
            </a:pPr>
            <a:r>
              <a:rPr lang="zh-CN" altLang="en-US" sz="2400"/>
              <a:t>	线上沟通：微信（免费使用）、钉钉（免费使用）</a:t>
            </a:r>
            <a:endParaRPr lang="zh-CN" altLang="en-US" sz="2400"/>
          </a:p>
          <a:p>
            <a:pPr marL="0" indent="0">
              <a:buNone/>
            </a:pPr>
            <a:r>
              <a:rPr lang="zh-CN" altLang="en-US" sz="2400"/>
              <a:t>	版本管理：GitHub（免费使用）</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可行性分析</a:t>
            </a:r>
            <a:r>
              <a:rPr lang="en-US" altLang="zh-CN">
                <a:sym typeface="+mn-ea"/>
              </a:rPr>
              <a:t>——</a:t>
            </a:r>
            <a:r>
              <a:rPr lang="zh-CN" altLang="en-US">
                <a:sym typeface="+mn-ea"/>
              </a:rPr>
              <a:t>经济可行性</a:t>
            </a:r>
            <a:endParaRPr lang="zh-CN" altLang="en-US"/>
          </a:p>
        </p:txBody>
      </p:sp>
      <p:sp>
        <p:nvSpPr>
          <p:cNvPr id="3" name="内容占位符 2"/>
          <p:cNvSpPr>
            <a:spLocks noGrp="1"/>
          </p:cNvSpPr>
          <p:nvPr>
            <p:ph idx="1"/>
          </p:nvPr>
        </p:nvSpPr>
        <p:spPr/>
        <p:txBody>
          <a:bodyPr/>
          <a:p>
            <a:r>
              <a:rPr lang="en-US" altLang="zh-CN"/>
              <a:t>3.</a:t>
            </a:r>
            <a:r>
              <a:rPr lang="zh-CN" altLang="en-US"/>
              <a:t>云服务器租凭：</a:t>
            </a:r>
            <a:endParaRPr lang="zh-CN" altLang="en-US"/>
          </a:p>
          <a:p>
            <a:pPr marL="0" indent="0">
              <a:buNone/>
            </a:pPr>
            <a:r>
              <a:rPr lang="en-US" altLang="zh-CN"/>
              <a:t>	校园云服务器租用（学生优惠 6月54元）</a:t>
            </a:r>
            <a:endParaRPr lang="en-US" altLang="zh-CN"/>
          </a:p>
          <a:p>
            <a:pPr marL="0" indent="0">
              <a:buNone/>
            </a:pPr>
            <a:r>
              <a:rPr lang="en-US" altLang="zh-CN"/>
              <a:t>	云数据库租用（学生优惠 6月18元）</a:t>
            </a:r>
            <a:endParaRPr lang="en-US" altLang="zh-CN"/>
          </a:p>
        </p:txBody>
      </p:sp>
      <p:pic>
        <p:nvPicPr>
          <p:cNvPr id="4" name="图片 -2147482624"/>
          <p:cNvPicPr>
            <a:picLocks noChangeAspect="1"/>
          </p:cNvPicPr>
          <p:nvPr/>
        </p:nvPicPr>
        <p:blipFill>
          <a:blip r:embed="rId1"/>
          <a:stretch>
            <a:fillRect/>
          </a:stretch>
        </p:blipFill>
        <p:spPr>
          <a:xfrm>
            <a:off x="1102360" y="3625215"/>
            <a:ext cx="7788275" cy="2699385"/>
          </a:xfrm>
          <a:prstGeom prst="rect">
            <a:avLst/>
          </a:prstGeom>
          <a:noFill/>
          <a:ln w="9525">
            <a:noFill/>
          </a:ln>
        </p:spPr>
      </p:pic>
      <p:pic>
        <p:nvPicPr>
          <p:cNvPr id="5" name="图片 1"/>
          <p:cNvPicPr>
            <a:picLocks noChangeAspect="1"/>
          </p:cNvPicPr>
          <p:nvPr/>
        </p:nvPicPr>
        <p:blipFill>
          <a:blip r:embed="rId2"/>
          <a:stretch>
            <a:fillRect/>
          </a:stretch>
        </p:blipFill>
        <p:spPr>
          <a:xfrm>
            <a:off x="9049385" y="2105025"/>
            <a:ext cx="2767965" cy="368681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可行性分析</a:t>
            </a:r>
            <a:r>
              <a:rPr lang="en-US" altLang="zh-CN">
                <a:sym typeface="+mn-ea"/>
              </a:rPr>
              <a:t>——</a:t>
            </a:r>
            <a:r>
              <a:rPr lang="zh-CN" altLang="en-US">
                <a:sym typeface="+mn-ea"/>
              </a:rPr>
              <a:t>经济可行性</a:t>
            </a:r>
            <a:endParaRPr lang="zh-CN" altLang="en-US"/>
          </a:p>
        </p:txBody>
      </p:sp>
      <p:sp>
        <p:nvSpPr>
          <p:cNvPr id="3" name="内容占位符 2"/>
          <p:cNvSpPr>
            <a:spLocks noGrp="1"/>
          </p:cNvSpPr>
          <p:nvPr>
            <p:ph idx="1"/>
          </p:nvPr>
        </p:nvSpPr>
        <p:spPr/>
        <p:txBody>
          <a:bodyPr/>
          <a:p>
            <a:r>
              <a:rPr lang="en-US" altLang="zh-CN"/>
              <a:t>4.</a:t>
            </a:r>
            <a:r>
              <a:rPr lang="zh-CN" altLang="en-US"/>
              <a:t>人力资源薪资：</a:t>
            </a:r>
            <a:endParaRPr lang="zh-CN" altLang="en-US"/>
          </a:p>
          <a:p>
            <a:endParaRPr lang="zh-CN" altLang="en-US"/>
          </a:p>
          <a:p>
            <a:pPr marL="0" indent="0">
              <a:buNone/>
            </a:pPr>
            <a:r>
              <a:rPr lang="en-US" altLang="zh-CN"/>
              <a:t>	据私营单位开发人员每小时薪资40.85元 ，小组成员3人，每日均工作3小时，并每周开会2*4小时，总人员周工作小时为87小时，从项目伊始至结束共111天，15.8周，总预算计为56,152.41元</a:t>
            </a:r>
            <a:r>
              <a:rPr lang="zh-CN" altLang="en-US"/>
              <a:t>。</a:t>
            </a:r>
            <a:endParaRPr lang="zh-CN" altLang="en-US"/>
          </a:p>
          <a:p>
            <a:pPr marL="0" indent="0">
              <a:buNone/>
            </a:pPr>
            <a:endParaRPr lang="zh-CN" altLang="en-US"/>
          </a:p>
          <a:p>
            <a:pPr marL="0" indent="0">
              <a:buNone/>
            </a:pPr>
            <a:r>
              <a:rPr lang="en-US" altLang="zh-CN"/>
              <a:t>	</a:t>
            </a:r>
            <a:r>
              <a:rPr lang="zh-CN" altLang="en-US"/>
              <a:t>经济经计算在项目计划开发可承受范围内，预分析可行。</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操作可行性</a:t>
            </a:r>
            <a:endParaRPr lang="zh-CN" altLang="en-US">
              <a:sym typeface="+mn-ea"/>
            </a:endParaRPr>
          </a:p>
        </p:txBody>
      </p:sp>
      <p:sp>
        <p:nvSpPr>
          <p:cNvPr id="3" name="内容占位符 2"/>
          <p:cNvSpPr>
            <a:spLocks noGrp="1"/>
          </p:cNvSpPr>
          <p:nvPr>
            <p:ph idx="1"/>
          </p:nvPr>
        </p:nvSpPr>
        <p:spPr/>
        <p:txBody>
          <a:bodyPr/>
          <a:lstStyle/>
          <a:p>
            <a:r>
              <a:rPr lang="en-US" altLang="zh-CN"/>
              <a:t>01 </a:t>
            </a:r>
            <a:r>
              <a:rPr lang="zh-CN" altLang="en-US"/>
              <a:t>用户使用可行性</a:t>
            </a:r>
            <a:endParaRPr lang="zh-CN" altLang="en-US"/>
          </a:p>
          <a:p>
            <a:r>
              <a:rPr lang="en-US" altLang="zh-CN"/>
              <a:t>02 </a:t>
            </a:r>
            <a:r>
              <a:rPr lang="zh-CN" altLang="en-US"/>
              <a:t>时间进度可行性</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目录</a:t>
            </a:r>
            <a:endParaRPr lang="zh-CN" altLang="en-US"/>
          </a:p>
        </p:txBody>
      </p:sp>
      <p:sp>
        <p:nvSpPr>
          <p:cNvPr id="3" name="内容占位符 2"/>
          <p:cNvSpPr>
            <a:spLocks noGrp="1"/>
          </p:cNvSpPr>
          <p:nvPr>
            <p:ph idx="1"/>
          </p:nvPr>
        </p:nvSpPr>
        <p:spPr/>
        <p:txBody>
          <a:bodyPr/>
          <a:lstStyle/>
          <a:p>
            <a:r>
              <a:rPr lang="en-US" altLang="zh-CN"/>
              <a:t>01 </a:t>
            </a:r>
            <a:r>
              <a:rPr lang="zh-CN" altLang="en-US"/>
              <a:t>项目概述</a:t>
            </a:r>
            <a:endParaRPr lang="en-US" altLang="zh-CN"/>
          </a:p>
          <a:p>
            <a:r>
              <a:rPr lang="en-US" altLang="zh-CN"/>
              <a:t>02 </a:t>
            </a:r>
            <a:r>
              <a:rPr lang="zh-CN" altLang="en-US"/>
              <a:t>可行性分析报告</a:t>
            </a:r>
            <a:endParaRPr lang="en-US" altLang="zh-CN"/>
          </a:p>
          <a:p>
            <a:r>
              <a:rPr lang="en-US" altLang="zh-CN"/>
              <a:t>03 </a:t>
            </a:r>
            <a:r>
              <a:rPr lang="zh-CN" altLang="en-US"/>
              <a:t>项目计划</a:t>
            </a:r>
            <a:endParaRPr lang="zh-CN" altLang="en-US"/>
          </a:p>
          <a:p>
            <a:pPr marL="914400" lvl="2" indent="0">
              <a:buNone/>
            </a:pPr>
            <a:r>
              <a:rPr lang="zh-CN" altLang="en-US">
                <a:sym typeface="+mn-ea"/>
              </a:rPr>
              <a:t>项目计划</a:t>
            </a:r>
            <a:endParaRPr lang="zh-CN" altLang="en-US">
              <a:sym typeface="+mn-ea"/>
            </a:endParaRPr>
          </a:p>
          <a:p>
            <a:pPr marL="914400" lvl="2" indent="0">
              <a:buNone/>
            </a:pPr>
            <a:r>
              <a:rPr lang="zh-CN" altLang="en-US">
                <a:sym typeface="+mn-ea"/>
              </a:rPr>
              <a:t>项目团队建设</a:t>
            </a:r>
            <a:endParaRPr lang="zh-CN" altLang="en-US">
              <a:sym typeface="+mn-ea"/>
            </a:endParaRPr>
          </a:p>
          <a:p>
            <a:pPr marL="0" lvl="2" indent="0">
              <a:buNone/>
            </a:pPr>
            <a:r>
              <a:rPr lang="en-US" altLang="zh-CN">
                <a:sym typeface="+mn-ea"/>
              </a:rPr>
              <a:t>	</a:t>
            </a:r>
            <a:r>
              <a:rPr lang="zh-CN" altLang="en-US">
                <a:sym typeface="+mn-ea"/>
              </a:rPr>
              <a:t>甘特图及</a:t>
            </a:r>
            <a:r>
              <a:rPr lang="en-US" altLang="zh-CN">
                <a:sym typeface="+mn-ea"/>
              </a:rPr>
              <a:t>WBS</a:t>
            </a:r>
            <a:r>
              <a:rPr lang="zh-CN" altLang="en-US">
                <a:sym typeface="+mn-ea"/>
              </a:rPr>
              <a:t>图</a:t>
            </a:r>
            <a:endParaRPr lang="zh-CN" altLang="en-US"/>
          </a:p>
          <a:p>
            <a:pPr marL="914400" lvl="2" indent="0">
              <a:buNone/>
            </a:pPr>
            <a:r>
              <a:rPr lang="zh-CN" altLang="en-US"/>
              <a:t>预算</a:t>
            </a:r>
            <a:endParaRPr lang="zh-CN" altLang="en-US"/>
          </a:p>
          <a:p>
            <a:pPr marL="914400" lvl="2" indent="0">
              <a:buNone/>
            </a:pPr>
            <a:r>
              <a:rPr lang="zh-CN" altLang="en-US"/>
              <a:t>会议纪要</a:t>
            </a:r>
            <a:endParaRPr lang="zh-CN" altLang="en-US"/>
          </a:p>
          <a:p>
            <a:pPr marL="914400" lvl="2" indent="0">
              <a:buNone/>
            </a:pPr>
            <a:r>
              <a:rPr lang="zh-CN" altLang="en-US"/>
              <a:t>绩效评价</a:t>
            </a:r>
            <a:endParaRPr lang="zh-CN" altLang="en-US"/>
          </a:p>
          <a:p>
            <a:pPr marL="914400" lvl="2" indent="0">
              <a:buNone/>
            </a:pPr>
            <a:r>
              <a:rPr lang="zh-CN" altLang="en-US"/>
              <a:t>参考文献</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社会可行性</a:t>
            </a:r>
            <a:endParaRPr lang="zh-CN" altLang="en-US">
              <a:sym typeface="+mn-ea"/>
            </a:endParaRPr>
          </a:p>
        </p:txBody>
      </p:sp>
      <p:sp>
        <p:nvSpPr>
          <p:cNvPr id="3" name="内容占位符 2"/>
          <p:cNvSpPr>
            <a:spLocks noGrp="1"/>
          </p:cNvSpPr>
          <p:nvPr>
            <p:ph idx="1"/>
          </p:nvPr>
        </p:nvSpPr>
        <p:spPr/>
        <p:txBody>
          <a:bodyPr/>
          <a:lstStyle/>
          <a:p>
            <a:r>
              <a:rPr lang="en-US" altLang="zh-CN"/>
              <a:t>01 </a:t>
            </a:r>
            <a:r>
              <a:rPr lang="zh-CN" altLang="en-US"/>
              <a:t>新的社交需求</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法律可行性</a:t>
            </a:r>
            <a:endParaRPr lang="zh-CN" altLang="en-US">
              <a:sym typeface="+mn-ea"/>
            </a:endParaRPr>
          </a:p>
        </p:txBody>
      </p:sp>
      <p:sp>
        <p:nvSpPr>
          <p:cNvPr id="3" name="内容占位符 2"/>
          <p:cNvSpPr>
            <a:spLocks noGrp="1"/>
          </p:cNvSpPr>
          <p:nvPr>
            <p:ph idx="1"/>
          </p:nvPr>
        </p:nvSpPr>
        <p:spPr/>
        <p:txBody>
          <a:bodyPr/>
          <a:lstStyle/>
          <a:p>
            <a:r>
              <a:rPr lang="en-US" altLang="zh-CN"/>
              <a:t>01 </a:t>
            </a:r>
            <a:r>
              <a:rPr lang="zh-CN" altLang="en-US"/>
              <a:t>爬虫是否违法</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三、项目计划</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a:t>项目计划里包含了：</a:t>
            </a:r>
            <a:endParaRPr lang="zh-CN" altLang="en-US"/>
          </a:p>
          <a:p>
            <a:pPr marL="0" indent="0">
              <a:buNone/>
            </a:pPr>
            <a:r>
              <a:rPr lang="en-US" altLang="zh-CN"/>
              <a:t>	</a:t>
            </a:r>
            <a:r>
              <a:rPr lang="zh-CN" altLang="en-US"/>
              <a:t>项目计划：</a:t>
            </a:r>
            <a:r>
              <a:rPr lang="en-US" altLang="zh-CN"/>
              <a:t>{</a:t>
            </a:r>
            <a:r>
              <a:rPr lang="zh-CN" altLang="en-US"/>
              <a:t>参照模板、</a:t>
            </a:r>
            <a:r>
              <a:rPr lang="en-US" altLang="zh-CN"/>
              <a:t>WBS</a:t>
            </a:r>
            <a:r>
              <a:rPr lang="zh-CN" altLang="en-US"/>
              <a:t>结构</a:t>
            </a:r>
            <a:r>
              <a:rPr lang="en-US" altLang="zh-CN"/>
              <a:t>}</a:t>
            </a:r>
            <a:endParaRPr lang="zh-CN" altLang="en-US"/>
          </a:p>
          <a:p>
            <a:pPr marL="0" indent="0">
              <a:buNone/>
            </a:pPr>
            <a:r>
              <a:rPr lang="en-US" altLang="zh-CN"/>
              <a:t>	</a:t>
            </a:r>
            <a:r>
              <a:rPr lang="zh-CN" altLang="en-US"/>
              <a:t>项目团队建设：</a:t>
            </a:r>
            <a:r>
              <a:rPr lang="en-US" altLang="zh-CN"/>
              <a:t>{</a:t>
            </a:r>
            <a:r>
              <a:rPr lang="zh-CN" altLang="en-US"/>
              <a:t>项目大致分工、项目近期具体分工、参与人</a:t>
            </a:r>
            <a:r>
              <a:rPr lang="en-US" altLang="zh-CN"/>
              <a:t>		</a:t>
            </a:r>
            <a:r>
              <a:rPr lang="zh-CN" altLang="en-US"/>
              <a:t>员</a:t>
            </a:r>
            <a:r>
              <a:rPr lang="en-US" altLang="zh-CN"/>
              <a:t>OBS</a:t>
            </a:r>
            <a:r>
              <a:rPr lang="zh-CN" altLang="en-US"/>
              <a:t>组织结构图</a:t>
            </a:r>
            <a:r>
              <a:rPr lang="en-US" altLang="zh-CN"/>
              <a:t>	、</a:t>
            </a:r>
            <a:r>
              <a:rPr lang="zh-CN" altLang="en-US"/>
              <a:t>项目团队内部协作、项目团队外部</a:t>
            </a:r>
            <a:r>
              <a:rPr lang="en-US" altLang="zh-CN"/>
              <a:t>		</a:t>
            </a:r>
            <a:r>
              <a:rPr lang="zh-CN" altLang="en-US"/>
              <a:t>沟通与协作</a:t>
            </a:r>
            <a:r>
              <a:rPr lang="en-US" altLang="zh-CN"/>
              <a:t>}</a:t>
            </a:r>
            <a:endParaRPr lang="en-US" altLang="zh-CN"/>
          </a:p>
          <a:p>
            <a:pPr marL="0" indent="0">
              <a:buNone/>
            </a:pPr>
            <a:r>
              <a:rPr lang="en-US" altLang="zh-CN"/>
              <a:t>	</a:t>
            </a:r>
            <a:r>
              <a:rPr lang="zh-CN" altLang="en-US"/>
              <a:t>甘特图</a:t>
            </a:r>
            <a:endParaRPr lang="zh-CN" altLang="en-US"/>
          </a:p>
          <a:p>
            <a:pPr marL="0" indent="0">
              <a:buNone/>
            </a:pPr>
            <a:r>
              <a:rPr lang="en-US" altLang="zh-CN"/>
              <a:t>	</a:t>
            </a:r>
            <a:r>
              <a:rPr lang="zh-CN" altLang="en-US"/>
              <a:t>预算</a:t>
            </a:r>
            <a:endParaRPr lang="zh-CN" altLang="en-US"/>
          </a:p>
          <a:p>
            <a:pPr marL="0" indent="0">
              <a:buNone/>
            </a:pPr>
            <a:r>
              <a:rPr lang="en-US" altLang="zh-CN"/>
              <a:t>	</a:t>
            </a:r>
            <a:r>
              <a:rPr lang="zh-CN" altLang="en-US"/>
              <a:t>会议记录</a:t>
            </a:r>
            <a:endParaRPr lang="zh-CN" altLang="en-US"/>
          </a:p>
          <a:p>
            <a:pPr marL="0" indent="0">
              <a:buNone/>
            </a:pPr>
            <a:r>
              <a:rPr lang="en-US" altLang="zh-CN"/>
              <a:t>	</a:t>
            </a:r>
            <a:r>
              <a:rPr lang="zh-CN" altLang="en-US"/>
              <a:t>绩效评价</a:t>
            </a:r>
            <a:endParaRPr lang="zh-CN" altLang="en-US"/>
          </a:p>
          <a:p>
            <a:pPr marL="0" indent="0">
              <a:buNone/>
            </a:pPr>
            <a:r>
              <a:rPr lang="en-US" altLang="zh-CN"/>
              <a:t>	</a:t>
            </a:r>
            <a:r>
              <a:rPr lang="zh-CN" altLang="en-US"/>
              <a:t>参考文献</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项目计划</a:t>
            </a:r>
            <a:endParaRPr lang="zh-CN" altLang="en-US"/>
          </a:p>
        </p:txBody>
      </p:sp>
      <p:sp>
        <p:nvSpPr>
          <p:cNvPr id="3" name="内容占位符 2"/>
          <p:cNvSpPr>
            <a:spLocks noGrp="1"/>
          </p:cNvSpPr>
          <p:nvPr>
            <p:ph idx="1"/>
          </p:nvPr>
        </p:nvSpPr>
        <p:spPr/>
        <p:txBody>
          <a:bodyPr/>
          <a:lstStyle/>
          <a:p>
            <a:r>
              <a:rPr lang="zh-CN" altLang="en-US"/>
              <a:t>参考模板：</a:t>
            </a:r>
            <a:endParaRPr lang="zh-CN" altLang="en-US"/>
          </a:p>
          <a:p>
            <a:pPr marL="0" indent="0">
              <a:buNone/>
            </a:pPr>
            <a:r>
              <a:rPr lang="en-US" altLang="zh-CN"/>
              <a:t>	</a:t>
            </a:r>
            <a:r>
              <a:rPr lang="zh-CN" altLang="en-US"/>
              <a:t>《GB856T——88》国标文档</a:t>
            </a:r>
            <a:endParaRPr lang="zh-CN" altLang="en-US"/>
          </a:p>
        </p:txBody>
      </p:sp>
      <p:pic>
        <p:nvPicPr>
          <p:cNvPr id="4" name="图片 3"/>
          <p:cNvPicPr>
            <a:picLocks noChangeAspect="1"/>
          </p:cNvPicPr>
          <p:nvPr/>
        </p:nvPicPr>
        <p:blipFill>
          <a:blip r:embed="rId1"/>
          <a:stretch>
            <a:fillRect/>
          </a:stretch>
        </p:blipFill>
        <p:spPr>
          <a:xfrm>
            <a:off x="6541135" y="171450"/>
            <a:ext cx="5372100" cy="65151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项目计划</a:t>
            </a:r>
            <a:endParaRPr lang="zh-CN" altLang="en-US"/>
          </a:p>
        </p:txBody>
      </p:sp>
      <p:sp>
        <p:nvSpPr>
          <p:cNvPr id="3" name="内容占位符 2"/>
          <p:cNvSpPr>
            <a:spLocks noGrp="1"/>
          </p:cNvSpPr>
          <p:nvPr>
            <p:ph idx="1"/>
          </p:nvPr>
        </p:nvSpPr>
        <p:spPr/>
        <p:txBody>
          <a:bodyPr/>
          <a:lstStyle/>
          <a:p>
            <a:r>
              <a:rPr lang="en-US" altLang="zh-CN"/>
              <a:t>wbs</a:t>
            </a:r>
            <a:r>
              <a:rPr lang="zh-CN" altLang="en-US"/>
              <a:t>结构：</a:t>
            </a:r>
            <a:endParaRPr lang="zh-CN" altLang="en-US"/>
          </a:p>
          <a:p>
            <a:endParaRPr lang="zh-CN" altLang="en-US"/>
          </a:p>
        </p:txBody>
      </p:sp>
      <p:pic>
        <p:nvPicPr>
          <p:cNvPr id="4" name="图片 3"/>
          <p:cNvPicPr>
            <a:picLocks noChangeAspect="1"/>
          </p:cNvPicPr>
          <p:nvPr/>
        </p:nvPicPr>
        <p:blipFill>
          <a:blip r:embed="rId1"/>
          <a:stretch>
            <a:fillRect/>
          </a:stretch>
        </p:blipFill>
        <p:spPr>
          <a:xfrm>
            <a:off x="2715260" y="1774825"/>
            <a:ext cx="9244965" cy="48717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项目团队建设</a:t>
            </a:r>
            <a:endParaRPr lang="zh-CN" altLang="en-US"/>
          </a:p>
        </p:txBody>
      </p:sp>
      <p:sp>
        <p:nvSpPr>
          <p:cNvPr id="3" name="内容占位符 2"/>
          <p:cNvSpPr>
            <a:spLocks noGrp="1"/>
          </p:cNvSpPr>
          <p:nvPr>
            <p:ph idx="1"/>
          </p:nvPr>
        </p:nvSpPr>
        <p:spPr/>
        <p:txBody>
          <a:bodyPr/>
          <a:lstStyle/>
          <a:p>
            <a:r>
              <a:rPr lang="en-US" altLang="zh-CN"/>
              <a:t>01</a:t>
            </a:r>
            <a:r>
              <a:rPr lang="zh-CN" altLang="en-US"/>
              <a:t>项目大致分工</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项目团队建设</a:t>
            </a:r>
            <a:endParaRPr lang="zh-CN" altLang="en-US"/>
          </a:p>
        </p:txBody>
      </p:sp>
      <p:sp>
        <p:nvSpPr>
          <p:cNvPr id="3" name="内容占位符 2"/>
          <p:cNvSpPr>
            <a:spLocks noGrp="1"/>
          </p:cNvSpPr>
          <p:nvPr>
            <p:ph idx="1"/>
          </p:nvPr>
        </p:nvSpPr>
        <p:spPr/>
        <p:txBody>
          <a:bodyPr/>
          <a:lstStyle/>
          <a:p>
            <a:r>
              <a:rPr lang="en-US" altLang="zh-CN"/>
              <a:t>02 </a:t>
            </a:r>
            <a:r>
              <a:rPr lang="zh-CN" altLang="en-US"/>
              <a:t>项目近期具体分工</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项目团队建设</a:t>
            </a:r>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03 </a:t>
            </a:r>
            <a:r>
              <a:rPr lang="zh-CN" altLang="en-US" dirty="0"/>
              <a:t>项目团队内部协作</a:t>
            </a:r>
            <a:endParaRPr lang="en-US" altLang="zh-CN" dirty="0"/>
          </a:p>
          <a:p>
            <a:pPr>
              <a:lnSpc>
                <a:spcPct val="150000"/>
              </a:lnSpc>
            </a:pPr>
            <a:r>
              <a:rPr lang="en-US" altLang="zh-CN" dirty="0"/>
              <a:t>1</a:t>
            </a:r>
            <a:r>
              <a:rPr lang="zh-CN" altLang="en-US" dirty="0"/>
              <a:t>）协作模式：每周两次会议，主要为线下面谈，其次是网络联系（微信电话）</a:t>
            </a:r>
            <a:endParaRPr lang="en-US" altLang="zh-CN" dirty="0"/>
          </a:p>
          <a:p>
            <a:pPr>
              <a:lnSpc>
                <a:spcPct val="150000"/>
              </a:lnSpc>
            </a:pPr>
            <a:r>
              <a:rPr lang="en-US" altLang="zh-CN" dirty="0"/>
              <a:t>2</a:t>
            </a:r>
            <a:r>
              <a:rPr lang="zh-CN" altLang="en-US" dirty="0"/>
              <a:t>）沟通方式：每周会议、微信等</a:t>
            </a:r>
            <a:endParaRPr lang="en-US" altLang="zh-CN" dirty="0"/>
          </a:p>
          <a:p>
            <a:pPr>
              <a:lnSpc>
                <a:spcPct val="150000"/>
              </a:lnSpc>
            </a:pPr>
            <a:r>
              <a:rPr lang="en-US" altLang="zh-CN" dirty="0"/>
              <a:t>3</a:t>
            </a:r>
            <a:r>
              <a:rPr lang="zh-CN" altLang="en-US" dirty="0"/>
              <a:t>）邮件沟通：主送人为谢子文</a:t>
            </a:r>
            <a:endParaRPr lang="en-US" altLang="zh-CN" dirty="0"/>
          </a:p>
          <a:p>
            <a:pPr>
              <a:lnSpc>
                <a:spcPct val="150000"/>
              </a:lnSpc>
            </a:pPr>
            <a:r>
              <a:rPr lang="en-US" altLang="zh-CN" dirty="0"/>
              <a:t>4</a:t>
            </a:r>
            <a:r>
              <a:rPr lang="zh-CN" altLang="en-US" dirty="0"/>
              <a:t>）工作进度审核：组长约定一周两次任务成果审核初审、二审时间，并在每周三</a:t>
            </a:r>
            <a:r>
              <a:rPr lang="en-US" altLang="zh-CN" dirty="0"/>
              <a:t>/</a:t>
            </a:r>
            <a:r>
              <a:rPr lang="zh-CN" altLang="en-US" dirty="0"/>
              <a:t>五晚</a:t>
            </a:r>
            <a:r>
              <a:rPr lang="en-US" altLang="zh-CN" dirty="0"/>
              <a:t>10</a:t>
            </a:r>
            <a:r>
              <a:rPr lang="zh-CN" altLang="en-US" dirty="0"/>
              <a:t>：</a:t>
            </a:r>
            <a:r>
              <a:rPr lang="en-US" altLang="zh-CN" dirty="0"/>
              <a:t>00</a:t>
            </a:r>
            <a:r>
              <a:rPr lang="zh-CN" altLang="en-US" dirty="0"/>
              <a:t>前向组长报告学习进度和任务进度并作为组内绩效评定的条件之一</a:t>
            </a:r>
            <a:endParaRPr lang="en-US" altLang="zh-CN"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项目团队建设</a:t>
            </a:r>
            <a:endParaRPr lang="zh-CN" altLang="en-US"/>
          </a:p>
        </p:txBody>
      </p:sp>
      <p:sp>
        <p:nvSpPr>
          <p:cNvPr id="3" name="内容占位符 2"/>
          <p:cNvSpPr>
            <a:spLocks noGrp="1"/>
          </p:cNvSpPr>
          <p:nvPr>
            <p:ph idx="1"/>
          </p:nvPr>
        </p:nvSpPr>
        <p:spPr>
          <a:xfrm>
            <a:off x="838200" y="1690688"/>
            <a:ext cx="10515600" cy="4486275"/>
          </a:xfrm>
        </p:spPr>
        <p:txBody>
          <a:bodyPr>
            <a:normAutofit fontScale="62500" lnSpcReduction="20000"/>
          </a:bodyPr>
          <a:lstStyle/>
          <a:p>
            <a:pPr marL="0" indent="0">
              <a:buNone/>
            </a:pPr>
            <a:r>
              <a:rPr lang="en-US" altLang="zh-CN" dirty="0"/>
              <a:t>04 </a:t>
            </a:r>
            <a:r>
              <a:rPr lang="zh-CN" altLang="en-US" dirty="0"/>
              <a:t>项目团队外部沟通与协作</a:t>
            </a:r>
            <a:endParaRPr lang="en-US" altLang="zh-CN" dirty="0"/>
          </a:p>
          <a:p>
            <a:pPr marL="0" indent="0">
              <a:lnSpc>
                <a:spcPct val="150000"/>
              </a:lnSpc>
              <a:buNone/>
            </a:pPr>
            <a:r>
              <a:rPr lang="zh-CN" altLang="en-US" dirty="0"/>
              <a:t>与客户（老师）之间的沟通方式包括：</a:t>
            </a:r>
            <a:endParaRPr lang="en-US" altLang="zh-CN" dirty="0"/>
          </a:p>
          <a:p>
            <a:pPr marL="0" indent="0">
              <a:lnSpc>
                <a:spcPct val="150000"/>
              </a:lnSpc>
              <a:buNone/>
            </a:pPr>
            <a:r>
              <a:rPr lang="en-US" altLang="zh-CN" dirty="0"/>
              <a:t>1.</a:t>
            </a:r>
            <a:r>
              <a:rPr lang="zh-CN" altLang="en-US" dirty="0"/>
              <a:t>正式沟通方式：</a:t>
            </a:r>
            <a:endParaRPr lang="en-US" altLang="zh-CN" dirty="0"/>
          </a:p>
          <a:p>
            <a:pPr marL="0" indent="0">
              <a:lnSpc>
                <a:spcPct val="150000"/>
              </a:lnSpc>
              <a:buNone/>
            </a:pPr>
            <a:r>
              <a:rPr lang="en-US" altLang="zh-CN" dirty="0"/>
              <a:t>	1</a:t>
            </a:r>
            <a:r>
              <a:rPr lang="zh-CN" altLang="en-US" dirty="0"/>
              <a:t>）评审会议</a:t>
            </a:r>
            <a:endParaRPr lang="en-US" altLang="zh-CN" dirty="0"/>
          </a:p>
          <a:p>
            <a:pPr marL="0" indent="0">
              <a:lnSpc>
                <a:spcPct val="150000"/>
              </a:lnSpc>
              <a:buNone/>
            </a:pPr>
            <a:r>
              <a:rPr lang="en-US" altLang="zh-CN" dirty="0"/>
              <a:t>	2</a:t>
            </a:r>
            <a:r>
              <a:rPr lang="zh-CN" altLang="en-US" dirty="0"/>
              <a:t>）执行情况报告，展示相关</a:t>
            </a:r>
            <a:r>
              <a:rPr lang="en-US" altLang="zh-CN" dirty="0"/>
              <a:t>ppt</a:t>
            </a:r>
            <a:endParaRPr lang="en-US" altLang="zh-CN" dirty="0"/>
          </a:p>
          <a:p>
            <a:pPr marL="0" indent="0">
              <a:lnSpc>
                <a:spcPct val="150000"/>
              </a:lnSpc>
              <a:buNone/>
            </a:pPr>
            <a:r>
              <a:rPr lang="en-US" altLang="zh-CN" dirty="0"/>
              <a:t>2.</a:t>
            </a:r>
            <a:r>
              <a:rPr lang="zh-CN" altLang="en-US" dirty="0"/>
              <a:t>非正式沟通方式：</a:t>
            </a:r>
            <a:endParaRPr lang="en-US" altLang="zh-CN" dirty="0"/>
          </a:p>
          <a:p>
            <a:pPr marL="0" indent="0">
              <a:buNone/>
            </a:pPr>
            <a:r>
              <a:rPr lang="en-US" altLang="zh-CN" dirty="0"/>
              <a:t>	</a:t>
            </a:r>
            <a:r>
              <a:rPr lang="zh-CN" altLang="en-US" dirty="0"/>
              <a:t>线下面谈</a:t>
            </a:r>
            <a:endParaRPr lang="en-US" altLang="zh-CN" dirty="0"/>
          </a:p>
          <a:p>
            <a:pPr marL="0" indent="0">
              <a:lnSpc>
                <a:spcPct val="150000"/>
              </a:lnSpc>
              <a:buNone/>
            </a:pPr>
            <a:r>
              <a:rPr lang="zh-CN" altLang="en-US" dirty="0"/>
              <a:t>与典型用户之间的沟通方式包括：</a:t>
            </a:r>
            <a:endParaRPr lang="en-US" altLang="zh-CN" dirty="0"/>
          </a:p>
          <a:p>
            <a:pPr marL="0" indent="0">
              <a:lnSpc>
                <a:spcPct val="150000"/>
              </a:lnSpc>
              <a:buNone/>
            </a:pPr>
            <a:r>
              <a:rPr lang="en-US" altLang="zh-CN" dirty="0"/>
              <a:t>1.</a:t>
            </a:r>
            <a:r>
              <a:rPr lang="zh-CN" altLang="en-US" dirty="0"/>
              <a:t>线上沟通：包括微信、</a:t>
            </a:r>
            <a:r>
              <a:rPr lang="en-US" altLang="zh-CN" dirty="0"/>
              <a:t>QQ</a:t>
            </a:r>
            <a:endParaRPr lang="en-US" altLang="zh-CN" dirty="0"/>
          </a:p>
          <a:p>
            <a:pPr marL="0" indent="0">
              <a:lnSpc>
                <a:spcPct val="150000"/>
              </a:lnSpc>
              <a:buNone/>
            </a:pPr>
            <a:r>
              <a:rPr lang="en-US" altLang="zh-CN" dirty="0"/>
              <a:t>2.</a:t>
            </a:r>
            <a:r>
              <a:rPr lang="zh-CN" altLang="en-US" dirty="0"/>
              <a:t>线下面谈：地点：</a:t>
            </a:r>
            <a:r>
              <a:rPr lang="en-US" altLang="zh-CN" dirty="0"/>
              <a:t>UW</a:t>
            </a:r>
            <a:r>
              <a:rPr lang="zh-CN" altLang="en-US" dirty="0"/>
              <a:t>二楼露台</a:t>
            </a:r>
            <a:endParaRPr lang="en-US" altLang="zh-CN"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甘特图</a:t>
            </a:r>
            <a:endParaRPr lang="zh-CN" altLang="en-US"/>
          </a:p>
        </p:txBody>
      </p:sp>
      <p:pic>
        <p:nvPicPr>
          <p:cNvPr id="5" name="内容占位符 4"/>
          <p:cNvPicPr>
            <a:picLocks noChangeAspect="1"/>
          </p:cNvPicPr>
          <p:nvPr>
            <p:ph idx="1"/>
          </p:nvPr>
        </p:nvPicPr>
        <p:blipFill>
          <a:blip r:embed="rId1"/>
          <a:stretch>
            <a:fillRect/>
          </a:stretch>
        </p:blipFill>
        <p:spPr>
          <a:xfrm>
            <a:off x="1085215" y="1432560"/>
            <a:ext cx="10450195" cy="5194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一、项目概述</a:t>
            </a:r>
            <a:endParaRPr lang="zh-CN" altLang="en-US"/>
          </a:p>
        </p:txBody>
      </p:sp>
      <p:sp>
        <p:nvSpPr>
          <p:cNvPr id="3" name="内容占位符 2"/>
          <p:cNvSpPr>
            <a:spLocks noGrp="1"/>
          </p:cNvSpPr>
          <p:nvPr>
            <p:ph idx="1"/>
          </p:nvPr>
        </p:nvSpPr>
        <p:spPr/>
        <p:txBody>
          <a:bodyPr/>
          <a:lstStyle/>
          <a:p>
            <a:r>
              <a:rPr lang="zh-CN" altLang="en-US"/>
              <a:t>项目概述里有：</a:t>
            </a:r>
            <a:endParaRPr lang="zh-CN" altLang="en-US"/>
          </a:p>
          <a:p>
            <a:pPr marL="457200" lvl="1" indent="0">
              <a:buNone/>
            </a:pPr>
            <a:r>
              <a:rPr lang="zh-CN" altLang="en-US"/>
              <a:t>项目基本信息</a:t>
            </a:r>
            <a:endParaRPr lang="zh-CN" altLang="en-US"/>
          </a:p>
          <a:p>
            <a:pPr marL="457200" lvl="1" indent="0">
              <a:buNone/>
            </a:pPr>
            <a:r>
              <a:rPr lang="zh-CN" altLang="en-US"/>
              <a:t>项目用户</a:t>
            </a:r>
            <a:endParaRPr lang="zh-CN" altLang="en-US"/>
          </a:p>
          <a:p>
            <a:pPr marL="457200" lvl="1" indent="0">
              <a:buNone/>
            </a:pPr>
            <a:r>
              <a:rPr lang="zh-CN" altLang="en-US"/>
              <a:t>项目功能总述</a:t>
            </a:r>
            <a:endParaRPr lang="zh-CN" altLang="en-US"/>
          </a:p>
          <a:p>
            <a:pPr marL="457200" lvl="1" indent="0">
              <a:buNone/>
            </a:pPr>
            <a:r>
              <a:rPr lang="zh-CN" altLang="en-US"/>
              <a:t>项目技术实现</a:t>
            </a:r>
            <a:endParaRPr lang="zh-CN" altLang="en-US"/>
          </a:p>
          <a:p>
            <a:pPr marL="457200" lvl="1" indent="0">
              <a:buNone/>
            </a:pPr>
            <a:r>
              <a:rPr lang="en-US" altLang="zh-CN"/>
              <a:t>//</a:t>
            </a:r>
            <a:r>
              <a:rPr lang="zh-CN" altLang="en-US"/>
              <a:t>项目层次方框图</a:t>
            </a:r>
            <a:endParaRPr lang="zh-CN" altLang="en-US"/>
          </a:p>
          <a:p>
            <a:pPr marL="457200" lvl="1" indent="0">
              <a:buNone/>
            </a:pP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预算</a:t>
            </a:r>
            <a:endParaRPr lang="zh-CN" altLang="en-US"/>
          </a:p>
        </p:txBody>
      </p:sp>
      <p:sp>
        <p:nvSpPr>
          <p:cNvPr id="3" name="内容占位符 2"/>
          <p:cNvSpPr>
            <a:spLocks noGrp="1"/>
          </p:cNvSpPr>
          <p:nvPr>
            <p:ph idx="1"/>
          </p:nvPr>
        </p:nvSpPr>
        <p:spPr>
          <a:xfrm>
            <a:off x="747395" y="1417320"/>
            <a:ext cx="10606405" cy="4759960"/>
          </a:xfrm>
        </p:spPr>
        <p:txBody>
          <a:bodyPr>
            <a:normAutofit/>
          </a:bodyPr>
          <a:lstStyle/>
          <a:p>
            <a:r>
              <a:rPr lang="en-US" altLang="zh-CN"/>
              <a:t>01 </a:t>
            </a:r>
            <a:r>
              <a:rPr lang="zh-CN" altLang="en-US"/>
              <a:t>设备成本</a:t>
            </a:r>
            <a:endParaRPr lang="zh-CN" altLang="en-US"/>
          </a:p>
          <a:p>
            <a:pPr marL="457200" lvl="1" indent="0">
              <a:buNone/>
            </a:pPr>
            <a:r>
              <a:rPr lang="en-US" altLang="zh-CN"/>
              <a:t>	</a:t>
            </a:r>
            <a:r>
              <a:rPr lang="zh-CN" altLang="en-US"/>
              <a:t>使用工具：微信开发者工具、GitHub、Microsoft Office、Microsoft Project、Axure、Power Designer、Navicat、钉钉、微信</a:t>
            </a:r>
            <a:endParaRPr lang="zh-CN" altLang="en-US"/>
          </a:p>
          <a:p>
            <a:pPr marL="457200" lvl="1" indent="0">
              <a:buNone/>
            </a:pPr>
            <a:r>
              <a:rPr lang="en-US" altLang="zh-CN"/>
              <a:t>	</a:t>
            </a:r>
            <a:endParaRPr lang="zh-CN" altLang="en-US"/>
          </a:p>
          <a:p>
            <a:pPr marL="457200" lvl="1" indent="0">
              <a:buNone/>
            </a:pPr>
            <a:r>
              <a:rPr lang="en-US" altLang="zh-CN"/>
              <a:t>	</a:t>
            </a:r>
            <a:r>
              <a:rPr lang="zh-CN" altLang="en-US"/>
              <a:t>开发设备：个人笔记本、实验室电脑</a:t>
            </a:r>
            <a:endParaRPr lang="zh-CN" altLang="en-US"/>
          </a:p>
          <a:p>
            <a:pPr marL="457200" lvl="1" indent="0">
              <a:buNone/>
            </a:pPr>
            <a:r>
              <a:rPr lang="en-US" altLang="zh-CN">
                <a:sym typeface="+mn-ea"/>
              </a:rPr>
              <a:t>	</a:t>
            </a:r>
            <a:r>
              <a:rPr lang="zh-CN" altLang="en-US">
                <a:sym typeface="+mn-ea"/>
              </a:rPr>
              <a:t>开发地点：</a:t>
            </a:r>
            <a:r>
              <a:rPr lang="en-US" altLang="zh-CN">
                <a:sym typeface="+mn-ea"/>
              </a:rPr>
              <a:t>uw</a:t>
            </a:r>
            <a:r>
              <a:rPr lang="zh-CN" altLang="en-US">
                <a:sym typeface="+mn-ea"/>
              </a:rPr>
              <a:t>露台，宿舍，理四，图书馆</a:t>
            </a:r>
            <a:endParaRPr lang="zh-CN" altLang="en-US"/>
          </a:p>
          <a:p>
            <a:pPr marL="457200" lvl="1" indent="0">
              <a:buNone/>
            </a:pPr>
            <a:r>
              <a:rPr lang="en-US" altLang="zh-CN"/>
              <a:t>	</a:t>
            </a:r>
            <a:r>
              <a:rPr lang="zh-CN" altLang="en-US"/>
              <a:t>计算机内存需求：2 GB RAM or more</a:t>
            </a:r>
            <a:endParaRPr lang="zh-CN" altLang="en-US"/>
          </a:p>
          <a:p>
            <a:pPr marL="457200" lvl="1" indent="0">
              <a:buNone/>
            </a:pPr>
            <a:r>
              <a:rPr lang="en-US" altLang="zh-CN"/>
              <a:t>	</a:t>
            </a:r>
            <a:r>
              <a:rPr lang="zh-CN" altLang="en-US"/>
              <a:t>显卡要求：Video card must be 256MB or more</a:t>
            </a:r>
            <a:endParaRPr lang="zh-CN" altLang="en-US"/>
          </a:p>
          <a:p>
            <a:pPr marL="457200" lvl="1" indent="0">
              <a:buNone/>
            </a:pPr>
            <a:r>
              <a:rPr lang="en-US" altLang="zh-CN"/>
              <a:t>	</a:t>
            </a:r>
            <a:r>
              <a:rPr lang="zh-CN" altLang="en-US"/>
              <a:t>操作系统：Windows® 10 32 / 64bit / 7 32 / 64bit / XP</a:t>
            </a:r>
            <a:endParaRPr lang="zh-CN" altLang="en-US"/>
          </a:p>
          <a:p>
            <a:pPr marL="457200" lvl="1" indent="0">
              <a:buNone/>
            </a:pPr>
            <a:r>
              <a:rPr lang="en-US" altLang="zh-CN"/>
              <a:t>	</a:t>
            </a:r>
            <a:r>
              <a:rPr lang="zh-CN" altLang="en-US"/>
              <a:t>处理器：Intel® Core™ 2 Duo E6600 or AMD Phenom™ X3 8750 processor or </a:t>
            </a:r>
            <a:r>
              <a:rPr lang="en-US" altLang="zh-CN"/>
              <a:t>		     </a:t>
            </a:r>
            <a:r>
              <a:rPr lang="zh-CN" altLang="en-US"/>
              <a:t>better</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6695"/>
            <a:ext cx="10515600" cy="1325563"/>
          </a:xfrm>
        </p:spPr>
        <p:txBody>
          <a:bodyPr/>
          <a:lstStyle/>
          <a:p>
            <a:r>
              <a:rPr lang="zh-CN" altLang="en-US" dirty="0"/>
              <a:t>预算</a:t>
            </a:r>
            <a:endParaRPr lang="zh-CN" altLang="en-US" dirty="0"/>
          </a:p>
        </p:txBody>
      </p:sp>
      <p:sp>
        <p:nvSpPr>
          <p:cNvPr id="3" name="内容占位符 2"/>
          <p:cNvSpPr>
            <a:spLocks noGrp="1"/>
          </p:cNvSpPr>
          <p:nvPr>
            <p:ph idx="1"/>
          </p:nvPr>
        </p:nvSpPr>
        <p:spPr>
          <a:xfrm>
            <a:off x="838200" y="1432560"/>
            <a:ext cx="10515600" cy="5198745"/>
          </a:xfrm>
        </p:spPr>
        <p:txBody>
          <a:bodyPr>
            <a:normAutofit fontScale="87500" lnSpcReduction="10000"/>
          </a:bodyPr>
          <a:lstStyle/>
          <a:p>
            <a:r>
              <a:rPr lang="en-US" altLang="zh-CN" dirty="0"/>
              <a:t>02 </a:t>
            </a:r>
            <a:r>
              <a:rPr lang="zh-CN" altLang="en-US" dirty="0"/>
              <a:t>项目整体预算</a:t>
            </a:r>
            <a:endParaRPr lang="zh-CN" altLang="en-US" dirty="0"/>
          </a:p>
          <a:p>
            <a:pPr marL="0" indent="0">
              <a:buNone/>
            </a:pPr>
            <a:r>
              <a:rPr lang="en-US" altLang="zh-CN" dirty="0"/>
              <a:t>	</a:t>
            </a:r>
            <a:r>
              <a:rPr lang="en-US" altLang="zh-CN" dirty="0" err="1"/>
              <a:t>基本硬件：小组内三人每人的笔记本电脑均安装了合适的开发环境，网络通常，状态良好</a:t>
            </a:r>
            <a:r>
              <a:rPr lang="en-US" altLang="zh-CN" dirty="0"/>
              <a:t>。</a:t>
            </a:r>
            <a:endParaRPr lang="en-US" altLang="zh-CN" dirty="0"/>
          </a:p>
          <a:p>
            <a:pPr marL="0" indent="0">
              <a:buNone/>
            </a:pPr>
            <a:r>
              <a:rPr lang="en-US" altLang="zh-CN" dirty="0"/>
              <a:t>	</a:t>
            </a:r>
            <a:r>
              <a:rPr lang="en-US" altLang="zh-CN" dirty="0" err="1"/>
              <a:t>开发软件均使用开源或通过教育认证予以个人学习免费使用</a:t>
            </a:r>
            <a:r>
              <a:rPr lang="en-US" altLang="zh-CN" dirty="0"/>
              <a:t>。</a:t>
            </a:r>
            <a:endParaRPr lang="en-US" altLang="zh-CN" dirty="0"/>
          </a:p>
          <a:p>
            <a:pPr marL="0" indent="0">
              <a:buNone/>
            </a:pPr>
            <a:r>
              <a:rPr lang="en-US" altLang="zh-CN" dirty="0"/>
              <a:t>	</a:t>
            </a:r>
            <a:r>
              <a:rPr lang="en-US" altLang="zh-CN" dirty="0" err="1"/>
              <a:t>开发成本</a:t>
            </a:r>
            <a:r>
              <a:rPr lang="en-US" altLang="zh-CN" dirty="0"/>
              <a:t>：</a:t>
            </a:r>
            <a:endParaRPr lang="en-US" altLang="zh-CN" dirty="0"/>
          </a:p>
          <a:p>
            <a:pPr marL="0" indent="0">
              <a:buNone/>
            </a:pPr>
            <a:r>
              <a:rPr lang="en-US" altLang="zh-CN" dirty="0"/>
              <a:t>		腾讯云服务器1核2G租用6月 54元</a:t>
            </a:r>
            <a:endParaRPr lang="en-US" altLang="zh-CN" dirty="0"/>
          </a:p>
          <a:p>
            <a:pPr marL="0" indent="0">
              <a:buNone/>
            </a:pPr>
            <a:r>
              <a:rPr lang="en-US" altLang="zh-CN" dirty="0"/>
              <a:t>		50G云数据库MySql 6月 18元</a:t>
            </a:r>
            <a:endParaRPr lang="en-US" altLang="zh-CN" dirty="0"/>
          </a:p>
          <a:p>
            <a:pPr marL="0" indent="0">
              <a:buNone/>
            </a:pPr>
            <a:r>
              <a:rPr lang="en-US" altLang="zh-CN" dirty="0"/>
              <a:t>	</a:t>
            </a:r>
            <a:r>
              <a:rPr lang="en-US" altLang="zh-CN" dirty="0" err="1"/>
              <a:t>人力资源薪资</a:t>
            </a:r>
            <a:r>
              <a:rPr lang="en-US" altLang="zh-CN" dirty="0"/>
              <a:t>：</a:t>
            </a:r>
            <a:endParaRPr lang="en-US" altLang="zh-CN" dirty="0"/>
          </a:p>
          <a:p>
            <a:pPr marL="0" indent="0">
              <a:buNone/>
            </a:pPr>
            <a:r>
              <a:rPr lang="en-US" altLang="zh-CN" dirty="0"/>
              <a:t>		据私营单位开发人员每小时薪资40.85元 ，小组成员3人，每日均工作3小时，并每周开会2*4小时，总人员周工作小时为87小时，从项目伊始至结束共111天，15.8周，总预算计为56,152.41元</a:t>
            </a:r>
            <a:endParaRPr lang="en-US" altLang="zh-CN" dirty="0"/>
          </a:p>
          <a:p>
            <a:pPr marL="0" indent="0">
              <a:buNone/>
            </a:pPr>
            <a:r>
              <a:rPr lang="en-US" altLang="zh-CN" dirty="0"/>
              <a:t>	总设计资金计算为56224.41元</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预算</a:t>
            </a:r>
            <a:endParaRPr lang="zh-CN" altLang="en-US" dirty="0"/>
          </a:p>
        </p:txBody>
      </p:sp>
      <p:sp>
        <p:nvSpPr>
          <p:cNvPr id="3" name="内容占位符 2"/>
          <p:cNvSpPr>
            <a:spLocks noGrp="1"/>
          </p:cNvSpPr>
          <p:nvPr>
            <p:ph idx="1"/>
          </p:nvPr>
        </p:nvSpPr>
        <p:spPr/>
        <p:txBody>
          <a:bodyPr>
            <a:normAutofit fontScale="90000" lnSpcReduction="10000"/>
          </a:bodyPr>
          <a:lstStyle/>
          <a:p>
            <a:r>
              <a:rPr lang="en-US" altLang="zh-CN" dirty="0"/>
              <a:t>03 </a:t>
            </a:r>
            <a:r>
              <a:rPr lang="zh-CN" altLang="en-US" dirty="0"/>
              <a:t>项目具体任务预算</a:t>
            </a:r>
            <a:endParaRPr lang="zh-CN" altLang="en-US" dirty="0"/>
          </a:p>
          <a:p>
            <a:pPr marL="0" indent="0">
              <a:buNone/>
            </a:pPr>
            <a:r>
              <a:rPr lang="en-US" altLang="zh-CN" dirty="0"/>
              <a:t>	</a:t>
            </a:r>
            <a:r>
              <a:rPr lang="zh-CN" altLang="en-US" dirty="0"/>
              <a:t>前期准备：</a:t>
            </a:r>
            <a:r>
              <a:rPr lang="en-US" altLang="zh-CN" dirty="0"/>
              <a:t>how much</a:t>
            </a:r>
            <a:endParaRPr lang="en-US" altLang="zh-CN" dirty="0"/>
          </a:p>
          <a:p>
            <a:pPr marL="0" indent="0">
              <a:buNone/>
            </a:pPr>
            <a:r>
              <a:rPr lang="en-US" altLang="zh-CN" dirty="0"/>
              <a:t>	</a:t>
            </a:r>
            <a:r>
              <a:rPr lang="zh-CN" altLang="en-US" dirty="0"/>
              <a:t>可行性研究：</a:t>
            </a:r>
            <a:endParaRPr lang="zh-CN" altLang="en-US" dirty="0"/>
          </a:p>
          <a:p>
            <a:pPr marL="0" indent="0">
              <a:buNone/>
            </a:pPr>
            <a:r>
              <a:rPr lang="en-US" altLang="zh-CN" dirty="0"/>
              <a:t>	</a:t>
            </a:r>
            <a:r>
              <a:rPr lang="zh-CN" altLang="en-US" dirty="0"/>
              <a:t>需求分析：</a:t>
            </a:r>
            <a:endParaRPr lang="zh-CN" altLang="en-US" dirty="0"/>
          </a:p>
          <a:p>
            <a:pPr marL="0" indent="0">
              <a:buNone/>
            </a:pPr>
            <a:r>
              <a:rPr lang="en-US" altLang="zh-CN" dirty="0"/>
              <a:t>	</a:t>
            </a:r>
            <a:r>
              <a:rPr lang="zh-CN" altLang="en-US" dirty="0"/>
              <a:t>总体设计：</a:t>
            </a:r>
            <a:endParaRPr lang="zh-CN" altLang="en-US" dirty="0"/>
          </a:p>
          <a:p>
            <a:pPr marL="0" indent="0">
              <a:buNone/>
            </a:pPr>
            <a:r>
              <a:rPr lang="en-US" altLang="zh-CN" dirty="0"/>
              <a:t>	</a:t>
            </a:r>
            <a:r>
              <a:rPr lang="zh-CN" altLang="en-US" dirty="0"/>
              <a:t>详细设计：</a:t>
            </a:r>
            <a:endParaRPr lang="zh-CN" altLang="en-US" dirty="0"/>
          </a:p>
          <a:p>
            <a:pPr marL="0" indent="0">
              <a:buNone/>
            </a:pPr>
            <a:r>
              <a:rPr lang="en-US" altLang="zh-CN" dirty="0"/>
              <a:t>	</a:t>
            </a:r>
            <a:r>
              <a:rPr lang="zh-CN" altLang="en-US" dirty="0"/>
              <a:t>编码：</a:t>
            </a:r>
            <a:endParaRPr lang="zh-CN" altLang="en-US" dirty="0"/>
          </a:p>
          <a:p>
            <a:pPr marL="0" indent="0">
              <a:buNone/>
            </a:pPr>
            <a:r>
              <a:rPr lang="en-US" altLang="zh-CN" dirty="0"/>
              <a:t>	</a:t>
            </a:r>
            <a:r>
              <a:rPr lang="zh-CN" altLang="en-US" dirty="0"/>
              <a:t>测试：</a:t>
            </a:r>
            <a:endParaRPr lang="zh-CN" altLang="en-US" dirty="0"/>
          </a:p>
          <a:p>
            <a:pPr marL="0" indent="0">
              <a:buNone/>
            </a:pPr>
            <a:r>
              <a:rPr lang="en-US" altLang="zh-CN" dirty="0"/>
              <a:t>	</a:t>
            </a:r>
            <a:r>
              <a:rPr lang="zh-CN" altLang="en-US" dirty="0"/>
              <a:t>维护：</a:t>
            </a:r>
            <a:endParaRPr lang="zh-CN" altLang="en-US" dirty="0"/>
          </a:p>
          <a:p>
            <a:pPr marL="0" indent="0">
              <a:buNone/>
            </a:pPr>
            <a:r>
              <a:rPr lang="en-US" altLang="zh-CN" dirty="0"/>
              <a:t>	</a:t>
            </a:r>
            <a:r>
              <a:rPr lang="zh-CN" altLang="en-US" dirty="0"/>
              <a:t>总评：</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会议记录</a:t>
            </a:r>
            <a:endParaRPr lang="zh-CN" altLang="en-US"/>
          </a:p>
        </p:txBody>
      </p:sp>
      <p:sp>
        <p:nvSpPr>
          <p:cNvPr id="3" name="内容占位符 2"/>
          <p:cNvSpPr>
            <a:spLocks noGrp="1"/>
          </p:cNvSpPr>
          <p:nvPr>
            <p:ph idx="1"/>
          </p:nvPr>
        </p:nvSpPr>
        <p:spPr/>
        <p:txBody>
          <a:bodyPr/>
          <a:lstStyle/>
          <a:p>
            <a:pPr marL="0" indent="0">
              <a:buNone/>
            </a:pPr>
            <a:endParaRPr lang="zh-CN" altLang="en-US" sz="2000" dirty="0"/>
          </a:p>
          <a:p>
            <a:pPr marL="0" indent="0">
              <a:buNone/>
            </a:pPr>
            <a:r>
              <a:rPr lang="zh-CN" altLang="en-US" sz="2000" dirty="0"/>
              <a:t>每周都有开会，并且将相关文档和会议纪要上传至</a:t>
            </a:r>
            <a:r>
              <a:rPr lang="en-US" altLang="zh-CN" sz="2000" dirty="0"/>
              <a:t>GitHub</a:t>
            </a:r>
            <a:endParaRPr lang="en-US" altLang="zh-CN" sz="2000" dirty="0"/>
          </a:p>
        </p:txBody>
      </p:sp>
      <p:pic>
        <p:nvPicPr>
          <p:cNvPr id="5" name="内容占位符 3"/>
          <p:cNvPicPr>
            <a:picLocks noChangeAspect="1"/>
          </p:cNvPicPr>
          <p:nvPr/>
        </p:nvPicPr>
        <p:blipFill>
          <a:blip r:embed="rId1"/>
          <a:stretch>
            <a:fillRect/>
          </a:stretch>
        </p:blipFill>
        <p:spPr>
          <a:xfrm>
            <a:off x="7361555" y="716915"/>
            <a:ext cx="4652645" cy="5702935"/>
          </a:xfrm>
          <a:prstGeom prst="rect">
            <a:avLst/>
          </a:prstGeom>
        </p:spPr>
      </p:pic>
      <p:pic>
        <p:nvPicPr>
          <p:cNvPr id="6" name="图片 5"/>
          <p:cNvPicPr>
            <a:picLocks noChangeAspect="1"/>
          </p:cNvPicPr>
          <p:nvPr/>
        </p:nvPicPr>
        <p:blipFill>
          <a:blip r:embed="rId2"/>
          <a:stretch>
            <a:fillRect/>
          </a:stretch>
        </p:blipFill>
        <p:spPr>
          <a:xfrm>
            <a:off x="535940" y="2966720"/>
            <a:ext cx="7010400" cy="27844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绩效评价（打分）</a:t>
            </a: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endParaRPr lang="zh-CN" altLang="en-US"/>
          </a:p>
        </p:txBody>
      </p:sp>
      <p:sp>
        <p:nvSpPr>
          <p:cNvPr id="3" name="内容占位符 2"/>
          <p:cNvSpPr>
            <a:spLocks noGrp="1"/>
          </p:cNvSpPr>
          <p:nvPr>
            <p:ph idx="1"/>
          </p:nvPr>
        </p:nvSpPr>
        <p:spPr/>
        <p:txBody>
          <a:bodyPr>
            <a:normAutofit lnSpcReduction="10000"/>
          </a:bodyPr>
          <a:lstStyle/>
          <a:p>
            <a:r>
              <a:rPr lang="zh-CN" altLang="en-US" dirty="0"/>
              <a:t>[1] 《软件工程导论》清华大学出版社，张海藩、牟永敏编著</a:t>
            </a:r>
            <a:endParaRPr lang="zh-CN" altLang="en-US" dirty="0"/>
          </a:p>
          <a:p>
            <a:r>
              <a:rPr lang="zh-CN" altLang="en-US" dirty="0"/>
              <a:t>[2] 《产品分析：Forest 专注森林》：http://www.woshipm.com/evaluating/1053804.html</a:t>
            </a:r>
            <a:endParaRPr lang="zh-CN" altLang="en-US" dirty="0"/>
          </a:p>
          <a:p>
            <a:r>
              <a:rPr lang="zh-CN" altLang="en-US" dirty="0"/>
              <a:t>[3] 微信开发者工具https://developers.weixin.qq.com/miniprogram/dev/framework/quickstart/getstart.html</a:t>
            </a:r>
            <a:endParaRPr lang="zh-CN" altLang="en-US" dirty="0"/>
          </a:p>
          <a:p>
            <a:r>
              <a:rPr lang="zh-CN" altLang="en-US" dirty="0"/>
              <a:t>[4] 《微信小程序开发零基础入门》 电子工业出版社</a:t>
            </a:r>
            <a:endParaRPr lang="zh-CN" altLang="en-US" dirty="0"/>
          </a:p>
          <a:p>
            <a:r>
              <a:rPr lang="zh-CN" altLang="en-US" dirty="0"/>
              <a:t>[5]《GB856T——88》国标文档</a:t>
            </a:r>
            <a:endParaRPr lang="en-US" altLang="zh-CN" dirty="0"/>
          </a:p>
          <a:p>
            <a:r>
              <a:rPr lang="en-US" altLang="zh-CN" dirty="0"/>
              <a:t>[6]</a:t>
            </a:r>
            <a:r>
              <a:rPr lang="zh-CN" altLang="zh-CN" dirty="0"/>
              <a:t>从</a:t>
            </a:r>
            <a:r>
              <a:rPr lang="en-US" altLang="zh-CN" dirty="0"/>
              <a:t>0</a:t>
            </a:r>
            <a:r>
              <a:rPr lang="zh-CN" altLang="zh-CN" dirty="0"/>
              <a:t>开始搭建微信小程序</a:t>
            </a:r>
            <a:r>
              <a:rPr lang="en-US" altLang="zh-CN" dirty="0"/>
              <a:t>(</a:t>
            </a:r>
            <a:r>
              <a:rPr lang="zh-CN" altLang="zh-CN" dirty="0"/>
              <a:t>前后端</a:t>
            </a:r>
            <a:r>
              <a:rPr lang="en-US" altLang="zh-CN" dirty="0"/>
              <a:t>)</a:t>
            </a:r>
            <a:r>
              <a:rPr lang="zh-CN" altLang="zh-CN" dirty="0"/>
              <a:t>的全过程 </a:t>
            </a:r>
            <a:r>
              <a:rPr lang="en-US" altLang="zh-CN" dirty="0"/>
              <a:t>| </a:t>
            </a:r>
            <a:r>
              <a:rPr lang="zh-CN" altLang="zh-CN" dirty="0"/>
              <a:t>随猿记</a:t>
            </a:r>
            <a:endParaRPr lang="zh-CN" altLang="zh-CN" dirty="0"/>
          </a:p>
          <a:p>
            <a:pPr marL="0" indent="0">
              <a:buNone/>
            </a:pPr>
            <a:r>
              <a:rPr lang="en-US" altLang="zh-CN" u="sng" dirty="0">
                <a:hlinkClick r:id="rId1"/>
              </a:rPr>
              <a:t>http://www.jackielee.cn/posts/2f5be4ff.html</a:t>
            </a:r>
            <a:endParaRPr lang="zh-CN" altLang="zh-CN"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93273" y="3013501"/>
            <a:ext cx="2605454" cy="830997"/>
          </a:xfrm>
          <a:prstGeom prst="rect">
            <a:avLst/>
          </a:prstGeom>
          <a:noFill/>
        </p:spPr>
        <p:txBody>
          <a:bodyPr wrap="square" rtlCol="0">
            <a:spAutoFit/>
          </a:bodyPr>
          <a:lstStyle/>
          <a:p>
            <a:r>
              <a:rPr lang="en-US" altLang="zh-CN" sz="4800" dirty="0">
                <a:latin typeface="微软雅黑 Light" panose="020B0502040204020203" pitchFamily="34" charset="-122"/>
                <a:ea typeface="微软雅黑 Light" panose="020B0502040204020203" pitchFamily="34" charset="-122"/>
              </a:rPr>
              <a:t>Thanks.</a:t>
            </a:r>
            <a:endParaRPr lang="zh-CN" altLang="en-US" sz="48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项目基本信息</a:t>
            </a:r>
            <a:endParaRPr lang="zh-CN" altLang="en-US"/>
          </a:p>
        </p:txBody>
      </p:sp>
      <p:sp>
        <p:nvSpPr>
          <p:cNvPr id="3" name="内容占位符 2"/>
          <p:cNvSpPr>
            <a:spLocks noGrp="1"/>
          </p:cNvSpPr>
          <p:nvPr>
            <p:ph idx="1"/>
          </p:nvPr>
        </p:nvSpPr>
        <p:spPr>
          <a:xfrm>
            <a:off x="838200" y="1311275"/>
            <a:ext cx="10515600" cy="4866005"/>
          </a:xfrm>
        </p:spPr>
        <p:txBody>
          <a:bodyPr/>
          <a:lstStyle/>
          <a:p>
            <a:r>
              <a:rPr lang="en-US" altLang="zh-CN"/>
              <a:t>01</a:t>
            </a:r>
            <a:r>
              <a:rPr lang="zh-CN" altLang="en-US"/>
              <a:t>项目的任务提出者</a:t>
            </a:r>
            <a:endParaRPr lang="zh-CN" altLang="en-US"/>
          </a:p>
          <a:p>
            <a:pPr marL="0" lvl="1" indent="0">
              <a:buNone/>
            </a:pPr>
            <a:r>
              <a:rPr lang="en-US" altLang="zh-CN">
                <a:sym typeface="+mn-ea"/>
              </a:rPr>
              <a:t>	</a:t>
            </a:r>
            <a:r>
              <a:rPr lang="zh-CN" altLang="en-US">
                <a:sym typeface="+mn-ea"/>
              </a:rPr>
              <a:t>杨枨</a:t>
            </a:r>
            <a:endParaRPr lang="en-US" altLang="zh-CN"/>
          </a:p>
          <a:p>
            <a:endParaRPr lang="zh-CN" altLang="en-US"/>
          </a:p>
          <a:p>
            <a:r>
              <a:rPr lang="en-US" altLang="zh-CN"/>
              <a:t>02</a:t>
            </a:r>
            <a:r>
              <a:rPr lang="zh-CN" altLang="en-US"/>
              <a:t>项目的开发者及联系方式</a:t>
            </a:r>
            <a:endParaRPr lang="zh-CN" altLang="en-US"/>
          </a:p>
          <a:p>
            <a:pPr marL="457200" lvl="1" indent="0">
              <a:buNone/>
            </a:pPr>
            <a:r>
              <a:rPr lang="en-US" altLang="zh-CN"/>
              <a:t>	</a:t>
            </a:r>
            <a:r>
              <a:rPr lang="zh-CN" altLang="en-US"/>
              <a:t>谢子文：</a:t>
            </a:r>
            <a:endParaRPr lang="zh-CN" altLang="en-US"/>
          </a:p>
          <a:p>
            <a:pPr marL="457200" lvl="1" indent="0">
              <a:buNone/>
            </a:pPr>
            <a:r>
              <a:rPr lang="en-US" altLang="zh-CN"/>
              <a:t>	</a:t>
            </a:r>
            <a:r>
              <a:rPr lang="zh-CN" altLang="en-US"/>
              <a:t>黄馨：</a:t>
            </a:r>
            <a:endParaRPr lang="zh-CN" altLang="en-US"/>
          </a:p>
          <a:p>
            <a:pPr marL="457200" lvl="1" indent="0">
              <a:buNone/>
            </a:pPr>
            <a:r>
              <a:rPr lang="en-US" altLang="zh-CN"/>
              <a:t>	</a:t>
            </a:r>
            <a:r>
              <a:rPr lang="zh-CN" altLang="en-US"/>
              <a:t>梁泽生：</a:t>
            </a:r>
            <a:endParaRPr lang="zh-CN" altLang="en-US"/>
          </a:p>
          <a:p>
            <a:endParaRPr lang="zh-CN" altLang="en-US"/>
          </a:p>
          <a:p>
            <a:r>
              <a:rPr lang="en-US" altLang="zh-CN"/>
              <a:t>03</a:t>
            </a:r>
            <a:r>
              <a:rPr lang="zh-CN" altLang="en-US"/>
              <a:t>标准、条约和约定</a:t>
            </a:r>
            <a:endParaRPr lang="zh-CN" altLang="en-US"/>
          </a:p>
          <a:p>
            <a:pPr marL="457200" lvl="1" indent="0">
              <a:buNone/>
            </a:pPr>
            <a:r>
              <a:rPr lang="en-US" altLang="zh-CN"/>
              <a:t>	</a:t>
            </a:r>
            <a:r>
              <a:rPr lang="zh-CN" altLang="en-US" dirty="0">
                <a:latin typeface="+mn-ea"/>
                <a:cs typeface="微软雅黑 Light" panose="020B0502040204020203" pitchFamily="34" charset="-122"/>
                <a:sym typeface="+mn-ea"/>
              </a:rPr>
              <a:t>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endParaRPr lang="zh-CN" altLang="en-US"/>
          </a:p>
          <a:p>
            <a:pPr lvl="1"/>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项目基本信息</a:t>
            </a:r>
            <a:endParaRPr lang="zh-CN" altLang="en-US"/>
          </a:p>
        </p:txBody>
      </p:sp>
      <p:sp>
        <p:nvSpPr>
          <p:cNvPr id="3" name="内容占位符 2"/>
          <p:cNvSpPr>
            <a:spLocks noGrp="1"/>
          </p:cNvSpPr>
          <p:nvPr>
            <p:ph idx="1"/>
          </p:nvPr>
        </p:nvSpPr>
        <p:spPr/>
        <p:txBody>
          <a:bodyPr>
            <a:normAutofit/>
          </a:bodyPr>
          <a:lstStyle/>
          <a:p>
            <a:r>
              <a:rPr lang="en-US" altLang="zh-CN"/>
              <a:t>04 </a:t>
            </a:r>
            <a:r>
              <a:rPr lang="zh-CN" altLang="en-US"/>
              <a:t>验收标准：项目软件要求的各项功能均可实现，使用者对小程</a:t>
            </a:r>
            <a:r>
              <a:rPr lang="en-US" altLang="zh-CN"/>
              <a:t>	</a:t>
            </a:r>
            <a:r>
              <a:rPr lang="zh-CN" altLang="en-US"/>
              <a:t>序使用反馈良好。</a:t>
            </a:r>
            <a:endParaRPr lang="zh-CN" altLang="en-US"/>
          </a:p>
          <a:p>
            <a:pPr marL="0" indent="0">
              <a:buNone/>
            </a:pPr>
            <a:r>
              <a:rPr lang="en-US" altLang="zh-CN"/>
              <a:t>	</a:t>
            </a:r>
            <a:endParaRPr lang="zh-CN" altLang="en-US"/>
          </a:p>
          <a:p>
            <a:r>
              <a:rPr lang="en-US" altLang="zh-CN"/>
              <a:t>05 </a:t>
            </a:r>
            <a:r>
              <a:rPr lang="zh-CN" altLang="en-US"/>
              <a:t>完成项目的最迟期限：2021年1月12日前，1月12日项目总结报</a:t>
            </a:r>
            <a:r>
              <a:rPr lang="en-US" altLang="zh-CN"/>
              <a:t>	</a:t>
            </a:r>
            <a:r>
              <a:rPr lang="zh-CN" altLang="en-US"/>
              <a:t>告、总评审ppt。</a:t>
            </a:r>
            <a:endParaRPr lang="zh-CN" altLang="en-US"/>
          </a:p>
          <a:p>
            <a:endParaRPr lang="zh-CN" altLang="en-US"/>
          </a:p>
          <a:p>
            <a:r>
              <a:rPr lang="en-US" altLang="zh-CN"/>
              <a:t>06 </a:t>
            </a:r>
            <a:r>
              <a:rPr lang="zh-CN" altLang="en-US"/>
              <a:t>本计划的批准者和批准日期：</a:t>
            </a:r>
            <a:endParaRPr lang="zh-CN" altLang="en-US"/>
          </a:p>
          <a:p>
            <a:pPr marL="0" indent="0">
              <a:buNone/>
            </a:pPr>
            <a:r>
              <a:rPr lang="en-US" altLang="zh-CN"/>
              <a:t>		</a:t>
            </a:r>
            <a:r>
              <a:rPr lang="zh-CN" altLang="en-US"/>
              <a:t>批准者：杨枨</a:t>
            </a:r>
            <a:endParaRPr lang="zh-CN" altLang="en-US"/>
          </a:p>
          <a:p>
            <a:pPr marL="0" indent="0">
              <a:buNone/>
            </a:pPr>
            <a:r>
              <a:rPr lang="en-US" altLang="zh-CN"/>
              <a:t>	</a:t>
            </a:r>
            <a:r>
              <a:rPr lang="zh-CN" altLang="en-US"/>
              <a:t>	批准日期：2020年10月29日</a:t>
            </a:r>
            <a:endParaRPr lang="zh-CN" altLang="en-US"/>
          </a:p>
          <a:p>
            <a:pPr marL="457200" lvl="1"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项目用户</a:t>
            </a:r>
            <a:endParaRPr lang="zh-CN" altLang="en-US"/>
          </a:p>
        </p:txBody>
      </p:sp>
      <p:sp>
        <p:nvSpPr>
          <p:cNvPr id="3" name="内容占位符 2"/>
          <p:cNvSpPr>
            <a:spLocks noGrp="1"/>
          </p:cNvSpPr>
          <p:nvPr>
            <p:ph idx="1"/>
          </p:nvPr>
        </p:nvSpPr>
        <p:spPr/>
        <p:txBody>
          <a:bodyPr/>
          <a:lstStyle/>
          <a:p>
            <a:r>
              <a:rPr lang="zh-CN" altLang="en-US"/>
              <a:t>用户群体：浙大城市学院所有师生</a:t>
            </a:r>
            <a:endParaRPr lang="zh-CN" altLang="en-US"/>
          </a:p>
          <a:p>
            <a:pPr marL="0" indent="0">
              <a:buNone/>
            </a:pPr>
            <a:r>
              <a:rPr lang="en-US" altLang="zh-CN"/>
              <a:t>		</a:t>
            </a:r>
            <a:r>
              <a:rPr lang="zh-CN" altLang="en-US"/>
              <a:t>下面是目标用户、当然用户</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项目产品</a:t>
            </a:r>
            <a:endParaRPr lang="zh-CN" altLang="en-US"/>
          </a:p>
        </p:txBody>
      </p:sp>
      <p:graphicFrame>
        <p:nvGraphicFramePr>
          <p:cNvPr id="4" name="表格 3"/>
          <p:cNvGraphicFramePr/>
          <p:nvPr>
            <p:custDataLst>
              <p:tags r:id="rId1"/>
            </p:custDataLst>
          </p:nvPr>
        </p:nvGraphicFramePr>
        <p:xfrm>
          <a:off x="1346200" y="3074035"/>
          <a:ext cx="9240520" cy="1492250"/>
        </p:xfrm>
        <a:graphic>
          <a:graphicData uri="http://schemas.openxmlformats.org/drawingml/2006/table">
            <a:tbl>
              <a:tblPr firstRow="1" bandRow="1">
                <a:tableStyleId>{5940675A-B579-460E-94D1-54222C63F5DA}</a:tableStyleId>
              </a:tblPr>
              <a:tblGrid>
                <a:gridCol w="2858770"/>
                <a:gridCol w="6381750"/>
              </a:tblGrid>
              <a:tr h="707390">
                <a:tc>
                  <a:txBody>
                    <a:bodyPr/>
                    <a:lstStyle/>
                    <a:p>
                      <a:pPr indent="0">
                        <a:buNone/>
                      </a:pPr>
                      <a:r>
                        <a:rPr lang="en-US" sz="3200" b="0">
                          <a:latin typeface="宋体" panose="02010600030101010101" pitchFamily="2" charset="-122"/>
                          <a:ea typeface="宋体" panose="02010600030101010101" pitchFamily="2" charset="-122"/>
                          <a:cs typeface="宋体" panose="02010600030101010101" pitchFamily="2" charset="-122"/>
                        </a:rPr>
                        <a:t>产品名称</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3200" b="0">
                          <a:latin typeface="宋体" panose="02010600030101010101" pitchFamily="2" charset="-122"/>
                          <a:ea typeface="宋体" panose="02010600030101010101" pitchFamily="2" charset="-122"/>
                          <a:cs typeface="宋体" panose="02010600030101010101" pitchFamily="2" charset="-122"/>
                        </a:rPr>
                        <a:t>专注包子</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4860">
                <a:tc>
                  <a:txBody>
                    <a:bodyPr/>
                    <a:lstStyle/>
                    <a:p>
                      <a:pPr indent="0">
                        <a:buNone/>
                      </a:pPr>
                      <a:r>
                        <a:rPr lang="en-US" sz="3200" b="0">
                          <a:latin typeface="宋体" panose="02010600030101010101" pitchFamily="2" charset="-122"/>
                          <a:ea typeface="宋体" panose="02010600030101010101" pitchFamily="2" charset="-122"/>
                          <a:cs typeface="宋体" panose="02010600030101010101" pitchFamily="2" charset="-122"/>
                        </a:rPr>
                        <a:t>开发语言</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3200" b="0">
                          <a:latin typeface="Times New Roman" panose="02020603050405020304" charset="0"/>
                          <a:cs typeface="Times New Roman" panose="02020603050405020304" charset="0"/>
                        </a:rPr>
                        <a:t>JAVA</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SQL</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JS</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HTML</a:t>
                      </a:r>
                      <a:r>
                        <a:rPr lang="en-US" sz="3200" b="0">
                          <a:latin typeface="宋体" panose="02010600030101010101" pitchFamily="2" charset="-122"/>
                          <a:ea typeface="宋体" panose="02010600030101010101" pitchFamily="2" charset="-122"/>
                          <a:cs typeface="宋体" panose="02010600030101010101" pitchFamily="2" charset="-122"/>
                        </a:rPr>
                        <a:t>，W</a:t>
                      </a:r>
                      <a:r>
                        <a:rPr lang="en-US" sz="3200" b="0">
                          <a:latin typeface="Times New Roman" panose="02020603050405020304" charset="0"/>
                          <a:cs typeface="Times New Roman" panose="02020603050405020304" charset="0"/>
                        </a:rPr>
                        <a:t>XSS</a:t>
                      </a:r>
                      <a:endParaRPr lang="en-US" altLang="en-US" sz="3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项目功能总述</a:t>
            </a:r>
            <a:endParaRPr lang="zh-CN" altLang="en-US"/>
          </a:p>
        </p:txBody>
      </p:sp>
      <p:graphicFrame>
        <p:nvGraphicFramePr>
          <p:cNvPr id="4" name="表格 3"/>
          <p:cNvGraphicFramePr/>
          <p:nvPr>
            <p:custDataLst>
              <p:tags r:id="rId1"/>
            </p:custDataLst>
          </p:nvPr>
        </p:nvGraphicFramePr>
        <p:xfrm>
          <a:off x="1211580" y="2228215"/>
          <a:ext cx="9919970" cy="3632200"/>
        </p:xfrm>
        <a:graphic>
          <a:graphicData uri="http://schemas.openxmlformats.org/drawingml/2006/table">
            <a:tbl>
              <a:tblPr firstRow="1" bandRow="1">
                <a:tableStyleId>{5940675A-B579-460E-94D1-54222C63F5DA}</a:tableStyleId>
              </a:tblPr>
              <a:tblGrid>
                <a:gridCol w="2376805"/>
                <a:gridCol w="7543165"/>
              </a:tblGrid>
              <a:tr h="363220">
                <a:tc>
                  <a:txBody>
                    <a:bodyPr/>
                    <a:lstStyle/>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主要功能</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详细说明</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注册用户</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注册用户，将用户账号保存在云端</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主界面计时器</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用户可自行调节时间长度，然后开始专注计时</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预设功能</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可提前设计几个时间集，直接开始专注计时</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统计总览</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可以总览用户一周、一个月或者一年的成果记录</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时间历程</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一条时间轴，记录每一次的活动</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个性化商店</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商店，可以购买不同的蒸品（例如包子、蒸饺、馒头等）</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排行榜（联网）</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连上网络，可与世界各地的人比较排名和专注度</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惩罚-损毁</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专注时间开始后切换手机界面或手动停止计时器，损毁包子</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成就-嘉奖</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成就越高，奖励越多</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项目技术实现</a:t>
            </a:r>
            <a:endParaRPr lang="zh-CN" altLang="en-US"/>
          </a:p>
        </p:txBody>
      </p:sp>
      <p:sp>
        <p:nvSpPr>
          <p:cNvPr id="3" name="内容占位符 2"/>
          <p:cNvSpPr>
            <a:spLocks noGrp="1"/>
          </p:cNvSpPr>
          <p:nvPr>
            <p:ph idx="1"/>
          </p:nvPr>
        </p:nvSpPr>
        <p:spPr/>
        <p:txBody>
          <a:bodyPr/>
          <a:lstStyle/>
          <a:p>
            <a:pPr marL="457200" lvl="1" indent="0">
              <a:buNone/>
            </a:pPr>
            <a:endParaRPr lang="zh-CN" altLang="en-US"/>
          </a:p>
          <a:p>
            <a:pPr marL="457200" lvl="1" indent="0">
              <a:buNone/>
            </a:pPr>
            <a:endParaRPr lang="zh-CN" altLang="en-US"/>
          </a:p>
        </p:txBody>
      </p:sp>
      <p:graphicFrame>
        <p:nvGraphicFramePr>
          <p:cNvPr id="4" name="表格 3"/>
          <p:cNvGraphicFramePr/>
          <p:nvPr>
            <p:custDataLst>
              <p:tags r:id="rId1"/>
            </p:custDataLst>
          </p:nvPr>
        </p:nvGraphicFramePr>
        <p:xfrm>
          <a:off x="1589405" y="1825625"/>
          <a:ext cx="8891270" cy="3962400"/>
        </p:xfrm>
        <a:graphic>
          <a:graphicData uri="http://schemas.openxmlformats.org/drawingml/2006/table">
            <a:tbl>
              <a:tblPr firstRow="1" bandRow="1">
                <a:tableStyleId>{5940675A-B579-460E-94D1-54222C63F5DA}</a:tableStyleId>
              </a:tblPr>
              <a:tblGrid>
                <a:gridCol w="4443730"/>
                <a:gridCol w="4447540"/>
              </a:tblGrid>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功能开发</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具体工具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前端</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微信开发者工具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W</a:t>
                      </a:r>
                      <a:r>
                        <a:rPr lang="en-US" sz="2800" b="0">
                          <a:latin typeface="Times New Roman" panose="02020603050405020304" charset="0"/>
                          <a:cs typeface="Times New Roman" panose="02020603050405020304" charset="0"/>
                        </a:rPr>
                        <a:t>e</a:t>
                      </a:r>
                      <a:r>
                        <a:rPr lang="en-US" sz="2800" b="0">
                          <a:latin typeface="宋体" panose="02010600030101010101" pitchFamily="2" charset="-122"/>
                          <a:ea typeface="宋体" panose="02010600030101010101" pitchFamily="2" charset="-122"/>
                          <a:cs typeface="宋体" panose="02010600030101010101" pitchFamily="2" charset="-122"/>
                        </a:rPr>
                        <a:t>b框架</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S</a:t>
                      </a:r>
                      <a:r>
                        <a:rPr lang="en-US" sz="2800" b="0">
                          <a:latin typeface="Times New Roman" panose="02020603050405020304" charset="0"/>
                          <a:cs typeface="Times New Roman" panose="02020603050405020304" charset="0"/>
                        </a:rPr>
                        <a:t>pring Boot</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W</a:t>
                      </a:r>
                      <a:r>
                        <a:rPr lang="en-US" sz="2800" b="0">
                          <a:latin typeface="Times New Roman" panose="02020603050405020304" charset="0"/>
                          <a:cs typeface="Times New Roman" panose="02020603050405020304" charset="0"/>
                        </a:rPr>
                        <a:t>eb</a:t>
                      </a:r>
                      <a:r>
                        <a:rPr lang="en-US" sz="2800" b="0">
                          <a:latin typeface="宋体" panose="02010600030101010101" pitchFamily="2" charset="-122"/>
                          <a:ea typeface="宋体" panose="02010600030101010101" pitchFamily="2" charset="-122"/>
                          <a:cs typeface="宋体" panose="02010600030101010101" pitchFamily="2" charset="-122"/>
                        </a:rPr>
                        <a:t>服务器</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T</a:t>
                      </a:r>
                      <a:r>
                        <a:rPr lang="en-US" sz="2800" b="0">
                          <a:latin typeface="Times New Roman" panose="02020603050405020304" charset="0"/>
                          <a:cs typeface="Times New Roman" panose="02020603050405020304" charset="0"/>
                        </a:rPr>
                        <a:t>omcat</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构建工具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M</a:t>
                      </a:r>
                      <a:r>
                        <a:rPr lang="en-US" sz="2800" b="0">
                          <a:latin typeface="Times New Roman" panose="02020603050405020304" charset="0"/>
                          <a:cs typeface="Times New Roman" panose="02020603050405020304" charset="0"/>
                        </a:rPr>
                        <a:t>aven</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数据库</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N</a:t>
                      </a:r>
                      <a:r>
                        <a:rPr lang="en-US" sz="2800" b="0">
                          <a:latin typeface="Times New Roman" panose="02020603050405020304" charset="0"/>
                          <a:cs typeface="Times New Roman" panose="02020603050405020304" charset="0"/>
                        </a:rPr>
                        <a:t>avicat, MySQL</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数据库设计</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P</a:t>
                      </a:r>
                      <a:r>
                        <a:rPr lang="en-US" sz="2800" b="0">
                          <a:latin typeface="Times New Roman" panose="02020603050405020304" charset="0"/>
                          <a:cs typeface="Times New Roman" panose="02020603050405020304" charset="0"/>
                        </a:rPr>
                        <a:t>owerDesigner</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版本管理</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g</a:t>
                      </a:r>
                      <a:r>
                        <a:rPr lang="en-US" sz="2800" b="0">
                          <a:latin typeface="Times New Roman" panose="02020603050405020304" charset="0"/>
                          <a:cs typeface="Times New Roman" panose="02020603050405020304" charset="0"/>
                        </a:rPr>
                        <a:t>ithub</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442e17df-dac4-4272-96fc-7d7318b7b189}"/>
</p:tagLst>
</file>

<file path=ppt/tags/tag2.xml><?xml version="1.0" encoding="utf-8"?>
<p:tagLst xmlns:p="http://schemas.openxmlformats.org/presentationml/2006/main">
  <p:tag name="KSO_WM_UNIT_TABLE_BEAUTIFY" val="smartTable{903268fa-d616-4c0c-8d88-6c3a61fbd29e}"/>
</p:tagLst>
</file>

<file path=ppt/tags/tag3.xml><?xml version="1.0" encoding="utf-8"?>
<p:tagLst xmlns:p="http://schemas.openxmlformats.org/presentationml/2006/main">
  <p:tag name="KSO_WM_UNIT_TABLE_BEAUTIFY" val="smartTable{430b15aa-aa88-4c63-afb2-31db48d7ec7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3327</Words>
  <Application>WPS 演示</Application>
  <PresentationFormat>宽屏</PresentationFormat>
  <Paragraphs>330</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宋体</vt:lpstr>
      <vt:lpstr>Wingdings</vt:lpstr>
      <vt:lpstr>微软雅黑 Light</vt:lpstr>
      <vt:lpstr>Times New Roman</vt:lpstr>
      <vt:lpstr>Calibri</vt:lpstr>
      <vt:lpstr>微软雅黑</vt:lpstr>
      <vt:lpstr>Arial Unicode MS</vt:lpstr>
      <vt:lpstr>Office 主题</vt:lpstr>
      <vt:lpstr>PowerPoint 演示文稿</vt:lpstr>
      <vt:lpstr>目录</vt:lpstr>
      <vt:lpstr>一、项目概述</vt:lpstr>
      <vt:lpstr>项目基本信息</vt:lpstr>
      <vt:lpstr>项目基本信息</vt:lpstr>
      <vt:lpstr>项目用户</vt:lpstr>
      <vt:lpstr>项目产品</vt:lpstr>
      <vt:lpstr>项目功能总述</vt:lpstr>
      <vt:lpstr>项目技术实现</vt:lpstr>
      <vt:lpstr>//项目层次方框图</vt:lpstr>
      <vt:lpstr>二、可行性分析报告</vt:lpstr>
      <vt:lpstr>可行性分析——技术可行性</vt:lpstr>
      <vt:lpstr>可行性分析——技术可行性 	（前端）</vt:lpstr>
      <vt:lpstr>可行性分析——技术可行性 	（后端）</vt:lpstr>
      <vt:lpstr>可行性分析——经济可行性</vt:lpstr>
      <vt:lpstr>可行性分析——经济可行性</vt:lpstr>
      <vt:lpstr>可行性分析——经济可行性</vt:lpstr>
      <vt:lpstr>可行性分析——经济可行性</vt:lpstr>
      <vt:lpstr>可行性分析——操作可行性</vt:lpstr>
      <vt:lpstr>可行性分析——社会可行性</vt:lpstr>
      <vt:lpstr>可行性分析——法律可行性</vt:lpstr>
      <vt:lpstr>三、项目计划</vt:lpstr>
      <vt:lpstr>项目计划</vt:lpstr>
      <vt:lpstr>项目计划</vt:lpstr>
      <vt:lpstr>项目团队建设</vt:lpstr>
      <vt:lpstr>项目团队建设</vt:lpstr>
      <vt:lpstr>项目团队建设</vt:lpstr>
      <vt:lpstr>项目团队建设</vt:lpstr>
      <vt:lpstr>甘特图</vt:lpstr>
      <vt:lpstr>预算</vt:lpstr>
      <vt:lpstr>预算</vt:lpstr>
      <vt:lpstr>预算</vt:lpstr>
      <vt:lpstr>会议记录</vt:lpstr>
      <vt:lpstr>绩效评价（打分）</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安东尼</dc:creator>
  <cp:lastModifiedBy>安东尼</cp:lastModifiedBy>
  <cp:revision>18</cp:revision>
  <dcterms:created xsi:type="dcterms:W3CDTF">2020-10-27T11:01:00Z</dcterms:created>
  <dcterms:modified xsi:type="dcterms:W3CDTF">2020-10-28T15:22:13Z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